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0"/>
  </p:notesMasterIdLst>
  <p:sldIdLst>
    <p:sldId id="257" r:id="rId8"/>
    <p:sldId id="269" r:id="rId9"/>
    <p:sldId id="259" r:id="rId10"/>
    <p:sldId id="256" r:id="rId11"/>
    <p:sldId id="270" r:id="rId12"/>
    <p:sldId id="271" r:id="rId13"/>
    <p:sldId id="274" r:id="rId14"/>
    <p:sldId id="275" r:id="rId15"/>
    <p:sldId id="278" r:id="rId16"/>
    <p:sldId id="279" r:id="rId17"/>
    <p:sldId id="27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80"/>
    <a:srgbClr val="289FD7"/>
    <a:srgbClr val="E34F24"/>
    <a:srgbClr val="3C454F"/>
    <a:srgbClr val="BDCD2C"/>
    <a:srgbClr val="617081"/>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p:scale>
          <a:sx n="81" d="100"/>
          <a:sy n="81" d="100"/>
        </p:scale>
        <p:origin x="9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12/8/2013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091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061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50077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NUL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NUL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NULL"/><Relationship Id="rId5" Type="http://schemas.openxmlformats.org/officeDocument/2006/relationships/slideLayout" Target="../slideLayouts/slideLayout27.xml"/><Relationship Id="rId10"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NUL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NUL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 id="214748378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000" dirty="0"/>
              <a:t>Building Web Applications using the latest ASP.NET technologies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Deploying to Windows Azure Web Sites</a:t>
            </a:r>
            <a:endParaRPr lang="en-US" dirty="0"/>
          </a:p>
        </p:txBody>
      </p:sp>
    </p:spTree>
    <p:extLst>
      <p:ext uri="{BB962C8B-B14F-4D97-AF65-F5344CB8AC3E}">
        <p14:creationId xmlns:p14="http://schemas.microsoft.com/office/powerpoint/2010/main" val="713783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Recap</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00000"/>
              </a:lnSpc>
            </a:pPr>
            <a:r>
              <a:rPr lang="en-US" dirty="0" smtClean="0">
                <a:sym typeface="Wingdings" panose="05000000000000000000" pitchFamily="2" charset="2"/>
              </a:rPr>
              <a:t> </a:t>
            </a:r>
            <a:r>
              <a:rPr lang="en-US" dirty="0"/>
              <a:t>MVC overview</a:t>
            </a:r>
          </a:p>
          <a:p>
            <a:pPr>
              <a:lnSpc>
                <a:spcPct val="100000"/>
              </a:lnSpc>
            </a:pPr>
            <a:r>
              <a:rPr lang="en-US" dirty="0">
                <a:sym typeface="Wingdings" panose="05000000000000000000" pitchFamily="2" charset="2"/>
              </a:rPr>
              <a:t> </a:t>
            </a:r>
            <a:r>
              <a:rPr lang="en-US" dirty="0" smtClean="0"/>
              <a:t>Exploring </a:t>
            </a:r>
            <a:r>
              <a:rPr lang="en-US" dirty="0"/>
              <a:t>a new MVC Application</a:t>
            </a:r>
          </a:p>
          <a:p>
            <a:pPr>
              <a:lnSpc>
                <a:spcPct val="100000"/>
              </a:lnSpc>
            </a:pPr>
            <a:r>
              <a:rPr lang="en-US" dirty="0">
                <a:sym typeface="Wingdings" panose="05000000000000000000" pitchFamily="2" charset="2"/>
              </a:rPr>
              <a:t> </a:t>
            </a:r>
            <a:r>
              <a:rPr lang="en-US" dirty="0" smtClean="0"/>
              <a:t>EF </a:t>
            </a:r>
            <a:r>
              <a:rPr lang="en-US" dirty="0"/>
              <a:t>Code First and Scaffolding</a:t>
            </a:r>
          </a:p>
          <a:p>
            <a:pPr>
              <a:lnSpc>
                <a:spcPct val="100000"/>
              </a:lnSpc>
            </a:pPr>
            <a:r>
              <a:rPr lang="en-US" dirty="0">
                <a:sym typeface="Wingdings" panose="05000000000000000000" pitchFamily="2" charset="2"/>
              </a:rPr>
              <a:t> </a:t>
            </a:r>
            <a:r>
              <a:rPr lang="en-US" dirty="0" smtClean="0"/>
              <a:t>Deploying </a:t>
            </a:r>
            <a:r>
              <a:rPr lang="en-US" dirty="0"/>
              <a:t>to Windows Azure</a:t>
            </a:r>
          </a:p>
        </p:txBody>
      </p:sp>
    </p:spTree>
    <p:extLst>
      <p:ext uri="{BB962C8B-B14F-4D97-AF65-F5344CB8AC3E}">
        <p14:creationId xmlns:p14="http://schemas.microsoft.com/office/powerpoint/2010/main" val="3639400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37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017187027"/>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t>Keynote</a:t>
                      </a:r>
                      <a:endParaRPr lang="en-US" sz="2000" dirty="0"/>
                    </a:p>
                  </a:txBody>
                  <a:tcPr marL="45720" marR="45720"/>
                </a:tc>
                <a:tc>
                  <a:txBody>
                    <a:bodyPr/>
                    <a:lstStyle/>
                    <a:p>
                      <a:r>
                        <a:rPr lang="en-US" sz="2000" dirty="0" smtClean="0"/>
                        <a:t>8:30</a:t>
                      </a:r>
                      <a:endParaRPr lang="en-US" sz="2000" dirty="0"/>
                    </a:p>
                  </a:txBody>
                  <a:tcPr marL="45720" marR="45720"/>
                </a:tc>
                <a:tc>
                  <a:txBody>
                    <a:bodyPr/>
                    <a:lstStyle/>
                    <a:p>
                      <a:r>
                        <a:rPr lang="en-US" sz="2000" dirty="0" smtClean="0"/>
                        <a:t>9:00</a:t>
                      </a:r>
                      <a:endParaRPr lang="en-US" sz="2000" dirty="0"/>
                    </a:p>
                  </a:txBody>
                  <a:tcPr marL="45720" marR="45720"/>
                </a:tc>
              </a:tr>
              <a:tr h="409188">
                <a:tc>
                  <a:txBody>
                    <a:bodyPr/>
                    <a:lstStyle/>
                    <a:p>
                      <a:r>
                        <a:rPr lang="en-US" sz="2000" dirty="0" smtClean="0"/>
                        <a:t>Introduction to ASP.NET and Visual Studio 2013 Web Tooling</a:t>
                      </a:r>
                      <a:endParaRPr lang="en-US" sz="2000" dirty="0"/>
                    </a:p>
                  </a:txBody>
                  <a:tcPr marL="45720" marR="45720">
                    <a:solidFill>
                      <a:schemeClr val="bg1"/>
                    </a:solidFill>
                  </a:tcPr>
                </a:tc>
                <a:tc>
                  <a:txBody>
                    <a:bodyPr/>
                    <a:lstStyle/>
                    <a:p>
                      <a:r>
                        <a:rPr lang="en-US" sz="2000" dirty="0" smtClean="0"/>
                        <a:t>9:00</a:t>
                      </a:r>
                      <a:endParaRPr lang="en-US" sz="2000" dirty="0"/>
                    </a:p>
                  </a:txBody>
                  <a:tcPr marL="45720" marR="45720">
                    <a:solidFill>
                      <a:schemeClr val="bg1"/>
                    </a:solidFill>
                  </a:tcPr>
                </a:tc>
                <a:tc>
                  <a:txBody>
                    <a:bodyPr/>
                    <a:lstStyle/>
                    <a:p>
                      <a:r>
                        <a:rPr lang="en-US" sz="2000" dirty="0" smtClean="0"/>
                        <a:t>10:00</a:t>
                      </a:r>
                      <a:endParaRPr lang="en-US" sz="2000" dirty="0"/>
                    </a:p>
                  </a:txBody>
                  <a:tcPr marL="45720" marR="45720">
                    <a:solidFill>
                      <a:schemeClr val="bg1"/>
                    </a:solidFill>
                  </a:tcPr>
                </a:tc>
              </a:tr>
              <a:tr h="409188">
                <a:tc>
                  <a:txBody>
                    <a:bodyPr/>
                    <a:lstStyle/>
                    <a:p>
                      <a:r>
                        <a:rPr lang="en-US" sz="2000" dirty="0" smtClean="0"/>
                        <a:t>Building Web Applications using the latest ASP.NET technologies</a:t>
                      </a:r>
                      <a:endParaRPr lang="en-US" sz="2000" dirty="0"/>
                    </a:p>
                  </a:txBody>
                  <a:tcPr marL="45720" marR="45720">
                    <a:solidFill>
                      <a:schemeClr val="accent4"/>
                    </a:solidFill>
                  </a:tcPr>
                </a:tc>
                <a:tc>
                  <a:txBody>
                    <a:bodyPr/>
                    <a:lstStyle/>
                    <a:p>
                      <a:r>
                        <a:rPr lang="en-US" sz="2000" dirty="0" smtClean="0"/>
                        <a:t>10:00</a:t>
                      </a:r>
                      <a:endParaRPr lang="en-US" sz="2000" dirty="0"/>
                    </a:p>
                  </a:txBody>
                  <a:tcPr marL="45720" marR="45720">
                    <a:solidFill>
                      <a:schemeClr val="accent4"/>
                    </a:solidFill>
                  </a:tcPr>
                </a:tc>
                <a:tc>
                  <a:txBody>
                    <a:bodyPr/>
                    <a:lstStyle/>
                    <a:p>
                      <a:r>
                        <a:rPr lang="en-US" sz="2000" dirty="0" smtClean="0"/>
                        <a:t>11:00</a:t>
                      </a:r>
                      <a:endParaRPr lang="en-US" sz="2000" dirty="0"/>
                    </a:p>
                  </a:txBody>
                  <a:tcPr marL="45720" marR="45720">
                    <a:solidFill>
                      <a:schemeClr val="accent4"/>
                    </a:solidFill>
                  </a:tcPr>
                </a:tc>
              </a:tr>
              <a:tr h="409188">
                <a:tc>
                  <a:txBody>
                    <a:bodyPr/>
                    <a:lstStyle/>
                    <a:p>
                      <a:r>
                        <a:rPr lang="en-US" sz="2000" dirty="0" smtClean="0"/>
                        <a:t>Break</a:t>
                      </a:r>
                      <a:endParaRPr lang="en-US" sz="2000" dirty="0"/>
                    </a:p>
                  </a:txBody>
                  <a:tcPr marL="45720" marR="45720"/>
                </a:tc>
                <a:tc>
                  <a:txBody>
                    <a:bodyPr/>
                    <a:lstStyle/>
                    <a:p>
                      <a:r>
                        <a:rPr lang="en-US" sz="2000" dirty="0" smtClean="0"/>
                        <a:t>11:00</a:t>
                      </a:r>
                      <a:endParaRPr lang="en-US" sz="2000" dirty="0"/>
                    </a:p>
                  </a:txBody>
                  <a:tcPr marL="45720" marR="45720"/>
                </a:tc>
                <a:tc>
                  <a:txBody>
                    <a:bodyPr/>
                    <a:lstStyle/>
                    <a:p>
                      <a:r>
                        <a:rPr lang="en-US" sz="2000" dirty="0" smtClean="0"/>
                        <a:t>11:15</a:t>
                      </a:r>
                      <a:endParaRPr lang="en-US" sz="2000" dirty="0"/>
                    </a:p>
                  </a:txBody>
                  <a:tcPr marL="45720" marR="45720"/>
                </a:tc>
              </a:tr>
              <a:tr h="723948">
                <a:tc>
                  <a:txBody>
                    <a:bodyPr/>
                    <a:lstStyle/>
                    <a:p>
                      <a:r>
                        <a:rPr lang="en-US" sz="2000" dirty="0" smtClean="0"/>
                        <a:t>Building web front ends for both desktop and mobile using the latest web standards</a:t>
                      </a:r>
                      <a:endParaRPr lang="en-US" sz="2000" dirty="0"/>
                    </a:p>
                  </a:txBody>
                  <a:tcPr marL="45720" marR="45720"/>
                </a:tc>
                <a:tc>
                  <a:txBody>
                    <a:bodyPr/>
                    <a:lstStyle/>
                    <a:p>
                      <a:r>
                        <a:rPr lang="en-US" sz="2000" dirty="0" smtClean="0"/>
                        <a:t>11:15</a:t>
                      </a:r>
                      <a:endParaRPr lang="en-US" sz="2000" dirty="0"/>
                    </a:p>
                  </a:txBody>
                  <a:tcPr marL="45720" marR="45720"/>
                </a:tc>
                <a:tc>
                  <a:txBody>
                    <a:bodyPr/>
                    <a:lstStyle/>
                    <a:p>
                      <a:r>
                        <a:rPr lang="en-US" sz="2000" dirty="0" smtClean="0"/>
                        <a:t>12:15</a:t>
                      </a:r>
                      <a:endParaRPr lang="en-US" sz="2000" dirty="0"/>
                    </a:p>
                  </a:txBody>
                  <a:tcPr marL="45720" marR="45720"/>
                </a:tc>
              </a:tr>
              <a:tr h="409188">
                <a:tc>
                  <a:txBody>
                    <a:bodyPr/>
                    <a:lstStyle/>
                    <a:p>
                      <a:r>
                        <a:rPr lang="en-US" sz="2000" dirty="0" smtClean="0"/>
                        <a:t>Lunch</a:t>
                      </a:r>
                      <a:endParaRPr lang="en-US" sz="2000" dirty="0"/>
                    </a:p>
                  </a:txBody>
                  <a:tcPr marL="45720" marR="45720"/>
                </a:tc>
                <a:tc>
                  <a:txBody>
                    <a:bodyPr/>
                    <a:lstStyle/>
                    <a:p>
                      <a:r>
                        <a:rPr lang="en-US" sz="2000" dirty="0" smtClean="0"/>
                        <a:t>12:15</a:t>
                      </a:r>
                      <a:endParaRPr lang="en-US" sz="2000" dirty="0"/>
                    </a:p>
                  </a:txBody>
                  <a:tcPr marL="45720" marR="45720"/>
                </a:tc>
                <a:tc>
                  <a:txBody>
                    <a:bodyPr/>
                    <a:lstStyle/>
                    <a:p>
                      <a:r>
                        <a:rPr lang="en-US" sz="2000" dirty="0" smtClean="0"/>
                        <a:t>1:15</a:t>
                      </a:r>
                      <a:endParaRPr lang="en-US" sz="2000" dirty="0"/>
                    </a:p>
                  </a:txBody>
                  <a:tcPr marL="45720" marR="45720"/>
                </a:tc>
              </a:tr>
              <a:tr h="409188">
                <a:tc>
                  <a:txBody>
                    <a:bodyPr/>
                    <a:lstStyle/>
                    <a:p>
                      <a:r>
                        <a:rPr lang="en-US" sz="2000" dirty="0" smtClean="0"/>
                        <a:t>API Services for both web and devices</a:t>
                      </a:r>
                      <a:endParaRPr lang="en-US" sz="2000" dirty="0"/>
                    </a:p>
                  </a:txBody>
                  <a:tcPr marL="45720" marR="45720"/>
                </a:tc>
                <a:tc>
                  <a:txBody>
                    <a:bodyPr/>
                    <a:lstStyle/>
                    <a:p>
                      <a:r>
                        <a:rPr lang="en-US" sz="2000" dirty="0" smtClean="0"/>
                        <a:t>1:15</a:t>
                      </a:r>
                      <a:endParaRPr lang="en-US" sz="2000" dirty="0"/>
                    </a:p>
                  </a:txBody>
                  <a:tcPr marL="45720" marR="45720"/>
                </a:tc>
                <a:tc>
                  <a:txBody>
                    <a:bodyPr/>
                    <a:lstStyle/>
                    <a:p>
                      <a:r>
                        <a:rPr lang="en-US" sz="2000" dirty="0" smtClean="0"/>
                        <a:t>2:15</a:t>
                      </a:r>
                      <a:endParaRPr lang="en-US" sz="2000" dirty="0"/>
                    </a:p>
                  </a:txBody>
                  <a:tcPr marL="45720" marR="45720"/>
                </a:tc>
              </a:tr>
              <a:tr h="409188">
                <a:tc>
                  <a:txBody>
                    <a:bodyPr/>
                    <a:lstStyle/>
                    <a:p>
                      <a:r>
                        <a:rPr lang="en-US" sz="2000" dirty="0" smtClean="0"/>
                        <a:t>Running, improving and maintaining a site in the real world</a:t>
                      </a:r>
                      <a:endParaRPr lang="en-US" sz="2000" dirty="0"/>
                    </a:p>
                  </a:txBody>
                  <a:tcPr marL="45720" marR="45720"/>
                </a:tc>
                <a:tc>
                  <a:txBody>
                    <a:bodyPr/>
                    <a:lstStyle/>
                    <a:p>
                      <a:r>
                        <a:rPr lang="en-US" sz="2000" dirty="0" smtClean="0"/>
                        <a:t>2:15</a:t>
                      </a:r>
                      <a:endParaRPr lang="en-US" sz="2000" dirty="0"/>
                    </a:p>
                  </a:txBody>
                  <a:tcPr marL="45720" marR="45720"/>
                </a:tc>
                <a:tc>
                  <a:txBody>
                    <a:bodyPr/>
                    <a:lstStyle/>
                    <a:p>
                      <a:r>
                        <a:rPr lang="en-US" sz="2000" dirty="0" smtClean="0"/>
                        <a:t>3:15</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3:15</a:t>
                      </a:r>
                      <a:endParaRPr lang="en-US" sz="2000" dirty="0"/>
                    </a:p>
                  </a:txBody>
                  <a:tcPr marL="45720" marR="45720"/>
                </a:tc>
                <a:tc>
                  <a:txBody>
                    <a:bodyPr/>
                    <a:lstStyle/>
                    <a:p>
                      <a:r>
                        <a:rPr lang="en-US" sz="2000" dirty="0" smtClean="0"/>
                        <a:t>3:30</a:t>
                      </a:r>
                      <a:endParaRPr lang="en-US" sz="2000" dirty="0"/>
                    </a:p>
                  </a:txBody>
                  <a:tcPr marL="45720" marR="45720"/>
                </a:tc>
              </a:tr>
              <a:tr h="409188">
                <a:tc>
                  <a:txBody>
                    <a:bodyPr/>
                    <a:lstStyle/>
                    <a:p>
                      <a:r>
                        <a:rPr lang="en-US" sz="2000" dirty="0" smtClean="0"/>
                        <a:t>Real-time Communications</a:t>
                      </a:r>
                      <a:r>
                        <a:rPr lang="en-US" sz="2000" baseline="0" dirty="0" smtClean="0"/>
                        <a:t> with </a:t>
                      </a:r>
                      <a:r>
                        <a:rPr lang="en-US" sz="2000" dirty="0" smtClean="0"/>
                        <a:t>SignalR</a:t>
                      </a:r>
                      <a:endParaRPr lang="en-US" sz="2000" dirty="0"/>
                    </a:p>
                  </a:txBody>
                  <a:tcPr marL="45720" marR="45720"/>
                </a:tc>
                <a:tc>
                  <a:txBody>
                    <a:bodyPr/>
                    <a:lstStyle/>
                    <a:p>
                      <a:r>
                        <a:rPr lang="en-US" sz="2000" dirty="0" smtClean="0"/>
                        <a:t>3:30</a:t>
                      </a:r>
                      <a:endParaRPr lang="en-US" sz="2000" dirty="0"/>
                    </a:p>
                  </a:txBody>
                  <a:tcPr marL="45720" marR="45720"/>
                </a:tc>
                <a:tc>
                  <a:txBody>
                    <a:bodyPr/>
                    <a:lstStyle/>
                    <a:p>
                      <a:r>
                        <a:rPr lang="en-US" sz="2000" dirty="0" smtClean="0"/>
                        <a:t>4:30</a:t>
                      </a:r>
                      <a:endParaRPr lang="en-US" sz="2000" dirty="0"/>
                    </a:p>
                  </a:txBody>
                  <a:tcPr marL="45720" marR="45720"/>
                </a:tc>
              </a:tr>
              <a:tr h="409188">
                <a:tc>
                  <a:txBody>
                    <a:bodyPr/>
                    <a:lstStyle/>
                    <a:p>
                      <a:r>
                        <a:rPr lang="en-US" sz="2000" dirty="0" smtClean="0"/>
                        <a:t>Wrap</a:t>
                      </a:r>
                      <a:r>
                        <a:rPr lang="en-US" sz="2000" baseline="0" dirty="0" smtClean="0"/>
                        <a:t> Up</a:t>
                      </a:r>
                      <a:endParaRPr lang="en-US" sz="2000" dirty="0"/>
                    </a:p>
                  </a:txBody>
                  <a:tcPr marL="45720" marR="45720"/>
                </a:tc>
                <a:tc>
                  <a:txBody>
                    <a:bodyPr/>
                    <a:lstStyle/>
                    <a:p>
                      <a:r>
                        <a:rPr lang="en-US" sz="2000" dirty="0" smtClean="0"/>
                        <a:t>4:30</a:t>
                      </a:r>
                      <a:endParaRPr lang="en-US" sz="2000" dirty="0"/>
                    </a:p>
                  </a:txBody>
                  <a:tcPr marL="45720" marR="45720"/>
                </a:tc>
                <a:tc>
                  <a:txBody>
                    <a:bodyPr/>
                    <a:lstStyle/>
                    <a:p>
                      <a:r>
                        <a:rPr lang="en-US" sz="2000" dirty="0" smtClean="0"/>
                        <a:t>5:00</a:t>
                      </a:r>
                      <a:endParaRPr lang="en-US" sz="2000" dirty="0"/>
                    </a:p>
                  </a:txBody>
                  <a:tcPr marL="45720" marR="45720"/>
                </a:tc>
              </a:tr>
            </a:tbl>
          </a:graphicData>
        </a:graphic>
      </p:graphicFrame>
    </p:spTree>
    <p:extLst>
      <p:ext uri="{BB962C8B-B14F-4D97-AF65-F5344CB8AC3E}">
        <p14:creationId xmlns:p14="http://schemas.microsoft.com/office/powerpoint/2010/main" val="309634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MVC overview</a:t>
            </a:r>
          </a:p>
          <a:p>
            <a:pPr marL="742950" indent="-742950">
              <a:lnSpc>
                <a:spcPct val="100000"/>
              </a:lnSpc>
              <a:buAutoNum type="arabicParenR"/>
            </a:pPr>
            <a:r>
              <a:rPr lang="en-US" sz="5400" dirty="0" smtClean="0">
                <a:latin typeface="+mj-lt"/>
              </a:rPr>
              <a:t>Exploring a new MVC Application</a:t>
            </a:r>
          </a:p>
          <a:p>
            <a:pPr marL="742950" indent="-742950">
              <a:lnSpc>
                <a:spcPct val="100000"/>
              </a:lnSpc>
              <a:buAutoNum type="arabicParenR"/>
            </a:pPr>
            <a:r>
              <a:rPr lang="en-US" sz="5400" dirty="0" smtClean="0">
                <a:latin typeface="+mj-lt"/>
              </a:rPr>
              <a:t>EF Code First and Scaffolding</a:t>
            </a:r>
          </a:p>
          <a:p>
            <a:pPr marL="742950" indent="-742950">
              <a:lnSpc>
                <a:spcPct val="100000"/>
              </a:lnSpc>
              <a:buAutoNum type="arabicParenR"/>
            </a:pPr>
            <a:r>
              <a:rPr lang="en-US" sz="5400" dirty="0" smtClean="0">
                <a:latin typeface="+mj-lt"/>
              </a:rPr>
              <a:t>Deploying to Windows Azure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2838" y="153988"/>
            <a:ext cx="11079162" cy="1325562"/>
          </a:xfrm>
        </p:spPr>
        <p:txBody>
          <a:bodyPr/>
          <a:lstStyle/>
          <a:p>
            <a:r>
              <a:rPr lang="en-US" dirty="0" smtClean="0"/>
              <a:t>Models, Views, and Controllers</a:t>
            </a:r>
            <a:endParaRPr lang="en-US" dirty="0"/>
          </a:p>
        </p:txBody>
      </p:sp>
      <p:sp>
        <p:nvSpPr>
          <p:cNvPr id="60" name="Content Placeholder 1"/>
          <p:cNvSpPr txBox="1">
            <a:spLocks/>
          </p:cNvSpPr>
          <p:nvPr/>
        </p:nvSpPr>
        <p:spPr>
          <a:xfrm>
            <a:off x="2051051" y="1121921"/>
            <a:ext cx="7437333" cy="5120310"/>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algn="r"/>
            <a:r>
              <a:rPr lang="en-US" sz="4800" dirty="0">
                <a:solidFill>
                  <a:srgbClr val="00AEEF">
                    <a:alpha val="99000"/>
                  </a:srgbClr>
                </a:solidFill>
                <a:latin typeface="Segoe UI Light" pitchFamily="34" charset="0"/>
              </a:rPr>
              <a:t>What does MVC look like?</a:t>
            </a:r>
          </a:p>
        </p:txBody>
      </p:sp>
      <p:sp>
        <p:nvSpPr>
          <p:cNvPr id="62" name="Left Arrow 61"/>
          <p:cNvSpPr/>
          <p:nvPr/>
        </p:nvSpPr>
        <p:spPr bwMode="auto">
          <a:xfrm rot="16200000">
            <a:off x="6520961" y="3492962"/>
            <a:ext cx="1293628"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6824875" y="3396429"/>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6" name="Freeform 65"/>
          <p:cNvSpPr>
            <a:spLocks noEditPoints="1"/>
          </p:cNvSpPr>
          <p:nvPr/>
        </p:nvSpPr>
        <p:spPr bwMode="black">
          <a:xfrm>
            <a:off x="6024775" y="5712006"/>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6878041" y="5778571"/>
            <a:ext cx="501086" cy="397095"/>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9" name="Rectangle 68"/>
          <p:cNvSpPr/>
          <p:nvPr/>
        </p:nvSpPr>
        <p:spPr bwMode="auto">
          <a:xfrm>
            <a:off x="6024776" y="2021960"/>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72" name="Rectangle 71"/>
          <p:cNvSpPr/>
          <p:nvPr/>
        </p:nvSpPr>
        <p:spPr bwMode="auto">
          <a:xfrm>
            <a:off x="6024776" y="4301665"/>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74" name="Right Arrow 73"/>
          <p:cNvSpPr/>
          <p:nvPr/>
        </p:nvSpPr>
        <p:spPr bwMode="auto">
          <a:xfrm>
            <a:off x="3019306" y="2021961"/>
            <a:ext cx="2286000" cy="999459"/>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3019306" y="4294578"/>
            <a:ext cx="2286000" cy="999459"/>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7698415" y="3543059"/>
            <a:ext cx="1143000"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3" name="TextBox 2"/>
          <p:cNvSpPr txBox="1"/>
          <p:nvPr/>
        </p:nvSpPr>
        <p:spPr>
          <a:xfrm>
            <a:off x="7379127" y="546928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3720874" y="3480138"/>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4126591" y="3741534"/>
            <a:ext cx="949964"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7598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animBg="1"/>
      <p:bldP spid="63" grpId="0" animBg="1"/>
      <p:bldP spid="66" grpId="0" animBg="1"/>
      <p:bldP spid="67" grpId="0" animBg="1"/>
      <p:bldP spid="69" grpId="0" animBg="1"/>
      <p:bldP spid="72" grpId="0" animBg="1"/>
      <p:bldP spid="74" grpId="0" animBg="1"/>
      <p:bldP spid="76" grpId="0" animBg="1"/>
      <p:bldP spid="78" grpId="0"/>
      <p:bldP spid="3" grpId="0"/>
      <p:bldP spid="80"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Creating a new ASP.NET MVC application</a:t>
            </a:r>
            <a:endParaRPr lang="en-US" dirty="0"/>
          </a:p>
        </p:txBody>
      </p:sp>
    </p:spTree>
    <p:extLst>
      <p:ext uri="{BB962C8B-B14F-4D97-AF65-F5344CB8AC3E}">
        <p14:creationId xmlns:p14="http://schemas.microsoft.com/office/powerpoint/2010/main" val="2869992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Entity Framework Code First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8357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Modeling the Geek Quiz</a:t>
            </a:r>
            <a:endParaRPr lang="en-US" dirty="0"/>
          </a:p>
        </p:txBody>
      </p:sp>
    </p:spTree>
    <p:extLst>
      <p:ext uri="{BB962C8B-B14F-4D97-AF65-F5344CB8AC3E}">
        <p14:creationId xmlns:p14="http://schemas.microsoft.com/office/powerpoint/2010/main" val="124825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Deploying to Windows Azure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4776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TotalTime>
  <Words>230</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12</vt:i4>
      </vt:variant>
    </vt:vector>
  </HeadingPairs>
  <TitlesOfParts>
    <vt:vector size="27" baseType="lpstr">
      <vt:lpstr>Arial</vt:lpstr>
      <vt:lpstr>Calibri</vt:lpstr>
      <vt:lpstr>Segoe UI</vt:lpstr>
      <vt:lpstr>Segoe UI Light</vt:lpstr>
      <vt:lpstr>Segoe UI Semibold</vt:lpstr>
      <vt:lpstr>Segoe UI Symbol</vt:lpstr>
      <vt:lpstr>Times New Roman</vt:lpstr>
      <vt:lpstr>Wingdings</vt:lpstr>
      <vt:lpstr>Deck Title Slide</vt:lpstr>
      <vt:lpstr>Azure Medium</vt:lpstr>
      <vt:lpstr>Azure Green</vt:lpstr>
      <vt:lpstr>Azure Graphite</vt:lpstr>
      <vt:lpstr>Azure Dark</vt:lpstr>
      <vt:lpstr>Azure Basic</vt:lpstr>
      <vt:lpstr>Azure Noir</vt:lpstr>
      <vt:lpstr>Building Web Applications using the latest ASP.NET technologies</vt:lpstr>
      <vt:lpstr>PowerPoint Presentation</vt:lpstr>
      <vt:lpstr>Agenda</vt:lpstr>
      <vt:lpstr>MVC Overview</vt:lpstr>
      <vt:lpstr>Models, Views, and Controllers</vt:lpstr>
      <vt:lpstr>Demo</vt:lpstr>
      <vt:lpstr>Entity Framework Code First</vt:lpstr>
      <vt:lpstr>Demo</vt:lpstr>
      <vt:lpstr>Deploying to Windows Azure</vt:lpstr>
      <vt:lpstr>Demo</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26</cp:revision>
  <dcterms:created xsi:type="dcterms:W3CDTF">2013-08-05T17:04:56Z</dcterms:created>
  <dcterms:modified xsi:type="dcterms:W3CDTF">2013-12-08T15:05:34Z</dcterms:modified>
</cp:coreProperties>
</file>