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6"/>
  </p:notesMasterIdLst>
  <p:sldIdLst>
    <p:sldId id="257" r:id="rId8"/>
    <p:sldId id="259" r:id="rId9"/>
    <p:sldId id="270" r:id="rId10"/>
    <p:sldId id="256" r:id="rId11"/>
    <p:sldId id="286" r:id="rId12"/>
    <p:sldId id="272" r:id="rId13"/>
    <p:sldId id="273" r:id="rId14"/>
    <p:sldId id="274" r:id="rId15"/>
    <p:sldId id="275" r:id="rId16"/>
    <p:sldId id="276" r:id="rId17"/>
    <p:sldId id="277" r:id="rId18"/>
    <p:sldId id="278" r:id="rId19"/>
    <p:sldId id="279" r:id="rId20"/>
    <p:sldId id="282" r:id="rId21"/>
    <p:sldId id="283" r:id="rId22"/>
    <p:sldId id="284" r:id="rId23"/>
    <p:sldId id="285"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77354" autoAdjust="0"/>
  </p:normalViewPr>
  <p:slideViewPr>
    <p:cSldViewPr snapToGrid="0">
      <p:cViewPr varScale="1">
        <p:scale>
          <a:sx n="87" d="100"/>
          <a:sy n="87" d="100"/>
        </p:scale>
        <p:origin x="56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10/11/2013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4</a:t>
            </a:fld>
            <a:endParaRPr lang="en-US"/>
          </a:p>
        </p:txBody>
      </p:sp>
    </p:spTree>
    <p:extLst>
      <p:ext uri="{BB962C8B-B14F-4D97-AF65-F5344CB8AC3E}">
        <p14:creationId xmlns:p14="http://schemas.microsoft.com/office/powerpoint/2010/main" val="378711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1385097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1352691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62915300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22985756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29911376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60424950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Windows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5" r:id="rId10"/>
    <p:sldLayoutId id="2147483786" r:id="rId11"/>
    <p:sldLayoutId id="2147483787" r:id="rId12"/>
    <p:sldLayoutId id="2147483788" r:id="rId13"/>
    <p:sldLayoutId id="2147483789" r:id="rId14"/>
    <p:sldLayoutId id="2147483790"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Windows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Windows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Windows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Windows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1.xml"/><Relationship Id="rId1" Type="http://schemas.openxmlformats.org/officeDocument/2006/relationships/tags" Target="../tags/tag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1.xml"/><Relationship Id="rId1" Type="http://schemas.openxmlformats.org/officeDocument/2006/relationships/tags" Target="../tags/tag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6.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1.xml"/><Relationship Id="rId4"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a:t>API </a:t>
            </a:r>
            <a:r>
              <a:rPr lang="en-US" dirty="0" smtClean="0"/>
              <a:t>Services</a:t>
            </a:r>
            <a:br>
              <a:rPr lang="en-US" dirty="0" smtClean="0"/>
            </a:br>
            <a:r>
              <a:rPr lang="en-US" sz="7200" dirty="0" smtClean="0"/>
              <a:t>for </a:t>
            </a:r>
            <a:r>
              <a:rPr lang="en-US" sz="7200" dirty="0"/>
              <a:t>both web and devices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152188" cy="747713"/>
          </a:xfrm>
        </p:spPr>
        <p:txBody>
          <a:bodyPr>
            <a:normAutofit fontScale="90000"/>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331" y="2246314"/>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30" y="2246313"/>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978787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1152188" cy="747713"/>
          </a:xfrm>
        </p:spPr>
        <p:txBody>
          <a:bodyPr>
            <a:normAutofit fontScale="90000"/>
          </a:bodyPr>
          <a:lstStyle/>
          <a:p>
            <a:r>
              <a:rPr lang="en-US" dirty="0"/>
              <a:t>Manipulating HTTP Responses</a:t>
            </a:r>
          </a:p>
        </p:txBody>
      </p:sp>
      <p:sp>
        <p:nvSpPr>
          <p:cNvPr id="9" name="Rectangle 8"/>
          <p:cNvSpPr/>
          <p:nvPr>
            <p:custDataLst>
              <p:tags r:id="rId1"/>
            </p:custDataLst>
          </p:nvPr>
        </p:nvSpPr>
        <p:spPr bwMode="auto">
          <a:xfrm>
            <a:off x="432619" y="13997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85"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269"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242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589" y="115833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sp>
        <p:nvSpPr>
          <p:cNvPr id="5" name="TextBox 4"/>
          <p:cNvSpPr txBox="1"/>
          <p:nvPr/>
        </p:nvSpPr>
        <p:spPr>
          <a:xfrm>
            <a:off x="4174191" y="1155118"/>
            <a:ext cx="7598978" cy="397031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 Post(Person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 = _</a:t>
            </a:r>
            <a:r>
              <a:rPr lang="en-US" sz="1400" dirty="0" err="1">
                <a:solidFill>
                  <a:schemeClr val="lt1">
                    <a:alpha val="99000"/>
                  </a:schemeClr>
                </a:solidFill>
                <a:latin typeface="Consolas" pitchFamily="49" charset="0"/>
                <a:cs typeface="Consolas" pitchFamily="49" charset="0"/>
              </a:rPr>
              <a:t>people.Count</a:t>
            </a:r>
            <a:r>
              <a:rPr lang="en-US" sz="1400" dirty="0">
                <a:solidFill>
                  <a:schemeClr val="lt1">
                    <a:alpha val="99000"/>
                  </a:schemeClr>
                </a:solidFill>
                <a:latin typeface="Consolas" pitchFamily="49" charset="0"/>
                <a:cs typeface="Consolas" pitchFamily="49" charset="0"/>
              </a:rPr>
              <a:t> + 1;</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if (_</a:t>
            </a:r>
            <a:r>
              <a:rPr lang="en-US" sz="1400" dirty="0" err="1">
                <a:solidFill>
                  <a:schemeClr val="lt1">
                    <a:alpha val="99000"/>
                  </a:schemeClr>
                </a:solidFill>
                <a:latin typeface="Consolas" pitchFamily="49" charset="0"/>
                <a:cs typeface="Consolas" pitchFamily="49" charset="0"/>
              </a:rPr>
              <a:t>people.Any</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a:t>
            </a:r>
            <a:r>
              <a:rPr lang="en-US" sz="1400" dirty="0" err="1">
                <a:solidFill>
                  <a:schemeClr val="lt1">
                    <a:alpha val="99000"/>
                  </a:schemeClr>
                </a:solidFill>
                <a:latin typeface="Consolas" pitchFamily="49" charset="0"/>
                <a:cs typeface="Consolas" pitchFamily="49" charset="0"/>
              </a:rPr>
              <a:t>person.Id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HttpStatusCode.BadRequest</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lt1">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HttpStatusCode.OK</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7" y="1158339"/>
            <a:ext cx="3427926" cy="984885"/>
          </a:xfrm>
          <a:prstGeom prst="rect">
            <a:avLst/>
          </a:prstGeom>
        </p:spPr>
        <p:txBody>
          <a:bodyPr wrap="none">
            <a:spAutoFit/>
          </a:bodyPr>
          <a:lstStyle/>
          <a:p>
            <a:r>
              <a:rPr lang="en-US" sz="4000" dirty="0">
                <a:solidFill>
                  <a:schemeClr val="accent2">
                    <a:alpha val="99000"/>
                  </a:schemeClr>
                </a:solidFill>
                <a:latin typeface="Segoe UI Light" pitchFamily="34" charset="0"/>
              </a:rPr>
              <a:t>Use HTTP Post:</a:t>
            </a:r>
          </a:p>
          <a:p>
            <a:r>
              <a:rPr lang="en-US" dirty="0">
                <a:solidFill>
                  <a:schemeClr val="tx2">
                    <a:alpha val="99000"/>
                  </a:schemeClr>
                </a:solidFill>
                <a:latin typeface="Segoe UI Light" pitchFamily="34" charset="0"/>
              </a:rPr>
              <a:t>Pass a Model</a:t>
            </a:r>
          </a:p>
        </p:txBody>
      </p:sp>
    </p:spTree>
    <p:extLst>
      <p:ext uri="{BB962C8B-B14F-4D97-AF65-F5344CB8AC3E}">
        <p14:creationId xmlns:p14="http://schemas.microsoft.com/office/powerpoint/2010/main" val="279465522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701" y="228601"/>
            <a:ext cx="11149013" cy="664797"/>
          </a:xfrm>
        </p:spPr>
        <p:txBody>
          <a:bodyPr>
            <a:normAutofit fontScale="90000"/>
          </a:bodyPr>
          <a:lstStyle/>
          <a:p>
            <a:r>
              <a:rPr lang="en-US" sz="4800" dirty="0"/>
              <a:t>Posting Data to a Web API</a:t>
            </a:r>
          </a:p>
        </p:txBody>
      </p:sp>
      <p:pic>
        <p:nvPicPr>
          <p:cNvPr id="65538" name="Picture 2" descr="C:\Users\bradyg\AppData\Local\Temp\SNAGHTML672b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74" y="1202172"/>
            <a:ext cx="6270350" cy="371666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157" y="5389345"/>
            <a:ext cx="7666038"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177" y="2399315"/>
            <a:ext cx="51911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0177" y="1202171"/>
            <a:ext cx="51911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1"/>
          <p:cNvSpPr/>
          <p:nvPr/>
        </p:nvSpPr>
        <p:spPr bwMode="auto">
          <a:xfrm rot="7200000">
            <a:off x="2054926" y="5129019"/>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Up Arrow 11"/>
          <p:cNvSpPr/>
          <p:nvPr/>
        </p:nvSpPr>
        <p:spPr bwMode="auto">
          <a:xfrm>
            <a:off x="8939048" y="4847431"/>
            <a:ext cx="893380" cy="706656"/>
          </a:xfrm>
          <a:prstGeom prst="up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9288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fade">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5539"/>
                                        </p:tgtEl>
                                        <p:attrNameLst>
                                          <p:attrName>style.visibility</p:attrName>
                                        </p:attrNameLst>
                                      </p:cBhvr>
                                      <p:to>
                                        <p:strVal val="visible"/>
                                      </p:to>
                                    </p:set>
                                    <p:animEffect transition="in" filter="fade">
                                      <p:cBhvr>
                                        <p:cTn id="15" dur="500"/>
                                        <p:tgtEl>
                                          <p:spTgt spid="655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fade">
                                      <p:cBhvr>
                                        <p:cTn id="23" dur="500"/>
                                        <p:tgtEl>
                                          <p:spTgt spid="65541"/>
                                        </p:tgtEl>
                                      </p:cBhvr>
                                    </p:animEffect>
                                  </p:childTnLst>
                                </p:cTn>
                              </p:par>
                              <p:par>
                                <p:cTn id="24" presetID="10" presetClass="entr" presetSubtype="0" fill="hold" nodeType="withEffect">
                                  <p:stCondLst>
                                    <p:cond delay="0"/>
                                  </p:stCondLst>
                                  <p:childTnLst>
                                    <p:set>
                                      <p:cBhvr>
                                        <p:cTn id="25" dur="1" fill="hold">
                                          <p:stCondLst>
                                            <p:cond delay="0"/>
                                          </p:stCondLst>
                                        </p:cTn>
                                        <p:tgtEl>
                                          <p:spTgt spid="65542"/>
                                        </p:tgtEl>
                                        <p:attrNameLst>
                                          <p:attrName>style.visibility</p:attrName>
                                        </p:attrNameLst>
                                      </p:cBhvr>
                                      <p:to>
                                        <p:strVal val="visible"/>
                                      </p:to>
                                    </p:set>
                                    <p:animEffect transition="in" filter="fade">
                                      <p:cBhvr>
                                        <p:cTn id="26"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File / New Project / Web API</a:t>
            </a:r>
            <a:endParaRPr lang="en-US" dirty="0"/>
          </a:p>
        </p:txBody>
      </p:sp>
    </p:spTree>
    <p:extLst>
      <p:ext uri="{BB962C8B-B14F-4D97-AF65-F5344CB8AC3E}">
        <p14:creationId xmlns:p14="http://schemas.microsoft.com/office/powerpoint/2010/main" val="605127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Building the </a:t>
            </a:r>
            <a:r>
              <a:rPr lang="en-US" dirty="0" err="1" smtClean="0"/>
              <a:t>GeekQuiz</a:t>
            </a:r>
            <a:r>
              <a:rPr lang="en-US" dirty="0" smtClean="0"/>
              <a:t> services</a:t>
            </a:r>
            <a:endParaRPr lang="en-US" dirty="0"/>
          </a:p>
        </p:txBody>
      </p:sp>
    </p:spTree>
    <p:extLst>
      <p:ext uri="{BB962C8B-B14F-4D97-AF65-F5344CB8AC3E}">
        <p14:creationId xmlns:p14="http://schemas.microsoft.com/office/powerpoint/2010/main" val="3606010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Consuming Web APIs in client apps</a:t>
            </a:r>
            <a:endParaRPr lang="en-US" dirty="0"/>
          </a:p>
        </p:txBody>
      </p:sp>
    </p:spTree>
    <p:extLst>
      <p:ext uri="{BB962C8B-B14F-4D97-AF65-F5344CB8AC3E}">
        <p14:creationId xmlns:p14="http://schemas.microsoft.com/office/powerpoint/2010/main" val="1396334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1815570"/>
          </a:xfrm>
        </p:spPr>
        <p:txBody>
          <a:bodyPr/>
          <a:lstStyle/>
          <a:p>
            <a:r>
              <a:rPr lang="en-US" dirty="0" smtClean="0"/>
              <a:t>Recap</a:t>
            </a:r>
            <a:endParaRPr lang="en-US" dirty="0"/>
          </a:p>
        </p:txBody>
      </p:sp>
      <p:sp>
        <p:nvSpPr>
          <p:cNvPr id="3" name="Subtitle 2"/>
          <p:cNvSpPr>
            <a:spLocks noGrp="1"/>
          </p:cNvSpPr>
          <p:nvPr>
            <p:ph type="subTitle" idx="1"/>
          </p:nvPr>
        </p:nvSpPr>
        <p:spPr>
          <a:xfrm>
            <a:off x="606174" y="2937933"/>
            <a:ext cx="11034445" cy="1655762"/>
          </a:xfrm>
        </p:spPr>
        <p:txBody>
          <a:bodyPr>
            <a:noAutofit/>
          </a:bodyPr>
          <a:lstStyle/>
          <a:p>
            <a:pPr>
              <a:buFont typeface="Wingdings" panose="05000000000000000000" pitchFamily="2" charset="2"/>
              <a:buChar char="à"/>
            </a:pPr>
            <a:r>
              <a:rPr lang="en-US" dirty="0" smtClean="0"/>
              <a:t>How </a:t>
            </a:r>
            <a:r>
              <a:rPr lang="en-US" dirty="0"/>
              <a:t>does ASP.NET Web API fit </a:t>
            </a:r>
            <a:r>
              <a:rPr lang="en-US" dirty="0" smtClean="0"/>
              <a:t>in?</a:t>
            </a:r>
          </a:p>
          <a:p>
            <a:pPr>
              <a:buFont typeface="Wingdings" panose="05000000000000000000" pitchFamily="2" charset="2"/>
              <a:buChar char="à"/>
            </a:pPr>
            <a:r>
              <a:rPr lang="en-US" dirty="0" smtClean="0"/>
              <a:t>Understanding HTTP APIs</a:t>
            </a:r>
          </a:p>
          <a:p>
            <a:pPr>
              <a:buFont typeface="Wingdings" panose="05000000000000000000" pitchFamily="2" charset="2"/>
              <a:buChar char="à"/>
            </a:pPr>
            <a:r>
              <a:rPr lang="en-US" dirty="0" smtClean="0"/>
              <a:t>Introduction </a:t>
            </a:r>
            <a:r>
              <a:rPr lang="en-US" dirty="0"/>
              <a:t>to Web </a:t>
            </a:r>
            <a:r>
              <a:rPr lang="en-US" dirty="0" smtClean="0"/>
              <a:t>API</a:t>
            </a:r>
          </a:p>
          <a:p>
            <a:pPr>
              <a:buFont typeface="Wingdings" panose="05000000000000000000" pitchFamily="2" charset="2"/>
              <a:buChar char="à"/>
            </a:pPr>
            <a:r>
              <a:rPr lang="en-US" dirty="0" smtClean="0"/>
              <a:t>Consuming </a:t>
            </a:r>
            <a:r>
              <a:rPr lang="en-US" dirty="0"/>
              <a:t>Web APIs in web </a:t>
            </a:r>
            <a:r>
              <a:rPr lang="en-US" dirty="0" smtClean="0"/>
              <a:t>apps</a:t>
            </a:r>
          </a:p>
          <a:p>
            <a:pPr>
              <a:buFont typeface="Wingdings" panose="05000000000000000000" pitchFamily="2" charset="2"/>
              <a:buChar char="à"/>
            </a:pPr>
            <a:r>
              <a:rPr lang="en-US" dirty="0" smtClean="0"/>
              <a:t>Consuming </a:t>
            </a:r>
            <a:r>
              <a:rPr lang="en-US" dirty="0"/>
              <a:t>Web APIs in client apps</a:t>
            </a:r>
          </a:p>
        </p:txBody>
      </p:sp>
    </p:spTree>
    <p:extLst>
      <p:ext uri="{BB962C8B-B14F-4D97-AF65-F5344CB8AC3E}">
        <p14:creationId xmlns:p14="http://schemas.microsoft.com/office/powerpoint/2010/main" val="3945085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fontScale="92500" lnSpcReduction="10000"/>
          </a:bodyPr>
          <a:lstStyle/>
          <a:p>
            <a:pPr marL="742950" indent="-742950">
              <a:lnSpc>
                <a:spcPct val="100000"/>
              </a:lnSpc>
              <a:buAutoNum type="arabicParenR"/>
            </a:pPr>
            <a:r>
              <a:rPr lang="en-US" sz="5400" dirty="0" smtClean="0">
                <a:latin typeface="+mj-lt"/>
              </a:rPr>
              <a:t>How does ASP.NET Web API fit in?</a:t>
            </a:r>
          </a:p>
          <a:p>
            <a:pPr marL="742950" indent="-742950">
              <a:lnSpc>
                <a:spcPct val="100000"/>
              </a:lnSpc>
              <a:buAutoNum type="arabicParenR"/>
            </a:pPr>
            <a:r>
              <a:rPr lang="en-US" sz="5400" dirty="0" smtClean="0">
                <a:latin typeface="+mj-lt"/>
              </a:rPr>
              <a:t>Understanding HTTP APIs</a:t>
            </a:r>
          </a:p>
          <a:p>
            <a:pPr marL="742950" indent="-742950">
              <a:lnSpc>
                <a:spcPct val="100000"/>
              </a:lnSpc>
              <a:buAutoNum type="arabicParenR"/>
            </a:pPr>
            <a:r>
              <a:rPr lang="en-US" sz="5400" dirty="0" smtClean="0">
                <a:latin typeface="+mj-lt"/>
              </a:rPr>
              <a:t>Introduction to Web API</a:t>
            </a:r>
          </a:p>
          <a:p>
            <a:pPr marL="742950" indent="-742950">
              <a:lnSpc>
                <a:spcPct val="100000"/>
              </a:lnSpc>
              <a:buAutoNum type="arabicParenR"/>
            </a:pPr>
            <a:r>
              <a:rPr lang="en-US" sz="5400" dirty="0" smtClean="0">
                <a:latin typeface="+mj-lt"/>
              </a:rPr>
              <a:t>Consuming Web APIs in web apps</a:t>
            </a:r>
          </a:p>
          <a:p>
            <a:pPr marL="742950" indent="-742950">
              <a:lnSpc>
                <a:spcPct val="100000"/>
              </a:lnSpc>
              <a:buAutoNum type="arabicParenR"/>
            </a:pPr>
            <a:r>
              <a:rPr lang="en-US" sz="5400" dirty="0" smtClean="0">
                <a:latin typeface="+mj-lt"/>
              </a:rPr>
              <a:t>Consuming Web APIs in client apps</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t>How ASP.NET </a:t>
            </a:r>
            <a:r>
              <a:rPr lang="en-US" dirty="0"/>
              <a:t>Web </a:t>
            </a:r>
            <a:r>
              <a:rPr lang="en-US" dirty="0" smtClean="0"/>
              <a:t>API Fits In</a:t>
            </a:r>
            <a:endParaRPr lang="en-US" dirty="0"/>
          </a:p>
        </p:txBody>
      </p:sp>
      <p:grpSp>
        <p:nvGrpSpPr>
          <p:cNvPr id="13" name="Group 12"/>
          <p:cNvGrpSpPr/>
          <p:nvPr/>
        </p:nvGrpSpPr>
        <p:grpSpPr>
          <a:xfrm>
            <a:off x="1385097" y="2971800"/>
            <a:ext cx="9420380" cy="2905342"/>
            <a:chOff x="646246" y="2190750"/>
            <a:chExt cx="7850317" cy="2421118"/>
          </a:xfrm>
        </p:grpSpPr>
        <p:sp>
          <p:nvSpPr>
            <p:cNvPr id="4" name="Rectangle 3"/>
            <p:cNvSpPr/>
            <p:nvPr/>
          </p:nvSpPr>
          <p:spPr bwMode="auto">
            <a:xfrm>
              <a:off x="664897" y="3749143"/>
              <a:ext cx="7831666" cy="86272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1620" dirty="0">
                <a:gradFill>
                  <a:gsLst>
                    <a:gs pos="0">
                      <a:srgbClr val="FFFFFF"/>
                    </a:gs>
                    <a:gs pos="100000">
                      <a:srgbClr val="FFFFFF"/>
                    </a:gs>
                  </a:gsLst>
                  <a:lin ang="5400000" scaled="0"/>
                </a:gradFill>
              </a:endParaRPr>
            </a:p>
          </p:txBody>
        </p:sp>
        <p:sp>
          <p:nvSpPr>
            <p:cNvPr id="17" name="TextBox 28"/>
            <p:cNvSpPr txBox="1"/>
            <p:nvPr/>
          </p:nvSpPr>
          <p:spPr>
            <a:xfrm>
              <a:off x="1526376" y="3955539"/>
              <a:ext cx="6097615" cy="42319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00" dirty="0">
                  <a:solidFill>
                    <a:srgbClr val="FFFFFF">
                      <a:alpha val="99000"/>
                    </a:srgbClr>
                  </a:solidFill>
                </a:rPr>
                <a:t>ASP.NET Core</a:t>
              </a:r>
            </a:p>
          </p:txBody>
        </p:sp>
        <p:grpSp>
          <p:nvGrpSpPr>
            <p:cNvPr id="2" name="Group 1"/>
            <p:cNvGrpSpPr/>
            <p:nvPr/>
          </p:nvGrpSpPr>
          <p:grpSpPr>
            <a:xfrm>
              <a:off x="6453941" y="2190750"/>
              <a:ext cx="2042622" cy="1483699"/>
              <a:chOff x="6450162" y="1837082"/>
              <a:chExt cx="2042622" cy="1483699"/>
            </a:xfrm>
          </p:grpSpPr>
          <p:sp>
            <p:nvSpPr>
              <p:cNvPr id="41" name="Rectangle 40"/>
              <p:cNvSpPr/>
              <p:nvPr/>
            </p:nvSpPr>
            <p:spPr>
              <a:xfrm>
                <a:off x="6450162" y="2602822"/>
                <a:ext cx="2042622" cy="7179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XML</a:t>
                </a:r>
              </a:p>
            </p:txBody>
          </p:sp>
        </p:grpSp>
        <p:grpSp>
          <p:nvGrpSpPr>
            <p:cNvPr id="12" name="Group 11"/>
            <p:cNvGrpSpPr/>
            <p:nvPr/>
          </p:nvGrpSpPr>
          <p:grpSpPr>
            <a:xfrm>
              <a:off x="646246" y="2200704"/>
              <a:ext cx="5731496" cy="1473748"/>
              <a:chOff x="646246" y="2200704"/>
              <a:chExt cx="5731496" cy="1473748"/>
            </a:xfrm>
          </p:grpSpPr>
          <p:sp>
            <p:nvSpPr>
              <p:cNvPr id="28" name="Rectangle 27"/>
              <p:cNvSpPr/>
              <p:nvPr/>
            </p:nvSpPr>
            <p:spPr>
              <a:xfrm>
                <a:off x="664898" y="2940743"/>
                <a:ext cx="1853482" cy="733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1620" dirty="0">
                    <a:gradFill>
                      <a:gsLst>
                        <a:gs pos="0">
                          <a:srgbClr val="FFFFFF"/>
                        </a:gs>
                        <a:gs pos="100000">
                          <a:srgbClr val="FFFFFF"/>
                        </a:gs>
                      </a:gsLst>
                      <a:lin ang="5400000" scaled="0"/>
                    </a:gradFill>
                  </a:rPr>
                  <a:t>Web Pages</a:t>
                </a:r>
              </a:p>
            </p:txBody>
          </p:sp>
        </p:grpSp>
      </p:grpSp>
      <p:sp>
        <p:nvSpPr>
          <p:cNvPr id="30" name="Rectangle 29"/>
          <p:cNvSpPr/>
          <p:nvPr/>
        </p:nvSpPr>
        <p:spPr>
          <a:xfrm>
            <a:off x="1385097" y="1535748"/>
            <a:ext cx="6855416" cy="13515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r>
              <a:rPr lang="en-US" sz="6480"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354332" y="1533208"/>
            <a:ext cx="2451147" cy="1351504"/>
            <a:chOff x="8352743" y="1533208"/>
            <a:chExt cx="2451147" cy="1351504"/>
          </a:xfrm>
        </p:grpSpPr>
        <p:sp>
          <p:nvSpPr>
            <p:cNvPr id="32" name="Rectangle 31"/>
            <p:cNvSpPr/>
            <p:nvPr/>
          </p:nvSpPr>
          <p:spPr>
            <a:xfrm>
              <a:off x="8352743" y="1533208"/>
              <a:ext cx="2451147" cy="135150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2" tIns="41147" rIns="82292" bIns="41147" numCol="1" rtlCol="0" anchor="ctr" anchorCtr="0" compatLnSpc="1">
              <a:prstTxWarp prst="textNoShape">
                <a:avLst/>
              </a:prstTxWarp>
            </a:bodyPr>
            <a:lstStyle/>
            <a:p>
              <a:pPr algn="ctr" defTabSz="822689" fontAlgn="base">
                <a:spcBef>
                  <a:spcPct val="0"/>
                </a:spcBef>
                <a:spcAft>
                  <a:spcPct val="0"/>
                </a:spcAft>
              </a:pPr>
              <a:endParaRPr lang="en-US" sz="6480"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p:spPr>
        </p:pic>
        <p:sp>
          <p:nvSpPr>
            <p:cNvPr id="11" name="TextBox 10"/>
            <p:cNvSpPr txBox="1"/>
            <p:nvPr/>
          </p:nvSpPr>
          <p:spPr>
            <a:xfrm>
              <a:off x="8372273" y="1710362"/>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2129" cy="249299"/>
            </a:xfrm>
            <a:prstGeom prst="rect">
              <a:avLst/>
            </a:prstGeom>
            <a:noFill/>
          </p:spPr>
          <p:txBody>
            <a:bodyPr wrap="none" lIns="0" tIns="0" rIns="0" bIns="0" rtlCol="0">
              <a:spAutoFit/>
            </a:bodyPr>
            <a:lstStyle/>
            <a:p>
              <a:pPr defTabSz="1096870">
                <a:lnSpc>
                  <a:spcPct val="90000"/>
                </a:lnSpc>
                <a:spcBef>
                  <a:spcPct val="20000"/>
                </a:spcBef>
                <a:buSzPct val="80000"/>
              </a:pPr>
              <a:r>
                <a:rPr lang="en-US"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1812960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HTTP APIs</a:t>
            </a:r>
            <a:endParaRPr lang="en-US" dirty="0"/>
          </a:p>
        </p:txBody>
      </p:sp>
      <p:sp>
        <p:nvSpPr>
          <p:cNvPr id="4" name="Content Placeholder 3"/>
          <p:cNvSpPr>
            <a:spLocks noGrp="1"/>
          </p:cNvSpPr>
          <p:nvPr>
            <p:ph idx="1"/>
          </p:nvPr>
        </p:nvSpPr>
        <p:spPr/>
        <p:txBody>
          <a:bodyPr/>
          <a:lstStyle/>
          <a:p>
            <a:r>
              <a:rPr lang="en-US" dirty="0"/>
              <a:t>REST / HTTP</a:t>
            </a:r>
          </a:p>
          <a:p>
            <a:r>
              <a:rPr lang="en-US" dirty="0"/>
              <a:t>Hypermedia</a:t>
            </a:r>
          </a:p>
          <a:p>
            <a:r>
              <a:rPr lang="en-US" dirty="0"/>
              <a:t>API </a:t>
            </a:r>
            <a:r>
              <a:rPr lang="en-US" dirty="0" smtClean="0"/>
              <a:t>design</a:t>
            </a:r>
          </a:p>
          <a:p>
            <a:r>
              <a:rPr lang="en-US" dirty="0" smtClean="0"/>
              <a:t>HTTP Status Codes</a:t>
            </a:r>
            <a:endParaRPr lang="en-US" dirty="0"/>
          </a:p>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ASP.NET Web API</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824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430927"/>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158339"/>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Sample Read-only Model and Controller</a:t>
            </a:r>
          </a:p>
        </p:txBody>
      </p:sp>
      <p:sp>
        <p:nvSpPr>
          <p:cNvPr id="5" name="TextBox 4"/>
          <p:cNvSpPr txBox="1"/>
          <p:nvPr/>
        </p:nvSpPr>
        <p:spPr>
          <a:xfrm>
            <a:off x="5131614" y="1155119"/>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7" y="1158339"/>
            <a:ext cx="167244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1:</a:t>
            </a:r>
          </a:p>
          <a:p>
            <a:r>
              <a:rPr lang="en-US" dirty="0">
                <a:solidFill>
                  <a:schemeClr val="tx2">
                    <a:alpha val="99000"/>
                  </a:schemeClr>
                </a:solidFill>
                <a:latin typeface="Segoe UI Light" pitchFamily="34" charset="0"/>
              </a:rPr>
              <a:t>Create a Model</a:t>
            </a:r>
          </a:p>
        </p:txBody>
      </p:sp>
      <p:sp>
        <p:nvSpPr>
          <p:cNvPr id="9" name="TextBox 8"/>
          <p:cNvSpPr txBox="1"/>
          <p:nvPr/>
        </p:nvSpPr>
        <p:spPr>
          <a:xfrm>
            <a:off x="5131612" y="2430927"/>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a:solidFill>
                  <a:schemeClr val="lt1">
                    <a:alpha val="99000"/>
                  </a:schemeClr>
                </a:solidFill>
                <a:latin typeface="Consolas" pitchFamily="49" charset="0"/>
                <a:cs typeface="Consolas" pitchFamily="49" charset="0"/>
              </a:rPr>
              <a:t>Carradine</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3, Name = "Bruce Lee"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7" y="2430927"/>
            <a:ext cx="2416239"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2:</a:t>
            </a:r>
          </a:p>
          <a:p>
            <a:r>
              <a:rPr lang="en-US" dirty="0">
                <a:solidFill>
                  <a:schemeClr val="tx2">
                    <a:alpha val="99000"/>
                  </a:schemeClr>
                </a:solidFill>
                <a:latin typeface="Segoe UI Light" pitchFamily="34" charset="0"/>
              </a:rPr>
              <a:t>Make an API Controller</a:t>
            </a:r>
          </a:p>
        </p:txBody>
      </p:sp>
    </p:spTree>
    <p:extLst>
      <p:ext uri="{BB962C8B-B14F-4D97-AF65-F5344CB8AC3E}">
        <p14:creationId xmlns:p14="http://schemas.microsoft.com/office/powerpoint/2010/main" val="31849440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588" y="2547611"/>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1589" y="1241467"/>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Read-only Controller Actions to return data</a:t>
            </a:r>
          </a:p>
        </p:txBody>
      </p:sp>
      <p:sp>
        <p:nvSpPr>
          <p:cNvPr id="5" name="TextBox 4"/>
          <p:cNvSpPr txBox="1"/>
          <p:nvPr/>
        </p:nvSpPr>
        <p:spPr>
          <a:xfrm>
            <a:off x="5131614" y="1238247"/>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8" y="1241467"/>
            <a:ext cx="1911677"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3:</a:t>
            </a:r>
          </a:p>
          <a:p>
            <a:r>
              <a:rPr lang="en-US" dirty="0">
                <a:solidFill>
                  <a:schemeClr val="tx2">
                    <a:alpha val="99000"/>
                  </a:schemeClr>
                </a:solidFill>
                <a:latin typeface="Segoe UI Light" pitchFamily="34" charset="0"/>
              </a:rPr>
              <a:t>Return everything</a:t>
            </a:r>
          </a:p>
        </p:txBody>
      </p:sp>
      <p:sp>
        <p:nvSpPr>
          <p:cNvPr id="9" name="TextBox 8"/>
          <p:cNvSpPr txBox="1"/>
          <p:nvPr/>
        </p:nvSpPr>
        <p:spPr>
          <a:xfrm>
            <a:off x="5131612" y="2547611"/>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p>
        </p:txBody>
      </p:sp>
      <p:sp>
        <p:nvSpPr>
          <p:cNvPr id="10" name="Rectangle 9"/>
          <p:cNvSpPr/>
          <p:nvPr/>
        </p:nvSpPr>
        <p:spPr>
          <a:xfrm>
            <a:off x="435426" y="2547611"/>
            <a:ext cx="1740476" cy="984885"/>
          </a:xfrm>
          <a:prstGeom prst="rect">
            <a:avLst/>
          </a:prstGeom>
        </p:spPr>
        <p:txBody>
          <a:bodyPr wrap="none">
            <a:spAutoFit/>
          </a:bodyPr>
          <a:lstStyle/>
          <a:p>
            <a:r>
              <a:rPr lang="en-US" sz="4000" dirty="0">
                <a:solidFill>
                  <a:schemeClr val="accent2">
                    <a:alpha val="99000"/>
                  </a:schemeClr>
                </a:solidFill>
                <a:latin typeface="Segoe UI Light" pitchFamily="34" charset="0"/>
              </a:rPr>
              <a:t>Step 4:</a:t>
            </a:r>
          </a:p>
          <a:p>
            <a:r>
              <a:rPr lang="en-US" dirty="0">
                <a:solidFill>
                  <a:schemeClr val="tx2">
                    <a:alpha val="99000"/>
                  </a:schemeClr>
                </a:solidFill>
                <a:latin typeface="Segoe UI Light" pitchFamily="34" charset="0"/>
              </a:rPr>
              <a:t>Return one item</a:t>
            </a:r>
          </a:p>
        </p:txBody>
      </p:sp>
    </p:spTree>
    <p:extLst>
      <p:ext uri="{BB962C8B-B14F-4D97-AF65-F5344CB8AC3E}">
        <p14:creationId xmlns:p14="http://schemas.microsoft.com/office/powerpoint/2010/main" val="371993223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589" y="1397332"/>
            <a:ext cx="12188825" cy="181266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20701" y="228601"/>
            <a:ext cx="11149013" cy="664797"/>
          </a:xfrm>
        </p:spPr>
        <p:txBody>
          <a:bodyPr>
            <a:normAutofit fontScale="90000"/>
          </a:bodyPr>
          <a:lstStyle/>
          <a:p>
            <a:r>
              <a:rPr lang="en-US" sz="4800" dirty="0"/>
              <a:t>Routing a Web API</a:t>
            </a:r>
          </a:p>
        </p:txBody>
      </p:sp>
      <p:sp>
        <p:nvSpPr>
          <p:cNvPr id="5" name="TextBox 4"/>
          <p:cNvSpPr txBox="1"/>
          <p:nvPr/>
        </p:nvSpPr>
        <p:spPr>
          <a:xfrm>
            <a:off x="5131614" y="1394111"/>
            <a:ext cx="6211891" cy="1815882"/>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static void </a:t>
            </a:r>
            <a:r>
              <a:rPr lang="en-US" sz="1400" dirty="0" err="1">
                <a:solidFill>
                  <a:schemeClr val="lt1">
                    <a:alpha val="99000"/>
                  </a:schemeClr>
                </a:solidFill>
                <a:latin typeface="Consolas" pitchFamily="49" charset="0"/>
                <a:cs typeface="Consolas" pitchFamily="49" charset="0"/>
              </a:rPr>
              <a:t>RegisterRoutes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RouteCollection</a:t>
            </a:r>
            <a:r>
              <a:rPr lang="en-US" sz="1400" dirty="0">
                <a:solidFill>
                  <a:schemeClr val="lt1">
                    <a:alpha val="99000"/>
                  </a:schemeClr>
                </a:solidFill>
                <a:latin typeface="Consolas" pitchFamily="49" charset="0"/>
                <a:cs typeface="Consolas" pitchFamily="49" charset="0"/>
              </a:rPr>
              <a:t> routes)</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routes.MapHttpRoute</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name: "</a:t>
            </a:r>
            <a:r>
              <a:rPr lang="en-US" sz="1400" dirty="0" err="1">
                <a:solidFill>
                  <a:schemeClr val="lt1">
                    <a:alpha val="99000"/>
                  </a:schemeClr>
                </a:solidFill>
                <a:latin typeface="Consolas" pitchFamily="49" charset="0"/>
                <a:cs typeface="Consolas" pitchFamily="49" charset="0"/>
              </a:rPr>
              <a:t>DefaultApi</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routeTemplate</a:t>
            </a:r>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api</a:t>
            </a:r>
            <a:r>
              <a:rPr lang="en-US" sz="1400" dirty="0">
                <a:solidFill>
                  <a:schemeClr val="accent4">
                    <a:lumMod val="60000"/>
                    <a:lumOff val="40000"/>
                    <a:alpha val="99000"/>
                  </a:schemeClr>
                </a:solidFill>
                <a:latin typeface="Consolas" pitchFamily="49" charset="0"/>
                <a:cs typeface="Consolas" pitchFamily="49" charset="0"/>
              </a:rPr>
              <a:t>/{controller}/{id}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defaults: new { id = </a:t>
            </a:r>
            <a:r>
              <a:rPr lang="en-US" sz="1400" dirty="0" err="1">
                <a:solidFill>
                  <a:schemeClr val="lt1">
                    <a:alpha val="99000"/>
                  </a:schemeClr>
                </a:solidFill>
                <a:latin typeface="Consolas" pitchFamily="49" charset="0"/>
                <a:cs typeface="Consolas" pitchFamily="49" charset="0"/>
              </a:rPr>
              <a:t>RouteParameter.Optional</a:t>
            </a:r>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8" name="Rectangle 7"/>
          <p:cNvSpPr/>
          <p:nvPr/>
        </p:nvSpPr>
        <p:spPr>
          <a:xfrm>
            <a:off x="435428" y="1397331"/>
            <a:ext cx="2395399" cy="1261884"/>
          </a:xfrm>
          <a:prstGeom prst="rect">
            <a:avLst/>
          </a:prstGeom>
        </p:spPr>
        <p:txBody>
          <a:bodyPr wrap="none">
            <a:spAutoFit/>
          </a:bodyPr>
          <a:lstStyle/>
          <a:p>
            <a:r>
              <a:rPr lang="en-US" sz="4000" dirty="0">
                <a:solidFill>
                  <a:schemeClr val="accent2">
                    <a:alpha val="99000"/>
                  </a:schemeClr>
                </a:solidFill>
                <a:latin typeface="Segoe UI Light" pitchFamily="34" charset="0"/>
              </a:rPr>
              <a:t>Routing:</a:t>
            </a:r>
          </a:p>
          <a:p>
            <a:r>
              <a:rPr lang="en-US" dirty="0">
                <a:solidFill>
                  <a:schemeClr val="tx2">
                    <a:alpha val="99000"/>
                  </a:schemeClr>
                </a:solidFill>
                <a:latin typeface="Segoe UI Light" pitchFamily="34" charset="0"/>
              </a:rPr>
              <a:t>Familiar syntax,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conventional approach</a:t>
            </a:r>
          </a:p>
        </p:txBody>
      </p:sp>
      <p:pic>
        <p:nvPicPr>
          <p:cNvPr id="64520" name="Picture 8" descr="C:\Users\bradyg\AppData\Local\Temp\SNAGHTML48d1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770" y="3938155"/>
            <a:ext cx="8402335" cy="14834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5924406" y="2545773"/>
            <a:ext cx="1776846"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Straight Arrow Connector 21"/>
          <p:cNvCxnSpPr/>
          <p:nvPr/>
        </p:nvCxnSpPr>
        <p:spPr>
          <a:xfrm flipH="1">
            <a:off x="6340044" y="2545773"/>
            <a:ext cx="2036619" cy="17664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p:nvPr/>
        </p:nvCxnSpPr>
        <p:spPr>
          <a:xfrm flipH="1">
            <a:off x="6579033" y="2545773"/>
            <a:ext cx="2878284" cy="185997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88525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2" name="Title 1"/>
          <p:cNvSpPr>
            <a:spLocks noGrp="1"/>
          </p:cNvSpPr>
          <p:nvPr>
            <p:ph type="title" idx="4294967295"/>
            <p:custDataLst>
              <p:tags r:id="rId3"/>
            </p:custDataLst>
          </p:nvPr>
        </p:nvSpPr>
        <p:spPr>
          <a:xfrm>
            <a:off x="0" y="228600"/>
            <a:ext cx="11152188" cy="747713"/>
          </a:xfrm>
        </p:spPr>
        <p:txBody>
          <a:bodyPr>
            <a:normAutofit fontScale="90000"/>
          </a:bodyPr>
          <a:lstStyle/>
          <a:p>
            <a:r>
              <a:rPr lang="en-US" dirty="0" smtClean="0"/>
              <a:t>Manipulating HTTP Responses</a:t>
            </a:r>
            <a:endParaRPr lang="en-US" dirty="0"/>
          </a:p>
        </p:txBody>
      </p:sp>
      <p:grpSp>
        <p:nvGrpSpPr>
          <p:cNvPr id="10" name="Group 9"/>
          <p:cNvGrpSpPr/>
          <p:nvPr/>
        </p:nvGrpSpPr>
        <p:grpSpPr bwMode="black">
          <a:xfrm>
            <a:off x="8302441"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 name="Rectangle 8"/>
          <p:cNvSpPr/>
          <p:nvPr/>
        </p:nvSpPr>
        <p:spPr bwMode="auto">
          <a:xfrm>
            <a:off x="1588"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extBox 13"/>
          <p:cNvSpPr txBox="1"/>
          <p:nvPr/>
        </p:nvSpPr>
        <p:spPr>
          <a:xfrm>
            <a:off x="4374486"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p>
        </p:txBody>
      </p:sp>
      <p:sp>
        <p:nvSpPr>
          <p:cNvPr id="15" name="Rectangle 14"/>
          <p:cNvSpPr/>
          <p:nvPr/>
        </p:nvSpPr>
        <p:spPr>
          <a:xfrm>
            <a:off x="435427" y="2119000"/>
            <a:ext cx="3057247" cy="1538883"/>
          </a:xfrm>
          <a:prstGeom prst="rect">
            <a:avLst/>
          </a:prstGeom>
        </p:spPr>
        <p:txBody>
          <a:bodyPr wrap="none">
            <a:spAutoFit/>
          </a:bodyPr>
          <a:lstStyle/>
          <a:p>
            <a:r>
              <a:rPr lang="en-US" sz="4000" dirty="0">
                <a:solidFill>
                  <a:schemeClr val="accent2">
                    <a:alpha val="99000"/>
                  </a:schemeClr>
                </a:solidFill>
                <a:latin typeface="Segoe UI Light" pitchFamily="34" charset="0"/>
              </a:rPr>
              <a:t>Example</a:t>
            </a:r>
          </a:p>
          <a:p>
            <a:r>
              <a:rPr lang="en-US" dirty="0">
                <a:solidFill>
                  <a:schemeClr val="tx2">
                    <a:alpha val="99000"/>
                  </a:schemeClr>
                </a:solidFill>
                <a:latin typeface="Segoe UI Light" pitchFamily="34" charset="0"/>
              </a:rPr>
              <a:t>Find a person and return it,</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but what happens if we don’t </a:t>
            </a:r>
            <a:br>
              <a:rPr lang="en-US" dirty="0">
                <a:solidFill>
                  <a:schemeClr val="tx2">
                    <a:alpha val="99000"/>
                  </a:schemeClr>
                </a:solidFill>
                <a:latin typeface="Segoe UI Light" pitchFamily="34" charset="0"/>
              </a:rPr>
            </a:br>
            <a:r>
              <a:rPr lang="en-US" dirty="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2619" y="1425143"/>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modify response headers</a:t>
            </a:r>
          </a:p>
        </p:txBody>
      </p:sp>
    </p:spTree>
    <p:extLst>
      <p:ext uri="{BB962C8B-B14F-4D97-AF65-F5344CB8AC3E}">
        <p14:creationId xmlns:p14="http://schemas.microsoft.com/office/powerpoint/2010/main" val="8357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TotalTime>
  <Words>535</Words>
  <Application>Microsoft Office PowerPoint</Application>
  <PresentationFormat>Widescreen</PresentationFormat>
  <Paragraphs>140</Paragraphs>
  <Slides>18</Slides>
  <Notes>1</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18</vt:i4>
      </vt:variant>
    </vt:vector>
  </HeadingPairs>
  <TitlesOfParts>
    <vt:vector size="34" baseType="lpstr">
      <vt:lpstr>Arial</vt:lpstr>
      <vt:lpstr>Calibri</vt:lpstr>
      <vt:lpstr>Consolas</vt:lpstr>
      <vt:lpstr>Segoe UI</vt:lpstr>
      <vt:lpstr>Segoe UI Light</vt:lpstr>
      <vt:lpstr>Segoe UI Semibold</vt:lpstr>
      <vt:lpstr>Segoe UI Symbol</vt:lpstr>
      <vt:lpstr>Wingdings</vt:lpstr>
      <vt:lpstr>Deck Title Slide</vt:lpstr>
      <vt:lpstr>Azure Medium</vt:lpstr>
      <vt:lpstr>Azure Green</vt:lpstr>
      <vt:lpstr>Azure Graphite</vt:lpstr>
      <vt:lpstr>Azure Dark</vt:lpstr>
      <vt:lpstr>Azure Basic</vt:lpstr>
      <vt:lpstr>Azure Noir</vt:lpstr>
      <vt:lpstr>think-cell Slide</vt:lpstr>
      <vt:lpstr>API Services for both web and devices</vt:lpstr>
      <vt:lpstr>Agenda</vt:lpstr>
      <vt:lpstr>How ASP.NET Web API Fits In</vt:lpstr>
      <vt:lpstr>Understanding HTTP APIs</vt:lpstr>
      <vt:lpstr>Introduction to ASP.NET Web API</vt:lpstr>
      <vt:lpstr>Sample Read-only Model and Controller</vt:lpstr>
      <vt:lpstr>Read-only Controller Actions to return data</vt:lpstr>
      <vt:lpstr>Routing a Web API</vt:lpstr>
      <vt:lpstr>Manipulating HTTP Responses</vt:lpstr>
      <vt:lpstr>Manipulating HTTP Responses</vt:lpstr>
      <vt:lpstr>Manipulating HTTP Responses</vt:lpstr>
      <vt:lpstr>Posting Data to a Web API</vt:lpstr>
      <vt:lpstr>Posting Data to a Web API</vt:lpstr>
      <vt:lpstr>Demo</vt:lpstr>
      <vt:lpstr>Demo</vt:lpstr>
      <vt:lpstr>Demo</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Cory Fowler</cp:lastModifiedBy>
  <cp:revision>21</cp:revision>
  <dcterms:created xsi:type="dcterms:W3CDTF">2013-08-05T17:04:56Z</dcterms:created>
  <dcterms:modified xsi:type="dcterms:W3CDTF">2013-10-11T22:15:17Z</dcterms:modified>
</cp:coreProperties>
</file>