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3"/>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0" r:id="rId24"/>
    <p:sldId id="296" r:id="rId25"/>
    <p:sldId id="295" r:id="rId26"/>
    <p:sldId id="291" r:id="rId27"/>
    <p:sldId id="292" r:id="rId28"/>
    <p:sldId id="293" r:id="rId29"/>
    <p:sldId id="294" r:id="rId30"/>
    <p:sldId id="289"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0453" autoAdjust="0"/>
  </p:normalViewPr>
  <p:slideViewPr>
    <p:cSldViewPr snapToGrid="0">
      <p:cViewPr varScale="1">
        <p:scale>
          <a:sx n="90" d="100"/>
          <a:sy n="90" d="100"/>
        </p:scale>
        <p:origin x="5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10/11/2013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8.xml"/><Relationship Id="rId4"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17</a:t>
            </a:fld>
            <a:endParaRPr lang="en-US"/>
          </a:p>
        </p:txBody>
      </p:sp>
      <p:sp>
        <p:nvSpPr>
          <p:cNvPr id="7" name="TextBox 6"/>
          <p:cNvSpPr txBox="1"/>
          <p:nvPr/>
        </p:nvSpPr>
        <p:spPr>
          <a:xfrm>
            <a:off x="871870" y="1871330"/>
            <a:ext cx="3059171" cy="646331"/>
          </a:xfrm>
          <a:prstGeom prst="rect">
            <a:avLst/>
          </a:prstGeom>
          <a:noFill/>
        </p:spPr>
        <p:txBody>
          <a:bodyPr wrap="none" rtlCol="0">
            <a:spAutoFit/>
          </a:bodyPr>
          <a:lstStyle/>
          <a:p>
            <a:r>
              <a:rPr lang="en-US" sz="3600" dirty="0" smtClean="0">
                <a:solidFill>
                  <a:schemeClr val="bg1"/>
                </a:solidFill>
              </a:rPr>
              <a:t>MSDN Credits</a:t>
            </a:r>
            <a:endParaRPr lang="en-US" sz="3600" dirty="0">
              <a:solidFill>
                <a:schemeClr val="bg1"/>
              </a:solidFill>
            </a:endParaRPr>
          </a:p>
        </p:txBody>
      </p:sp>
      <p:sp>
        <p:nvSpPr>
          <p:cNvPr id="8" name="TextBox 7"/>
          <p:cNvSpPr txBox="1"/>
          <p:nvPr/>
        </p:nvSpPr>
        <p:spPr>
          <a:xfrm>
            <a:off x="560798" y="4358498"/>
            <a:ext cx="3160597" cy="1200329"/>
          </a:xfrm>
          <a:prstGeom prst="rect">
            <a:avLst/>
          </a:prstGeom>
          <a:noFill/>
        </p:spPr>
        <p:txBody>
          <a:bodyPr wrap="square" rtlCol="0">
            <a:spAutoFit/>
          </a:bodyPr>
          <a:lstStyle/>
          <a:p>
            <a:r>
              <a:rPr lang="en-US" dirty="0" smtClean="0"/>
              <a:t>33% Discount on VMS</a:t>
            </a:r>
          </a:p>
          <a:p>
            <a:r>
              <a:rPr lang="en-US" dirty="0" smtClean="0"/>
              <a:t>25% Discount on Cloud Services, HD Insight &amp; Web Sites (Standard Mode)</a:t>
            </a:r>
            <a:endParaRPr lang="en-US" dirty="0"/>
          </a:p>
        </p:txBody>
      </p:sp>
      <p:sp>
        <p:nvSpPr>
          <p:cNvPr id="9" name="TextBox 8"/>
          <p:cNvSpPr txBox="1"/>
          <p:nvPr/>
        </p:nvSpPr>
        <p:spPr>
          <a:xfrm>
            <a:off x="531098" y="3028898"/>
            <a:ext cx="3190297" cy="1107996"/>
          </a:xfrm>
          <a:prstGeom prst="rect">
            <a:avLst/>
          </a:prstGeom>
          <a:noFill/>
        </p:spPr>
        <p:txBody>
          <a:bodyPr wrap="none" rtlCol="0">
            <a:spAutoFit/>
          </a:bodyPr>
          <a:lstStyle/>
          <a:p>
            <a:r>
              <a:rPr lang="en-US" sz="6600" dirty="0" smtClean="0"/>
              <a:t>33% Off</a:t>
            </a:r>
            <a:endParaRPr lang="en-US" sz="6600" dirty="0"/>
          </a:p>
        </p:txBody>
      </p:sp>
      <p:sp>
        <p:nvSpPr>
          <p:cNvPr id="10" name="TextBox 9"/>
          <p:cNvSpPr txBox="1"/>
          <p:nvPr/>
        </p:nvSpPr>
        <p:spPr>
          <a:xfrm>
            <a:off x="4505560" y="3006782"/>
            <a:ext cx="3190297" cy="1107996"/>
          </a:xfrm>
          <a:prstGeom prst="rect">
            <a:avLst/>
          </a:prstGeom>
          <a:noFill/>
        </p:spPr>
        <p:txBody>
          <a:bodyPr wrap="none" rtlCol="0">
            <a:spAutoFit/>
          </a:bodyPr>
          <a:lstStyle/>
          <a:p>
            <a:r>
              <a:rPr lang="en-US" sz="6600" dirty="0" smtClean="0"/>
              <a:t>25% Off</a:t>
            </a:r>
            <a:endParaRPr lang="en-US" sz="6600" dirty="0"/>
          </a:p>
        </p:txBody>
      </p:sp>
      <p:sp>
        <p:nvSpPr>
          <p:cNvPr id="11" name="TextBox 10"/>
          <p:cNvSpPr txBox="1"/>
          <p:nvPr/>
        </p:nvSpPr>
        <p:spPr>
          <a:xfrm>
            <a:off x="7082192" y="5671441"/>
            <a:ext cx="4616648" cy="584775"/>
          </a:xfrm>
          <a:prstGeom prst="rect">
            <a:avLst/>
          </a:prstGeom>
          <a:noFill/>
        </p:spPr>
        <p:txBody>
          <a:bodyPr wrap="none" rtlCol="0">
            <a:spAutoFit/>
          </a:bodyPr>
          <a:lstStyle/>
          <a:p>
            <a:r>
              <a:rPr lang="en-US" sz="3200" dirty="0" smtClean="0"/>
              <a:t>No Credit Card Required</a:t>
            </a:r>
            <a:endParaRPr lang="en-US" sz="3200" dirty="0"/>
          </a:p>
        </p:txBody>
      </p:sp>
      <p:sp>
        <p:nvSpPr>
          <p:cNvPr id="12" name="TextBox 11"/>
          <p:cNvSpPr txBox="1"/>
          <p:nvPr/>
        </p:nvSpPr>
        <p:spPr>
          <a:xfrm>
            <a:off x="8284029" y="3897086"/>
            <a:ext cx="3409267" cy="1107996"/>
          </a:xfrm>
          <a:prstGeom prst="rect">
            <a:avLst/>
          </a:prstGeom>
          <a:noFill/>
        </p:spPr>
        <p:txBody>
          <a:bodyPr wrap="none" rtlCol="0">
            <a:spAutoFit/>
          </a:bodyPr>
          <a:lstStyle/>
          <a:p>
            <a:r>
              <a:rPr lang="en-US" sz="6600" dirty="0" err="1" smtClean="0"/>
              <a:t>Dev</a:t>
            </a:r>
            <a:r>
              <a:rPr lang="en-US" sz="6600" dirty="0" smtClean="0"/>
              <a:t>-Test</a:t>
            </a:r>
            <a:endParaRPr lang="en-US" sz="6600" dirty="0"/>
          </a:p>
        </p:txBody>
      </p:sp>
    </p:spTree>
    <p:extLst>
      <p:ext uri="{BB962C8B-B14F-4D97-AF65-F5344CB8AC3E}">
        <p14:creationId xmlns:p14="http://schemas.microsoft.com/office/powerpoint/2010/main" val="1396092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Group 14"/>
          <p:cNvGrpSpPr/>
          <p:nvPr/>
        </p:nvGrpSpPr>
        <p:grpSpPr>
          <a:xfrm>
            <a:off x="138727" y="263732"/>
            <a:ext cx="3679529" cy="2609713"/>
            <a:chOff x="8411036" y="3864393"/>
            <a:chExt cx="3753311" cy="2662043"/>
          </a:xfrm>
        </p:grpSpPr>
        <p:sp>
          <p:nvSpPr>
            <p:cNvPr id="13" name="TextBox 12"/>
            <p:cNvSpPr txBox="1"/>
            <p:nvPr/>
          </p:nvSpPr>
          <p:spPr>
            <a:xfrm>
              <a:off x="8615511" y="5818550"/>
              <a:ext cx="3497263" cy="707886"/>
            </a:xfrm>
            <a:prstGeom prst="rect">
              <a:avLst/>
            </a:prstGeom>
            <a:noFill/>
          </p:spPr>
          <p:txBody>
            <a:bodyPr wrap="square" rtlCol="0">
              <a:spAutoFit/>
            </a:bodyPr>
            <a:lstStyle/>
            <a:p>
              <a:r>
                <a:rPr lang="en-US" sz="1961" b="1" dirty="0">
                  <a:solidFill>
                    <a:srgbClr val="FFFFFF"/>
                  </a:solidFill>
                  <a:cs typeface="Segoe UI Light" panose="020B0502040204020203" pitchFamily="34" charset="0"/>
                </a:rPr>
                <a:t>FORTUNE 500 </a:t>
              </a:r>
              <a:r>
                <a:rPr lang="en-US" sz="1961" dirty="0">
                  <a:solidFill>
                    <a:srgbClr val="FFFFFF"/>
                  </a:solidFill>
                  <a:cs typeface="Segoe UI Light" panose="020B0502040204020203" pitchFamily="34" charset="0"/>
                </a:rPr>
                <a:t>COMPANIES</a:t>
              </a:r>
              <a:endParaRPr lang="en-US" sz="2800" dirty="0">
                <a:solidFill>
                  <a:srgbClr val="FFFFFF"/>
                </a:solidFill>
                <a:cs typeface="Segoe UI Light" panose="020B0502040204020203" pitchFamily="34" charset="0"/>
              </a:endParaRPr>
            </a:p>
            <a:p>
              <a:r>
                <a:rPr lang="en-US" sz="1961" dirty="0">
                  <a:solidFill>
                    <a:srgbClr val="FFFFFF"/>
                  </a:solidFill>
                </a:rPr>
                <a:t>USING WINDOWS AZURE</a:t>
              </a: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a:solidFill>
                    <a:schemeClr val="bg1"/>
                  </a:solidFill>
                  <a:latin typeface="Segoe UI Light" panose="020B0502040204020203" pitchFamily="34" charset="0"/>
                  <a:cs typeface="Segoe UI Light" panose="020B0502040204020203" pitchFamily="34" charset="0"/>
                </a:rPr>
                <a:t>50</a:t>
              </a:r>
              <a:r>
                <a:rPr lang="en-US" sz="5882" dirty="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16" name="Group 15"/>
          <p:cNvGrpSpPr/>
          <p:nvPr/>
        </p:nvGrpSpPr>
        <p:grpSpPr>
          <a:xfrm>
            <a:off x="4419419" y="226804"/>
            <a:ext cx="3534874" cy="2973485"/>
            <a:chOff x="4563187" y="3841057"/>
            <a:chExt cx="3605756" cy="3033110"/>
          </a:xfrm>
        </p:grpSpPr>
        <p:sp>
          <p:nvSpPr>
            <p:cNvPr id="12" name="TextBox 11"/>
            <p:cNvSpPr txBox="1"/>
            <p:nvPr/>
          </p:nvSpPr>
          <p:spPr>
            <a:xfrm>
              <a:off x="4608585" y="6350947"/>
              <a:ext cx="3497263" cy="523220"/>
            </a:xfrm>
            <a:prstGeom prst="rect">
              <a:avLst/>
            </a:prstGeom>
            <a:noFill/>
          </p:spPr>
          <p:txBody>
            <a:bodyPr wrap="square" rtlCol="0">
              <a:spAutoFit/>
            </a:bodyPr>
            <a:lstStyle/>
            <a:p>
              <a:r>
                <a:rPr lang="en-US" sz="1372" dirty="0">
                  <a:solidFill>
                    <a:srgbClr val="FFFFFF"/>
                  </a:solidFill>
                </a:rPr>
                <a:t>ACTIVE DIRECTORY ACCOUNTS </a:t>
              </a:r>
              <a:br>
                <a:rPr lang="en-US" sz="1372" dirty="0">
                  <a:solidFill>
                    <a:srgbClr val="FFFFFF"/>
                  </a:solidFill>
                </a:rPr>
              </a:br>
              <a:r>
                <a:rPr lang="en-US" sz="1372" dirty="0">
                  <a:solidFill>
                    <a:srgbClr val="FFFFFF"/>
                  </a:solidFill>
                </a:rPr>
                <a:t>WITH </a:t>
              </a:r>
              <a:r>
                <a:rPr lang="en-US" sz="1372" b="1" dirty="0">
                  <a:solidFill>
                    <a:srgbClr val="FFFFFF"/>
                  </a:solidFill>
                </a:rPr>
                <a:t>68 MILLION USERS</a:t>
              </a: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a:solidFill>
                    <a:schemeClr val="bg1"/>
                  </a:solidFill>
                  <a:latin typeface="Segoe UI Light" panose="020B0502040204020203" pitchFamily="34" charset="0"/>
                  <a:cs typeface="Segoe UI Light" panose="020B0502040204020203" pitchFamily="34" charset="0"/>
                </a:rPr>
                <a:t>3.2</a:t>
              </a:r>
            </a:p>
          </p:txBody>
        </p:sp>
        <p:sp>
          <p:nvSpPr>
            <p:cNvPr id="52" name="Rectangle 51"/>
            <p:cNvSpPr/>
            <p:nvPr/>
          </p:nvSpPr>
          <p:spPr>
            <a:xfrm>
              <a:off x="4597712" y="5660893"/>
              <a:ext cx="2507617" cy="677108"/>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MILLION </a:t>
              </a:r>
              <a:br>
                <a:rPr lang="en-US" sz="1961" b="1" dirty="0">
                  <a:solidFill>
                    <a:srgbClr val="FFFFFF"/>
                  </a:solidFill>
                  <a:cs typeface="Segoe UI Light" panose="020B0502040204020203" pitchFamily="34" charset="0"/>
                </a:rPr>
              </a:br>
              <a:r>
                <a:rPr lang="en-US" sz="1961" b="1" dirty="0">
                  <a:solidFill>
                    <a:srgbClr val="FFFFFF"/>
                  </a:solidFill>
                  <a:cs typeface="Segoe UI Light" panose="020B0502040204020203" pitchFamily="34" charset="0"/>
                </a:rPr>
                <a:t>ORGANIZATIONS </a:t>
              </a:r>
              <a:endParaRPr lang="en-US" sz="2800" b="1" dirty="0">
                <a:solidFill>
                  <a:srgbClr val="FFFFFF"/>
                </a:solidFill>
                <a:cs typeface="Segoe UI Light" panose="020B0502040204020203" pitchFamily="34" charset="0"/>
              </a:endParaRPr>
            </a:p>
          </p:txBody>
        </p:sp>
      </p:grpSp>
      <p:grpSp>
        <p:nvGrpSpPr>
          <p:cNvPr id="4" name="Group 3"/>
          <p:cNvGrpSpPr/>
          <p:nvPr/>
        </p:nvGrpSpPr>
        <p:grpSpPr>
          <a:xfrm>
            <a:off x="8343269" y="-17491"/>
            <a:ext cx="3599748" cy="3222347"/>
            <a:chOff x="4389046" y="190012"/>
            <a:chExt cx="3671930" cy="3286962"/>
          </a:xfrm>
        </p:grpSpPr>
        <p:sp>
          <p:nvSpPr>
            <p:cNvPr id="25" name="Rectangle 24"/>
            <p:cNvSpPr/>
            <p:nvPr/>
          </p:nvSpPr>
          <p:spPr>
            <a:xfrm>
              <a:off x="4389046" y="190012"/>
              <a:ext cx="3671930" cy="3001591"/>
            </a:xfrm>
            <a:prstGeom prst="rect">
              <a:avLst/>
            </a:prstGeom>
          </p:spPr>
          <p:txBody>
            <a:bodyPr wrap="square" anchor="b">
              <a:spAutoFit/>
            </a:bodyPr>
            <a:lstStyle/>
            <a:p>
              <a:pPr>
                <a:lnSpc>
                  <a:spcPct val="95000"/>
                </a:lnSpc>
                <a:buSzPct val="90000"/>
              </a:pPr>
              <a:r>
                <a:rPr lang="en-US" sz="19508" dirty="0">
                  <a:solidFill>
                    <a:schemeClr val="bg1"/>
                  </a:solidFill>
                  <a:latin typeface="Segoe UI Light" panose="020B0502040204020203" pitchFamily="34" charset="0"/>
                  <a:cs typeface="Segoe UI Light" panose="020B0502040204020203" pitchFamily="34" charset="0"/>
                </a:rPr>
                <a:t>2</a:t>
              </a:r>
              <a:r>
                <a:rPr lang="en-US" sz="13600" dirty="0">
                  <a:solidFill>
                    <a:srgbClr val="11C1FF"/>
                  </a:solidFill>
                  <a:latin typeface="Segoe UI Light" panose="020B0502040204020203" pitchFamily="34" charset="0"/>
                  <a:cs typeface="Segoe UI Light" panose="020B0502040204020203" pitchFamily="34" charset="0"/>
                </a:rPr>
                <a:t>x</a:t>
              </a:r>
            </a:p>
          </p:txBody>
        </p:sp>
        <p:sp>
          <p:nvSpPr>
            <p:cNvPr id="26" name="Rectangle 25"/>
            <p:cNvSpPr/>
            <p:nvPr/>
          </p:nvSpPr>
          <p:spPr>
            <a:xfrm>
              <a:off x="4467080" y="2975298"/>
              <a:ext cx="3532108" cy="501676"/>
            </a:xfrm>
            <a:prstGeom prst="rect">
              <a:avLst/>
            </a:prstGeom>
          </p:spPr>
          <p:txBody>
            <a:bodyPr wrap="square" anchor="ctr">
              <a:spAutoFit/>
            </a:bodyPr>
            <a:lstStyle/>
            <a:p>
              <a:pPr>
                <a:lnSpc>
                  <a:spcPct val="95000"/>
                </a:lnSpc>
                <a:buSzPct val="90000"/>
              </a:pPr>
              <a:r>
                <a:rPr lang="en-US" sz="1372" dirty="0">
                  <a:solidFill>
                    <a:srgbClr val="FFFFFF"/>
                  </a:solidFill>
                  <a:cs typeface="Segoe UI Light" panose="020B0502040204020203" pitchFamily="34" charset="0"/>
                </a:rPr>
                <a:t>COMPUTE + STORAGE </a:t>
              </a:r>
              <a:br>
                <a:rPr lang="en-US" sz="1372" dirty="0">
                  <a:solidFill>
                    <a:srgbClr val="FFFFFF"/>
                  </a:solidFill>
                  <a:cs typeface="Segoe UI Light" panose="020B0502040204020203" pitchFamily="34" charset="0"/>
                </a:rPr>
              </a:br>
              <a:r>
                <a:rPr lang="en-US" sz="1372" dirty="0">
                  <a:solidFill>
                    <a:srgbClr val="FFFFFF"/>
                  </a:solidFill>
                  <a:cs typeface="Segoe UI Light" panose="020B0502040204020203" pitchFamily="34" charset="0"/>
                </a:rPr>
                <a:t>EVERY </a:t>
              </a:r>
              <a:r>
                <a:rPr lang="en-US" sz="1372" b="1" dirty="0">
                  <a:solidFill>
                    <a:srgbClr val="FFFFFF"/>
                  </a:solidFill>
                  <a:cs typeface="Segoe UI Light" panose="020B0502040204020203" pitchFamily="34" charset="0"/>
                </a:rPr>
                <a:t>6 MONTHS</a:t>
              </a:r>
              <a:endParaRPr lang="en-US" sz="1961" b="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8304719" y="3671083"/>
            <a:ext cx="3778034" cy="2942586"/>
            <a:chOff x="137652" y="3609604"/>
            <a:chExt cx="3853791" cy="3001591"/>
          </a:xfrm>
        </p:grpSpPr>
        <p:sp>
          <p:nvSpPr>
            <p:cNvPr id="36" name="Rectangle 35"/>
            <p:cNvSpPr/>
            <p:nvPr/>
          </p:nvSpPr>
          <p:spPr>
            <a:xfrm>
              <a:off x="137652" y="3609604"/>
              <a:ext cx="3853791" cy="3001591"/>
            </a:xfrm>
            <a:prstGeom prst="rect">
              <a:avLst/>
            </a:prstGeom>
          </p:spPr>
          <p:txBody>
            <a:bodyPr wrap="square" anchor="ctr">
              <a:spAutoFit/>
            </a:bodyPr>
            <a:lstStyle/>
            <a:p>
              <a:pPr>
                <a:lnSpc>
                  <a:spcPct val="95000"/>
                </a:lnSpc>
                <a:buSzPct val="90000"/>
              </a:pPr>
              <a:r>
                <a:rPr lang="en-US" sz="19508" dirty="0">
                  <a:solidFill>
                    <a:schemeClr val="bg1"/>
                  </a:solidFill>
                  <a:latin typeface="Segoe UI Light" panose="020B0502040204020203" pitchFamily="34" charset="0"/>
                  <a:cs typeface="Segoe UI Light" panose="020B0502040204020203" pitchFamily="34" charset="0"/>
                </a:rPr>
                <a:t>3</a:t>
              </a:r>
              <a:r>
                <a:rPr lang="en-US" sz="13600" dirty="0">
                  <a:solidFill>
                    <a:srgbClr val="11C1FF"/>
                  </a:solidFill>
                  <a:latin typeface="Segoe UI Light" panose="020B0502040204020203" pitchFamily="34" charset="0"/>
                  <a:cs typeface="Segoe UI Light" panose="020B0502040204020203" pitchFamily="34" charset="0"/>
                </a:rPr>
                <a:t>x</a:t>
              </a:r>
            </a:p>
          </p:txBody>
        </p:sp>
        <p:sp>
          <p:nvSpPr>
            <p:cNvPr id="11" name="TextBox 10"/>
            <p:cNvSpPr txBox="1"/>
            <p:nvPr/>
          </p:nvSpPr>
          <p:spPr>
            <a:xfrm>
              <a:off x="269764" y="6177069"/>
              <a:ext cx="3497263" cy="307777"/>
            </a:xfrm>
            <a:prstGeom prst="rect">
              <a:avLst/>
            </a:prstGeom>
            <a:noFill/>
          </p:spPr>
          <p:txBody>
            <a:bodyPr wrap="square" rtlCol="0">
              <a:spAutoFit/>
            </a:bodyPr>
            <a:lstStyle/>
            <a:p>
              <a:r>
                <a:rPr lang="en-US" sz="1372" dirty="0">
                  <a:solidFill>
                    <a:srgbClr val="FFFFFF"/>
                  </a:solidFill>
                </a:rPr>
                <a:t>GROWTH IN </a:t>
              </a:r>
              <a:r>
                <a:rPr lang="en-US" sz="1372" b="1" dirty="0">
                  <a:solidFill>
                    <a:srgbClr val="FFFFFF"/>
                  </a:solidFill>
                </a:rPr>
                <a:t>HYPER-V</a:t>
              </a:r>
              <a:r>
                <a:rPr lang="en-US" sz="1372" dirty="0">
                  <a:solidFill>
                    <a:srgbClr val="FFFFFF"/>
                  </a:solidFill>
                </a:rPr>
                <a:t> SHARE</a:t>
              </a:r>
            </a:p>
          </p:txBody>
        </p:sp>
      </p:grpSp>
      <p:grpSp>
        <p:nvGrpSpPr>
          <p:cNvPr id="29" name="Group 28"/>
          <p:cNvGrpSpPr/>
          <p:nvPr/>
        </p:nvGrpSpPr>
        <p:grpSpPr>
          <a:xfrm>
            <a:off x="4205222" y="3956067"/>
            <a:ext cx="3781639" cy="2139212"/>
            <a:chOff x="4261875" y="1353644"/>
            <a:chExt cx="3671930" cy="2182108"/>
          </a:xfrm>
        </p:grpSpPr>
        <p:sp>
          <p:nvSpPr>
            <p:cNvPr id="33" name="TextBox 32"/>
            <p:cNvSpPr txBox="1"/>
            <p:nvPr/>
          </p:nvSpPr>
          <p:spPr>
            <a:xfrm>
              <a:off x="4413019" y="2917563"/>
              <a:ext cx="3497263" cy="307777"/>
            </a:xfrm>
            <a:prstGeom prst="rect">
              <a:avLst/>
            </a:prstGeom>
            <a:noFill/>
          </p:spPr>
          <p:txBody>
            <a:bodyPr wrap="square" rtlCol="0">
              <a:spAutoFit/>
            </a:bodyPr>
            <a:lstStyle/>
            <a:p>
              <a:r>
                <a:rPr lang="en-US" sz="1372" b="1" dirty="0">
                  <a:solidFill>
                    <a:srgbClr val="FFFFFF"/>
                  </a:solidFill>
                </a:rPr>
                <a:t>STORAGE TRANSACTIONS PER SECOND</a:t>
              </a:r>
            </a:p>
          </p:txBody>
        </p:sp>
        <p:sp>
          <p:nvSpPr>
            <p:cNvPr id="34" name="Rectangle 33"/>
            <p:cNvSpPr/>
            <p:nvPr/>
          </p:nvSpPr>
          <p:spPr>
            <a:xfrm>
              <a:off x="4261875" y="1353644"/>
              <a:ext cx="3671930" cy="1773562"/>
            </a:xfrm>
            <a:prstGeom prst="rect">
              <a:avLst/>
            </a:prstGeom>
          </p:spPr>
          <p:txBody>
            <a:bodyPr wrap="square" anchor="b">
              <a:spAutoFit/>
            </a:bodyPr>
            <a:lstStyle/>
            <a:p>
              <a:pPr algn="ctr">
                <a:lnSpc>
                  <a:spcPct val="95000"/>
                </a:lnSpc>
                <a:buSzPct val="90000"/>
              </a:pPr>
              <a:r>
                <a:rPr lang="en-US" sz="11273" spc="-294" dirty="0">
                  <a:solidFill>
                    <a:schemeClr val="bg1"/>
                  </a:solidFill>
                  <a:latin typeface="Segoe UI Light" panose="020B0502040204020203" pitchFamily="34" charset="0"/>
                  <a:cs typeface="Segoe UI Light" panose="020B0502040204020203" pitchFamily="34" charset="0"/>
                </a:rPr>
                <a:t>900</a:t>
              </a:r>
              <a:r>
                <a:rPr lang="en-US" sz="11273" spc="-294" dirty="0">
                  <a:solidFill>
                    <a:srgbClr val="11C1FF"/>
                  </a:solidFill>
                  <a:latin typeface="Segoe UI Light" panose="020B0502040204020203" pitchFamily="34" charset="0"/>
                  <a:cs typeface="Segoe UI Light" panose="020B0502040204020203" pitchFamily="34" charset="0"/>
                </a:rPr>
                <a:t>k</a:t>
              </a:r>
              <a:r>
                <a:rPr lang="en-US" sz="3921" dirty="0">
                  <a:solidFill>
                    <a:srgbClr val="11C1FF"/>
                  </a:solidFill>
                  <a:latin typeface="Segoe UI Light" panose="020B0502040204020203" pitchFamily="34" charset="0"/>
                  <a:cs typeface="Segoe UI Light" panose="020B0502040204020203" pitchFamily="34" charset="0"/>
                </a:rPr>
                <a:t>/sec</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35" name="Rectangle 34"/>
            <p:cNvSpPr/>
            <p:nvPr/>
          </p:nvSpPr>
          <p:spPr>
            <a:xfrm>
              <a:off x="4413019" y="3238748"/>
              <a:ext cx="2627706" cy="297004"/>
            </a:xfrm>
            <a:prstGeom prst="rect">
              <a:avLst/>
            </a:prstGeom>
          </p:spPr>
          <p:txBody>
            <a:bodyPr wrap="square" anchor="ctr">
              <a:spAutoFit/>
            </a:bodyPr>
            <a:lstStyle/>
            <a:p>
              <a:pPr>
                <a:lnSpc>
                  <a:spcPct val="95000"/>
                </a:lnSpc>
                <a:buSzPct val="90000"/>
              </a:pPr>
              <a:r>
                <a:rPr lang="en-US" sz="1372" dirty="0">
                  <a:solidFill>
                    <a:srgbClr val="FFFFFF"/>
                  </a:solidFill>
                  <a:cs typeface="Segoe UI Light" panose="020B0502040204020203" pitchFamily="34" charset="0"/>
                </a:rPr>
                <a:t>(2 </a:t>
              </a:r>
              <a:r>
                <a:rPr lang="en-US" sz="1372" i="1" dirty="0">
                  <a:solidFill>
                    <a:srgbClr val="FFFFFF"/>
                  </a:solidFill>
                  <a:cs typeface="Segoe UI Light" panose="020B0502040204020203" pitchFamily="34" charset="0"/>
                </a:rPr>
                <a:t>TRILLION</a:t>
              </a:r>
              <a:r>
                <a:rPr lang="en-US" sz="1372" dirty="0">
                  <a:solidFill>
                    <a:srgbClr val="FFFFFF"/>
                  </a:solidFill>
                  <a:cs typeface="Segoe UI Light" panose="020B0502040204020203" pitchFamily="34" charset="0"/>
                </a:rPr>
                <a:t>/MONTH)</a:t>
              </a:r>
              <a:endParaRPr lang="en-US" sz="1961" dirty="0">
                <a:solidFill>
                  <a:srgbClr val="FFFFFF"/>
                </a:solidFill>
                <a:cs typeface="Segoe UI Light" panose="020B0502040204020203" pitchFamily="34" charset="0"/>
              </a:endParaRPr>
            </a:p>
          </p:txBody>
        </p:sp>
      </p:grpSp>
      <p:grpSp>
        <p:nvGrpSpPr>
          <p:cNvPr id="5" name="Group 4"/>
          <p:cNvGrpSpPr/>
          <p:nvPr/>
        </p:nvGrpSpPr>
        <p:grpSpPr>
          <a:xfrm>
            <a:off x="228133" y="3688555"/>
            <a:ext cx="3322443" cy="2942586"/>
            <a:chOff x="232706" y="3762021"/>
            <a:chExt cx="3389065" cy="3001591"/>
          </a:xfrm>
        </p:grpSpPr>
        <p:sp>
          <p:nvSpPr>
            <p:cNvPr id="20" name="Rectangle 19"/>
            <p:cNvSpPr/>
            <p:nvPr/>
          </p:nvSpPr>
          <p:spPr>
            <a:xfrm>
              <a:off x="232706" y="3762021"/>
              <a:ext cx="1961025"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8</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608626" y="6292972"/>
              <a:ext cx="2313382" cy="369332"/>
            </a:xfrm>
            <a:prstGeom prst="rect">
              <a:avLst/>
            </a:prstGeom>
            <a:noFill/>
          </p:spPr>
          <p:txBody>
            <a:bodyPr wrap="square" rtlCol="0">
              <a:spAutoFit/>
            </a:bodyPr>
            <a:lstStyle/>
            <a:p>
              <a:pPr algn="ctr"/>
              <a:r>
                <a:rPr lang="en-US" sz="1765" dirty="0">
                  <a:solidFill>
                    <a:srgbClr val="FFFFFF"/>
                  </a:solidFill>
                </a:rPr>
                <a:t>STORAGE OBJECTS</a:t>
              </a:r>
            </a:p>
          </p:txBody>
        </p:sp>
        <p:sp>
          <p:nvSpPr>
            <p:cNvPr id="37" name="Rectangle 36"/>
            <p:cNvSpPr/>
            <p:nvPr/>
          </p:nvSpPr>
          <p:spPr>
            <a:xfrm rot="16200000">
              <a:off x="2506137" y="4835778"/>
              <a:ext cx="1788069" cy="443198"/>
            </a:xfrm>
            <a:prstGeom prst="rect">
              <a:avLst/>
            </a:prstGeom>
          </p:spPr>
          <p:txBody>
            <a:bodyPr wrap="square" anchor="ctr">
              <a:spAutoFit/>
            </a:bodyPr>
            <a:lstStyle/>
            <a:p>
              <a:pPr algn="ctr">
                <a:lnSpc>
                  <a:spcPct val="95000"/>
                </a:lnSpc>
                <a:buSzPct val="90000"/>
              </a:pPr>
              <a:r>
                <a:rPr lang="en-US" sz="2353" b="1" dirty="0">
                  <a:solidFill>
                    <a:srgbClr val="11C1FF"/>
                  </a:solidFill>
                  <a:cs typeface="Segoe UI Light" panose="020B0502040204020203" pitchFamily="34" charset="0"/>
                </a:rPr>
                <a:t>TRILLION</a:t>
              </a:r>
              <a:endParaRPr lang="en-US" sz="3137" b="1" dirty="0">
                <a:solidFill>
                  <a:srgbClr val="11C1FF"/>
                </a:solidFill>
                <a:cs typeface="Segoe UI Light" panose="020B0502040204020203" pitchFamily="34" charset="0"/>
              </a:endParaRPr>
            </a:p>
          </p:txBody>
        </p:sp>
        <p:sp>
          <p:nvSpPr>
            <p:cNvPr id="38" name="Rectangle 37"/>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2" name="Oval 1"/>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3282186" y="5928878"/>
              <a:ext cx="217922" cy="217922"/>
            </a:xfrm>
            <a:prstGeom prst="ellipse">
              <a:avLst/>
            </a:prstGeom>
            <a:solidFill>
              <a:srgbClr val="11C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3668233" y="2925095"/>
            <a:ext cx="5114260" cy="1200329"/>
          </a:xfrm>
          <a:prstGeom prst="rect">
            <a:avLst/>
          </a:prstGeom>
          <a:noFill/>
        </p:spPr>
        <p:txBody>
          <a:bodyPr wrap="square" rtlCol="0">
            <a:spAutoFit/>
          </a:bodyPr>
          <a:lstStyle/>
          <a:p>
            <a:pPr algn="ctr"/>
            <a:r>
              <a:rPr lang="en-US" sz="7200" dirty="0" smtClean="0">
                <a:solidFill>
                  <a:schemeClr val="accent4">
                    <a:lumMod val="60000"/>
                    <a:lumOff val="40000"/>
                  </a:schemeClr>
                </a:solidFill>
              </a:rPr>
              <a:t>EXAMPLE</a:t>
            </a:r>
            <a:endParaRPr lang="en-US" sz="7200" dirty="0">
              <a:solidFill>
                <a:schemeClr val="accent4">
                  <a:lumMod val="60000"/>
                  <a:lumOff val="40000"/>
                </a:schemeClr>
              </a:solidFill>
            </a:endParaRPr>
          </a:p>
        </p:txBody>
      </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2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par>
                                <p:cTn id="23" presetID="10" presetClass="entr" presetSubtype="0" fill="hold" nodeType="withEffect">
                                  <p:stCondLst>
                                    <p:cond delay="3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50"/>
                                        <p:tgtEl>
                                          <p:spTgt spid="29"/>
                                        </p:tgtEl>
                                      </p:cBhvr>
                                    </p:animEffect>
                                  </p:childTnLst>
                                </p:cTn>
                              </p:par>
                              <p:par>
                                <p:cTn id="29" presetID="10" presetClass="entr" presetSubtype="0" fill="hold" nodeType="withEffect">
                                  <p:stCondLst>
                                    <p:cond delay="25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711671750"/>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tr>
              <a:tr h="409188">
                <a:tc>
                  <a:txBody>
                    <a:bodyPr/>
                    <a:lstStyle/>
                    <a:p>
                      <a:r>
                        <a:rPr lang="en-US" sz="2000" dirty="0" smtClean="0">
                          <a:solidFill>
                            <a:srgbClr val="000000"/>
                          </a:solidFill>
                        </a:rPr>
                        <a:t>Introduction to ASP.NET and Visual Studio 2013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1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windowsazure.com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a:solidFill>
                  <a:schemeClr val="bg1"/>
                </a:solidFill>
              </a:rPr>
              <a:t>Windows 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1589" y="0"/>
            <a:ext cx="12234121"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566</Words>
  <Application>Microsoft Office PowerPoint</Application>
  <PresentationFormat>Widescreen</PresentationFormat>
  <Paragraphs>157</Paragraphs>
  <Slides>25</Slides>
  <Notes>8</Notes>
  <HiddenSlides>1</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25</vt:i4>
      </vt:variant>
    </vt:vector>
  </HeadingPairs>
  <TitlesOfParts>
    <vt:vector size="38"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Azure</vt:lpstr>
      <vt:lpstr>PowerPoint Presentation</vt:lpstr>
      <vt:lpstr>Windows Azure</vt:lpstr>
      <vt:lpstr>Windows Azure</vt:lpstr>
      <vt:lpstr>Windows Azure</vt:lpstr>
      <vt:lpstr>Windows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Cory Fowler</cp:lastModifiedBy>
  <cp:revision>31</cp:revision>
  <dcterms:created xsi:type="dcterms:W3CDTF">2013-08-05T17:04:56Z</dcterms:created>
  <dcterms:modified xsi:type="dcterms:W3CDTF">2013-10-11T22:18:38Z</dcterms:modified>
</cp:coreProperties>
</file>