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37"/>
  </p:notesMasterIdLst>
  <p:sldIdLst>
    <p:sldId id="257" r:id="rId8"/>
    <p:sldId id="259" r:id="rId9"/>
    <p:sldId id="256" r:id="rId10"/>
    <p:sldId id="270" r:id="rId11"/>
    <p:sldId id="271" r:id="rId12"/>
    <p:sldId id="272" r:id="rId13"/>
    <p:sldId id="273" r:id="rId14"/>
    <p:sldId id="274" r:id="rId15"/>
    <p:sldId id="296" r:id="rId16"/>
    <p:sldId id="275" r:id="rId17"/>
    <p:sldId id="295" r:id="rId18"/>
    <p:sldId id="282" r:id="rId19"/>
    <p:sldId id="283" r:id="rId20"/>
    <p:sldId id="284" r:id="rId21"/>
    <p:sldId id="285" r:id="rId22"/>
    <p:sldId id="286" r:id="rId23"/>
    <p:sldId id="294" r:id="rId24"/>
    <p:sldId id="288" r:id="rId25"/>
    <p:sldId id="289" r:id="rId26"/>
    <p:sldId id="290" r:id="rId27"/>
    <p:sldId id="291" r:id="rId28"/>
    <p:sldId id="293" r:id="rId29"/>
    <p:sldId id="265" r:id="rId30"/>
    <p:sldId id="263" r:id="rId31"/>
    <p:sldId id="276" r:id="rId32"/>
    <p:sldId id="277" r:id="rId33"/>
    <p:sldId id="278" r:id="rId34"/>
    <p:sldId id="279" r:id="rId35"/>
    <p:sldId id="28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63320B-B2B6-4DE5-90FC-D5EC65EA6AF1}">
          <p14:sldIdLst>
            <p14:sldId id="257"/>
            <p14:sldId id="259"/>
            <p14:sldId id="256"/>
            <p14:sldId id="270"/>
            <p14:sldId id="271"/>
            <p14:sldId id="272"/>
            <p14:sldId id="273"/>
            <p14:sldId id="274"/>
            <p14:sldId id="296"/>
            <p14:sldId id="275"/>
            <p14:sldId id="295"/>
            <p14:sldId id="282"/>
            <p14:sldId id="283"/>
            <p14:sldId id="284"/>
            <p14:sldId id="285"/>
            <p14:sldId id="286"/>
            <p14:sldId id="294"/>
            <p14:sldId id="288"/>
            <p14:sldId id="289"/>
            <p14:sldId id="290"/>
            <p14:sldId id="291"/>
            <p14:sldId id="293"/>
            <p14:sldId id="265"/>
            <p14:sldId id="263"/>
          </p14:sldIdLst>
        </p14:section>
        <p14:section name="Appendix" id="{9D625ACE-6A67-4F6C-BFE0-430E6F7F711D}">
          <p14:sldIdLst>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DF2127"/>
    <a:srgbClr val="289FD7"/>
    <a:srgbClr val="E34F24"/>
    <a:srgbClr val="3C454F"/>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71871" autoAdjust="0"/>
  </p:normalViewPr>
  <p:slideViewPr>
    <p:cSldViewPr snapToGrid="0">
      <p:cViewPr varScale="1">
        <p:scale>
          <a:sx n="81" d="100"/>
          <a:sy n="81" d="100"/>
        </p:scale>
        <p:origin x="80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10/11/2013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815326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81178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031114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052930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Distill the HTML5</a:t>
            </a:r>
            <a:r>
              <a:rPr lang="en-US" baseline="0" dirty="0" smtClean="0"/>
              <a:t> Markup Concept</a:t>
            </a:r>
          </a:p>
          <a:p>
            <a:r>
              <a:rPr lang="en-US" baseline="0" dirty="0" smtClean="0"/>
              <a:t>+Overview HTML5 Project Template</a:t>
            </a:r>
          </a:p>
          <a:p>
            <a:r>
              <a:rPr lang="en-US" baseline="0" dirty="0" smtClean="0"/>
              <a:t>   - New Semantic Tags</a:t>
            </a:r>
          </a:p>
          <a:p>
            <a:r>
              <a:rPr lang="en-US" baseline="0" dirty="0" smtClean="0"/>
              <a:t>   - Bootstrap Overview (CSS Reset, </a:t>
            </a:r>
            <a:r>
              <a:rPr lang="en-US" baseline="0" dirty="0" err="1" smtClean="0"/>
              <a:t>etc</a:t>
            </a:r>
            <a:r>
              <a:rPr lang="en-US" baseline="0" dirty="0" smtClean="0"/>
              <a:t>) </a:t>
            </a:r>
          </a:p>
        </p:txBody>
      </p:sp>
      <p:sp>
        <p:nvSpPr>
          <p:cNvPr id="4" name="Slide Number Placeholder 3"/>
          <p:cNvSpPr>
            <a:spLocks noGrp="1"/>
          </p:cNvSpPr>
          <p:nvPr>
            <p:ph type="sldNum" sz="quarter" idx="10"/>
          </p:nvPr>
        </p:nvSpPr>
        <p:spPr/>
        <p:txBody>
          <a:bodyPr/>
          <a:lstStyle/>
          <a:p>
            <a:fld id="{6E8C67A6-C0E7-47DF-97C2-CA9B11275397}" type="slidenum">
              <a:rPr lang="en-US" smtClean="0"/>
              <a:t>11</a:t>
            </a:fld>
            <a:endParaRPr lang="en-US"/>
          </a:p>
        </p:txBody>
      </p:sp>
    </p:spTree>
    <p:extLst>
      <p:ext uri="{BB962C8B-B14F-4D97-AF65-F5344CB8AC3E}">
        <p14:creationId xmlns:p14="http://schemas.microsoft.com/office/powerpoint/2010/main" val="2066088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037610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3984665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23250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7102" y="6225727"/>
            <a:ext cx="2412002"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153888"/>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45539836"/>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42012404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395995271"/>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199576910"/>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439706361"/>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821539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327376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02685113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464384863"/>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24820189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8716640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90729438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2967125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emf"/><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emf"/><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1.emf"/><Relationship Id="rId4" Type="http://schemas.openxmlformats.org/officeDocument/2006/relationships/slideLayout" Target="../slideLayouts/slideLayout2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image" Target="../media/image1.emf"/><Relationship Id="rId4" Type="http://schemas.openxmlformats.org/officeDocument/2006/relationships/slideLayout" Target="../slideLayouts/slideLayout3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image" Target="../media/image1.emf"/><Relationship Id="rId4" Type="http://schemas.openxmlformats.org/officeDocument/2006/relationships/slideLayout" Target="../slideLayouts/slideLayout4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theme" Target="../theme/theme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Windows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Windows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Windows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Windows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6.xml"/><Relationship Id="rId7" Type="http://schemas.openxmlformats.org/officeDocument/2006/relationships/oleObject" Target="../embeddings/oleObject5.bin"/><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notesSlide" Target="../notesSlides/notesSlide7.xml"/><Relationship Id="rId5" Type="http://schemas.openxmlformats.org/officeDocument/2006/relationships/slideLayout" Target="../slideLayouts/slideLayout11.xml"/><Relationship Id="rId4" Type="http://schemas.openxmlformats.org/officeDocument/2006/relationships/tags" Target="../tags/tag7.xml"/><Relationship Id="rId9" Type="http://schemas.openxmlformats.org/officeDocument/2006/relationships/hyperlink" Target="http://trends.builtwith.com/javascript/jQuery"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8.xml"/><Relationship Id="rId1" Type="http://schemas.openxmlformats.org/officeDocument/2006/relationships/vmlDrawing" Target="../drawings/vmlDrawing6.vml"/><Relationship Id="rId6" Type="http://schemas.openxmlformats.org/officeDocument/2006/relationships/image" Target="../media/image5.emf"/><Relationship Id="rId5" Type="http://schemas.openxmlformats.org/officeDocument/2006/relationships/oleObject" Target="../embeddings/oleObject6.bin"/><Relationship Id="rId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459640"/>
            <a:ext cx="10515600" cy="1325563"/>
          </a:xfrm>
        </p:spPr>
        <p:txBody>
          <a:bodyPr/>
          <a:lstStyle/>
          <a:p>
            <a:r>
              <a:rPr lang="en-US" sz="8000" dirty="0"/>
              <a:t>Building web front ends </a:t>
            </a:r>
            <a:r>
              <a:rPr lang="en-US" sz="8000" dirty="0" smtClean="0"/>
              <a:t/>
            </a:r>
            <a:br>
              <a:rPr lang="en-US" sz="8000" dirty="0" smtClean="0"/>
            </a:br>
            <a:r>
              <a:rPr lang="en-US" sz="6000" dirty="0" smtClean="0"/>
              <a:t>for desktop </a:t>
            </a:r>
            <a:r>
              <a:rPr lang="en-US" sz="6000" dirty="0"/>
              <a:t>and mobile</a:t>
            </a:r>
            <a:r>
              <a:rPr lang="en-US" dirty="0"/>
              <a:t> </a:t>
            </a:r>
            <a:r>
              <a:rPr lang="en-US" sz="6000" dirty="0"/>
              <a:t>using the latest web standards</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67515" y="103707"/>
            <a:ext cx="11152188" cy="747713"/>
          </a:xfrm>
        </p:spPr>
        <p:txBody>
          <a:bodyPr>
            <a:normAutofit fontScale="90000"/>
          </a:bodyPr>
          <a:lstStyle/>
          <a:p>
            <a:r>
              <a:rPr lang="en-US" dirty="0" smtClean="0"/>
              <a:t>New HTML5 Markup Elements</a:t>
            </a:r>
            <a:endParaRPr lang="en-US" dirty="0"/>
          </a:p>
        </p:txBody>
      </p:sp>
      <p:sp>
        <p:nvSpPr>
          <p:cNvPr id="2" name="TextBox 1"/>
          <p:cNvSpPr txBox="1"/>
          <p:nvPr/>
        </p:nvSpPr>
        <p:spPr>
          <a:xfrm>
            <a:off x="365760" y="1145406"/>
            <a:ext cx="11053943" cy="1200329"/>
          </a:xfrm>
          <a:prstGeom prst="rect">
            <a:avLst/>
          </a:prstGeom>
          <a:noFill/>
        </p:spPr>
        <p:txBody>
          <a:bodyPr wrap="square" rtlCol="0">
            <a:spAutoFit/>
          </a:bodyPr>
          <a:lstStyle/>
          <a:p>
            <a:r>
              <a:rPr lang="en-US" dirty="0" smtClean="0"/>
              <a:t>Semantic Markup is …  </a:t>
            </a:r>
          </a:p>
          <a:p>
            <a:pPr marL="285750" indent="-285750">
              <a:buFont typeface="Arial" panose="020B0604020202020204" pitchFamily="34" charset="0"/>
              <a:buChar char="•"/>
            </a:pPr>
            <a:r>
              <a:rPr lang="en-US" dirty="0" smtClean="0"/>
              <a:t>Eliminate the “generic” tagging</a:t>
            </a:r>
          </a:p>
          <a:p>
            <a:pPr marL="285750" indent="-285750">
              <a:buFont typeface="Arial" panose="020B0604020202020204" pitchFamily="34" charset="0"/>
              <a:buChar char="•"/>
            </a:pPr>
            <a:r>
              <a:rPr lang="en-US" dirty="0" smtClean="0"/>
              <a:t>Native tags DOM parsing is quicker than class searching</a:t>
            </a:r>
          </a:p>
          <a:p>
            <a:pPr marL="285750" indent="-285750">
              <a:buFont typeface="Arial" panose="020B0604020202020204" pitchFamily="34" charset="0"/>
              <a:buChar char="•"/>
            </a:pPr>
            <a:r>
              <a:rPr lang="en-US" dirty="0" smtClean="0"/>
              <a:t>Standardizing tags </a:t>
            </a:r>
          </a:p>
        </p:txBody>
      </p:sp>
      <p:sp>
        <p:nvSpPr>
          <p:cNvPr id="5" name="TextBox 4"/>
          <p:cNvSpPr txBox="1"/>
          <p:nvPr/>
        </p:nvSpPr>
        <p:spPr>
          <a:xfrm>
            <a:off x="1097280" y="3070459"/>
            <a:ext cx="5529912" cy="646331"/>
          </a:xfrm>
          <a:prstGeom prst="rect">
            <a:avLst/>
          </a:prstGeom>
          <a:noFill/>
        </p:spPr>
        <p:txBody>
          <a:bodyPr wrap="none" rtlCol="0">
            <a:spAutoFit/>
          </a:bodyPr>
          <a:lstStyle/>
          <a:p>
            <a:r>
              <a:rPr lang="en-US" dirty="0" smtClean="0"/>
              <a:t>&lt;div class=“header”&gt;&lt;/div&gt; … &lt;header&gt;&lt;/header&gt;</a:t>
            </a:r>
          </a:p>
          <a:p>
            <a:r>
              <a:rPr lang="en-US" dirty="0" smtClean="0"/>
              <a:t>&lt;div class=“</a:t>
            </a:r>
            <a:r>
              <a:rPr lang="en-US" dirty="0" err="1" smtClean="0"/>
              <a:t>nav</a:t>
            </a:r>
            <a:r>
              <a:rPr lang="en-US" dirty="0" smtClean="0"/>
              <a:t>”&gt;&lt;/div&gt; … &lt;</a:t>
            </a:r>
            <a:r>
              <a:rPr lang="en-US" dirty="0" err="1" smtClean="0"/>
              <a:t>nav</a:t>
            </a:r>
            <a:r>
              <a:rPr lang="en-US" dirty="0" smtClean="0"/>
              <a:t>&gt;&lt;/</a:t>
            </a:r>
            <a:r>
              <a:rPr lang="en-US" dirty="0" err="1" smtClean="0"/>
              <a:t>nav</a:t>
            </a:r>
            <a:r>
              <a:rPr lang="en-US" dirty="0" smtClean="0"/>
              <a:t>&gt;</a:t>
            </a:r>
            <a:endParaRPr lang="en-US" dirty="0"/>
          </a:p>
        </p:txBody>
      </p:sp>
    </p:spTree>
    <p:extLst>
      <p:ext uri="{BB962C8B-B14F-4D97-AF65-F5344CB8AC3E}">
        <p14:creationId xmlns:p14="http://schemas.microsoft.com/office/powerpoint/2010/main" val="3736355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smtClean="0"/>
              <a:t>HTML5</a:t>
            </a:r>
            <a:endParaRPr lang="en-US" dirty="0"/>
          </a:p>
        </p:txBody>
      </p:sp>
    </p:spTree>
    <p:extLst>
      <p:ext uri="{BB962C8B-B14F-4D97-AF65-F5344CB8AC3E}">
        <p14:creationId xmlns:p14="http://schemas.microsoft.com/office/powerpoint/2010/main" val="328185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615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3" name="Title 2"/>
          <p:cNvSpPr>
            <a:spLocks noGrp="1"/>
          </p:cNvSpPr>
          <p:nvPr>
            <p:ph type="ctrTitle"/>
          </p:nvPr>
        </p:nvSpPr>
        <p:spPr/>
        <p:txBody>
          <a:bodyPr/>
          <a:lstStyle/>
          <a:p>
            <a:r>
              <a:rPr lang="en-US" dirty="0" smtClean="0"/>
              <a:t>JavaScript Library Overview</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9039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718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0"/>
                        <a:ext cx="158750" cy="158750"/>
                      </a:xfrm>
                      <a:prstGeom prst="rect">
                        <a:avLst/>
                      </a:prstGeom>
                    </p:spPr>
                  </p:pic>
                </p:oleObj>
              </mc:Fallback>
            </mc:AlternateContent>
          </a:graphicData>
        </a:graphic>
      </p:graphicFrame>
      <p:sp>
        <p:nvSpPr>
          <p:cNvPr id="2" name="Title 1"/>
          <p:cNvSpPr>
            <a:spLocks noGrp="1"/>
          </p:cNvSpPr>
          <p:nvPr>
            <p:ph type="title" idx="4294967295"/>
            <p:custDataLst>
              <p:tags r:id="rId3"/>
            </p:custDataLst>
          </p:nvPr>
        </p:nvSpPr>
        <p:spPr>
          <a:xfrm>
            <a:off x="0" y="228600"/>
            <a:ext cx="11152188" cy="747713"/>
          </a:xfrm>
        </p:spPr>
        <p:txBody>
          <a:bodyPr>
            <a:normAutofit fontScale="90000"/>
          </a:bodyPr>
          <a:lstStyle/>
          <a:p>
            <a:r>
              <a:rPr lang="en-US" dirty="0" smtClean="0">
                <a:solidFill>
                  <a:schemeClr val="bg1"/>
                </a:solidFill>
              </a:rPr>
              <a:t>Who Uses </a:t>
            </a:r>
            <a:r>
              <a:rPr lang="en-US" dirty="0" err="1" smtClean="0">
                <a:solidFill>
                  <a:schemeClr val="bg1"/>
                </a:solidFill>
              </a:rPr>
              <a:t>jQuery</a:t>
            </a:r>
            <a:r>
              <a:rPr lang="en-US" dirty="0" smtClean="0">
                <a:solidFill>
                  <a:schemeClr val="bg1"/>
                </a:solidFill>
              </a:rPr>
              <a:t>?</a:t>
            </a:r>
            <a:endParaRPr lang="en-US" dirty="0">
              <a:solidFill>
                <a:schemeClr val="bg1"/>
              </a:solidFill>
            </a:endParaRPr>
          </a:p>
        </p:txBody>
      </p:sp>
      <p:sp>
        <p:nvSpPr>
          <p:cNvPr id="11" name="Content Placeholder 10"/>
          <p:cNvSpPr>
            <a:spLocks noGrp="1"/>
          </p:cNvSpPr>
          <p:nvPr>
            <p:ph type="body" sz="quarter" idx="4294967295"/>
            <p:custDataLst>
              <p:tags r:id="rId4"/>
            </p:custDataLst>
          </p:nvPr>
        </p:nvSpPr>
        <p:spPr>
          <a:xfrm>
            <a:off x="0" y="1141413"/>
            <a:ext cx="11149013" cy="1816100"/>
          </a:xfrm>
        </p:spPr>
        <p:txBody>
          <a:bodyPr>
            <a:normAutofit fontScale="92500" lnSpcReduction="10000"/>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19 million Web Sites</a:t>
            </a:r>
          </a:p>
          <a:p>
            <a:pPr>
              <a:spcAft>
                <a:spcPts val="1200"/>
              </a:spcAft>
            </a:pPr>
            <a:r>
              <a:rPr lang="en-US" sz="4000" dirty="0">
                <a:solidFill>
                  <a:schemeClr val="bg1"/>
                </a:solidFill>
                <a:latin typeface="Segoe UI Light" pitchFamily="34" charset="0"/>
              </a:rPr>
              <a:t>2.9 million of those sites rank </a:t>
            </a:r>
            <a:br>
              <a:rPr lang="en-US" sz="4000" dirty="0">
                <a:solidFill>
                  <a:schemeClr val="bg1"/>
                </a:solidFill>
                <a:latin typeface="Segoe UI Light" pitchFamily="34" charset="0"/>
              </a:rPr>
            </a:br>
            <a:r>
              <a:rPr lang="en-US" sz="4000" dirty="0">
                <a:solidFill>
                  <a:schemeClr val="bg1"/>
                </a:solidFill>
                <a:latin typeface="Segoe UI Light" pitchFamily="34" charset="0"/>
              </a:rPr>
              <a:t>in the top sites on the web</a:t>
            </a:r>
          </a:p>
        </p:txBody>
      </p:sp>
      <p:sp>
        <p:nvSpPr>
          <p:cNvPr id="6" name="Rectangle 5"/>
          <p:cNvSpPr/>
          <p:nvPr/>
        </p:nvSpPr>
        <p:spPr bwMode="auto">
          <a:xfrm>
            <a:off x="9073670" y="1141414"/>
            <a:ext cx="2603981" cy="57165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7451" y="1447800"/>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 name="TextBox 3"/>
          <p:cNvSpPr txBox="1"/>
          <p:nvPr/>
        </p:nvSpPr>
        <p:spPr>
          <a:xfrm>
            <a:off x="516267" y="5973661"/>
            <a:ext cx="5945987" cy="276999"/>
          </a:xfrm>
          <a:prstGeom prst="rect">
            <a:avLst/>
          </a:prstGeom>
          <a:noFill/>
        </p:spPr>
        <p:txBody>
          <a:bodyPr wrap="none" lIns="0" tIns="0" rIns="0" bIns="0" rtlCol="0">
            <a:spAutoFit/>
          </a:bodyPr>
          <a:lstStyle/>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Source: </a:t>
            </a:r>
            <a:r>
              <a:rPr lang="en-US" sz="2000" dirty="0">
                <a:hlinkClick r:id="rId9"/>
              </a:rPr>
              <a:t>http://trends.builtwith.com/javascript/jQuery</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45169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820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idx="4294967295"/>
          </p:nvPr>
        </p:nvSpPr>
        <p:spPr>
          <a:xfrm>
            <a:off x="0" y="228600"/>
            <a:ext cx="11152188" cy="747713"/>
          </a:xfrm>
        </p:spPr>
        <p:txBody>
          <a:bodyPr>
            <a:normAutofit fontScale="90000"/>
          </a:bodyPr>
          <a:lstStyle/>
          <a:p>
            <a:r>
              <a:rPr lang="en-US" dirty="0" err="1"/>
              <a:t>jQuery</a:t>
            </a:r>
            <a:r>
              <a:rPr lang="en-US" dirty="0"/>
              <a:t> – why so popular?</a:t>
            </a:r>
          </a:p>
        </p:txBody>
      </p:sp>
      <p:sp>
        <p:nvSpPr>
          <p:cNvPr id="5" name="Text Placeholder 4"/>
          <p:cNvSpPr>
            <a:spLocks noGrp="1"/>
          </p:cNvSpPr>
          <p:nvPr>
            <p:ph type="body" sz="quarter" idx="4294967295"/>
          </p:nvPr>
        </p:nvSpPr>
        <p:spPr>
          <a:xfrm>
            <a:off x="0" y="1695450"/>
            <a:ext cx="5116513" cy="3694113"/>
          </a:xfrm>
        </p:spPr>
        <p:txBody>
          <a:bodyPr>
            <a:normAutofit lnSpcReduction="10000"/>
          </a:bodyPr>
          <a:lstStyle/>
          <a:p>
            <a:pPr>
              <a:spcBef>
                <a:spcPts val="1800"/>
              </a:spcBef>
              <a:spcAft>
                <a:spcPts val="0"/>
              </a:spcAft>
            </a:pPr>
            <a:r>
              <a:rPr lang="en-US" dirty="0">
                <a:solidFill>
                  <a:schemeClr val="bg1"/>
                </a:solidFill>
              </a:rPr>
              <a:t>Easy to learn</a:t>
            </a:r>
          </a:p>
          <a:p>
            <a:pPr>
              <a:spcBef>
                <a:spcPts val="1800"/>
              </a:spcBef>
              <a:spcAft>
                <a:spcPts val="0"/>
              </a:spcAft>
            </a:pPr>
            <a:r>
              <a:rPr lang="en-US" dirty="0">
                <a:solidFill>
                  <a:schemeClr val="bg1"/>
                </a:solidFill>
              </a:rPr>
              <a:t>Loads of Plugins</a:t>
            </a:r>
          </a:p>
          <a:p>
            <a:pPr>
              <a:spcBef>
                <a:spcPts val="1800"/>
              </a:spcBef>
              <a:spcAft>
                <a:spcPts val="0"/>
              </a:spcAft>
            </a:pPr>
            <a:r>
              <a:rPr lang="en-US" dirty="0">
                <a:solidFill>
                  <a:schemeClr val="bg1"/>
                </a:solidFill>
              </a:rPr>
              <a:t>Powerful DOM Selection</a:t>
            </a:r>
          </a:p>
          <a:p>
            <a:pPr>
              <a:spcBef>
                <a:spcPts val="1800"/>
              </a:spcBef>
              <a:spcAft>
                <a:spcPts val="0"/>
              </a:spcAft>
            </a:pPr>
            <a:r>
              <a:rPr lang="en-US" dirty="0">
                <a:solidFill>
                  <a:schemeClr val="bg1"/>
                </a:solidFill>
              </a:rPr>
              <a:t>Lightweight</a:t>
            </a:r>
          </a:p>
          <a:p>
            <a:pPr>
              <a:spcBef>
                <a:spcPts val="1800"/>
              </a:spcBef>
              <a:spcAft>
                <a:spcPts val="0"/>
              </a:spcAft>
            </a:pPr>
            <a:r>
              <a:rPr lang="en-US" dirty="0">
                <a:solidFill>
                  <a:schemeClr val="bg1"/>
                </a:solidFill>
              </a:rPr>
              <a:t>Community Support</a:t>
            </a:r>
          </a:p>
        </p:txBody>
      </p:sp>
      <p:sp>
        <p:nvSpPr>
          <p:cNvPr id="12" name="Freeform 24"/>
          <p:cNvSpPr>
            <a:spLocks noEditPoints="1"/>
          </p:cNvSpPr>
          <p:nvPr/>
        </p:nvSpPr>
        <p:spPr bwMode="black">
          <a:xfrm>
            <a:off x="9171468" y="3342592"/>
            <a:ext cx="2506184" cy="2907396"/>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575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decel="10000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1250" y="415925"/>
            <a:ext cx="11080750" cy="1325563"/>
          </a:xfrm>
        </p:spPr>
        <p:txBody>
          <a:bodyPr/>
          <a:lstStyle/>
          <a:p>
            <a:r>
              <a:rPr lang="en-US" dirty="0" err="1"/>
              <a:t>jQuery</a:t>
            </a:r>
            <a:r>
              <a:rPr lang="en-US" dirty="0"/>
              <a:t> Community</a:t>
            </a:r>
          </a:p>
        </p:txBody>
      </p:sp>
      <p:sp>
        <p:nvSpPr>
          <p:cNvPr id="3" name="Text Placeholder 4"/>
          <p:cNvSpPr txBox="1">
            <a:spLocks/>
          </p:cNvSpPr>
          <p:nvPr/>
        </p:nvSpPr>
        <p:spPr>
          <a:xfrm>
            <a:off x="520701"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1800"/>
              </a:spcBef>
              <a:buNone/>
            </a:pPr>
            <a:r>
              <a:rPr lang="en-US" dirty="0">
                <a:solidFill>
                  <a:schemeClr val="accent2">
                    <a:alpha val="99000"/>
                  </a:schemeClr>
                </a:solidFill>
                <a:latin typeface="Segoe UI Light" pitchFamily="34" charset="0"/>
              </a:rPr>
              <a:t>jquery.com</a:t>
            </a:r>
          </a:p>
          <a:p>
            <a:pPr marL="0" indent="0" algn="r">
              <a:spcBef>
                <a:spcPts val="1800"/>
              </a:spcBef>
              <a:buNone/>
            </a:pPr>
            <a:r>
              <a:rPr lang="en-US" dirty="0">
                <a:solidFill>
                  <a:schemeClr val="accent2">
                    <a:alpha val="99000"/>
                  </a:schemeClr>
                </a:solidFill>
                <a:latin typeface="Segoe UI Light" pitchFamily="34" charset="0"/>
              </a:rPr>
              <a:t>api.jquery.com</a:t>
            </a:r>
          </a:p>
          <a:p>
            <a:pPr marL="0" indent="0" algn="r">
              <a:spcBef>
                <a:spcPts val="1800"/>
              </a:spcBef>
              <a:buNone/>
            </a:pPr>
            <a:r>
              <a:rPr lang="en-US" dirty="0">
                <a:solidFill>
                  <a:schemeClr val="accent2">
                    <a:alpha val="99000"/>
                  </a:schemeClr>
                </a:solidFill>
                <a:latin typeface="Segoe UI Light" pitchFamily="34" charset="0"/>
              </a:rPr>
              <a:t>forum.jquery.com</a:t>
            </a:r>
          </a:p>
          <a:p>
            <a:pPr marL="0" indent="0" algn="r">
              <a:spcBef>
                <a:spcPts val="1800"/>
              </a:spcBef>
              <a:buNone/>
            </a:pPr>
            <a:r>
              <a:rPr lang="en-US" dirty="0">
                <a:solidFill>
                  <a:schemeClr val="accent2">
                    <a:alpha val="99000"/>
                  </a:schemeClr>
                </a:solidFill>
                <a:latin typeface="Segoe UI Light" pitchFamily="34" charset="0"/>
              </a:rPr>
              <a:t>meetups.jquery.com</a:t>
            </a:r>
          </a:p>
          <a:p>
            <a:pPr marL="0" indent="0" algn="r">
              <a:spcBef>
                <a:spcPts val="1800"/>
              </a:spcBef>
              <a:buNone/>
            </a:pPr>
            <a:r>
              <a:rPr lang="en-US" dirty="0">
                <a:solidFill>
                  <a:schemeClr val="accent2">
                    <a:alpha val="99000"/>
                  </a:schemeClr>
                </a:solidFill>
                <a:latin typeface="Segoe UI Light" pitchFamily="34" charset="0"/>
              </a:rPr>
              <a:t>plugins.jquery.com</a:t>
            </a:r>
          </a:p>
          <a:p>
            <a:pPr marL="0" indent="0" algn="r">
              <a:spcBef>
                <a:spcPts val="1800"/>
              </a:spcBef>
              <a:buNone/>
            </a:pPr>
            <a:r>
              <a:rPr lang="en-US" dirty="0">
                <a:solidFill>
                  <a:schemeClr val="accent2">
                    <a:alpha val="99000"/>
                  </a:schemeClr>
                </a:solidFill>
                <a:latin typeface="Segoe UI Light" pitchFamily="34" charset="0"/>
              </a:rPr>
              <a:t>jqueryui.com</a:t>
            </a:r>
          </a:p>
        </p:txBody>
      </p:sp>
      <p:sp>
        <p:nvSpPr>
          <p:cNvPr id="4" name="Text Placeholder 4"/>
          <p:cNvSpPr txBox="1">
            <a:spLocks/>
          </p:cNvSpPr>
          <p:nvPr/>
        </p:nvSpPr>
        <p:spPr>
          <a:xfrm>
            <a:off x="6089951"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800"/>
              </a:spcBef>
              <a:buNone/>
            </a:pPr>
            <a:r>
              <a:rPr lang="en-US" dirty="0">
                <a:solidFill>
                  <a:schemeClr val="tx2">
                    <a:alpha val="99000"/>
                  </a:schemeClr>
                </a:solidFill>
                <a:latin typeface="Segoe UI Light" pitchFamily="34" charset="0"/>
              </a:rPr>
              <a:t>Downloading</a:t>
            </a:r>
          </a:p>
          <a:p>
            <a:pPr marL="0" indent="0">
              <a:spcBef>
                <a:spcPts val="1800"/>
              </a:spcBef>
              <a:buNone/>
            </a:pPr>
            <a:r>
              <a:rPr lang="en-US" dirty="0">
                <a:solidFill>
                  <a:schemeClr val="tx2">
                    <a:alpha val="99000"/>
                  </a:schemeClr>
                </a:solidFill>
                <a:latin typeface="Segoe UI Light" pitchFamily="34" charset="0"/>
              </a:rPr>
              <a:t>Documentation</a:t>
            </a:r>
          </a:p>
          <a:p>
            <a:pPr marL="0" indent="0">
              <a:spcBef>
                <a:spcPts val="1800"/>
              </a:spcBef>
              <a:buNone/>
            </a:pPr>
            <a:r>
              <a:rPr lang="en-US" dirty="0">
                <a:solidFill>
                  <a:schemeClr val="tx2">
                    <a:alpha val="99000"/>
                  </a:schemeClr>
                </a:solidFill>
                <a:latin typeface="Segoe UI Light" pitchFamily="34" charset="0"/>
              </a:rPr>
              <a:t>Community</a:t>
            </a:r>
          </a:p>
          <a:p>
            <a:pPr marL="0" indent="0">
              <a:spcBef>
                <a:spcPts val="1800"/>
              </a:spcBef>
              <a:buNone/>
            </a:pPr>
            <a:r>
              <a:rPr lang="en-US" dirty="0">
                <a:solidFill>
                  <a:schemeClr val="tx2">
                    <a:alpha val="99000"/>
                  </a:schemeClr>
                </a:solidFill>
                <a:latin typeface="Segoe UI Light" pitchFamily="34" charset="0"/>
              </a:rPr>
              <a:t>Local Community</a:t>
            </a:r>
          </a:p>
          <a:p>
            <a:pPr marL="0" indent="0">
              <a:spcBef>
                <a:spcPts val="1800"/>
              </a:spcBef>
              <a:buNone/>
            </a:pPr>
            <a:r>
              <a:rPr lang="en-US" dirty="0">
                <a:solidFill>
                  <a:schemeClr val="tx2">
                    <a:alpha val="99000"/>
                  </a:schemeClr>
                </a:solidFill>
                <a:latin typeface="Segoe UI Light" pitchFamily="34" charset="0"/>
              </a:rPr>
              <a:t>Extending</a:t>
            </a:r>
          </a:p>
          <a:p>
            <a:pPr marL="0" indent="0">
              <a:spcBef>
                <a:spcPts val="1800"/>
              </a:spcBef>
              <a:buNone/>
            </a:pPr>
            <a:r>
              <a:rPr lang="en-US" dirty="0">
                <a:solidFill>
                  <a:schemeClr val="tx2">
                    <a:alpha val="99000"/>
                  </a:schemeClr>
                </a:solidFill>
                <a:latin typeface="Segoe UI Light" pitchFamily="34" charset="0"/>
              </a:rPr>
              <a:t>UI Widgets and Effects</a:t>
            </a:r>
          </a:p>
        </p:txBody>
      </p:sp>
    </p:spTree>
    <p:extLst>
      <p:ext uri="{BB962C8B-B14F-4D97-AF65-F5344CB8AC3E}">
        <p14:creationId xmlns:p14="http://schemas.microsoft.com/office/powerpoint/2010/main" val="3134135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1152188" cy="747713"/>
          </a:xfrm>
        </p:spPr>
        <p:txBody>
          <a:bodyPr>
            <a:normAutofit fontScale="90000"/>
          </a:bodyPr>
          <a:lstStyle/>
          <a:p>
            <a:r>
              <a:rPr lang="en-US" dirty="0" err="1"/>
              <a:t>jQuery</a:t>
            </a:r>
            <a:r>
              <a:rPr lang="en-US" dirty="0"/>
              <a:t> Fundamentals</a:t>
            </a:r>
          </a:p>
        </p:txBody>
      </p:sp>
      <p:sp>
        <p:nvSpPr>
          <p:cNvPr id="6" name="Text Placeholder 5"/>
          <p:cNvSpPr>
            <a:spLocks noGrp="1"/>
          </p:cNvSpPr>
          <p:nvPr>
            <p:ph type="body" sz="quarter" idx="4294967295"/>
          </p:nvPr>
        </p:nvSpPr>
        <p:spPr>
          <a:xfrm>
            <a:off x="0" y="1092200"/>
            <a:ext cx="11149013" cy="2562225"/>
          </a:xfrm>
        </p:spPr>
        <p:txBody>
          <a:bodyPr>
            <a:normAutofit/>
          </a:bodyPr>
          <a:lstStyle/>
          <a:p>
            <a:r>
              <a:rPr lang="en-US" dirty="0" smtClean="0">
                <a:solidFill>
                  <a:schemeClr val="bg1"/>
                </a:solidFill>
              </a:rPr>
              <a:t>Find something, Do something</a:t>
            </a:r>
          </a:p>
          <a:p>
            <a:r>
              <a:rPr lang="en-US" dirty="0" smtClean="0">
                <a:solidFill>
                  <a:schemeClr val="bg1"/>
                </a:solidFill>
              </a:rPr>
              <a:t>Functional Syntax</a:t>
            </a:r>
          </a:p>
          <a:p>
            <a:r>
              <a:rPr lang="en-US" dirty="0" smtClean="0">
                <a:solidFill>
                  <a:schemeClr val="bg1"/>
                </a:solidFill>
              </a:rPr>
              <a:t>DOM Manipulation</a:t>
            </a:r>
          </a:p>
          <a:p>
            <a:r>
              <a:rPr lang="en-US" dirty="0" smtClean="0">
                <a:solidFill>
                  <a:schemeClr val="bg1"/>
                </a:solidFill>
              </a:rPr>
              <a:t>Changing of events</a:t>
            </a:r>
            <a:endParaRPr lang="en-US" dirty="0">
              <a:solidFill>
                <a:schemeClr val="bg1"/>
              </a:solidFill>
            </a:endParaRPr>
          </a:p>
        </p:txBody>
      </p:sp>
      <p:sp>
        <p:nvSpPr>
          <p:cNvPr id="8" name="Rectangle 7"/>
          <p:cNvSpPr/>
          <p:nvPr/>
        </p:nvSpPr>
        <p:spPr bwMode="auto">
          <a:xfrm>
            <a:off x="4058382"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$(‘div’).hide();</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&lt;div&gt;This will be hidden&lt;/div&gt;</a:t>
            </a:r>
          </a:p>
          <a:p>
            <a:r>
              <a:rPr lang="en-US" sz="2000" dirty="0">
                <a:solidFill>
                  <a:schemeClr val="bg1">
                    <a:alpha val="99000"/>
                  </a:schemeClr>
                </a:solidFill>
                <a:latin typeface="Consolas" pitchFamily="49" charset="0"/>
                <a:cs typeface="Consolas" pitchFamily="49" charset="0"/>
              </a:rPr>
              <a:t>&lt;div&gt;So will this&lt;/div&gt;</a:t>
            </a:r>
          </a:p>
          <a:p>
            <a:r>
              <a:rPr lang="en-US" sz="2000" dirty="0">
                <a:solidFill>
                  <a:schemeClr val="bg1">
                    <a:alpha val="99000"/>
                  </a:schemeClr>
                </a:solidFill>
                <a:latin typeface="Consolas" pitchFamily="49" charset="0"/>
                <a:cs typeface="Consolas" pitchFamily="49" charset="0"/>
              </a:rPr>
              <a:t>&lt;div&gt;Even this&lt;/div&gt;</a:t>
            </a:r>
          </a:p>
        </p:txBody>
      </p:sp>
      <p:sp>
        <p:nvSpPr>
          <p:cNvPr id="9" name="Rectangle 8"/>
          <p:cNvSpPr/>
          <p:nvPr/>
        </p:nvSpPr>
        <p:spPr bwMode="auto">
          <a:xfrm>
            <a:off x="4058382"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a:solidFill>
                  <a:schemeClr val="bg1">
                    <a:alpha val="99000"/>
                  </a:schemeClr>
                </a:solidFill>
                <a:latin typeface="Consolas" pitchFamily="49" charset="0"/>
                <a:cs typeface="Consolas" pitchFamily="49" charset="0"/>
              </a:rPr>
              <a:t>$(function() {</a:t>
            </a:r>
          </a:p>
          <a:p>
            <a:r>
              <a:rPr lang="en-US" sz="2000" dirty="0">
                <a:solidFill>
                  <a:schemeClr val="bg1">
                    <a:alpha val="99000"/>
                  </a:schemeClr>
                </a:solidFill>
                <a:latin typeface="Consolas" pitchFamily="49" charset="0"/>
                <a:cs typeface="Consolas" pitchFamily="49" charset="0"/>
              </a:rPr>
              <a:t>    $('.submit').click(function(){</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class=“submit” type=“button” value=“Submit”/&gt;</a:t>
            </a:r>
          </a:p>
          <a:p>
            <a:endParaRPr lang="en-US" sz="2000" dirty="0">
              <a:solidFill>
                <a:schemeClr val="bg1">
                  <a:alpha val="99000"/>
                </a:schemeClr>
              </a:solidFill>
              <a:latin typeface="Consolas" pitchFamily="49" charset="0"/>
              <a:cs typeface="Consolas" pitchFamily="49" charset="0"/>
            </a:endParaRPr>
          </a:p>
        </p:txBody>
      </p:sp>
      <p:sp>
        <p:nvSpPr>
          <p:cNvPr id="10" name="Rectangle 9"/>
          <p:cNvSpPr/>
          <p:nvPr/>
        </p:nvSpPr>
        <p:spPr bwMode="auto">
          <a:xfrm>
            <a:off x="4058382" y="3641281"/>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a:solidFill>
                  <a:schemeClr val="bg1">
                    <a:alpha val="99000"/>
                  </a:schemeClr>
                </a:solidFill>
                <a:latin typeface="Consolas" pitchFamily="49" charset="0"/>
                <a:cs typeface="Consolas" pitchFamily="49" charset="0"/>
              </a:rPr>
              <a:t>$(function() {</a:t>
            </a:r>
          </a:p>
          <a:p>
            <a:r>
              <a:rPr lang="en-US" sz="2000" dirty="0">
                <a:solidFill>
                  <a:schemeClr val="bg1">
                    <a:alpha val="99000"/>
                  </a:schemeClr>
                </a:solidFill>
                <a:latin typeface="Consolas" pitchFamily="49" charset="0"/>
                <a:cs typeface="Consolas" pitchFamily="49" charset="0"/>
              </a:rPr>
              <a:t>    $('.submit').click(function(){</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class=“submit” type=“button” value=“Submit”/&gt;</a:t>
            </a:r>
          </a:p>
        </p:txBody>
      </p:sp>
      <p:sp>
        <p:nvSpPr>
          <p:cNvPr id="11" name="Rectangle 10"/>
          <p:cNvSpPr/>
          <p:nvPr/>
        </p:nvSpPr>
        <p:spPr bwMode="auto">
          <a:xfrm>
            <a:off x="4058382" y="3641280"/>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a:solidFill>
                  <a:schemeClr val="bg1">
                    <a:alpha val="99000"/>
                  </a:schemeClr>
                </a:solidFill>
                <a:latin typeface="Consolas" pitchFamily="49" charset="0"/>
                <a:cs typeface="Consolas" pitchFamily="49" charset="0"/>
              </a:rPr>
              <a:t>$(function() {</a:t>
            </a:r>
          </a:p>
          <a:p>
            <a:r>
              <a:rPr lang="en-US" sz="2000" dirty="0">
                <a:solidFill>
                  <a:schemeClr val="bg1">
                    <a:alpha val="99000"/>
                  </a:schemeClr>
                </a:solidFill>
                <a:latin typeface="Consolas" pitchFamily="49" charset="0"/>
                <a:cs typeface="Consolas" pitchFamily="49" charset="0"/>
              </a:rPr>
              <a:t>    $('.submit').click( function(){</a:t>
            </a:r>
          </a:p>
          <a:p>
            <a:r>
              <a:rPr lang="en-US" sz="2000" dirty="0">
                <a:solidFill>
                  <a:schemeClr val="bg1">
                    <a:alpha val="99000"/>
                  </a:schemeClr>
                </a:solidFill>
                <a:latin typeface="Consolas" pitchFamily="49" charset="0"/>
                <a:cs typeface="Consolas" pitchFamily="49" charset="0"/>
              </a:rPr>
              <a:t>        $('.submit').</a:t>
            </a:r>
            <a:r>
              <a:rPr lang="en-US" sz="2000" dirty="0" err="1">
                <a:solidFill>
                  <a:schemeClr val="bg1">
                    <a:alpha val="99000"/>
                  </a:schemeClr>
                </a:solidFill>
                <a:latin typeface="Consolas" pitchFamily="49" charset="0"/>
                <a:cs typeface="Consolas" pitchFamily="49" charset="0"/>
              </a:rPr>
              <a:t>css</a:t>
            </a:r>
            <a:r>
              <a:rPr lang="en-US" sz="2000" dirty="0">
                <a:solidFill>
                  <a:schemeClr val="bg1">
                    <a:alpha val="99000"/>
                  </a:schemeClr>
                </a:solidFill>
                <a:latin typeface="Consolas" pitchFamily="49" charset="0"/>
                <a:cs typeface="Consolas" pitchFamily="49" charset="0"/>
              </a:rPr>
              <a:t>('color', '#ff0000');</a:t>
            </a:r>
          </a:p>
          <a:p>
            <a:r>
              <a:rPr lang="en-US" sz="2000" dirty="0">
                <a:solidFill>
                  <a:schemeClr val="bg1">
                    <a:alpha val="99000"/>
                  </a:schemeClr>
                </a:solidFill>
                <a:latin typeface="Consolas" pitchFamily="49" charset="0"/>
                <a:cs typeface="Consolas" pitchFamily="49" charset="0"/>
              </a:rPr>
              <a:t>        $('#container')</a:t>
            </a:r>
          </a:p>
          <a:p>
            <a:r>
              <a:rPr lang="en-US" sz="2000" dirty="0">
                <a:solidFill>
                  <a:schemeClr val="bg1">
                    <a:alpha val="99000"/>
                  </a:schemeClr>
                </a:solidFill>
                <a:latin typeface="Consolas" pitchFamily="49" charset="0"/>
                <a:cs typeface="Consolas" pitchFamily="49" charset="0"/>
              </a:rPr>
              <a:t>            .append($('&lt;span&gt;Clicked!&lt;/span&gt;')</a:t>
            </a:r>
          </a:p>
          <a:p>
            <a:r>
              <a:rPr lang="en-US" sz="2000" dirty="0">
                <a:solidFill>
                  <a:schemeClr val="bg1">
                    <a:alpha val="99000"/>
                  </a:schemeClr>
                </a:solidFill>
                <a:latin typeface="Consolas" pitchFamily="49" charset="0"/>
                <a:cs typeface="Consolas" pitchFamily="49" charset="0"/>
              </a:rPr>
              <a:t>            .click(function(){ alert('foo'); }));</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&lt;/script&gt;</a:t>
            </a:r>
          </a:p>
        </p:txBody>
      </p:sp>
    </p:spTree>
    <p:extLst>
      <p:ext uri="{BB962C8B-B14F-4D97-AF65-F5344CB8AC3E}">
        <p14:creationId xmlns:p14="http://schemas.microsoft.com/office/powerpoint/2010/main" val="31164188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jQuery</a:t>
            </a:r>
            <a:endParaRPr lang="en-US" dirty="0"/>
          </a:p>
        </p:txBody>
      </p:sp>
    </p:spTree>
    <p:extLst>
      <p:ext uri="{BB962C8B-B14F-4D97-AF65-F5344CB8AC3E}">
        <p14:creationId xmlns:p14="http://schemas.microsoft.com/office/powerpoint/2010/main" val="3964275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Single Page Applications</a:t>
            </a:r>
            <a:endParaRPr lang="en-US" dirty="0"/>
          </a:p>
        </p:txBody>
      </p:sp>
      <p:sp>
        <p:nvSpPr>
          <p:cNvPr id="2" name="Text Placeholder 1"/>
          <p:cNvSpPr>
            <a:spLocks noGrp="1"/>
          </p:cNvSpPr>
          <p:nvPr>
            <p:ph type="subTitle" idx="1"/>
          </p:nvPr>
        </p:nvSpPr>
        <p:spPr/>
        <p:txBody>
          <a:bodyPr/>
          <a:lstStyle/>
          <a:p>
            <a:r>
              <a:rPr lang="en-US" dirty="0" smtClean="0"/>
              <a:t>Overview and frameworks</a:t>
            </a:r>
            <a:endParaRPr lang="en-US" dirty="0"/>
          </a:p>
        </p:txBody>
      </p:sp>
    </p:spTree>
    <p:extLst>
      <p:ext uri="{BB962C8B-B14F-4D97-AF65-F5344CB8AC3E}">
        <p14:creationId xmlns:p14="http://schemas.microsoft.com/office/powerpoint/2010/main" val="4060040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3241"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9" name="Rectangle 8"/>
          <p:cNvSpPr/>
          <p:nvPr/>
        </p:nvSpPr>
        <p:spPr bwMode="auto">
          <a:xfrm>
            <a:off x="9956015"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10" name="Right Arrow 9"/>
          <p:cNvSpPr/>
          <p:nvPr/>
        </p:nvSpPr>
        <p:spPr bwMode="auto">
          <a:xfrm>
            <a:off x="3007805" y="1194816"/>
            <a:ext cx="6155354" cy="670282"/>
          </a:xfrm>
          <a:prstGeom prst="rightArrow">
            <a:avLst/>
          </a:prstGeom>
          <a:solidFill>
            <a:srgbClr val="DF2127"/>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Request: http://site.com/products/</a:t>
            </a:r>
          </a:p>
        </p:txBody>
      </p:sp>
      <p:grpSp>
        <p:nvGrpSpPr>
          <p:cNvPr id="33" name="Group 32"/>
          <p:cNvGrpSpPr/>
          <p:nvPr/>
        </p:nvGrpSpPr>
        <p:grpSpPr>
          <a:xfrm>
            <a:off x="3007804" y="1911690"/>
            <a:ext cx="6155355" cy="1547470"/>
            <a:chOff x="3006215" y="1911690"/>
            <a:chExt cx="6155355" cy="1547470"/>
          </a:xfrm>
        </p:grpSpPr>
        <p:sp>
          <p:nvSpPr>
            <p:cNvPr id="14" name="Right Arrow 13"/>
            <p:cNvSpPr/>
            <p:nvPr/>
          </p:nvSpPr>
          <p:spPr bwMode="auto">
            <a:xfrm flipH="1">
              <a:off x="3006215"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gradFill>
                    <a:gsLst>
                      <a:gs pos="0">
                        <a:srgbClr val="FFFFFF"/>
                      </a:gs>
                      <a:gs pos="100000">
                        <a:srgbClr val="FFFFFF"/>
                      </a:gs>
                    </a:gsLst>
                    <a:lin ang="5400000" scaled="0"/>
                  </a:gradFill>
                </a:rPr>
                <a:t>          Response: Full page</a:t>
              </a:r>
            </a:p>
          </p:txBody>
        </p:sp>
        <p:sp>
          <p:nvSpPr>
            <p:cNvPr id="19" name="Folded Corner 18"/>
            <p:cNvSpPr/>
            <p:nvPr/>
          </p:nvSpPr>
          <p:spPr bwMode="auto">
            <a:xfrm>
              <a:off x="7392556" y="1911690"/>
              <a:ext cx="1448509" cy="1547470"/>
            </a:xfrm>
            <a:prstGeom prst="foldedCorne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HTML</a:t>
              </a:r>
            </a:p>
            <a:p>
              <a:pPr algn="ctr" defTabSz="914099" fontAlgn="base">
                <a:spcBef>
                  <a:spcPct val="0"/>
                </a:spcBef>
                <a:spcAft>
                  <a:spcPct val="0"/>
                </a:spcAft>
              </a:pPr>
              <a:r>
                <a:rPr lang="en-US" sz="2200" dirty="0">
                  <a:gradFill>
                    <a:gsLst>
                      <a:gs pos="0">
                        <a:srgbClr val="FFFFFF"/>
                      </a:gs>
                      <a:gs pos="100000">
                        <a:srgbClr val="FFFFFF"/>
                      </a:gs>
                    </a:gsLst>
                    <a:lin ang="5400000" scaled="0"/>
                  </a:gradFill>
                </a:rPr>
                <a:t>CSS</a:t>
              </a:r>
            </a:p>
            <a:p>
              <a:pPr algn="ctr" defTabSz="914099" fontAlgn="base">
                <a:spcBef>
                  <a:spcPct val="0"/>
                </a:spcBef>
                <a:spcAft>
                  <a:spcPct val="0"/>
                </a:spcAft>
              </a:pPr>
              <a:r>
                <a:rPr lang="en-US" sz="2200" dirty="0">
                  <a:gradFill>
                    <a:gsLst>
                      <a:gs pos="0">
                        <a:srgbClr val="FFFFFF"/>
                      </a:gs>
                      <a:gs pos="100000">
                        <a:srgbClr val="FFFFFF"/>
                      </a:gs>
                    </a:gsLst>
                    <a:lin ang="5400000" scaled="0"/>
                  </a:gradFill>
                </a:rPr>
                <a:t>Images</a:t>
              </a:r>
            </a:p>
            <a:p>
              <a:pPr algn="ctr" defTabSz="914099" fontAlgn="base">
                <a:spcBef>
                  <a:spcPct val="0"/>
                </a:spcBef>
                <a:spcAft>
                  <a:spcPct val="0"/>
                </a:spcAft>
              </a:pPr>
              <a:r>
                <a:rPr lang="en-US" sz="2200" dirty="0" err="1">
                  <a:gradFill>
                    <a:gsLst>
                      <a:gs pos="0">
                        <a:srgbClr val="FFFFFF"/>
                      </a:gs>
                      <a:gs pos="100000">
                        <a:srgbClr val="FFFFFF"/>
                      </a:gs>
                    </a:gsLst>
                    <a:lin ang="5400000" scaled="0"/>
                  </a:gradFill>
                </a:rPr>
                <a:t>Javascript</a:t>
              </a:r>
              <a:endParaRPr lang="en-US" sz="2200" dirty="0">
                <a:gradFill>
                  <a:gsLst>
                    <a:gs pos="0">
                      <a:srgbClr val="FFFFFF"/>
                    </a:gs>
                    <a:gs pos="100000">
                      <a:srgbClr val="FFFFFF"/>
                    </a:gs>
                  </a:gsLst>
                  <a:lin ang="5400000" scaled="0"/>
                </a:gradFill>
              </a:endParaRPr>
            </a:p>
          </p:txBody>
        </p:sp>
      </p:grpSp>
      <p:sp>
        <p:nvSpPr>
          <p:cNvPr id="24" name="Title 1"/>
          <p:cNvSpPr txBox="1">
            <a:spLocks/>
          </p:cNvSpPr>
          <p:nvPr>
            <p:custDataLst>
              <p:tags r:id="rId1"/>
            </p:custDataLst>
          </p:nvPr>
        </p:nvSpPr>
        <p:spPr>
          <a:xfrm>
            <a:off x="520701" y="228601"/>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a:solidFill>
                  <a:schemeClr val="bg1"/>
                </a:solidFill>
              </a:rPr>
              <a:t>Comparison: standard page requests</a:t>
            </a:r>
          </a:p>
        </p:txBody>
      </p:sp>
      <p:sp>
        <p:nvSpPr>
          <p:cNvPr id="26" name="Right Arrow 25"/>
          <p:cNvSpPr/>
          <p:nvPr/>
        </p:nvSpPr>
        <p:spPr bwMode="auto">
          <a:xfrm>
            <a:off x="3013901" y="3639312"/>
            <a:ext cx="6155354" cy="670282"/>
          </a:xfrm>
          <a:prstGeom prst="rightArrow">
            <a:avLst/>
          </a:prstGeom>
          <a:solidFill>
            <a:srgbClr val="DF2127"/>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Request: http://site.com/products/6</a:t>
            </a:r>
          </a:p>
        </p:txBody>
      </p:sp>
      <p:sp>
        <p:nvSpPr>
          <p:cNvPr id="27" name="Right Arrow 26"/>
          <p:cNvSpPr/>
          <p:nvPr/>
        </p:nvSpPr>
        <p:spPr bwMode="auto">
          <a:xfrm flipH="1">
            <a:off x="3013900" y="4459639"/>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gradFill>
                  <a:gsLst>
                    <a:gs pos="0">
                      <a:srgbClr val="FFFFFF"/>
                    </a:gs>
                    <a:gs pos="100000">
                      <a:srgbClr val="FFFFFF"/>
                    </a:gs>
                  </a:gsLst>
                  <a:lin ang="5400000" scaled="0"/>
                </a:gradFill>
              </a:rPr>
              <a:t>          Response: Full page</a:t>
            </a:r>
          </a:p>
        </p:txBody>
      </p:sp>
      <p:sp>
        <p:nvSpPr>
          <p:cNvPr id="28" name="Folded Corner 27"/>
          <p:cNvSpPr/>
          <p:nvPr/>
        </p:nvSpPr>
        <p:spPr bwMode="auto">
          <a:xfrm>
            <a:off x="7400241" y="4356186"/>
            <a:ext cx="1448509" cy="1547470"/>
          </a:xfrm>
          <a:prstGeom prst="foldedCorne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HTML</a:t>
            </a:r>
          </a:p>
          <a:p>
            <a:pPr algn="ctr" defTabSz="914099" fontAlgn="base">
              <a:spcBef>
                <a:spcPct val="0"/>
              </a:spcBef>
              <a:spcAft>
                <a:spcPct val="0"/>
              </a:spcAft>
            </a:pPr>
            <a:r>
              <a:rPr lang="en-US" sz="2200" dirty="0">
                <a:gradFill>
                  <a:gsLst>
                    <a:gs pos="0">
                      <a:srgbClr val="FFFFFF"/>
                    </a:gs>
                    <a:gs pos="100000">
                      <a:srgbClr val="FFFFFF"/>
                    </a:gs>
                  </a:gsLst>
                  <a:lin ang="5400000" scaled="0"/>
                </a:gradFill>
              </a:rPr>
              <a:t>CSS</a:t>
            </a:r>
          </a:p>
          <a:p>
            <a:pPr algn="ctr" defTabSz="914099" fontAlgn="base">
              <a:spcBef>
                <a:spcPct val="0"/>
              </a:spcBef>
              <a:spcAft>
                <a:spcPct val="0"/>
              </a:spcAft>
            </a:pPr>
            <a:r>
              <a:rPr lang="en-US" sz="2200" dirty="0">
                <a:gradFill>
                  <a:gsLst>
                    <a:gs pos="0">
                      <a:srgbClr val="FFFFFF"/>
                    </a:gs>
                    <a:gs pos="100000">
                      <a:srgbClr val="FFFFFF"/>
                    </a:gs>
                  </a:gsLst>
                  <a:lin ang="5400000" scaled="0"/>
                </a:gradFill>
              </a:rPr>
              <a:t>Images</a:t>
            </a:r>
          </a:p>
          <a:p>
            <a:pPr algn="ctr" defTabSz="914099" fontAlgn="base">
              <a:spcBef>
                <a:spcPct val="0"/>
              </a:spcBef>
              <a:spcAft>
                <a:spcPct val="0"/>
              </a:spcAft>
            </a:pPr>
            <a:r>
              <a:rPr lang="en-US" sz="2200" dirty="0" err="1">
                <a:gradFill>
                  <a:gsLst>
                    <a:gs pos="0">
                      <a:srgbClr val="FFFFFF"/>
                    </a:gs>
                    <a:gs pos="100000">
                      <a:srgbClr val="FFFFFF"/>
                    </a:gs>
                  </a:gsLst>
                  <a:lin ang="5400000" scaled="0"/>
                </a:gradFill>
              </a:rPr>
              <a:t>Javascript</a:t>
            </a: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6957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Modern web standards overview</a:t>
            </a:r>
          </a:p>
          <a:p>
            <a:pPr marL="742950" indent="-742950">
              <a:lnSpc>
                <a:spcPct val="100000"/>
              </a:lnSpc>
              <a:buAutoNum type="arabicParenR"/>
            </a:pPr>
            <a:r>
              <a:rPr lang="en-US" sz="5400" dirty="0" smtClean="0">
                <a:latin typeface="+mj-lt"/>
              </a:rPr>
              <a:t>JavaScript library overview</a:t>
            </a:r>
          </a:p>
          <a:p>
            <a:pPr marL="742950" indent="-742950">
              <a:lnSpc>
                <a:spcPct val="100000"/>
              </a:lnSpc>
              <a:buAutoNum type="arabicParenR"/>
            </a:pPr>
            <a:r>
              <a:rPr lang="en-US" sz="5400" dirty="0" smtClean="0">
                <a:latin typeface="+mj-lt"/>
              </a:rPr>
              <a:t>Building the </a:t>
            </a:r>
            <a:r>
              <a:rPr lang="en-US" sz="5400" dirty="0" err="1" smtClean="0">
                <a:latin typeface="+mj-lt"/>
              </a:rPr>
              <a:t>GeekQuiz</a:t>
            </a:r>
            <a:r>
              <a:rPr lang="en-US" sz="5400" dirty="0" smtClean="0">
                <a:latin typeface="+mj-lt"/>
              </a:rPr>
              <a:t> front-end</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3241"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9" name="Rectangle 8"/>
          <p:cNvSpPr/>
          <p:nvPr/>
        </p:nvSpPr>
        <p:spPr bwMode="auto">
          <a:xfrm>
            <a:off x="9956015"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10" name="Right Arrow 9"/>
          <p:cNvSpPr/>
          <p:nvPr/>
        </p:nvSpPr>
        <p:spPr bwMode="auto">
          <a:xfrm>
            <a:off x="3007805" y="1194816"/>
            <a:ext cx="6588886" cy="670282"/>
          </a:xfrm>
          <a:prstGeom prst="rightArrow">
            <a:avLst/>
          </a:prstGeom>
          <a:solidFill>
            <a:srgbClr val="C55A1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Request: http://site.com/products/</a:t>
            </a:r>
          </a:p>
        </p:txBody>
      </p:sp>
      <p:grpSp>
        <p:nvGrpSpPr>
          <p:cNvPr id="33" name="Group 32"/>
          <p:cNvGrpSpPr/>
          <p:nvPr/>
        </p:nvGrpSpPr>
        <p:grpSpPr>
          <a:xfrm>
            <a:off x="3007803" y="1911690"/>
            <a:ext cx="6588888" cy="1547470"/>
            <a:chOff x="3006215" y="1911690"/>
            <a:chExt cx="6155355" cy="1547470"/>
          </a:xfrm>
        </p:grpSpPr>
        <p:sp>
          <p:nvSpPr>
            <p:cNvPr id="14" name="Right Arrow 13"/>
            <p:cNvSpPr/>
            <p:nvPr/>
          </p:nvSpPr>
          <p:spPr bwMode="auto">
            <a:xfrm flipH="1">
              <a:off x="3006215"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gradFill>
                    <a:gsLst>
                      <a:gs pos="0">
                        <a:srgbClr val="FFFFFF"/>
                      </a:gs>
                      <a:gs pos="100000">
                        <a:srgbClr val="FFFFFF"/>
                      </a:gs>
                    </a:gsLst>
                    <a:lin ang="5400000" scaled="0"/>
                  </a:gradFill>
                </a:rPr>
                <a:t>          Response: Full page</a:t>
              </a:r>
            </a:p>
          </p:txBody>
        </p:sp>
        <p:sp>
          <p:nvSpPr>
            <p:cNvPr id="19" name="Folded Corner 18"/>
            <p:cNvSpPr/>
            <p:nvPr/>
          </p:nvSpPr>
          <p:spPr bwMode="auto">
            <a:xfrm>
              <a:off x="7392556" y="1911690"/>
              <a:ext cx="1448509" cy="1547470"/>
            </a:xfrm>
            <a:prstGeom prst="foldedCorne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HTML</a:t>
              </a:r>
            </a:p>
            <a:p>
              <a:pPr algn="ctr" defTabSz="914099" fontAlgn="base">
                <a:spcBef>
                  <a:spcPct val="0"/>
                </a:spcBef>
                <a:spcAft>
                  <a:spcPct val="0"/>
                </a:spcAft>
              </a:pPr>
              <a:r>
                <a:rPr lang="en-US" sz="2200" dirty="0">
                  <a:gradFill>
                    <a:gsLst>
                      <a:gs pos="0">
                        <a:srgbClr val="FFFFFF"/>
                      </a:gs>
                      <a:gs pos="100000">
                        <a:srgbClr val="FFFFFF"/>
                      </a:gs>
                    </a:gsLst>
                    <a:lin ang="5400000" scaled="0"/>
                  </a:gradFill>
                </a:rPr>
                <a:t>CSS</a:t>
              </a:r>
            </a:p>
            <a:p>
              <a:pPr algn="ctr" defTabSz="914099" fontAlgn="base">
                <a:spcBef>
                  <a:spcPct val="0"/>
                </a:spcBef>
                <a:spcAft>
                  <a:spcPct val="0"/>
                </a:spcAft>
              </a:pPr>
              <a:r>
                <a:rPr lang="en-US" sz="2200" dirty="0">
                  <a:gradFill>
                    <a:gsLst>
                      <a:gs pos="0">
                        <a:srgbClr val="FFFFFF"/>
                      </a:gs>
                      <a:gs pos="100000">
                        <a:srgbClr val="FFFFFF"/>
                      </a:gs>
                    </a:gsLst>
                    <a:lin ang="5400000" scaled="0"/>
                  </a:gradFill>
                </a:rPr>
                <a:t>Images</a:t>
              </a:r>
            </a:p>
            <a:p>
              <a:pPr algn="ctr" defTabSz="914099" fontAlgn="base">
                <a:spcBef>
                  <a:spcPct val="0"/>
                </a:spcBef>
                <a:spcAft>
                  <a:spcPct val="0"/>
                </a:spcAft>
              </a:pPr>
              <a:r>
                <a:rPr lang="en-US" sz="2200" dirty="0" err="1">
                  <a:gradFill>
                    <a:gsLst>
                      <a:gs pos="0">
                        <a:srgbClr val="FFFFFF"/>
                      </a:gs>
                      <a:gs pos="100000">
                        <a:srgbClr val="FFFFFF"/>
                      </a:gs>
                    </a:gsLst>
                    <a:lin ang="5400000" scaled="0"/>
                  </a:gradFill>
                </a:rPr>
                <a:t>Javascript</a:t>
              </a:r>
              <a:endParaRPr lang="en-US" sz="2200" dirty="0">
                <a:gradFill>
                  <a:gsLst>
                    <a:gs pos="0">
                      <a:srgbClr val="FFFFFF"/>
                    </a:gs>
                    <a:gs pos="100000">
                      <a:srgbClr val="FFFFFF"/>
                    </a:gs>
                  </a:gsLst>
                  <a:lin ang="5400000" scaled="0"/>
                </a:gradFill>
              </a:endParaRPr>
            </a:p>
          </p:txBody>
        </p:sp>
      </p:grpSp>
      <p:sp>
        <p:nvSpPr>
          <p:cNvPr id="24" name="Title 1"/>
          <p:cNvSpPr txBox="1">
            <a:spLocks/>
          </p:cNvSpPr>
          <p:nvPr>
            <p:custDataLst>
              <p:tags r:id="rId1"/>
            </p:custDataLst>
          </p:nvPr>
        </p:nvSpPr>
        <p:spPr>
          <a:xfrm>
            <a:off x="520701" y="228601"/>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a:solidFill>
                  <a:schemeClr val="bg1"/>
                </a:solidFill>
              </a:rPr>
              <a:t>Single page application</a:t>
            </a:r>
          </a:p>
        </p:txBody>
      </p:sp>
      <p:sp>
        <p:nvSpPr>
          <p:cNvPr id="26" name="Right Arrow 25"/>
          <p:cNvSpPr/>
          <p:nvPr/>
        </p:nvSpPr>
        <p:spPr bwMode="auto">
          <a:xfrm>
            <a:off x="3013901" y="3639312"/>
            <a:ext cx="6582791" cy="670282"/>
          </a:xfrm>
          <a:prstGeom prst="rightArrow">
            <a:avLst/>
          </a:prstGeom>
          <a:solidFill>
            <a:schemeClr val="accent2">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JavaScript Request: http://site.com/api/products/6</a:t>
            </a:r>
          </a:p>
        </p:txBody>
      </p:sp>
      <p:grpSp>
        <p:nvGrpSpPr>
          <p:cNvPr id="4" name="Group 3"/>
          <p:cNvGrpSpPr/>
          <p:nvPr/>
        </p:nvGrpSpPr>
        <p:grpSpPr>
          <a:xfrm>
            <a:off x="3013898" y="4459640"/>
            <a:ext cx="6582792" cy="795113"/>
            <a:chOff x="3012310" y="4459639"/>
            <a:chExt cx="6582792" cy="795113"/>
          </a:xfrm>
        </p:grpSpPr>
        <p:sp>
          <p:nvSpPr>
            <p:cNvPr id="27" name="Right Arrow 26"/>
            <p:cNvSpPr/>
            <p:nvPr/>
          </p:nvSpPr>
          <p:spPr bwMode="auto">
            <a:xfrm flipH="1">
              <a:off x="3012310" y="4459639"/>
              <a:ext cx="6582792"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gradFill>
                    <a:gsLst>
                      <a:gs pos="0">
                        <a:srgbClr val="FFFFFF"/>
                      </a:gs>
                      <a:gs pos="100000">
                        <a:srgbClr val="FFFFFF"/>
                      </a:gs>
                    </a:gsLst>
                    <a:lin ang="5400000" scaled="0"/>
                  </a:gradFill>
                </a:rPr>
                <a:t>          Response: Tiny bit of data</a:t>
              </a:r>
            </a:p>
          </p:txBody>
        </p:sp>
        <p:sp>
          <p:nvSpPr>
            <p:cNvPr id="3" name="Cloud 2"/>
            <p:cNvSpPr/>
            <p:nvPr/>
          </p:nvSpPr>
          <p:spPr bwMode="auto">
            <a:xfrm>
              <a:off x="7557336" y="4459639"/>
              <a:ext cx="2037766" cy="795113"/>
            </a:xfrm>
            <a:prstGeom prst="cloud">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{product}</a:t>
              </a:r>
            </a:p>
          </p:txBody>
        </p:sp>
      </p:grpSp>
    </p:spTree>
    <p:extLst>
      <p:ext uri="{BB962C8B-B14F-4D97-AF65-F5344CB8AC3E}">
        <p14:creationId xmlns:p14="http://schemas.microsoft.com/office/powerpoint/2010/main" val="1923811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589" y="976497"/>
            <a:ext cx="12188825" cy="5314982"/>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150000"/>
              </a:lnSpc>
              <a:spcBef>
                <a:spcPct val="0"/>
              </a:spcBef>
              <a:spcAft>
                <a:spcPct val="0"/>
              </a:spcAft>
            </a:pPr>
            <a:r>
              <a:rPr lang="en-US" sz="4000" dirty="0">
                <a:gradFill>
                  <a:gsLst>
                    <a:gs pos="0">
                      <a:srgbClr val="FFFFFF"/>
                    </a:gs>
                    <a:gs pos="100000">
                      <a:srgbClr val="FFFFFF"/>
                    </a:gs>
                  </a:gsLst>
                  <a:lin ang="5400000" scaled="0"/>
                </a:gradFill>
              </a:rPr>
              <a:t>Declarative Bindings</a:t>
            </a:r>
          </a:p>
          <a:p>
            <a:pPr defTabSz="914099" fontAlgn="base">
              <a:lnSpc>
                <a:spcPct val="150000"/>
              </a:lnSpc>
              <a:spcBef>
                <a:spcPct val="0"/>
              </a:spcBef>
              <a:spcAft>
                <a:spcPct val="0"/>
              </a:spcAft>
            </a:pPr>
            <a:r>
              <a:rPr lang="en-US" sz="4000" dirty="0">
                <a:gradFill>
                  <a:gsLst>
                    <a:gs pos="0">
                      <a:srgbClr val="FFFFFF"/>
                    </a:gs>
                    <a:gs pos="100000">
                      <a:srgbClr val="FFFFFF"/>
                    </a:gs>
                  </a:gsLst>
                  <a:lin ang="5400000" scaled="0"/>
                </a:gradFill>
              </a:rPr>
              <a:t>Automatic UI refresh</a:t>
            </a:r>
          </a:p>
          <a:p>
            <a:pPr defTabSz="914099" fontAlgn="base">
              <a:lnSpc>
                <a:spcPct val="150000"/>
              </a:lnSpc>
              <a:spcBef>
                <a:spcPct val="0"/>
              </a:spcBef>
              <a:spcAft>
                <a:spcPct val="0"/>
              </a:spcAft>
            </a:pPr>
            <a:r>
              <a:rPr lang="en-US" sz="4000" dirty="0">
                <a:gradFill>
                  <a:gsLst>
                    <a:gs pos="0">
                      <a:srgbClr val="FFFFFF"/>
                    </a:gs>
                    <a:gs pos="100000">
                      <a:srgbClr val="FFFFFF"/>
                    </a:gs>
                  </a:gsLst>
                  <a:lin ang="5400000" scaled="0"/>
                </a:gradFill>
              </a:rPr>
              <a:t>Dependency Tracking</a:t>
            </a:r>
          </a:p>
          <a:p>
            <a:pPr defTabSz="914099" fontAlgn="base">
              <a:lnSpc>
                <a:spcPct val="150000"/>
              </a:lnSpc>
              <a:spcBef>
                <a:spcPct val="0"/>
              </a:spcBef>
              <a:spcAft>
                <a:spcPct val="0"/>
              </a:spcAft>
            </a:pPr>
            <a:r>
              <a:rPr lang="en-US" sz="4000" dirty="0" err="1">
                <a:gradFill>
                  <a:gsLst>
                    <a:gs pos="0">
                      <a:srgbClr val="FFFFFF"/>
                    </a:gs>
                    <a:gs pos="100000">
                      <a:srgbClr val="FFFFFF"/>
                    </a:gs>
                  </a:gsLst>
                  <a:lin ang="5400000" scaled="0"/>
                </a:gradFill>
              </a:rPr>
              <a:t>Templating</a:t>
            </a:r>
            <a:endParaRPr lang="en-US" sz="4000" dirty="0">
              <a:gradFill>
                <a:gsLst>
                  <a:gs pos="0">
                    <a:srgbClr val="FFFFFF"/>
                  </a:gs>
                  <a:gs pos="100000">
                    <a:srgbClr val="FFFFFF"/>
                  </a:gs>
                </a:gsLst>
                <a:lin ang="5400000" scaled="0"/>
              </a:gradFill>
            </a:endParaRPr>
          </a:p>
        </p:txBody>
      </p:sp>
      <p:sp>
        <p:nvSpPr>
          <p:cNvPr id="2" name="Title 1"/>
          <p:cNvSpPr>
            <a:spLocks noGrp="1"/>
          </p:cNvSpPr>
          <p:nvPr>
            <p:ph type="title" idx="4294967295"/>
          </p:nvPr>
        </p:nvSpPr>
        <p:spPr>
          <a:xfrm>
            <a:off x="0" y="790575"/>
            <a:ext cx="11079163" cy="1325563"/>
          </a:xfrm>
        </p:spPr>
        <p:txBody>
          <a:bodyPr/>
          <a:lstStyle/>
          <a:p>
            <a:r>
              <a:rPr lang="en-US" dirty="0" smtClean="0"/>
              <a:t>Knockout.js</a:t>
            </a:r>
            <a:endParaRPr lang="en-US" dirty="0"/>
          </a:p>
        </p:txBody>
      </p:sp>
      <p:pic>
        <p:nvPicPr>
          <p:cNvPr id="69636" name="Picture 4" descr="http://knockoutjs.com/img/homepage-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829" y="976497"/>
            <a:ext cx="6077779" cy="5314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623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Building the </a:t>
            </a:r>
            <a:r>
              <a:rPr lang="en-US" dirty="0" err="1" smtClean="0"/>
              <a:t>GeekQuiz</a:t>
            </a:r>
            <a:r>
              <a:rPr lang="en-US" dirty="0" smtClean="0"/>
              <a:t> front end</a:t>
            </a:r>
            <a:endParaRPr lang="en-US" dirty="0"/>
          </a:p>
        </p:txBody>
      </p:sp>
    </p:spTree>
    <p:extLst>
      <p:ext uri="{BB962C8B-B14F-4D97-AF65-F5344CB8AC3E}">
        <p14:creationId xmlns:p14="http://schemas.microsoft.com/office/powerpoint/2010/main" val="322298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Summary</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marL="571500" indent="-571500">
              <a:lnSpc>
                <a:spcPct val="110000"/>
              </a:lnSpc>
              <a:buFont typeface="Wingdings" panose="05000000000000000000" pitchFamily="2" charset="2"/>
              <a:buChar char="à"/>
            </a:pPr>
            <a:r>
              <a:rPr lang="en-US" dirty="0" smtClean="0"/>
              <a:t>Modern web standards overview</a:t>
            </a:r>
          </a:p>
          <a:p>
            <a:pPr marL="571500" indent="-571500">
              <a:lnSpc>
                <a:spcPct val="110000"/>
              </a:lnSpc>
              <a:buFont typeface="Wingdings" panose="05000000000000000000" pitchFamily="2" charset="2"/>
              <a:buChar char="à"/>
            </a:pPr>
            <a:r>
              <a:rPr lang="en-US" dirty="0" smtClean="0"/>
              <a:t>Single Page Applications</a:t>
            </a:r>
          </a:p>
          <a:p>
            <a:pPr marL="571500" indent="-571500">
              <a:lnSpc>
                <a:spcPct val="110000"/>
              </a:lnSpc>
              <a:buFont typeface="Wingdings" panose="05000000000000000000" pitchFamily="2" charset="2"/>
              <a:buChar char="à"/>
            </a:pPr>
            <a:r>
              <a:rPr lang="en-US" dirty="0" smtClean="0"/>
              <a:t>Building the </a:t>
            </a:r>
            <a:r>
              <a:rPr lang="en-US" dirty="0" err="1" smtClean="0"/>
              <a:t>GeekQuiz</a:t>
            </a:r>
            <a:r>
              <a:rPr lang="en-US" dirty="0" smtClean="0"/>
              <a:t> front end</a:t>
            </a:r>
            <a:endParaRPr lang="en-US" dirty="0"/>
          </a:p>
        </p:txBody>
      </p:sp>
    </p:spTree>
    <p:extLst>
      <p:ext uri="{BB962C8B-B14F-4D97-AF65-F5344CB8AC3E}">
        <p14:creationId xmlns:p14="http://schemas.microsoft.com/office/powerpoint/2010/main" val="3144684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Canvas</a:t>
            </a:r>
            <a:endParaRPr lang="en-US" dirty="0"/>
          </a:p>
        </p:txBody>
      </p:sp>
      <p:sp>
        <p:nvSpPr>
          <p:cNvPr id="18" name="Text Placeholder 17"/>
          <p:cNvSpPr>
            <a:spLocks noGrp="1"/>
          </p:cNvSpPr>
          <p:nvPr>
            <p:ph type="body" sz="quarter" idx="4294967295"/>
          </p:nvPr>
        </p:nvSpPr>
        <p:spPr>
          <a:xfrm>
            <a:off x="0" y="1141413"/>
            <a:ext cx="11149013" cy="2884487"/>
          </a:xfrm>
        </p:spPr>
        <p:txBody>
          <a:bodyPr>
            <a:normAutofit/>
          </a:bodyPr>
          <a:lstStyle/>
          <a:p>
            <a:r>
              <a:rPr lang="en-US" dirty="0">
                <a:solidFill>
                  <a:schemeClr val="accent2">
                    <a:alpha val="99000"/>
                  </a:schemeClr>
                </a:solidFill>
              </a:rPr>
              <a:t>A block element that allows developers to draw 2d graphics using JavaScript</a:t>
            </a:r>
          </a:p>
          <a:p>
            <a:r>
              <a:rPr lang="en-US" dirty="0">
                <a:solidFill>
                  <a:schemeClr val="tx2">
                    <a:lumMod val="20000"/>
                    <a:lumOff val="80000"/>
                  </a:schemeClr>
                </a:solidFill>
              </a:rPr>
              <a:t>Methods for drawing include: </a:t>
            </a:r>
            <a:r>
              <a:rPr lang="en-US" b="1" dirty="0">
                <a:solidFill>
                  <a:schemeClr val="tx2">
                    <a:lumMod val="20000"/>
                    <a:lumOff val="80000"/>
                  </a:schemeClr>
                </a:solidFill>
              </a:rPr>
              <a:t>paths, boxes, circles, </a:t>
            </a:r>
            <a:r>
              <a:rPr lang="en-US" b="1" dirty="0" smtClean="0">
                <a:solidFill>
                  <a:schemeClr val="tx2">
                    <a:lumMod val="20000"/>
                    <a:lumOff val="80000"/>
                  </a:schemeClr>
                </a:solidFill>
              </a:rPr>
              <a:t>text </a:t>
            </a:r>
            <a:r>
              <a:rPr lang="en-US" b="1" dirty="0">
                <a:solidFill>
                  <a:schemeClr val="tx2">
                    <a:lumMod val="20000"/>
                    <a:lumOff val="80000"/>
                  </a:schemeClr>
                </a:solidFill>
              </a:rPr>
              <a:t>and </a:t>
            </a:r>
            <a:r>
              <a:rPr lang="en-US" b="1" dirty="0" smtClean="0">
                <a:solidFill>
                  <a:schemeClr val="tx2">
                    <a:lumMod val="20000"/>
                    <a:lumOff val="80000"/>
                  </a:schemeClr>
                </a:solidFill>
              </a:rPr>
              <a:t>rasterized </a:t>
            </a:r>
            <a:br>
              <a:rPr lang="en-US" b="1" dirty="0" smtClean="0">
                <a:solidFill>
                  <a:schemeClr val="tx2">
                    <a:lumMod val="20000"/>
                    <a:lumOff val="80000"/>
                  </a:schemeClr>
                </a:solidFill>
              </a:rPr>
            </a:br>
            <a:r>
              <a:rPr lang="en-US" b="1" dirty="0" smtClean="0">
                <a:solidFill>
                  <a:schemeClr val="tx2">
                    <a:lumMod val="20000"/>
                    <a:lumOff val="80000"/>
                  </a:schemeClr>
                </a:solidFill>
              </a:rPr>
              <a:t>images</a:t>
            </a:r>
            <a:endParaRPr lang="en-US" b="1" dirty="0">
              <a:solidFill>
                <a:schemeClr val="tx2">
                  <a:lumMod val="20000"/>
                  <a:lumOff val="80000"/>
                </a:schemeClr>
              </a:solidFill>
            </a:endParaRPr>
          </a:p>
        </p:txBody>
      </p:sp>
      <p:sp>
        <p:nvSpPr>
          <p:cNvPr id="28" name="Rectangle 27"/>
          <p:cNvSpPr/>
          <p:nvPr/>
        </p:nvSpPr>
        <p:spPr bwMode="auto">
          <a:xfrm>
            <a:off x="3741943" y="3134055"/>
            <a:ext cx="7927771" cy="3479470"/>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&lt;canvas id="</a:t>
            </a:r>
            <a:r>
              <a:rPr lang="en-US" sz="2000" dirty="0" err="1">
                <a:solidFill>
                  <a:schemeClr val="bg1">
                    <a:alpha val="99000"/>
                  </a:schemeClr>
                </a:solidFill>
                <a:latin typeface="Consolas" pitchFamily="49" charset="0"/>
                <a:cs typeface="Consolas" pitchFamily="49" charset="0"/>
              </a:rPr>
              <a:t>myCanvas</a:t>
            </a:r>
            <a:r>
              <a:rPr lang="en-US" sz="2000" dirty="0">
                <a:solidFill>
                  <a:schemeClr val="bg1">
                    <a:alpha val="99000"/>
                  </a:schemeClr>
                </a:solidFill>
                <a:latin typeface="Consolas" pitchFamily="49" charset="0"/>
                <a:cs typeface="Consolas" pitchFamily="49" charset="0"/>
              </a:rPr>
              <a:t>" width="200" height="200"&gt;</a:t>
            </a:r>
          </a:p>
          <a:p>
            <a:r>
              <a:rPr lang="en-US" sz="2000" dirty="0">
                <a:solidFill>
                  <a:schemeClr val="bg1">
                    <a:alpha val="99000"/>
                  </a:schemeClr>
                </a:solidFill>
                <a:latin typeface="Consolas" pitchFamily="49" charset="0"/>
                <a:cs typeface="Consolas" pitchFamily="49" charset="0"/>
              </a:rPr>
              <a:t>  Your browser doesn’t support Canvas, sorry.</a:t>
            </a:r>
          </a:p>
          <a:p>
            <a:r>
              <a:rPr lang="en-US" sz="2000" dirty="0">
                <a:solidFill>
                  <a:schemeClr val="bg1">
                    <a:alpha val="99000"/>
                  </a:schemeClr>
                </a:solidFill>
                <a:latin typeface="Consolas" pitchFamily="49" charset="0"/>
                <a:cs typeface="Consolas" pitchFamily="49" charset="0"/>
              </a:rPr>
              <a:t>&lt;/canvas&gt;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&lt;script type="text/</a:t>
            </a:r>
            <a:r>
              <a:rPr lang="en-US" sz="2000" dirty="0" err="1">
                <a:solidFill>
                  <a:schemeClr val="bg1">
                    <a:alpha val="99000"/>
                  </a:schemeClr>
                </a:solidFill>
                <a:latin typeface="Consolas" pitchFamily="49" charset="0"/>
                <a:cs typeface="Consolas" pitchFamily="49" charset="0"/>
              </a:rPr>
              <a:t>javascript</a:t>
            </a:r>
            <a:r>
              <a:rPr lang="en-US" sz="2000" dirty="0">
                <a:solidFill>
                  <a:schemeClr val="bg1">
                    <a:alpha val="99000"/>
                  </a:schemeClr>
                </a:solidFill>
                <a:latin typeface="Consolas" pitchFamily="49" charset="0"/>
                <a:cs typeface="Consolas" pitchFamily="49" charset="0"/>
              </a:rPr>
              <a:t>"&gt;</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var</a:t>
            </a:r>
            <a:r>
              <a:rPr lang="en-US" sz="2000" dirty="0">
                <a:solidFill>
                  <a:schemeClr val="bg1">
                    <a:alpha val="99000"/>
                  </a:schemeClr>
                </a:solidFill>
                <a:latin typeface="Consolas" pitchFamily="49" charset="0"/>
                <a:cs typeface="Consolas" pitchFamily="49" charset="0"/>
              </a:rPr>
              <a:t> example = </a:t>
            </a:r>
            <a:r>
              <a:rPr lang="en-US" sz="2000" dirty="0" err="1">
                <a:solidFill>
                  <a:schemeClr val="bg1">
                    <a:alpha val="99000"/>
                  </a:schemeClr>
                </a:solidFill>
                <a:latin typeface="Consolas" pitchFamily="49" charset="0"/>
                <a:cs typeface="Consolas" pitchFamily="49" charset="0"/>
              </a:rPr>
              <a:t>document.getElementById</a:t>
            </a:r>
            <a:r>
              <a:rPr lang="en-US" sz="2000" dirty="0">
                <a:solidFill>
                  <a:schemeClr val="bg1">
                    <a:alpha val="99000"/>
                  </a:schemeClr>
                </a:solidFill>
                <a:latin typeface="Consolas" pitchFamily="49" charset="0"/>
                <a:cs typeface="Consolas" pitchFamily="49" charset="0"/>
              </a:rPr>
              <a:t>("</a:t>
            </a:r>
            <a:r>
              <a:rPr lang="en-US" sz="2000" dirty="0" err="1">
                <a:solidFill>
                  <a:schemeClr val="bg1">
                    <a:alpha val="99000"/>
                  </a:schemeClr>
                </a:solidFill>
                <a:latin typeface="Consolas" pitchFamily="49" charset="0"/>
                <a:cs typeface="Consolas" pitchFamily="49" charset="0"/>
              </a:rPr>
              <a:t>myCanvas</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var</a:t>
            </a:r>
            <a:r>
              <a:rPr lang="en-US" sz="2000" dirty="0">
                <a:solidFill>
                  <a:schemeClr val="bg1">
                    <a:alpha val="99000"/>
                  </a:schemeClr>
                </a:solidFill>
                <a:latin typeface="Consolas" pitchFamily="49" charset="0"/>
                <a:cs typeface="Consolas" pitchFamily="49" charset="0"/>
              </a:rPr>
              <a:t> context = </a:t>
            </a:r>
            <a:r>
              <a:rPr lang="en-US" sz="2000" dirty="0" err="1">
                <a:solidFill>
                  <a:schemeClr val="bg1">
                    <a:alpha val="99000"/>
                  </a:schemeClr>
                </a:solidFill>
                <a:latin typeface="Consolas" pitchFamily="49" charset="0"/>
                <a:cs typeface="Consolas" pitchFamily="49" charset="0"/>
              </a:rPr>
              <a:t>example.getContext</a:t>
            </a:r>
            <a:r>
              <a:rPr lang="en-US" sz="2000" dirty="0">
                <a:solidFill>
                  <a:schemeClr val="bg1">
                    <a:alpha val="99000"/>
                  </a:schemeClr>
                </a:solidFill>
                <a:latin typeface="Consolas" pitchFamily="49" charset="0"/>
                <a:cs typeface="Consolas" pitchFamily="49" charset="0"/>
              </a:rPr>
              <a:t>("2d"); </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context.fillStyle</a:t>
            </a:r>
            <a:r>
              <a:rPr lang="en-US" sz="2000" dirty="0">
                <a:solidFill>
                  <a:schemeClr val="bg1">
                    <a:alpha val="99000"/>
                  </a:schemeClr>
                </a:solidFill>
                <a:latin typeface="Consolas" pitchFamily="49" charset="0"/>
                <a:cs typeface="Consolas" pitchFamily="49" charset="0"/>
              </a:rPr>
              <a:t> = "</a:t>
            </a:r>
            <a:r>
              <a:rPr lang="en-US" sz="2000" dirty="0" err="1">
                <a:solidFill>
                  <a:schemeClr val="bg1">
                    <a:alpha val="99000"/>
                  </a:schemeClr>
                </a:solidFill>
                <a:latin typeface="Consolas" pitchFamily="49" charset="0"/>
                <a:cs typeface="Consolas" pitchFamily="49" charset="0"/>
              </a:rPr>
              <a:t>rgb</a:t>
            </a:r>
            <a:r>
              <a:rPr lang="en-US" sz="2000" dirty="0">
                <a:solidFill>
                  <a:schemeClr val="bg1">
                    <a:alpha val="99000"/>
                  </a:schemeClr>
                </a:solidFill>
                <a:latin typeface="Consolas" pitchFamily="49" charset="0"/>
                <a:cs typeface="Consolas" pitchFamily="49" charset="0"/>
              </a:rPr>
              <a:t>(255,0,0)"; </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context.fillRect</a:t>
            </a:r>
            <a:r>
              <a:rPr lang="en-US" sz="2000" dirty="0">
                <a:solidFill>
                  <a:schemeClr val="bg1">
                    <a:alpha val="99000"/>
                  </a:schemeClr>
                </a:solidFill>
                <a:latin typeface="Consolas" pitchFamily="49" charset="0"/>
                <a:cs typeface="Consolas" pitchFamily="49" charset="0"/>
              </a:rPr>
              <a:t>(30, 30, 50, 50); </a:t>
            </a:r>
          </a:p>
          <a:p>
            <a:r>
              <a:rPr lang="en-US" sz="2000" dirty="0">
                <a:solidFill>
                  <a:schemeClr val="bg1">
                    <a:alpha val="99000"/>
                  </a:schemeClr>
                </a:solidFill>
                <a:latin typeface="Consolas" pitchFamily="49" charset="0"/>
                <a:cs typeface="Consolas" pitchFamily="49" charset="0"/>
              </a:rPr>
              <a:t>&lt;/script&gt;</a:t>
            </a:r>
          </a:p>
        </p:txBody>
      </p:sp>
    </p:spTree>
    <p:extLst>
      <p:ext uri="{BB962C8B-B14F-4D97-AF65-F5344CB8AC3E}">
        <p14:creationId xmlns:p14="http://schemas.microsoft.com/office/powerpoint/2010/main" val="299456341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HTML 5 &lt;video&gt;</a:t>
            </a:r>
            <a:endParaRPr lang="en-US" dirty="0"/>
          </a:p>
        </p:txBody>
      </p:sp>
      <p:sp>
        <p:nvSpPr>
          <p:cNvPr id="18" name="Text Placeholder 17"/>
          <p:cNvSpPr>
            <a:spLocks noGrp="1"/>
          </p:cNvSpPr>
          <p:nvPr>
            <p:ph type="body" sz="quarter" idx="4294967295"/>
          </p:nvPr>
        </p:nvSpPr>
        <p:spPr>
          <a:xfrm>
            <a:off x="0" y="1141413"/>
            <a:ext cx="11149013" cy="4340225"/>
          </a:xfrm>
        </p:spPr>
        <p:txBody>
          <a:bodyPr>
            <a:normAutofit/>
          </a:bodyPr>
          <a:lstStyle/>
          <a:p>
            <a:r>
              <a:rPr lang="en-US" dirty="0" smtClean="0">
                <a:solidFill>
                  <a:schemeClr val="accent2">
                    <a:alpha val="99000"/>
                  </a:schemeClr>
                </a:solidFill>
              </a:rPr>
              <a:t>Support for the HTML5 &lt;video&gt; element</a:t>
            </a:r>
          </a:p>
          <a:p>
            <a:r>
              <a:rPr lang="en-US" dirty="0" smtClean="0"/>
              <a:t>Industry-standard MPEG-4/H.264 video</a:t>
            </a:r>
          </a:p>
          <a:p>
            <a:r>
              <a:rPr lang="en-US" dirty="0" smtClean="0">
                <a:solidFill>
                  <a:schemeClr val="accent2">
                    <a:alpha val="99000"/>
                  </a:schemeClr>
                </a:solidFill>
              </a:rPr>
              <a:t>Video can be composited with </a:t>
            </a:r>
            <a:br>
              <a:rPr lang="en-US" dirty="0" smtClean="0">
                <a:solidFill>
                  <a:schemeClr val="accent2">
                    <a:alpha val="99000"/>
                  </a:schemeClr>
                </a:solidFill>
              </a:rPr>
            </a:br>
            <a:r>
              <a:rPr lang="en-US" dirty="0" smtClean="0">
                <a:solidFill>
                  <a:schemeClr val="accent2">
                    <a:alpha val="99000"/>
                  </a:schemeClr>
                </a:solidFill>
              </a:rPr>
              <a:t>anything else on the page</a:t>
            </a:r>
          </a:p>
          <a:p>
            <a:r>
              <a:rPr lang="en-US" dirty="0" smtClean="0"/>
              <a:t>HTML content, images, SVG graphics</a:t>
            </a:r>
          </a:p>
          <a:p>
            <a:r>
              <a:rPr lang="en-US" dirty="0" smtClean="0">
                <a:solidFill>
                  <a:schemeClr val="accent2">
                    <a:alpha val="99000"/>
                  </a:schemeClr>
                </a:solidFill>
              </a:rPr>
              <a:t>Hardware accelerated, </a:t>
            </a:r>
            <a:br>
              <a:rPr lang="en-US" dirty="0" smtClean="0">
                <a:solidFill>
                  <a:schemeClr val="accent2">
                    <a:alpha val="99000"/>
                  </a:schemeClr>
                </a:solidFill>
              </a:rPr>
            </a:br>
            <a:r>
              <a:rPr lang="en-US" dirty="0" smtClean="0">
                <a:solidFill>
                  <a:schemeClr val="accent2">
                    <a:alpha val="99000"/>
                  </a:schemeClr>
                </a:solidFill>
              </a:rPr>
              <a:t>GPU-based decoding</a:t>
            </a:r>
            <a:endParaRPr lang="en-US" dirty="0">
              <a:solidFill>
                <a:schemeClr val="accent2">
                  <a:alpha val="99000"/>
                </a:schemeClr>
              </a:solidFill>
            </a:endParaRPr>
          </a:p>
        </p:txBody>
      </p:sp>
      <p:grpSp>
        <p:nvGrpSpPr>
          <p:cNvPr id="4" name="Group 3"/>
          <p:cNvGrpSpPr/>
          <p:nvPr/>
        </p:nvGrpSpPr>
        <p:grpSpPr>
          <a:xfrm>
            <a:off x="9121316" y="-521529"/>
            <a:ext cx="2548396" cy="7901058"/>
            <a:chOff x="9119728" y="0"/>
            <a:chExt cx="2548396" cy="7901058"/>
          </a:xfrm>
        </p:grpSpPr>
        <p:sp>
          <p:nvSpPr>
            <p:cNvPr id="8" name="Freeform 7"/>
            <p:cNvSpPr>
              <a:spLocks noEditPoints="1"/>
            </p:cNvSpPr>
            <p:nvPr/>
          </p:nvSpPr>
          <p:spPr bwMode="black">
            <a:xfrm>
              <a:off x="9119728" y="5163037"/>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6" name="Freeform 7"/>
            <p:cNvSpPr>
              <a:spLocks noEditPoints="1"/>
            </p:cNvSpPr>
            <p:nvPr/>
          </p:nvSpPr>
          <p:spPr bwMode="black">
            <a:xfrm>
              <a:off x="9119729" y="2581519"/>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7" name="Freeform 7"/>
            <p:cNvSpPr>
              <a:spLocks noEditPoints="1"/>
            </p:cNvSpPr>
            <p:nvPr/>
          </p:nvSpPr>
          <p:spPr bwMode="black">
            <a:xfrm>
              <a:off x="9119729" y="0"/>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44331419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HTML 5 &lt;video&gt; Attributes</a:t>
            </a:r>
            <a:endParaRPr lang="en-US" dirty="0"/>
          </a:p>
        </p:txBody>
      </p:sp>
      <p:sp>
        <p:nvSpPr>
          <p:cNvPr id="18" name="Text Placeholder 17"/>
          <p:cNvSpPr>
            <a:spLocks noGrp="1"/>
          </p:cNvSpPr>
          <p:nvPr>
            <p:ph type="body" sz="quarter" idx="4294967295"/>
          </p:nvPr>
        </p:nvSpPr>
        <p:spPr>
          <a:xfrm>
            <a:off x="0" y="1141413"/>
            <a:ext cx="11149013" cy="2954337"/>
          </a:xfrm>
        </p:spPr>
        <p:txBody>
          <a:bodyPr>
            <a:normAutofit fontScale="92500"/>
          </a:bodyPr>
          <a:lstStyle/>
          <a:p>
            <a:r>
              <a:rPr lang="en-US" sz="3600" b="1" dirty="0" err="1">
                <a:solidFill>
                  <a:schemeClr val="accent2"/>
                </a:solidFill>
                <a:latin typeface="+mn-lt"/>
              </a:rPr>
              <a:t>src</a:t>
            </a:r>
            <a:r>
              <a:rPr lang="en-US" sz="3600" dirty="0"/>
              <a:t> – specifies the location to pull the source file</a:t>
            </a:r>
          </a:p>
          <a:p>
            <a:r>
              <a:rPr lang="en-US" sz="3600" b="1" dirty="0" err="1">
                <a:solidFill>
                  <a:schemeClr val="accent2"/>
                </a:solidFill>
                <a:latin typeface="+mn-lt"/>
              </a:rPr>
              <a:t>autoplay</a:t>
            </a:r>
            <a:r>
              <a:rPr lang="en-US" sz="3600" b="1" dirty="0">
                <a:solidFill>
                  <a:schemeClr val="accent1"/>
                </a:solidFill>
                <a:latin typeface="+mn-lt"/>
              </a:rPr>
              <a:t> </a:t>
            </a:r>
            <a:r>
              <a:rPr lang="en-US" sz="3600" dirty="0"/>
              <a:t>– if present starts playing as soon as it’s ready</a:t>
            </a:r>
          </a:p>
          <a:p>
            <a:r>
              <a:rPr lang="en-US" sz="3600" b="1" dirty="0">
                <a:solidFill>
                  <a:schemeClr val="accent2"/>
                </a:solidFill>
                <a:latin typeface="+mn-lt"/>
              </a:rPr>
              <a:t>controls</a:t>
            </a:r>
            <a:r>
              <a:rPr lang="en-US" sz="3600" dirty="0"/>
              <a:t> – if present displays controls</a:t>
            </a:r>
          </a:p>
          <a:p>
            <a:r>
              <a:rPr lang="en-US" sz="3600" b="1" dirty="0">
                <a:solidFill>
                  <a:schemeClr val="accent2"/>
                </a:solidFill>
                <a:latin typeface="+mn-lt"/>
              </a:rPr>
              <a:t>preload</a:t>
            </a:r>
            <a:r>
              <a:rPr lang="en-US" sz="3600" dirty="0"/>
              <a:t> – if present loads source at page load</a:t>
            </a:r>
          </a:p>
          <a:p>
            <a:r>
              <a:rPr lang="en-US" sz="3600" b="1" dirty="0">
                <a:solidFill>
                  <a:schemeClr val="accent2"/>
                </a:solidFill>
                <a:latin typeface="+mn-lt"/>
              </a:rPr>
              <a:t>loop</a:t>
            </a:r>
            <a:r>
              <a:rPr lang="en-US" sz="3600" dirty="0"/>
              <a:t> – if present loops back to the beginning of the video</a:t>
            </a:r>
          </a:p>
        </p:txBody>
      </p:sp>
      <p:sp>
        <p:nvSpPr>
          <p:cNvPr id="4" name="Rectangle 3"/>
          <p:cNvSpPr/>
          <p:nvPr/>
        </p:nvSpPr>
        <p:spPr bwMode="auto">
          <a:xfrm>
            <a:off x="2969281" y="5204968"/>
            <a:ext cx="8708371" cy="1399032"/>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solidFill>
                  <a:schemeClr val="bg1">
                    <a:alpha val="99000"/>
                  </a:schemeClr>
                </a:solidFill>
                <a:latin typeface="Consolas" pitchFamily="49" charset="0"/>
                <a:cs typeface="Consolas" pitchFamily="49" charset="0"/>
              </a:rPr>
              <a:t>&lt;video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="video.mp4" id="</a:t>
            </a:r>
            <a:r>
              <a:rPr lang="en-US" dirty="0" err="1">
                <a:solidFill>
                  <a:schemeClr val="bg1">
                    <a:alpha val="99000"/>
                  </a:schemeClr>
                </a:solidFill>
                <a:latin typeface="Consolas" pitchFamily="49" charset="0"/>
                <a:cs typeface="Consolas" pitchFamily="49" charset="0"/>
              </a:rPr>
              <a:t>videoTag</a:t>
            </a:r>
            <a:r>
              <a:rPr lang="en-US" dirty="0">
                <a:solidFill>
                  <a:schemeClr val="bg1">
                    <a:alpha val="99000"/>
                  </a:schemeClr>
                </a:solidFill>
                <a:latin typeface="Consolas" pitchFamily="49" charset="0"/>
                <a:cs typeface="Consolas" pitchFamily="49" charset="0"/>
              </a:rPr>
              <a:t>"&gt;</a:t>
            </a:r>
          </a:p>
          <a:p>
            <a:r>
              <a:rPr lang="en-US" dirty="0">
                <a:solidFill>
                  <a:schemeClr val="bg1">
                    <a:alpha val="99000"/>
                  </a:schemeClr>
                </a:solidFill>
                <a:latin typeface="Consolas" pitchFamily="49" charset="0"/>
                <a:cs typeface="Consolas" pitchFamily="49" charset="0"/>
              </a:rPr>
              <a:t>  &lt;!-- Only shown when browser doesn’t support video --&gt;</a:t>
            </a:r>
          </a:p>
          <a:p>
            <a:r>
              <a:rPr lang="en-US" dirty="0">
                <a:solidFill>
                  <a:schemeClr val="bg1">
                    <a:alpha val="99000"/>
                  </a:schemeClr>
                </a:solidFill>
                <a:latin typeface="Consolas" pitchFamily="49" charset="0"/>
                <a:cs typeface="Consolas" pitchFamily="49" charset="0"/>
              </a:rPr>
              <a:t>  &lt;!-- You Could Embed Flash or Silverlight Video Here --&gt;</a:t>
            </a:r>
          </a:p>
          <a:p>
            <a:r>
              <a:rPr lang="en-US"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295937003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Multiple HTML 5 &lt;video&gt; Sources?</a:t>
            </a:r>
            <a:endParaRPr lang="en-US" dirty="0"/>
          </a:p>
        </p:txBody>
      </p:sp>
      <p:sp>
        <p:nvSpPr>
          <p:cNvPr id="18" name="Text Placeholder 17"/>
          <p:cNvSpPr>
            <a:spLocks noGrp="1"/>
          </p:cNvSpPr>
          <p:nvPr>
            <p:ph type="body" sz="quarter" idx="4294967295"/>
          </p:nvPr>
        </p:nvSpPr>
        <p:spPr>
          <a:xfrm>
            <a:off x="0" y="1141413"/>
            <a:ext cx="11149013" cy="996950"/>
          </a:xfrm>
        </p:spPr>
        <p:txBody>
          <a:bodyPr>
            <a:normAutofit lnSpcReduction="10000"/>
          </a:bodyPr>
          <a:lstStyle/>
          <a:p>
            <a:r>
              <a:rPr lang="en-US" sz="3600" b="1" dirty="0">
                <a:solidFill>
                  <a:schemeClr val="accent2"/>
                </a:solidFill>
                <a:latin typeface="+mn-lt"/>
              </a:rPr>
              <a:t>source </a:t>
            </a:r>
            <a:r>
              <a:rPr lang="en-US" sz="3600" dirty="0"/>
              <a:t>– child element used to specify the location to pull the source file(s)</a:t>
            </a:r>
          </a:p>
        </p:txBody>
      </p:sp>
      <p:sp>
        <p:nvSpPr>
          <p:cNvPr id="4" name="Rectangle 3"/>
          <p:cNvSpPr/>
          <p:nvPr/>
        </p:nvSpPr>
        <p:spPr bwMode="auto">
          <a:xfrm>
            <a:off x="1799700" y="2806996"/>
            <a:ext cx="8708371" cy="1596065"/>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solidFill>
                  <a:schemeClr val="bg1">
                    <a:alpha val="99000"/>
                  </a:schemeClr>
                </a:solidFill>
                <a:latin typeface="Consolas" pitchFamily="49" charset="0"/>
                <a:cs typeface="Consolas" pitchFamily="49" charset="0"/>
              </a:rPr>
              <a:t>&lt;video poster="video.jpg"&gt;</a:t>
            </a:r>
          </a:p>
          <a:p>
            <a:r>
              <a:rPr lang="en-US" dirty="0">
                <a:solidFill>
                  <a:schemeClr val="bg1">
                    <a:alpha val="99000"/>
                  </a:schemeClr>
                </a:solidFill>
                <a:latin typeface="Consolas" pitchFamily="49" charset="0"/>
                <a:cs typeface="Consolas" pitchFamily="49" charset="0"/>
              </a:rPr>
              <a:t>	&lt;source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="video.mp4"/&gt;</a:t>
            </a:r>
          </a:p>
          <a:p>
            <a:r>
              <a:rPr lang="en-US" dirty="0">
                <a:solidFill>
                  <a:schemeClr val="bg1">
                    <a:alpha val="99000"/>
                  </a:schemeClr>
                </a:solidFill>
                <a:latin typeface="Consolas" pitchFamily="49" charset="0"/>
                <a:cs typeface="Consolas" pitchFamily="49" charset="0"/>
              </a:rPr>
              <a:t>	&lt;source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a:t>
            </a:r>
            <a:r>
              <a:rPr lang="en-US" dirty="0" err="1">
                <a:solidFill>
                  <a:schemeClr val="bg1">
                    <a:alpha val="99000"/>
                  </a:schemeClr>
                </a:solidFill>
                <a:latin typeface="Consolas" pitchFamily="49" charset="0"/>
                <a:cs typeface="Consolas" pitchFamily="49" charset="0"/>
              </a:rPr>
              <a:t>video.ogv</a:t>
            </a:r>
            <a:r>
              <a:rPr lang="en-US" dirty="0">
                <a:solidFill>
                  <a:schemeClr val="bg1">
                    <a:alpha val="99000"/>
                  </a:schemeClr>
                </a:solidFill>
                <a:latin typeface="Consolas" pitchFamily="49" charset="0"/>
                <a:cs typeface="Consolas" pitchFamily="49" charset="0"/>
              </a:rPr>
              <a:t>"/&gt;</a:t>
            </a:r>
          </a:p>
          <a:p>
            <a:r>
              <a:rPr lang="en-US" dirty="0">
                <a:solidFill>
                  <a:schemeClr val="bg1">
                    <a:alpha val="99000"/>
                  </a:schemeClr>
                </a:solidFill>
                <a:latin typeface="Consolas" pitchFamily="49" charset="0"/>
                <a:cs typeface="Consolas" pitchFamily="49" charset="0"/>
              </a:rPr>
              <a:t>	&lt;p&gt;This is fallback content&lt;/p&gt;</a:t>
            </a:r>
          </a:p>
          <a:p>
            <a:r>
              <a:rPr lang="en-US"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235131309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HTML 5 &lt;audio&gt;</a:t>
            </a:r>
            <a:endParaRPr lang="en-US" dirty="0"/>
          </a:p>
        </p:txBody>
      </p:sp>
      <p:sp>
        <p:nvSpPr>
          <p:cNvPr id="18" name="Text Placeholder 17"/>
          <p:cNvSpPr>
            <a:spLocks noGrp="1"/>
          </p:cNvSpPr>
          <p:nvPr>
            <p:ph type="body" sz="quarter" idx="4294967295"/>
          </p:nvPr>
        </p:nvSpPr>
        <p:spPr>
          <a:xfrm>
            <a:off x="0" y="1141413"/>
            <a:ext cx="11149013" cy="1223962"/>
          </a:xfrm>
        </p:spPr>
        <p:txBody>
          <a:bodyPr numCol="2"/>
          <a:lstStyle/>
          <a:p>
            <a:r>
              <a:rPr lang="en-US" dirty="0"/>
              <a:t>Industry-standard MP3 </a:t>
            </a:r>
            <a:r>
              <a:rPr lang="en-US" dirty="0" smtClean="0"/>
              <a:t/>
            </a:r>
            <a:br>
              <a:rPr lang="en-US" dirty="0" smtClean="0"/>
            </a:br>
            <a:r>
              <a:rPr lang="en-US" dirty="0" smtClean="0"/>
              <a:t>and </a:t>
            </a:r>
            <a:r>
              <a:rPr lang="en-US" dirty="0"/>
              <a:t>AAC audio</a:t>
            </a:r>
          </a:p>
          <a:p>
            <a:r>
              <a:rPr lang="en-US" dirty="0"/>
              <a:t>Fully scriptable via </a:t>
            </a:r>
            <a:r>
              <a:rPr lang="en-US" dirty="0" smtClean="0"/>
              <a:t/>
            </a:r>
            <a:br>
              <a:rPr lang="en-US" dirty="0" smtClean="0"/>
            </a:br>
            <a:r>
              <a:rPr lang="en-US" dirty="0" smtClean="0"/>
              <a:t>the DOM</a:t>
            </a:r>
          </a:p>
        </p:txBody>
      </p:sp>
      <p:sp>
        <p:nvSpPr>
          <p:cNvPr id="5" name="Rectangle 4"/>
          <p:cNvSpPr/>
          <p:nvPr/>
        </p:nvSpPr>
        <p:spPr bwMode="auto">
          <a:xfrm>
            <a:off x="2964625" y="5203186"/>
            <a:ext cx="8705088" cy="140128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solidFill>
                  <a:schemeClr val="bg1">
                    <a:alpha val="99000"/>
                  </a:schemeClr>
                </a:solidFill>
                <a:latin typeface="Consolas" pitchFamily="49" charset="0"/>
                <a:cs typeface="Consolas" pitchFamily="49" charset="0"/>
              </a:rPr>
              <a:t>&lt;audio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="audio.mp3" id="</a:t>
            </a:r>
            <a:r>
              <a:rPr lang="en-US" dirty="0" err="1">
                <a:solidFill>
                  <a:schemeClr val="bg1">
                    <a:alpha val="99000"/>
                  </a:schemeClr>
                </a:solidFill>
                <a:latin typeface="Consolas" pitchFamily="49" charset="0"/>
                <a:cs typeface="Consolas" pitchFamily="49" charset="0"/>
              </a:rPr>
              <a:t>audioTag</a:t>
            </a:r>
            <a:r>
              <a:rPr lang="en-US" dirty="0">
                <a:solidFill>
                  <a:schemeClr val="bg1">
                    <a:alpha val="99000"/>
                  </a:schemeClr>
                </a:solidFill>
                <a:latin typeface="Consolas" pitchFamily="49" charset="0"/>
                <a:cs typeface="Consolas" pitchFamily="49" charset="0"/>
              </a:rPr>
              <a:t>" </a:t>
            </a:r>
            <a:r>
              <a:rPr lang="en-US" dirty="0" err="1">
                <a:solidFill>
                  <a:schemeClr val="bg1">
                    <a:alpha val="99000"/>
                  </a:schemeClr>
                </a:solidFill>
                <a:latin typeface="Consolas" pitchFamily="49" charset="0"/>
                <a:cs typeface="Consolas" pitchFamily="49" charset="0"/>
              </a:rPr>
              <a:t>autoplay</a:t>
            </a:r>
            <a:r>
              <a:rPr lang="en-US" dirty="0">
                <a:solidFill>
                  <a:schemeClr val="bg1">
                    <a:alpha val="99000"/>
                  </a:schemeClr>
                </a:solidFill>
                <a:latin typeface="Consolas" pitchFamily="49" charset="0"/>
                <a:cs typeface="Consolas" pitchFamily="49" charset="0"/>
              </a:rPr>
              <a:t> controls&gt;</a:t>
            </a:r>
          </a:p>
          <a:p>
            <a:r>
              <a:rPr lang="en-US" dirty="0">
                <a:solidFill>
                  <a:schemeClr val="bg1">
                    <a:alpha val="99000"/>
                  </a:schemeClr>
                </a:solidFill>
                <a:latin typeface="Consolas" pitchFamily="49" charset="0"/>
                <a:cs typeface="Consolas" pitchFamily="49" charset="0"/>
              </a:rPr>
              <a:t>  &lt;!-- Only shown when browser doesn’t support audio --&gt;</a:t>
            </a:r>
          </a:p>
          <a:p>
            <a:r>
              <a:rPr lang="en-US" dirty="0">
                <a:solidFill>
                  <a:schemeClr val="bg1">
                    <a:alpha val="99000"/>
                  </a:schemeClr>
                </a:solidFill>
                <a:latin typeface="Consolas" pitchFamily="49" charset="0"/>
                <a:cs typeface="Consolas" pitchFamily="49" charset="0"/>
              </a:rPr>
              <a:t>  &lt;!-- You could embed Flash or Silverlight audio here --&gt;</a:t>
            </a:r>
          </a:p>
          <a:p>
            <a:r>
              <a:rPr lang="en-US" dirty="0">
                <a:solidFill>
                  <a:schemeClr val="bg1">
                    <a:alpha val="99000"/>
                  </a:schemeClr>
                </a:solidFill>
                <a:latin typeface="Consolas" pitchFamily="49" charset="0"/>
                <a:cs typeface="Consolas" pitchFamily="49" charset="0"/>
              </a:rPr>
              <a:t>&lt;/audio&gt;</a:t>
            </a:r>
          </a:p>
        </p:txBody>
      </p:sp>
      <p:sp>
        <p:nvSpPr>
          <p:cNvPr id="2" name="Rectangle 1"/>
          <p:cNvSpPr/>
          <p:nvPr/>
        </p:nvSpPr>
        <p:spPr>
          <a:xfrm>
            <a:off x="520701" y="2434917"/>
            <a:ext cx="6092825" cy="553998"/>
          </a:xfrm>
          <a:prstGeom prst="rect">
            <a:avLst/>
          </a:prstGeom>
        </p:spPr>
        <p:txBody>
          <a:bodyPr vert="horz" wrap="square" lIns="0" tIns="0" rIns="0" bIns="0" rtlCol="0">
            <a:spAutoFit/>
          </a:bodyPr>
          <a:lstStyle/>
          <a:p>
            <a:pPr marL="3175" defTabSz="914363">
              <a:lnSpc>
                <a:spcPct val="90000"/>
              </a:lnSpc>
              <a:spcAft>
                <a:spcPts val="900"/>
              </a:spcAft>
              <a:buSzPct val="80000"/>
            </a:pPr>
            <a:r>
              <a:rPr lang="en-US" sz="4000" spc="-100" dirty="0">
                <a:solidFill>
                  <a:schemeClr val="accent2">
                    <a:alpha val="99000"/>
                  </a:schemeClr>
                </a:solidFill>
                <a:latin typeface="Segoe UI Light" pitchFamily="34" charset="0"/>
              </a:rPr>
              <a:t>Attributes</a:t>
            </a:r>
          </a:p>
        </p:txBody>
      </p:sp>
      <p:sp>
        <p:nvSpPr>
          <p:cNvPr id="3" name="Rectangle 2"/>
          <p:cNvSpPr/>
          <p:nvPr/>
        </p:nvSpPr>
        <p:spPr>
          <a:xfrm>
            <a:off x="519113" y="2995838"/>
            <a:ext cx="11158538" cy="2095958"/>
          </a:xfrm>
          <a:prstGeom prst="rect">
            <a:avLst/>
          </a:prstGeom>
        </p:spPr>
        <p:txBody>
          <a:bodyPr wrap="square" numCol="2">
            <a:spAutoFit/>
          </a:bodyPr>
          <a:lstStyle/>
          <a:p>
            <a:pPr marL="3175" defTabSz="914363">
              <a:lnSpc>
                <a:spcPct val="90000"/>
              </a:lnSpc>
              <a:spcAft>
                <a:spcPts val="900"/>
              </a:spcAft>
              <a:buSzPct val="80000"/>
            </a:pPr>
            <a:r>
              <a:rPr lang="en-US" sz="3200" b="1" spc="-100" dirty="0" err="1">
                <a:solidFill>
                  <a:schemeClr val="accent2"/>
                </a:solidFill>
              </a:rPr>
              <a:t>src</a:t>
            </a:r>
            <a:r>
              <a:rPr lang="en-US" sz="3200" spc="-100" dirty="0">
                <a:gradFill>
                  <a:gsLst>
                    <a:gs pos="0">
                      <a:srgbClr val="595959"/>
                    </a:gs>
                    <a:gs pos="86000">
                      <a:srgbClr val="595959"/>
                    </a:gs>
                  </a:gsLst>
                  <a:lin ang="5400000" scaled="0"/>
                </a:gradFill>
                <a:latin typeface="Segoe UI Light" pitchFamily="34" charset="0"/>
              </a:rPr>
              <a:t> – specifies the location </a:t>
            </a:r>
            <a:br>
              <a:rPr lang="en-US" sz="3200" spc="-100" dirty="0">
                <a:gradFill>
                  <a:gsLst>
                    <a:gs pos="0">
                      <a:srgbClr val="595959"/>
                    </a:gs>
                    <a:gs pos="86000">
                      <a:srgbClr val="595959"/>
                    </a:gs>
                  </a:gsLst>
                  <a:lin ang="5400000" scaled="0"/>
                </a:gradFill>
                <a:latin typeface="Segoe UI Light" pitchFamily="34" charset="0"/>
              </a:rPr>
            </a:br>
            <a:r>
              <a:rPr lang="en-US" sz="3200" spc="-100" dirty="0">
                <a:gradFill>
                  <a:gsLst>
                    <a:gs pos="0">
                      <a:srgbClr val="595959"/>
                    </a:gs>
                    <a:gs pos="86000">
                      <a:srgbClr val="595959"/>
                    </a:gs>
                  </a:gsLst>
                  <a:lin ang="5400000" scaled="0"/>
                </a:gradFill>
                <a:latin typeface="Segoe UI Light" pitchFamily="34" charset="0"/>
              </a:rPr>
              <a:t>to pull the source file</a:t>
            </a:r>
          </a:p>
          <a:p>
            <a:pPr marL="3175" defTabSz="914363">
              <a:lnSpc>
                <a:spcPct val="90000"/>
              </a:lnSpc>
              <a:spcAft>
                <a:spcPts val="900"/>
              </a:spcAft>
              <a:buSzPct val="80000"/>
            </a:pPr>
            <a:r>
              <a:rPr lang="en-US" sz="3200" b="1" spc="-100" dirty="0" err="1">
                <a:solidFill>
                  <a:schemeClr val="accent2"/>
                </a:solidFill>
              </a:rPr>
              <a:t>autoplay</a:t>
            </a:r>
            <a:r>
              <a:rPr lang="en-US" sz="3200" spc="-100" dirty="0">
                <a:gradFill>
                  <a:gsLst>
                    <a:gs pos="0">
                      <a:srgbClr val="595959"/>
                    </a:gs>
                    <a:gs pos="86000">
                      <a:srgbClr val="595959"/>
                    </a:gs>
                  </a:gsLst>
                  <a:lin ang="5400000" scaled="0"/>
                </a:gradFill>
                <a:latin typeface="Segoe UI Light" pitchFamily="34" charset="0"/>
              </a:rPr>
              <a:t> – if present starts </a:t>
            </a:r>
            <a:br>
              <a:rPr lang="en-US" sz="3200" spc="-100" dirty="0">
                <a:gradFill>
                  <a:gsLst>
                    <a:gs pos="0">
                      <a:srgbClr val="595959"/>
                    </a:gs>
                    <a:gs pos="86000">
                      <a:srgbClr val="595959"/>
                    </a:gs>
                  </a:gsLst>
                  <a:lin ang="5400000" scaled="0"/>
                </a:gradFill>
                <a:latin typeface="Segoe UI Light" pitchFamily="34" charset="0"/>
              </a:rPr>
            </a:br>
            <a:r>
              <a:rPr lang="en-US" sz="3200" spc="-100" dirty="0">
                <a:gradFill>
                  <a:gsLst>
                    <a:gs pos="0">
                      <a:srgbClr val="595959"/>
                    </a:gs>
                    <a:gs pos="86000">
                      <a:srgbClr val="595959"/>
                    </a:gs>
                  </a:gsLst>
                  <a:lin ang="5400000" scaled="0"/>
                </a:gradFill>
                <a:latin typeface="Segoe UI Light" pitchFamily="34" charset="0"/>
              </a:rPr>
              <a:t>playing as soon as it’s ready</a:t>
            </a:r>
          </a:p>
          <a:p>
            <a:pPr marL="3175" defTabSz="914363">
              <a:lnSpc>
                <a:spcPct val="90000"/>
              </a:lnSpc>
              <a:spcAft>
                <a:spcPts val="900"/>
              </a:spcAft>
              <a:buSzPct val="80000"/>
            </a:pPr>
            <a:r>
              <a:rPr lang="en-US" sz="3200" b="1" spc="-100" dirty="0">
                <a:solidFill>
                  <a:schemeClr val="accent2"/>
                </a:solidFill>
              </a:rPr>
              <a:t>controls</a:t>
            </a:r>
            <a:r>
              <a:rPr lang="en-US" sz="3200" spc="-100" dirty="0">
                <a:gradFill>
                  <a:gsLst>
                    <a:gs pos="0">
                      <a:srgbClr val="595959"/>
                    </a:gs>
                    <a:gs pos="86000">
                      <a:srgbClr val="595959"/>
                    </a:gs>
                  </a:gsLst>
                  <a:lin ang="5400000" scaled="0"/>
                </a:gradFill>
                <a:latin typeface="Segoe UI Light" pitchFamily="34" charset="0"/>
              </a:rPr>
              <a:t> – if present </a:t>
            </a:r>
            <a:br>
              <a:rPr lang="en-US" sz="3200" spc="-100" dirty="0">
                <a:gradFill>
                  <a:gsLst>
                    <a:gs pos="0">
                      <a:srgbClr val="595959"/>
                    </a:gs>
                    <a:gs pos="86000">
                      <a:srgbClr val="595959"/>
                    </a:gs>
                  </a:gsLst>
                  <a:lin ang="5400000" scaled="0"/>
                </a:gradFill>
                <a:latin typeface="Segoe UI Light" pitchFamily="34" charset="0"/>
              </a:rPr>
            </a:br>
            <a:r>
              <a:rPr lang="en-US" sz="3200" spc="-100" dirty="0">
                <a:gradFill>
                  <a:gsLst>
                    <a:gs pos="0">
                      <a:srgbClr val="595959"/>
                    </a:gs>
                    <a:gs pos="86000">
                      <a:srgbClr val="595959"/>
                    </a:gs>
                  </a:gsLst>
                  <a:lin ang="5400000" scaled="0"/>
                </a:gradFill>
                <a:latin typeface="Segoe UI Light" pitchFamily="34" charset="0"/>
              </a:rPr>
              <a:t>displays controls</a:t>
            </a:r>
          </a:p>
          <a:p>
            <a:pPr marL="3175" defTabSz="914363">
              <a:lnSpc>
                <a:spcPct val="90000"/>
              </a:lnSpc>
              <a:spcAft>
                <a:spcPts val="900"/>
              </a:spcAft>
              <a:buSzPct val="80000"/>
            </a:pPr>
            <a:r>
              <a:rPr lang="en-US" sz="3200" b="1" spc="-100" dirty="0">
                <a:solidFill>
                  <a:schemeClr val="accent2"/>
                </a:solidFill>
              </a:rPr>
              <a:t>preload</a:t>
            </a:r>
            <a:r>
              <a:rPr lang="en-US" sz="3200" spc="-100" dirty="0">
                <a:gradFill>
                  <a:gsLst>
                    <a:gs pos="0">
                      <a:srgbClr val="595959"/>
                    </a:gs>
                    <a:gs pos="86000">
                      <a:srgbClr val="595959"/>
                    </a:gs>
                  </a:gsLst>
                  <a:lin ang="5400000" scaled="0"/>
                </a:gradFill>
                <a:latin typeface="Segoe UI Light" pitchFamily="34" charset="0"/>
              </a:rPr>
              <a:t> – if present </a:t>
            </a:r>
            <a:br>
              <a:rPr lang="en-US" sz="3200" spc="-100" dirty="0">
                <a:gradFill>
                  <a:gsLst>
                    <a:gs pos="0">
                      <a:srgbClr val="595959"/>
                    </a:gs>
                    <a:gs pos="86000">
                      <a:srgbClr val="595959"/>
                    </a:gs>
                  </a:gsLst>
                  <a:lin ang="5400000" scaled="0"/>
                </a:gradFill>
                <a:latin typeface="Segoe UI Light" pitchFamily="34" charset="0"/>
              </a:rPr>
            </a:br>
            <a:r>
              <a:rPr lang="en-US" sz="3200" spc="-100" dirty="0">
                <a:gradFill>
                  <a:gsLst>
                    <a:gs pos="0">
                      <a:srgbClr val="595959"/>
                    </a:gs>
                    <a:gs pos="86000">
                      <a:srgbClr val="595959"/>
                    </a:gs>
                  </a:gsLst>
                  <a:lin ang="5400000" scaled="0"/>
                </a:gradFill>
                <a:latin typeface="Segoe UI Light" pitchFamily="34" charset="0"/>
              </a:rPr>
              <a:t>loads source at page load</a:t>
            </a:r>
          </a:p>
        </p:txBody>
      </p:sp>
    </p:spTree>
    <p:extLst>
      <p:ext uri="{BB962C8B-B14F-4D97-AF65-F5344CB8AC3E}">
        <p14:creationId xmlns:p14="http://schemas.microsoft.com/office/powerpoint/2010/main" val="218015020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Modern Web Standards</a:t>
            </a:r>
            <a:endParaRPr lang="en-US" dirty="0"/>
          </a:p>
        </p:txBody>
      </p:sp>
      <p:sp>
        <p:nvSpPr>
          <p:cNvPr id="3" name="Subtitle 2"/>
          <p:cNvSpPr>
            <a:spLocks noGrp="1"/>
          </p:cNvSpPr>
          <p:nvPr>
            <p:ph type="subTitle" idx="1"/>
          </p:nvPr>
        </p:nvSpPr>
        <p:spPr/>
        <p:txBody>
          <a:bodyPr/>
          <a:lstStyle/>
          <a:p>
            <a:r>
              <a:rPr lang="en-US" dirty="0" smtClean="0"/>
              <a:t>HTML5 + CSS3 = Magic!</a:t>
            </a:r>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6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3" name="Title 2"/>
          <p:cNvSpPr>
            <a:spLocks noGrp="1"/>
          </p:cNvSpPr>
          <p:nvPr>
            <p:ph type="ctrTitle"/>
          </p:nvPr>
        </p:nvSpPr>
        <p:spPr/>
        <p:txBody>
          <a:bodyPr/>
          <a:lstStyle/>
          <a:p>
            <a:r>
              <a:rPr lang="en-US" dirty="0" smtClean="0"/>
              <a:t>HTML5</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90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0333" y="1695450"/>
            <a:ext cx="6047318"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08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5" name="Text Placeholder 4"/>
          <p:cNvSpPr>
            <a:spLocks noGrp="1"/>
          </p:cNvSpPr>
          <p:nvPr>
            <p:ph type="body" sz="quarter" idx="4294967295"/>
          </p:nvPr>
        </p:nvSpPr>
        <p:spPr>
          <a:xfrm>
            <a:off x="0" y="2520950"/>
            <a:ext cx="5116513" cy="1108075"/>
          </a:xfrm>
        </p:spPr>
        <p:txBody>
          <a:bodyPr>
            <a:normAutofit/>
          </a:bodyPr>
          <a:lstStyle/>
          <a:p>
            <a:r>
              <a:rPr lang="en-US" dirty="0" smtClean="0">
                <a:solidFill>
                  <a:schemeClr val="bg1"/>
                </a:solidFill>
              </a:rPr>
              <a:t>It isn’t a </a:t>
            </a:r>
            <a:br>
              <a:rPr lang="en-US" dirty="0" smtClean="0">
                <a:solidFill>
                  <a:schemeClr val="bg1"/>
                </a:solidFill>
              </a:rPr>
            </a:br>
            <a:r>
              <a:rPr lang="en-US" dirty="0" smtClean="0">
                <a:solidFill>
                  <a:schemeClr val="bg1"/>
                </a:solidFill>
              </a:rPr>
              <a:t>marketing message</a:t>
            </a:r>
            <a:endParaRPr lang="en-US" dirty="0">
              <a:solidFill>
                <a:schemeClr val="bg1"/>
              </a:solidFill>
            </a:endParaRPr>
          </a:p>
        </p:txBody>
      </p:sp>
      <p:sp>
        <p:nvSpPr>
          <p:cNvPr id="7" name="Title 6"/>
          <p:cNvSpPr>
            <a:spLocks noGrp="1"/>
          </p:cNvSpPr>
          <p:nvPr>
            <p:ph type="title" idx="4294967295"/>
          </p:nvPr>
        </p:nvSpPr>
        <p:spPr>
          <a:xfrm>
            <a:off x="0" y="228600"/>
            <a:ext cx="11152188" cy="747713"/>
          </a:xfrm>
        </p:spPr>
        <p:txBody>
          <a:bodyPr>
            <a:normAutofit fontScale="90000"/>
          </a:bodyPr>
          <a:lstStyle/>
          <a:p>
            <a:r>
              <a:rPr lang="en-US" dirty="0" smtClean="0"/>
              <a:t>What is HTML5?</a:t>
            </a:r>
            <a:endParaRPr lang="en-US" dirty="0"/>
          </a:p>
        </p:txBody>
      </p:sp>
      <p:sp>
        <p:nvSpPr>
          <p:cNvPr id="8" name="Text Placeholder 4"/>
          <p:cNvSpPr txBox="1">
            <a:spLocks/>
          </p:cNvSpPr>
          <p:nvPr/>
        </p:nvSpPr>
        <p:spPr>
          <a:xfrm>
            <a:off x="471085" y="3753393"/>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A </a:t>
            </a:r>
            <a:r>
              <a:rPr lang="en-US" b="1" dirty="0">
                <a:solidFill>
                  <a:schemeClr val="bg1"/>
                </a:solidFill>
              </a:rPr>
              <a:t>new standard </a:t>
            </a:r>
            <a:r>
              <a:rPr lang="en-US" dirty="0">
                <a:solidFill>
                  <a:schemeClr val="bg1"/>
                </a:solidFill>
              </a:rPr>
              <a:t>for</a:t>
            </a:r>
          </a:p>
          <a:p>
            <a:r>
              <a:rPr lang="en-US" dirty="0">
                <a:solidFill>
                  <a:schemeClr val="bg1"/>
                </a:solidFill>
              </a:rPr>
              <a:t>a </a:t>
            </a:r>
            <a:r>
              <a:rPr lang="en-US" b="1" dirty="0">
                <a:solidFill>
                  <a:schemeClr val="bg1"/>
                </a:solidFill>
              </a:rPr>
              <a:t>new web</a:t>
            </a:r>
          </a:p>
        </p:txBody>
      </p:sp>
      <p:sp>
        <p:nvSpPr>
          <p:cNvPr id="9" name="Text Placeholder 4"/>
          <p:cNvSpPr txBox="1">
            <a:spLocks/>
          </p:cNvSpPr>
          <p:nvPr/>
        </p:nvSpPr>
        <p:spPr>
          <a:xfrm>
            <a:off x="471085" y="5101003"/>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A language with support on a variety of devices</a:t>
            </a:r>
          </a:p>
        </p:txBody>
      </p:sp>
      <p:sp>
        <p:nvSpPr>
          <p:cNvPr id="11" name="Freeform 11"/>
          <p:cNvSpPr>
            <a:spLocks noEditPoints="1"/>
          </p:cNvSpPr>
          <p:nvPr/>
        </p:nvSpPr>
        <p:spPr bwMode="black">
          <a:xfrm>
            <a:off x="7484927" y="2567879"/>
            <a:ext cx="2344874" cy="234426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Text Placeholder 4"/>
          <p:cNvSpPr txBox="1">
            <a:spLocks/>
          </p:cNvSpPr>
          <p:nvPr/>
        </p:nvSpPr>
        <p:spPr>
          <a:xfrm>
            <a:off x="471085" y="1173591"/>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Umbrella term: </a:t>
            </a:r>
            <a:r>
              <a:rPr lang="en-US" dirty="0" err="1">
                <a:solidFill>
                  <a:schemeClr val="bg1"/>
                </a:solidFill>
              </a:rPr>
              <a:t>vNext</a:t>
            </a:r>
            <a:endParaRPr lang="en-US" dirty="0">
              <a:solidFill>
                <a:schemeClr val="bg1"/>
              </a:solidFill>
            </a:endParaRPr>
          </a:p>
          <a:p>
            <a:pPr lvl="0"/>
            <a:r>
              <a:rPr lang="en-US" dirty="0">
                <a:solidFill>
                  <a:schemeClr val="bg1"/>
                </a:solidFill>
              </a:rPr>
              <a:t>HTML, CSS, </a:t>
            </a:r>
            <a:r>
              <a:rPr lang="en-US" dirty="0" err="1">
                <a:solidFill>
                  <a:schemeClr val="bg1"/>
                </a:solidFill>
              </a:rPr>
              <a:t>ECMAScript</a:t>
            </a:r>
            <a:r>
              <a:rPr lang="en-US" dirty="0">
                <a:solidFill>
                  <a:schemeClr val="bg1"/>
                </a:solidFill>
              </a:rPr>
              <a:t> </a:t>
            </a:r>
          </a:p>
        </p:txBody>
      </p:sp>
    </p:spTree>
    <p:extLst>
      <p:ext uri="{BB962C8B-B14F-4D97-AF65-F5344CB8AC3E}">
        <p14:creationId xmlns:p14="http://schemas.microsoft.com/office/powerpoint/2010/main" val="333055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8" grpId="0"/>
      <p:bldP spid="9"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7075"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411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idx="4294967295"/>
          </p:nvPr>
        </p:nvSpPr>
        <p:spPr>
          <a:xfrm>
            <a:off x="0" y="228600"/>
            <a:ext cx="11152188" cy="747713"/>
          </a:xfrm>
        </p:spPr>
        <p:txBody>
          <a:bodyPr>
            <a:normAutofit fontScale="90000"/>
          </a:bodyPr>
          <a:lstStyle/>
          <a:p>
            <a:r>
              <a:rPr lang="en-US" dirty="0" smtClean="0"/>
              <a:t>Why do you care?</a:t>
            </a:r>
            <a:endParaRPr lang="en-US" dirty="0"/>
          </a:p>
        </p:txBody>
      </p:sp>
      <p:sp>
        <p:nvSpPr>
          <p:cNvPr id="3" name="Text Placeholder 2"/>
          <p:cNvSpPr>
            <a:spLocks noGrp="1"/>
          </p:cNvSpPr>
          <p:nvPr>
            <p:ph type="body" sz="quarter" idx="4294967295"/>
          </p:nvPr>
        </p:nvSpPr>
        <p:spPr>
          <a:xfrm>
            <a:off x="0" y="1695450"/>
            <a:ext cx="4911725" cy="3670300"/>
          </a:xfrm>
        </p:spPr>
        <p:txBody>
          <a:bodyPr>
            <a:normAutofit lnSpcReduction="10000"/>
          </a:bodyPr>
          <a:lstStyle/>
          <a:p>
            <a:r>
              <a:rPr lang="en-US" dirty="0" smtClean="0">
                <a:solidFill>
                  <a:schemeClr val="bg1"/>
                </a:solidFill>
              </a:rPr>
              <a:t>Browsers have become really powerful</a:t>
            </a:r>
          </a:p>
          <a:p>
            <a:endParaRPr lang="en-US" dirty="0">
              <a:solidFill>
                <a:schemeClr val="bg1"/>
              </a:solidFill>
            </a:endParaRPr>
          </a:p>
          <a:p>
            <a:r>
              <a:rPr lang="en-US" dirty="0" smtClean="0">
                <a:solidFill>
                  <a:schemeClr val="bg1"/>
                </a:solidFill>
              </a:rPr>
              <a:t>Standards mean you can target features, </a:t>
            </a:r>
            <a:r>
              <a:rPr lang="en-US" dirty="0" smtClean="0">
                <a:solidFill>
                  <a:schemeClr val="bg1"/>
                </a:solidFill>
              </a:rPr>
              <a:t>not </a:t>
            </a:r>
            <a:r>
              <a:rPr lang="en-US" dirty="0" smtClean="0">
                <a:solidFill>
                  <a:schemeClr val="bg1"/>
                </a:solidFill>
              </a:rPr>
              <a:t>browsers</a:t>
            </a:r>
            <a:endParaRPr lang="en-US" dirty="0">
              <a:solidFill>
                <a:schemeClr val="bg1"/>
              </a:solidFill>
            </a:endParaRPr>
          </a:p>
        </p:txBody>
      </p:sp>
      <p:sp>
        <p:nvSpPr>
          <p:cNvPr id="11" name="Freeform 11"/>
          <p:cNvSpPr>
            <a:spLocks noEditPoints="1"/>
          </p:cNvSpPr>
          <p:nvPr/>
        </p:nvSpPr>
        <p:spPr bwMode="black">
          <a:xfrm>
            <a:off x="7484927" y="2567879"/>
            <a:ext cx="2344874" cy="234426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6579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0713" y="1447800"/>
            <a:ext cx="5096891" cy="1523494"/>
          </a:xfrm>
        </p:spPr>
        <p:txBody>
          <a:bodyPr/>
          <a:lstStyle/>
          <a:p>
            <a:r>
              <a:rPr lang="en-US" dirty="0" smtClean="0"/>
              <a:t>HTML5 examples:</a:t>
            </a:r>
            <a:br>
              <a:rPr lang="en-US" dirty="0" smtClean="0"/>
            </a:br>
            <a:r>
              <a:rPr lang="en-US" dirty="0" smtClean="0"/>
              <a:t>	mural.ly</a:t>
            </a:r>
            <a:br>
              <a:rPr lang="en-US" dirty="0" smtClean="0"/>
            </a:br>
            <a:r>
              <a:rPr lang="en-US" dirty="0" smtClean="0"/>
              <a:t>	</a:t>
            </a:r>
            <a:r>
              <a:rPr lang="en-US" dirty="0" err="1" smtClean="0"/>
              <a:t>contre</a:t>
            </a:r>
            <a:r>
              <a:rPr lang="en-US" dirty="0" smtClean="0"/>
              <a:t> jour</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79977214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24112" y="59792"/>
            <a:ext cx="11080750" cy="1325563"/>
          </a:xfrm>
        </p:spPr>
        <p:txBody>
          <a:bodyPr/>
          <a:lstStyle/>
          <a:p>
            <a:r>
              <a:rPr lang="en-US" dirty="0" smtClean="0"/>
              <a:t>Map of </a:t>
            </a:r>
            <a:r>
              <a:rPr lang="en-US" dirty="0" smtClean="0"/>
              <a:t>Web Browser Standards</a:t>
            </a:r>
            <a:endParaRPr lang="en-US" dirty="0"/>
          </a:p>
        </p:txBody>
      </p:sp>
      <p:grpSp>
        <p:nvGrpSpPr>
          <p:cNvPr id="102" name="Group 101"/>
          <p:cNvGrpSpPr/>
          <p:nvPr/>
        </p:nvGrpSpPr>
        <p:grpSpPr>
          <a:xfrm>
            <a:off x="520687" y="2059806"/>
            <a:ext cx="8681066" cy="3878980"/>
            <a:chOff x="520686" y="1936513"/>
            <a:chExt cx="10156137" cy="4002273"/>
          </a:xfrm>
        </p:grpSpPr>
        <p:sp>
          <p:nvSpPr>
            <p:cNvPr id="5" name="Rectangle 4"/>
            <p:cNvSpPr/>
            <p:nvPr/>
          </p:nvSpPr>
          <p:spPr>
            <a:xfrm>
              <a:off x="520687" y="4246575"/>
              <a:ext cx="8457399" cy="1692211"/>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221330" tIns="221330" rIns="221330" bIns="221330" numCol="1" spcCol="1270" anchor="ctr" anchorCtr="0">
              <a:noAutofit/>
              <a:sp3d extrusionH="28000" prstMaterial="matte"/>
            </a:bodyPr>
            <a:lstStyle/>
            <a:p>
              <a:pPr algn="ctr" defTabSz="1955800">
                <a:lnSpc>
                  <a:spcPct val="90000"/>
                </a:lnSpc>
                <a:spcBef>
                  <a:spcPct val="0"/>
                </a:spcBef>
                <a:spcAft>
                  <a:spcPct val="35000"/>
                </a:spcAft>
              </a:pPr>
              <a:r>
                <a:rPr lang="en-US" sz="4400" dirty="0">
                  <a:solidFill>
                    <a:schemeClr val="lt1">
                      <a:alpha val="99000"/>
                    </a:schemeClr>
                  </a:solidFill>
                </a:rPr>
                <a:t>W3C</a:t>
              </a:r>
            </a:p>
          </p:txBody>
        </p:sp>
        <p:sp>
          <p:nvSpPr>
            <p:cNvPr id="6" name="Rectangle 5"/>
            <p:cNvSpPr/>
            <p:nvPr/>
          </p:nvSpPr>
          <p:spPr>
            <a:xfrm>
              <a:off x="5206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1556" tIns="81556" rIns="81556" bIns="81556"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HTML</a:t>
              </a:r>
            </a:p>
          </p:txBody>
        </p:sp>
        <p:sp>
          <p:nvSpPr>
            <p:cNvPr id="15" name="Rectangle 14"/>
            <p:cNvSpPr/>
            <p:nvPr/>
          </p:nvSpPr>
          <p:spPr>
            <a:xfrm>
              <a:off x="22349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CSS</a:t>
              </a:r>
            </a:p>
          </p:txBody>
        </p:sp>
        <p:sp>
          <p:nvSpPr>
            <p:cNvPr id="44" name="Rectangle 43"/>
            <p:cNvSpPr/>
            <p:nvPr/>
          </p:nvSpPr>
          <p:spPr>
            <a:xfrm>
              <a:off x="39492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Web Apps</a:t>
              </a:r>
            </a:p>
          </p:txBody>
        </p:sp>
        <p:sp>
          <p:nvSpPr>
            <p:cNvPr id="77" name="Rectangle 76"/>
            <p:cNvSpPr/>
            <p:nvPr/>
          </p:nvSpPr>
          <p:spPr>
            <a:xfrm>
              <a:off x="56635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91906" tIns="91906" rIns="91906" bIns="91906"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SVG</a:t>
              </a:r>
            </a:p>
          </p:txBody>
        </p:sp>
        <p:sp>
          <p:nvSpPr>
            <p:cNvPr id="90" name="Rectangle 89"/>
            <p:cNvSpPr/>
            <p:nvPr/>
          </p:nvSpPr>
          <p:spPr>
            <a:xfrm>
              <a:off x="73778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36773" tIns="36773" rIns="36773" bIns="36773" numCol="1" spcCol="1270" anchor="ctr" anchorCtr="0">
              <a:noAutofit/>
              <a:sp3d extrusionH="28000" prstMaterial="matte"/>
            </a:bodyPr>
            <a:lstStyle/>
            <a:p>
              <a:pPr algn="ctr" defTabSz="400050">
                <a:lnSpc>
                  <a:spcPct val="90000"/>
                </a:lnSpc>
                <a:spcBef>
                  <a:spcPct val="0"/>
                </a:spcBef>
                <a:spcAft>
                  <a:spcPct val="35000"/>
                </a:spcAft>
              </a:pPr>
              <a:r>
                <a:rPr lang="en-US" sz="1600" dirty="0">
                  <a:solidFill>
                    <a:schemeClr val="lt1">
                      <a:alpha val="99000"/>
                    </a:schemeClr>
                  </a:solidFill>
                </a:rPr>
                <a:t>Geolocation</a:t>
              </a:r>
            </a:p>
          </p:txBody>
        </p:sp>
        <p:sp>
          <p:nvSpPr>
            <p:cNvPr id="92" name="Rectangle 91"/>
            <p:cNvSpPr/>
            <p:nvPr/>
          </p:nvSpPr>
          <p:spPr>
            <a:xfrm>
              <a:off x="9076624" y="4246575"/>
              <a:ext cx="1600199" cy="1692211"/>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91894" tIns="91894" rIns="91894" bIns="91894" numCol="1" spcCol="1270" anchor="ctr" anchorCtr="0">
              <a:noAutofit/>
              <a:sp3d extrusionH="28000" prstMaterial="matte"/>
            </a:bodyPr>
            <a:lstStyle/>
            <a:p>
              <a:pPr algn="ctr" defTabSz="800100">
                <a:lnSpc>
                  <a:spcPct val="90000"/>
                </a:lnSpc>
                <a:spcBef>
                  <a:spcPct val="0"/>
                </a:spcBef>
                <a:spcAft>
                  <a:spcPct val="35000"/>
                </a:spcAft>
              </a:pPr>
              <a:r>
                <a:rPr lang="en-US" dirty="0">
                  <a:solidFill>
                    <a:schemeClr val="lt1">
                      <a:alpha val="99000"/>
                    </a:schemeClr>
                  </a:solidFill>
                </a:rPr>
                <a:t>ECMA</a:t>
              </a:r>
              <a:endParaRPr lang="en-US" sz="2200" dirty="0">
                <a:solidFill>
                  <a:schemeClr val="lt1">
                    <a:alpha val="99000"/>
                  </a:schemeClr>
                </a:solidFill>
              </a:endParaRPr>
            </a:p>
          </p:txBody>
        </p:sp>
        <p:sp>
          <p:nvSpPr>
            <p:cNvPr id="93" name="Rectangle 92"/>
            <p:cNvSpPr/>
            <p:nvPr/>
          </p:nvSpPr>
          <p:spPr>
            <a:xfrm>
              <a:off x="9076623"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4251" tIns="84251" rIns="84251" bIns="84251"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ECMA Script  262</a:t>
              </a:r>
            </a:p>
          </p:txBody>
        </p:sp>
      </p:grpSp>
      <p:sp>
        <p:nvSpPr>
          <p:cNvPr id="97" name="TextBox 96"/>
          <p:cNvSpPr txBox="1"/>
          <p:nvPr/>
        </p:nvSpPr>
        <p:spPr>
          <a:xfrm>
            <a:off x="10057676" y="2852614"/>
            <a:ext cx="1598258" cy="523220"/>
          </a:xfrm>
          <a:prstGeom prst="rect">
            <a:avLst/>
          </a:prstGeom>
          <a:noFill/>
        </p:spPr>
        <p:txBody>
          <a:bodyPr vert="horz" wrap="none" rtlCol="0">
            <a:spAutoFit/>
          </a:bodyPr>
          <a:lstStyle/>
          <a:p>
            <a:r>
              <a:rPr lang="en-US" sz="2800" dirty="0" smtClean="0">
                <a:solidFill>
                  <a:schemeClr val="bg1"/>
                </a:solidFill>
              </a:rPr>
              <a:t>Standard</a:t>
            </a:r>
            <a:endParaRPr lang="en-US" sz="2800" dirty="0">
              <a:solidFill>
                <a:schemeClr val="bg1"/>
              </a:solidFill>
            </a:endParaRPr>
          </a:p>
        </p:txBody>
      </p:sp>
      <p:sp>
        <p:nvSpPr>
          <p:cNvPr id="98" name="TextBox 97"/>
          <p:cNvSpPr txBox="1"/>
          <p:nvPr/>
        </p:nvSpPr>
        <p:spPr>
          <a:xfrm>
            <a:off x="10057676" y="4641691"/>
            <a:ext cx="1848326" cy="954107"/>
          </a:xfrm>
          <a:prstGeom prst="rect">
            <a:avLst/>
          </a:prstGeom>
          <a:noFill/>
        </p:spPr>
        <p:txBody>
          <a:bodyPr vert="horz" wrap="none" rtlCol="0">
            <a:spAutoFit/>
          </a:bodyPr>
          <a:lstStyle/>
          <a:p>
            <a:r>
              <a:rPr lang="en-US" sz="2800" dirty="0" smtClean="0">
                <a:solidFill>
                  <a:schemeClr val="bg1"/>
                </a:solidFill>
              </a:rPr>
              <a:t>Standards </a:t>
            </a:r>
          </a:p>
          <a:p>
            <a:pPr algn="ctr"/>
            <a:r>
              <a:rPr lang="en-US" sz="2800" dirty="0" smtClean="0">
                <a:solidFill>
                  <a:schemeClr val="bg1"/>
                </a:solidFill>
              </a:rPr>
              <a:t>Body</a:t>
            </a:r>
            <a:endParaRPr lang="en-US" sz="2800" dirty="0">
              <a:solidFill>
                <a:schemeClr val="bg1"/>
              </a:solidFill>
            </a:endParaRPr>
          </a:p>
        </p:txBody>
      </p:sp>
    </p:spTree>
    <p:extLst>
      <p:ext uri="{BB962C8B-B14F-4D97-AF65-F5344CB8AC3E}">
        <p14:creationId xmlns:p14="http://schemas.microsoft.com/office/powerpoint/2010/main" val="2516562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t>9</a:t>
            </a:fld>
            <a:endParaRPr lang="en-US"/>
          </a:p>
        </p:txBody>
      </p:sp>
      <p:grpSp>
        <p:nvGrpSpPr>
          <p:cNvPr id="4" name="Group 3"/>
          <p:cNvGrpSpPr/>
          <p:nvPr/>
        </p:nvGrpSpPr>
        <p:grpSpPr>
          <a:xfrm>
            <a:off x="375386" y="1677760"/>
            <a:ext cx="11569567" cy="4319746"/>
            <a:chOff x="519113" y="5334146"/>
            <a:chExt cx="11254392" cy="1279378"/>
          </a:xfrm>
        </p:grpSpPr>
        <p:sp>
          <p:nvSpPr>
            <p:cNvPr id="6" name="Rectangle 5"/>
            <p:cNvSpPr/>
            <p:nvPr/>
          </p:nvSpPr>
          <p:spPr>
            <a:xfrm rot="16200000">
              <a:off x="5506620" y="346639"/>
              <a:ext cx="1279378" cy="11254392"/>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algn="ctr" defTabSz="311150">
                <a:lnSpc>
                  <a:spcPct val="90000"/>
                </a:lnSpc>
                <a:spcBef>
                  <a:spcPct val="0"/>
                </a:spcBef>
                <a:spcAft>
                  <a:spcPct val="35000"/>
                </a:spcAft>
              </a:pPr>
              <a:endParaRPr lang="en-US" sz="1600" dirty="0"/>
            </a:p>
          </p:txBody>
        </p:sp>
        <p:grpSp>
          <p:nvGrpSpPr>
            <p:cNvPr id="7" name="Group 6"/>
            <p:cNvGrpSpPr/>
            <p:nvPr/>
          </p:nvGrpSpPr>
          <p:grpSpPr>
            <a:xfrm>
              <a:off x="10395030" y="5487660"/>
              <a:ext cx="1378475" cy="618038"/>
              <a:chOff x="10082005" y="5148007"/>
              <a:chExt cx="1833126" cy="618038"/>
            </a:xfrm>
          </p:grpSpPr>
          <p:grpSp>
            <p:nvGrpSpPr>
              <p:cNvPr id="91" name="Group 90"/>
              <p:cNvGrpSpPr/>
              <p:nvPr/>
            </p:nvGrpSpPr>
            <p:grpSpPr>
              <a:xfrm>
                <a:off x="10082005" y="5504574"/>
                <a:ext cx="1833126" cy="261471"/>
                <a:chOff x="9039006" y="7047060"/>
                <a:chExt cx="1833126" cy="261471"/>
              </a:xfrm>
            </p:grpSpPr>
            <p:sp>
              <p:nvSpPr>
                <p:cNvPr id="97" name="Freeform 96"/>
                <p:cNvSpPr/>
                <p:nvPr/>
              </p:nvSpPr>
              <p:spPr>
                <a:xfrm rot="16200000">
                  <a:off x="9913177" y="634957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Html5</a:t>
                  </a:r>
                </a:p>
              </p:txBody>
            </p:sp>
            <p:sp>
              <p:nvSpPr>
                <p:cNvPr id="98" name="Freeform 97"/>
                <p:cNvSpPr/>
                <p:nvPr/>
              </p:nvSpPr>
              <p:spPr>
                <a:xfrm rot="16200000">
                  <a:off x="9913177" y="626123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Canvas 2D Context</a:t>
                  </a:r>
                </a:p>
              </p:txBody>
            </p:sp>
            <p:sp>
              <p:nvSpPr>
                <p:cNvPr id="99" name="Freeform 98"/>
                <p:cNvSpPr/>
                <p:nvPr/>
              </p:nvSpPr>
              <p:spPr>
                <a:xfrm rot="16200000">
                  <a:off x="9913177" y="617288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err="1">
                      <a:solidFill>
                        <a:schemeClr val="bg1"/>
                      </a:solidFill>
                    </a:rPr>
                    <a:t>Microdata</a:t>
                  </a:r>
                  <a:endParaRPr lang="en-US" sz="800" dirty="0">
                    <a:solidFill>
                      <a:schemeClr val="bg1"/>
                    </a:solidFill>
                  </a:endParaRPr>
                </a:p>
              </p:txBody>
            </p:sp>
          </p:grpSp>
          <p:grpSp>
            <p:nvGrpSpPr>
              <p:cNvPr id="92" name="Group 91"/>
              <p:cNvGrpSpPr/>
              <p:nvPr/>
            </p:nvGrpSpPr>
            <p:grpSpPr>
              <a:xfrm>
                <a:off x="10082005" y="5237665"/>
                <a:ext cx="1833126" cy="261471"/>
                <a:chOff x="9996769" y="5670377"/>
                <a:chExt cx="1833126" cy="261471"/>
              </a:xfrm>
            </p:grpSpPr>
            <p:sp>
              <p:nvSpPr>
                <p:cNvPr id="94" name="Freeform 93"/>
                <p:cNvSpPr/>
                <p:nvPr/>
              </p:nvSpPr>
              <p:spPr>
                <a:xfrm rot="16200000">
                  <a:off x="10870940" y="497289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err="1">
                      <a:solidFill>
                        <a:schemeClr val="bg1"/>
                      </a:solidFill>
                    </a:rPr>
                    <a:t>Html+rdfa</a:t>
                  </a:r>
                  <a:endParaRPr lang="en-US" sz="800" dirty="0">
                    <a:solidFill>
                      <a:schemeClr val="bg1"/>
                    </a:solidFill>
                  </a:endParaRPr>
                </a:p>
              </p:txBody>
            </p:sp>
            <p:sp>
              <p:nvSpPr>
                <p:cNvPr id="95" name="Freeform 94"/>
                <p:cNvSpPr/>
                <p:nvPr/>
              </p:nvSpPr>
              <p:spPr>
                <a:xfrm rot="16200000">
                  <a:off x="10870940" y="488455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HTML5 Markup</a:t>
                  </a:r>
                </a:p>
              </p:txBody>
            </p:sp>
            <p:sp>
              <p:nvSpPr>
                <p:cNvPr id="96" name="Freeform 95"/>
                <p:cNvSpPr/>
                <p:nvPr/>
              </p:nvSpPr>
              <p:spPr>
                <a:xfrm rot="16200000">
                  <a:off x="10870940" y="47962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HTML5 Diff From HTML4</a:t>
                  </a:r>
                </a:p>
              </p:txBody>
            </p:sp>
          </p:grpSp>
          <p:sp>
            <p:nvSpPr>
              <p:cNvPr id="93" name="Freeform 92"/>
              <p:cNvSpPr/>
              <p:nvPr/>
            </p:nvSpPr>
            <p:spPr>
              <a:xfrm rot="16200000">
                <a:off x="10810453" y="441955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Writing Modes</a:t>
                </a:r>
              </a:p>
            </p:txBody>
          </p:sp>
        </p:grpSp>
        <p:grpSp>
          <p:nvGrpSpPr>
            <p:cNvPr id="8" name="Group 7"/>
            <p:cNvGrpSpPr/>
            <p:nvPr/>
          </p:nvGrpSpPr>
          <p:grpSpPr>
            <a:xfrm>
              <a:off x="8748564" y="5486204"/>
              <a:ext cx="1579546" cy="914879"/>
              <a:chOff x="8540326" y="5193655"/>
              <a:chExt cx="1833127" cy="914879"/>
            </a:xfrm>
          </p:grpSpPr>
          <p:sp>
            <p:nvSpPr>
              <p:cNvPr id="81" name="Freeform 80"/>
              <p:cNvSpPr/>
              <p:nvPr/>
            </p:nvSpPr>
            <p:spPr>
              <a:xfrm rot="16200000">
                <a:off x="9414498" y="50395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Polyglot Markup</a:t>
                </a:r>
              </a:p>
            </p:txBody>
          </p:sp>
          <p:sp>
            <p:nvSpPr>
              <p:cNvPr id="82" name="Freeform 81"/>
              <p:cNvSpPr/>
              <p:nvPr/>
            </p:nvSpPr>
            <p:spPr>
              <a:xfrm rot="16200000">
                <a:off x="9414498" y="495121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Text Alternatives</a:t>
                </a:r>
              </a:p>
            </p:txBody>
          </p:sp>
          <p:sp>
            <p:nvSpPr>
              <p:cNvPr id="83" name="Freeform 82"/>
              <p:cNvSpPr/>
              <p:nvPr/>
            </p:nvSpPr>
            <p:spPr>
              <a:xfrm rot="16200000">
                <a:off x="9414498" y="485930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Snapshot 2007</a:t>
                </a:r>
              </a:p>
            </p:txBody>
          </p:sp>
          <p:sp>
            <p:nvSpPr>
              <p:cNvPr id="84" name="Freeform 83"/>
              <p:cNvSpPr/>
              <p:nvPr/>
            </p:nvSpPr>
            <p:spPr>
              <a:xfrm rot="16200000">
                <a:off x="9414498" y="477096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Namespaces</a:t>
                </a:r>
              </a:p>
            </p:txBody>
          </p:sp>
          <p:sp>
            <p:nvSpPr>
              <p:cNvPr id="85" name="Freeform 84"/>
              <p:cNvSpPr/>
              <p:nvPr/>
            </p:nvSpPr>
            <p:spPr>
              <a:xfrm rot="16200000">
                <a:off x="9414498" y="468261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Paged Media</a:t>
                </a:r>
              </a:p>
            </p:txBody>
          </p:sp>
          <p:sp>
            <p:nvSpPr>
              <p:cNvPr id="86" name="Freeform 85"/>
              <p:cNvSpPr/>
              <p:nvPr/>
            </p:nvSpPr>
            <p:spPr>
              <a:xfrm rot="16200000">
                <a:off x="9414498" y="459427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Print Profile</a:t>
                </a:r>
              </a:p>
            </p:txBody>
          </p:sp>
          <p:sp>
            <p:nvSpPr>
              <p:cNvPr id="87" name="Freeform 86"/>
              <p:cNvSpPr/>
              <p:nvPr/>
            </p:nvSpPr>
            <p:spPr>
              <a:xfrm rot="16200000">
                <a:off x="9414498" y="450592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Values And Units</a:t>
                </a:r>
              </a:p>
            </p:txBody>
          </p:sp>
          <p:sp>
            <p:nvSpPr>
              <p:cNvPr id="88" name="Freeform 87"/>
              <p:cNvSpPr/>
              <p:nvPr/>
            </p:nvSpPr>
            <p:spPr>
              <a:xfrm rot="16200000">
                <a:off x="9414498" y="44175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Cascading And Inheritance</a:t>
                </a:r>
              </a:p>
            </p:txBody>
          </p:sp>
          <p:sp>
            <p:nvSpPr>
              <p:cNvPr id="89" name="Freeform 88"/>
              <p:cNvSpPr/>
              <p:nvPr/>
            </p:nvSpPr>
            <p:spPr>
              <a:xfrm rot="16200000">
                <a:off x="9414498" y="43194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Text</a:t>
                </a:r>
              </a:p>
            </p:txBody>
          </p:sp>
          <p:sp>
            <p:nvSpPr>
              <p:cNvPr id="90" name="Freeform 89"/>
              <p:cNvSpPr/>
              <p:nvPr/>
            </p:nvSpPr>
            <p:spPr>
              <a:xfrm rot="16200000">
                <a:off x="9268774" y="5295303"/>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Line Grid</a:t>
                </a:r>
              </a:p>
            </p:txBody>
          </p:sp>
        </p:grpSp>
        <p:grpSp>
          <p:nvGrpSpPr>
            <p:cNvPr id="9" name="Group 8"/>
            <p:cNvGrpSpPr/>
            <p:nvPr/>
          </p:nvGrpSpPr>
          <p:grpSpPr>
            <a:xfrm>
              <a:off x="7139966" y="5485009"/>
              <a:ext cx="1541680" cy="958466"/>
              <a:chOff x="6890597" y="5192461"/>
              <a:chExt cx="1541680" cy="958466"/>
            </a:xfrm>
          </p:grpSpPr>
          <p:sp>
            <p:nvSpPr>
              <p:cNvPr id="71" name="Freeform 70"/>
              <p:cNvSpPr/>
              <p:nvPr/>
            </p:nvSpPr>
            <p:spPr>
              <a:xfrm rot="16200000">
                <a:off x="7619046" y="533769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Ruby</a:t>
                </a:r>
              </a:p>
            </p:txBody>
          </p:sp>
          <p:sp>
            <p:nvSpPr>
              <p:cNvPr id="72" name="Freeform 71"/>
              <p:cNvSpPr/>
              <p:nvPr/>
            </p:nvSpPr>
            <p:spPr>
              <a:xfrm rot="16200000">
                <a:off x="7619046" y="521838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defTabSz="222250">
                  <a:lnSpc>
                    <a:spcPct val="70000"/>
                  </a:lnSpc>
                  <a:spcBef>
                    <a:spcPct val="0"/>
                  </a:spcBef>
                </a:pPr>
                <a:r>
                  <a:rPr lang="en-US" sz="800" dirty="0">
                    <a:solidFill>
                      <a:schemeClr val="bg1"/>
                    </a:solidFill>
                  </a:rPr>
                  <a:t>CSS Generated Content </a:t>
                </a:r>
                <a:br>
                  <a:rPr lang="en-US" sz="800" dirty="0">
                    <a:solidFill>
                      <a:schemeClr val="bg1"/>
                    </a:solidFill>
                  </a:rPr>
                </a:br>
                <a:r>
                  <a:rPr lang="en-US" sz="800" dirty="0">
                    <a:solidFill>
                      <a:schemeClr val="bg1"/>
                    </a:solidFill>
                  </a:rPr>
                  <a:t>For Paged Media</a:t>
                </a:r>
              </a:p>
            </p:txBody>
          </p:sp>
          <p:sp>
            <p:nvSpPr>
              <p:cNvPr id="73" name="Freeform 72"/>
              <p:cNvSpPr/>
              <p:nvPr/>
            </p:nvSpPr>
            <p:spPr>
              <a:xfrm rot="16200000">
                <a:off x="7619045" y="507622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Backgrounds And Borders</a:t>
                </a:r>
              </a:p>
            </p:txBody>
          </p:sp>
          <p:sp>
            <p:nvSpPr>
              <p:cNvPr id="74" name="Freeform 73"/>
              <p:cNvSpPr/>
              <p:nvPr/>
            </p:nvSpPr>
            <p:spPr>
              <a:xfrm rot="16200000">
                <a:off x="7619045" y="498788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Fonts</a:t>
                </a:r>
              </a:p>
            </p:txBody>
          </p:sp>
          <p:sp>
            <p:nvSpPr>
              <p:cNvPr id="75" name="Freeform 74"/>
              <p:cNvSpPr/>
              <p:nvPr/>
            </p:nvSpPr>
            <p:spPr>
              <a:xfrm rot="16200000">
                <a:off x="7619045" y="4899538"/>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Basic Box Model</a:t>
                </a:r>
              </a:p>
            </p:txBody>
          </p:sp>
          <p:sp>
            <p:nvSpPr>
              <p:cNvPr id="76" name="Freeform 75"/>
              <p:cNvSpPr/>
              <p:nvPr/>
            </p:nvSpPr>
            <p:spPr>
              <a:xfrm rot="16200000">
                <a:off x="7619045" y="4811194"/>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Multi-column Layout</a:t>
                </a:r>
              </a:p>
            </p:txBody>
          </p:sp>
          <p:sp>
            <p:nvSpPr>
              <p:cNvPr id="77" name="Freeform 76"/>
              <p:cNvSpPr/>
              <p:nvPr/>
            </p:nvSpPr>
            <p:spPr>
              <a:xfrm rot="16200000">
                <a:off x="7619045" y="4722850"/>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Template Layout</a:t>
                </a:r>
              </a:p>
            </p:txBody>
          </p:sp>
          <p:sp>
            <p:nvSpPr>
              <p:cNvPr id="78" name="Freeform 77"/>
              <p:cNvSpPr/>
              <p:nvPr/>
            </p:nvSpPr>
            <p:spPr>
              <a:xfrm rot="16200000">
                <a:off x="7619045" y="463450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Media Queries</a:t>
                </a:r>
              </a:p>
            </p:txBody>
          </p:sp>
          <p:sp>
            <p:nvSpPr>
              <p:cNvPr id="79" name="Freeform 78"/>
              <p:cNvSpPr/>
              <p:nvPr/>
            </p:nvSpPr>
            <p:spPr>
              <a:xfrm rot="16200000">
                <a:off x="7619045" y="454616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Speech</a:t>
                </a:r>
              </a:p>
            </p:txBody>
          </p:sp>
          <p:sp>
            <p:nvSpPr>
              <p:cNvPr id="80" name="Freeform 79"/>
              <p:cNvSpPr/>
              <p:nvPr/>
            </p:nvSpPr>
            <p:spPr>
              <a:xfrm rot="16200000">
                <a:off x="7457632" y="462542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Color</a:t>
                </a:r>
              </a:p>
            </p:txBody>
          </p:sp>
        </p:grpSp>
        <p:grpSp>
          <p:nvGrpSpPr>
            <p:cNvPr id="10" name="Group 9"/>
            <p:cNvGrpSpPr/>
            <p:nvPr/>
          </p:nvGrpSpPr>
          <p:grpSpPr>
            <a:xfrm>
              <a:off x="5854198" y="5485036"/>
              <a:ext cx="1218850" cy="971785"/>
              <a:chOff x="5623910" y="5192487"/>
              <a:chExt cx="1218850" cy="971785"/>
            </a:xfrm>
          </p:grpSpPr>
          <p:sp>
            <p:nvSpPr>
              <p:cNvPr id="60" name="Freeform 59"/>
              <p:cNvSpPr/>
              <p:nvPr/>
            </p:nvSpPr>
            <p:spPr>
              <a:xfrm rot="16200000">
                <a:off x="6190943" y="5512456"/>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Basic User Interface </a:t>
                </a:r>
              </a:p>
            </p:txBody>
          </p:sp>
          <p:sp>
            <p:nvSpPr>
              <p:cNvPr id="61" name="Freeform 60"/>
              <p:cNvSpPr/>
              <p:nvPr/>
            </p:nvSpPr>
            <p:spPr>
              <a:xfrm rot="16200000">
                <a:off x="6190943" y="542411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Scoping</a:t>
                </a:r>
              </a:p>
            </p:txBody>
          </p:sp>
          <p:sp>
            <p:nvSpPr>
              <p:cNvPr id="62" name="Freeform 61"/>
              <p:cNvSpPr/>
              <p:nvPr/>
            </p:nvSpPr>
            <p:spPr>
              <a:xfrm rot="16200000">
                <a:off x="6190943" y="533576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Grid Positioning</a:t>
                </a:r>
              </a:p>
            </p:txBody>
          </p:sp>
          <p:sp>
            <p:nvSpPr>
              <p:cNvPr id="63" name="Freeform 62"/>
              <p:cNvSpPr/>
              <p:nvPr/>
            </p:nvSpPr>
            <p:spPr>
              <a:xfrm rot="16200000">
                <a:off x="6190943" y="524742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Flexible Box Layout</a:t>
                </a:r>
              </a:p>
            </p:txBody>
          </p:sp>
          <p:sp>
            <p:nvSpPr>
              <p:cNvPr id="64" name="Freeform 63"/>
              <p:cNvSpPr/>
              <p:nvPr/>
            </p:nvSpPr>
            <p:spPr>
              <a:xfrm rot="16200000">
                <a:off x="6190943" y="5159079"/>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Image Values</a:t>
                </a:r>
              </a:p>
            </p:txBody>
          </p:sp>
          <p:sp>
            <p:nvSpPr>
              <p:cNvPr id="65" name="Freeform 64"/>
              <p:cNvSpPr/>
              <p:nvPr/>
            </p:nvSpPr>
            <p:spPr>
              <a:xfrm rot="16200000">
                <a:off x="6190943" y="5070735"/>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2D Transformations</a:t>
                </a:r>
              </a:p>
            </p:txBody>
          </p:sp>
          <p:sp>
            <p:nvSpPr>
              <p:cNvPr id="66" name="Freeform 65"/>
              <p:cNvSpPr/>
              <p:nvPr/>
            </p:nvSpPr>
            <p:spPr>
              <a:xfrm rot="16200000">
                <a:off x="6190943" y="498239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3D Transformations</a:t>
                </a:r>
              </a:p>
            </p:txBody>
          </p:sp>
          <p:sp>
            <p:nvSpPr>
              <p:cNvPr id="67" name="Freeform 66"/>
              <p:cNvSpPr/>
              <p:nvPr/>
            </p:nvSpPr>
            <p:spPr>
              <a:xfrm rot="16200000">
                <a:off x="6190943" y="489404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Transitions</a:t>
                </a:r>
              </a:p>
            </p:txBody>
          </p:sp>
          <p:sp>
            <p:nvSpPr>
              <p:cNvPr id="68" name="Freeform 67"/>
              <p:cNvSpPr/>
              <p:nvPr/>
            </p:nvSpPr>
            <p:spPr>
              <a:xfrm rot="16200000">
                <a:off x="6190943" y="480570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Animations</a:t>
                </a:r>
              </a:p>
            </p:txBody>
          </p:sp>
          <p:sp>
            <p:nvSpPr>
              <p:cNvPr id="69" name="Freeform 68"/>
              <p:cNvSpPr/>
              <p:nvPr/>
            </p:nvSpPr>
            <p:spPr>
              <a:xfrm rot="16200000">
                <a:off x="6190943" y="471379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err="1">
                    <a:solidFill>
                      <a:schemeClr val="bg1"/>
                    </a:solidFill>
                  </a:rPr>
                  <a:t>Cors</a:t>
                </a:r>
                <a:endParaRPr lang="en-US" sz="800" dirty="0">
                  <a:solidFill>
                    <a:schemeClr val="bg1"/>
                  </a:solidFill>
                </a:endParaRPr>
              </a:p>
            </p:txBody>
          </p:sp>
          <p:sp>
            <p:nvSpPr>
              <p:cNvPr id="70" name="Freeform 69"/>
              <p:cNvSpPr/>
              <p:nvPr/>
            </p:nvSpPr>
            <p:spPr>
              <a:xfrm rot="16200000">
                <a:off x="6190943" y="4625454"/>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Element Traversal</a:t>
                </a:r>
              </a:p>
            </p:txBody>
          </p:sp>
        </p:grpSp>
        <p:grpSp>
          <p:nvGrpSpPr>
            <p:cNvPr id="11" name="Group 10"/>
            <p:cNvGrpSpPr/>
            <p:nvPr/>
          </p:nvGrpSpPr>
          <p:grpSpPr>
            <a:xfrm>
              <a:off x="4510052" y="5485011"/>
              <a:ext cx="1277229" cy="967937"/>
              <a:chOff x="4332140" y="5239592"/>
              <a:chExt cx="1833129" cy="967937"/>
            </a:xfrm>
          </p:grpSpPr>
          <p:sp>
            <p:nvSpPr>
              <p:cNvPr id="50" name="Freeform 49"/>
              <p:cNvSpPr/>
              <p:nvPr/>
            </p:nvSpPr>
            <p:spPr>
              <a:xfrm rot="16200000">
                <a:off x="5206314" y="52485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File API</a:t>
                </a:r>
              </a:p>
            </p:txBody>
          </p:sp>
          <p:sp>
            <p:nvSpPr>
              <p:cNvPr id="51" name="Freeform 50"/>
              <p:cNvSpPr/>
              <p:nvPr/>
            </p:nvSpPr>
            <p:spPr>
              <a:xfrm rot="16200000">
                <a:off x="5206314" y="51605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Index DB</a:t>
                </a:r>
              </a:p>
            </p:txBody>
          </p:sp>
          <p:sp>
            <p:nvSpPr>
              <p:cNvPr id="52" name="Freeform 51"/>
              <p:cNvSpPr/>
              <p:nvPr/>
            </p:nvSpPr>
            <p:spPr>
              <a:xfrm rot="16200000">
                <a:off x="5124645" y="5094716"/>
                <a:ext cx="118248" cy="1703258"/>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defTabSz="222250">
                  <a:lnSpc>
                    <a:spcPct val="70000"/>
                  </a:lnSpc>
                  <a:spcBef>
                    <a:spcPct val="0"/>
                  </a:spcBef>
                </a:pPr>
                <a:r>
                  <a:rPr lang="en-US" sz="800" dirty="0">
                    <a:solidFill>
                      <a:schemeClr val="bg1"/>
                    </a:solidFill>
                  </a:rPr>
                  <a:t>Programmable HTTP </a:t>
                </a:r>
                <a:br>
                  <a:rPr lang="en-US" sz="800" dirty="0">
                    <a:solidFill>
                      <a:schemeClr val="bg1"/>
                    </a:solidFill>
                  </a:rPr>
                </a:br>
                <a:r>
                  <a:rPr lang="en-US" sz="800" dirty="0">
                    <a:solidFill>
                      <a:schemeClr val="bg1"/>
                    </a:solidFill>
                  </a:rPr>
                  <a:t>Caching And Serving</a:t>
                </a:r>
              </a:p>
            </p:txBody>
          </p:sp>
          <p:sp>
            <p:nvSpPr>
              <p:cNvPr id="53" name="Freeform 52"/>
              <p:cNvSpPr/>
              <p:nvPr/>
            </p:nvSpPr>
            <p:spPr>
              <a:xfrm rot="16200000">
                <a:off x="5206311" y="489548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Progress Events</a:t>
                </a:r>
              </a:p>
            </p:txBody>
          </p:sp>
          <p:sp>
            <p:nvSpPr>
              <p:cNvPr id="54" name="Freeform 53"/>
              <p:cNvSpPr/>
              <p:nvPr/>
            </p:nvSpPr>
            <p:spPr>
              <a:xfrm rot="16200000">
                <a:off x="5206311" y="480714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Selectors API</a:t>
                </a:r>
              </a:p>
            </p:txBody>
          </p:sp>
          <p:sp>
            <p:nvSpPr>
              <p:cNvPr id="55" name="Freeform 54"/>
              <p:cNvSpPr/>
              <p:nvPr/>
            </p:nvSpPr>
            <p:spPr>
              <a:xfrm rot="16200000">
                <a:off x="5206311" y="471879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Selectors API L2</a:t>
                </a:r>
              </a:p>
            </p:txBody>
          </p:sp>
          <p:sp>
            <p:nvSpPr>
              <p:cNvPr id="56" name="Freeform 55"/>
              <p:cNvSpPr/>
              <p:nvPr/>
            </p:nvSpPr>
            <p:spPr>
              <a:xfrm rot="16200000">
                <a:off x="5206311" y="463045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Server-sent Events</a:t>
                </a:r>
              </a:p>
            </p:txBody>
          </p:sp>
          <p:sp>
            <p:nvSpPr>
              <p:cNvPr id="57" name="Freeform 56"/>
              <p:cNvSpPr/>
              <p:nvPr/>
            </p:nvSpPr>
            <p:spPr>
              <a:xfrm rot="16200000">
                <a:off x="5206311" y="454210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Uniform Messaging Policy</a:t>
                </a:r>
              </a:p>
            </p:txBody>
          </p:sp>
          <p:sp>
            <p:nvSpPr>
              <p:cNvPr id="58" name="Freeform 57"/>
              <p:cNvSpPr/>
              <p:nvPr/>
            </p:nvSpPr>
            <p:spPr>
              <a:xfrm rot="16200000">
                <a:off x="5206311" y="445376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Web DOM Core</a:t>
                </a:r>
              </a:p>
            </p:txBody>
          </p:sp>
          <p:sp>
            <p:nvSpPr>
              <p:cNvPr id="59" name="Freeform 58"/>
              <p:cNvSpPr/>
              <p:nvPr/>
            </p:nvSpPr>
            <p:spPr>
              <a:xfrm rot="16200000">
                <a:off x="5206311" y="436542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Web SQL Database</a:t>
                </a:r>
              </a:p>
            </p:txBody>
          </p:sp>
        </p:grpSp>
        <p:grpSp>
          <p:nvGrpSpPr>
            <p:cNvPr id="12" name="Group 11"/>
            <p:cNvGrpSpPr/>
            <p:nvPr/>
          </p:nvGrpSpPr>
          <p:grpSpPr>
            <a:xfrm>
              <a:off x="3471193" y="5485010"/>
              <a:ext cx="971940" cy="968224"/>
              <a:chOff x="9039006" y="2092670"/>
              <a:chExt cx="1833126" cy="968224"/>
            </a:xfrm>
          </p:grpSpPr>
          <p:sp>
            <p:nvSpPr>
              <p:cNvPr id="39" name="Freeform 38"/>
              <p:cNvSpPr/>
              <p:nvPr/>
            </p:nvSpPr>
            <p:spPr>
              <a:xfrm rot="16200000">
                <a:off x="9913177" y="210194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Web IDL</a:t>
                </a:r>
              </a:p>
            </p:txBody>
          </p:sp>
          <p:sp>
            <p:nvSpPr>
              <p:cNvPr id="40" name="Freeform 39"/>
              <p:cNvSpPr/>
              <p:nvPr/>
            </p:nvSpPr>
            <p:spPr>
              <a:xfrm rot="16200000">
                <a:off x="9913177" y="201359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Web Sockets API</a:t>
                </a:r>
              </a:p>
            </p:txBody>
          </p:sp>
          <p:sp>
            <p:nvSpPr>
              <p:cNvPr id="41" name="Freeform 40"/>
              <p:cNvSpPr/>
              <p:nvPr/>
            </p:nvSpPr>
            <p:spPr>
              <a:xfrm rot="16200000">
                <a:off x="9913177" y="192525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Web Storage</a:t>
                </a:r>
              </a:p>
            </p:txBody>
          </p:sp>
          <p:sp>
            <p:nvSpPr>
              <p:cNvPr id="42" name="Freeform 41"/>
              <p:cNvSpPr/>
              <p:nvPr/>
            </p:nvSpPr>
            <p:spPr>
              <a:xfrm rot="16200000">
                <a:off x="9913177" y="183690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Web Workers</a:t>
                </a:r>
              </a:p>
            </p:txBody>
          </p:sp>
          <p:sp>
            <p:nvSpPr>
              <p:cNvPr id="43" name="Freeform 42"/>
              <p:cNvSpPr/>
              <p:nvPr/>
            </p:nvSpPr>
            <p:spPr>
              <a:xfrm rot="16200000">
                <a:off x="9913177" y="174856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err="1">
                    <a:solidFill>
                      <a:schemeClr val="bg1"/>
                    </a:solidFill>
                  </a:rPr>
                  <a:t>Xmlhttprequest</a:t>
                </a:r>
                <a:endParaRPr lang="en-US" sz="800" dirty="0">
                  <a:solidFill>
                    <a:schemeClr val="bg1"/>
                  </a:solidFill>
                </a:endParaRPr>
              </a:p>
            </p:txBody>
          </p:sp>
          <p:sp>
            <p:nvSpPr>
              <p:cNvPr id="44" name="Freeform 43"/>
              <p:cNvSpPr/>
              <p:nvPr/>
            </p:nvSpPr>
            <p:spPr>
              <a:xfrm rot="16200000">
                <a:off x="9913177" y="166021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err="1">
                    <a:solidFill>
                      <a:schemeClr val="bg1"/>
                    </a:solidFill>
                  </a:rPr>
                  <a:t>Xmlhttprequest</a:t>
                </a:r>
                <a:r>
                  <a:rPr lang="en-US" sz="800" dirty="0">
                    <a:solidFill>
                      <a:schemeClr val="bg1"/>
                    </a:solidFill>
                  </a:rPr>
                  <a:t> L2</a:t>
                </a:r>
              </a:p>
            </p:txBody>
          </p:sp>
          <p:sp>
            <p:nvSpPr>
              <p:cNvPr id="45" name="Freeform 44"/>
              <p:cNvSpPr/>
              <p:nvPr/>
            </p:nvSpPr>
            <p:spPr>
              <a:xfrm rot="16200000">
                <a:off x="9913177" y="15718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L1</a:t>
                </a:r>
              </a:p>
            </p:txBody>
          </p:sp>
          <p:sp>
            <p:nvSpPr>
              <p:cNvPr id="46" name="Freeform 45"/>
              <p:cNvSpPr/>
              <p:nvPr/>
            </p:nvSpPr>
            <p:spPr>
              <a:xfrm rot="16200000">
                <a:off x="9913177" y="148353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L2 Core</a:t>
                </a:r>
              </a:p>
            </p:txBody>
          </p:sp>
          <p:sp>
            <p:nvSpPr>
              <p:cNvPr id="47" name="Freeform 46"/>
              <p:cNvSpPr/>
              <p:nvPr/>
            </p:nvSpPr>
            <p:spPr>
              <a:xfrm rot="16200000">
                <a:off x="9913177" y="139518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L2 Views</a:t>
                </a:r>
              </a:p>
            </p:txBody>
          </p:sp>
          <p:sp>
            <p:nvSpPr>
              <p:cNvPr id="48" name="Freeform 47"/>
              <p:cNvSpPr/>
              <p:nvPr/>
            </p:nvSpPr>
            <p:spPr>
              <a:xfrm rot="16200000">
                <a:off x="9913177" y="130684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L2 Events</a:t>
                </a:r>
              </a:p>
            </p:txBody>
          </p:sp>
          <p:sp>
            <p:nvSpPr>
              <p:cNvPr id="49" name="Freeform 48"/>
              <p:cNvSpPr/>
              <p:nvPr/>
            </p:nvSpPr>
            <p:spPr>
              <a:xfrm rot="16200000">
                <a:off x="9913177" y="121849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L2 Style</a:t>
                </a:r>
              </a:p>
            </p:txBody>
          </p:sp>
        </p:grpSp>
        <p:grpSp>
          <p:nvGrpSpPr>
            <p:cNvPr id="13" name="Group 12"/>
            <p:cNvGrpSpPr/>
            <p:nvPr/>
          </p:nvGrpSpPr>
          <p:grpSpPr>
            <a:xfrm>
              <a:off x="1909427" y="5489069"/>
              <a:ext cx="1494849" cy="973590"/>
              <a:chOff x="1773715" y="5234225"/>
              <a:chExt cx="1833126" cy="973590"/>
            </a:xfrm>
          </p:grpSpPr>
          <p:grpSp>
            <p:nvGrpSpPr>
              <p:cNvPr id="26" name="Group 25"/>
              <p:cNvGrpSpPr/>
              <p:nvPr/>
            </p:nvGrpSpPr>
            <p:grpSpPr>
              <a:xfrm>
                <a:off x="1773715" y="5946344"/>
                <a:ext cx="1833126" cy="261471"/>
                <a:chOff x="3381155" y="5760728"/>
                <a:chExt cx="1833126" cy="261471"/>
              </a:xfrm>
            </p:grpSpPr>
            <p:sp>
              <p:nvSpPr>
                <p:cNvPr id="36" name="Freeform 35"/>
                <p:cNvSpPr/>
                <p:nvPr/>
              </p:nvSpPr>
              <p:spPr>
                <a:xfrm rot="16200000">
                  <a:off x="4255326" y="506324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L2 Traversal And Range</a:t>
                  </a:r>
                </a:p>
              </p:txBody>
            </p:sp>
            <p:sp>
              <p:nvSpPr>
                <p:cNvPr id="37" name="Freeform 36"/>
                <p:cNvSpPr/>
                <p:nvPr/>
              </p:nvSpPr>
              <p:spPr>
                <a:xfrm rot="16200000">
                  <a:off x="4255326" y="497490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L2 Html</a:t>
                  </a:r>
                </a:p>
              </p:txBody>
            </p:sp>
            <p:sp>
              <p:nvSpPr>
                <p:cNvPr id="38" name="Freeform 37"/>
                <p:cNvSpPr/>
                <p:nvPr/>
              </p:nvSpPr>
              <p:spPr>
                <a:xfrm rot="16200000">
                  <a:off x="4255326" y="488655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L3 Core</a:t>
                  </a:r>
                </a:p>
              </p:txBody>
            </p:sp>
          </p:grpSp>
          <p:grpSp>
            <p:nvGrpSpPr>
              <p:cNvPr id="27" name="Group 26"/>
              <p:cNvGrpSpPr/>
              <p:nvPr/>
            </p:nvGrpSpPr>
            <p:grpSpPr>
              <a:xfrm>
                <a:off x="1773715" y="5234225"/>
                <a:ext cx="1833126" cy="706752"/>
                <a:chOff x="1773715" y="5193508"/>
                <a:chExt cx="1833126" cy="706752"/>
              </a:xfrm>
            </p:grpSpPr>
            <p:sp>
              <p:nvSpPr>
                <p:cNvPr id="28" name="Freeform 27"/>
                <p:cNvSpPr/>
                <p:nvPr/>
              </p:nvSpPr>
              <p:spPr>
                <a:xfrm rot="16200000">
                  <a:off x="2647886" y="49413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L3 Events</a:t>
                  </a:r>
                </a:p>
              </p:txBody>
            </p:sp>
            <p:sp>
              <p:nvSpPr>
                <p:cNvPr id="29" name="Freeform 28"/>
                <p:cNvSpPr/>
                <p:nvPr/>
              </p:nvSpPr>
              <p:spPr>
                <a:xfrm rot="16200000">
                  <a:off x="2647886" y="485296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L3 Load And Save</a:t>
                  </a:r>
                </a:p>
              </p:txBody>
            </p:sp>
            <p:sp>
              <p:nvSpPr>
                <p:cNvPr id="30" name="Freeform 29"/>
                <p:cNvSpPr/>
                <p:nvPr/>
              </p:nvSpPr>
              <p:spPr>
                <a:xfrm rot="16200000">
                  <a:off x="2647886" y="47646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L3 Validation</a:t>
                  </a:r>
                </a:p>
              </p:txBody>
            </p:sp>
            <p:sp>
              <p:nvSpPr>
                <p:cNvPr id="31" name="Freeform 30"/>
                <p:cNvSpPr/>
                <p:nvPr/>
              </p:nvSpPr>
              <p:spPr>
                <a:xfrm rot="16200000">
                  <a:off x="2647886" y="467627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L3 </a:t>
                  </a:r>
                  <a:r>
                    <a:rPr lang="en-US" sz="800" dirty="0" err="1">
                      <a:solidFill>
                        <a:schemeClr val="bg1"/>
                      </a:solidFill>
                    </a:rPr>
                    <a:t>Xpath</a:t>
                  </a:r>
                  <a:endParaRPr lang="en-US" sz="800" dirty="0">
                    <a:solidFill>
                      <a:schemeClr val="bg1"/>
                    </a:solidFill>
                  </a:endParaRPr>
                </a:p>
              </p:txBody>
            </p:sp>
            <p:sp>
              <p:nvSpPr>
                <p:cNvPr id="32" name="Freeform 31"/>
                <p:cNvSpPr/>
                <p:nvPr/>
              </p:nvSpPr>
              <p:spPr>
                <a:xfrm rot="16200000">
                  <a:off x="2647886" y="458793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L3 Views And Formatting</a:t>
                  </a:r>
                </a:p>
              </p:txBody>
            </p:sp>
            <p:sp>
              <p:nvSpPr>
                <p:cNvPr id="33" name="Freeform 32"/>
                <p:cNvSpPr/>
                <p:nvPr/>
              </p:nvSpPr>
              <p:spPr>
                <a:xfrm rot="16200000">
                  <a:off x="2647886" y="449958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L3 Abstract Schemas</a:t>
                  </a:r>
                </a:p>
              </p:txBody>
            </p:sp>
            <p:sp>
              <p:nvSpPr>
                <p:cNvPr id="34" name="Freeform 33"/>
                <p:cNvSpPr/>
                <p:nvPr/>
              </p:nvSpPr>
              <p:spPr>
                <a:xfrm rot="16200000">
                  <a:off x="2647886" y="440768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Document Structure</a:t>
                  </a:r>
                </a:p>
              </p:txBody>
            </p:sp>
            <p:sp>
              <p:nvSpPr>
                <p:cNvPr id="35" name="Freeform 34"/>
                <p:cNvSpPr/>
                <p:nvPr/>
              </p:nvSpPr>
              <p:spPr>
                <a:xfrm rot="16200000">
                  <a:off x="2647886" y="431933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Basic Shapes</a:t>
                  </a:r>
                </a:p>
              </p:txBody>
            </p:sp>
          </p:grpSp>
        </p:grpSp>
        <p:grpSp>
          <p:nvGrpSpPr>
            <p:cNvPr id="14" name="Group 13"/>
            <p:cNvGrpSpPr/>
            <p:nvPr/>
          </p:nvGrpSpPr>
          <p:grpSpPr>
            <a:xfrm>
              <a:off x="707462" y="5489070"/>
              <a:ext cx="1135046" cy="971785"/>
              <a:chOff x="517524" y="5234225"/>
              <a:chExt cx="1833126" cy="971785"/>
            </a:xfrm>
          </p:grpSpPr>
          <p:sp>
            <p:nvSpPr>
              <p:cNvPr id="15" name="Freeform 14"/>
              <p:cNvSpPr/>
              <p:nvPr/>
            </p:nvSpPr>
            <p:spPr>
              <a:xfrm rot="16200000">
                <a:off x="1391695" y="524705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Paths</a:t>
                </a:r>
              </a:p>
            </p:txBody>
          </p:sp>
          <p:sp>
            <p:nvSpPr>
              <p:cNvPr id="16" name="Freeform 15"/>
              <p:cNvSpPr/>
              <p:nvPr/>
            </p:nvSpPr>
            <p:spPr>
              <a:xfrm rot="16200000">
                <a:off x="1391695" y="515871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Text</a:t>
                </a:r>
              </a:p>
            </p:txBody>
          </p:sp>
          <p:sp>
            <p:nvSpPr>
              <p:cNvPr id="17" name="Freeform 16"/>
              <p:cNvSpPr/>
              <p:nvPr/>
            </p:nvSpPr>
            <p:spPr>
              <a:xfrm rot="16200000">
                <a:off x="1391695" y="507036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Transforms</a:t>
                </a:r>
              </a:p>
            </p:txBody>
          </p:sp>
          <p:sp>
            <p:nvSpPr>
              <p:cNvPr id="18" name="Freeform 17"/>
              <p:cNvSpPr/>
              <p:nvPr/>
            </p:nvSpPr>
            <p:spPr>
              <a:xfrm rot="16200000">
                <a:off x="1391695" y="498202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Painting, Filling, Color</a:t>
                </a:r>
              </a:p>
            </p:txBody>
          </p:sp>
          <p:sp>
            <p:nvSpPr>
              <p:cNvPr id="19" name="Freeform 18"/>
              <p:cNvSpPr/>
              <p:nvPr/>
            </p:nvSpPr>
            <p:spPr>
              <a:xfrm rot="16200000">
                <a:off x="1391695" y="489367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Scripting</a:t>
                </a:r>
              </a:p>
            </p:txBody>
          </p:sp>
          <p:sp>
            <p:nvSpPr>
              <p:cNvPr id="20" name="Freeform 19"/>
              <p:cNvSpPr/>
              <p:nvPr/>
            </p:nvSpPr>
            <p:spPr>
              <a:xfrm rot="16200000">
                <a:off x="1391695" y="480533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Styling</a:t>
                </a:r>
              </a:p>
            </p:txBody>
          </p:sp>
          <p:sp>
            <p:nvSpPr>
              <p:cNvPr id="21" name="Freeform 20"/>
              <p:cNvSpPr/>
              <p:nvPr/>
            </p:nvSpPr>
            <p:spPr>
              <a:xfrm rot="16200000">
                <a:off x="1391695" y="471699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Gradients And Patterns</a:t>
                </a:r>
              </a:p>
            </p:txBody>
          </p:sp>
          <p:sp>
            <p:nvSpPr>
              <p:cNvPr id="22" name="Freeform 21"/>
              <p:cNvSpPr/>
              <p:nvPr/>
            </p:nvSpPr>
            <p:spPr>
              <a:xfrm rot="16200000">
                <a:off x="1391695" y="462864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err="1">
                    <a:solidFill>
                      <a:schemeClr val="bg1"/>
                    </a:solidFill>
                  </a:rPr>
                  <a:t>Smil</a:t>
                </a:r>
                <a:endParaRPr lang="en-US" sz="800" dirty="0">
                  <a:solidFill>
                    <a:schemeClr val="bg1"/>
                  </a:solidFill>
                </a:endParaRPr>
              </a:p>
            </p:txBody>
          </p:sp>
          <p:sp>
            <p:nvSpPr>
              <p:cNvPr id="23" name="Freeform 22"/>
              <p:cNvSpPr/>
              <p:nvPr/>
            </p:nvSpPr>
            <p:spPr>
              <a:xfrm rot="16200000">
                <a:off x="1391695" y="454030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Fonts</a:t>
                </a:r>
              </a:p>
            </p:txBody>
          </p:sp>
          <p:sp>
            <p:nvSpPr>
              <p:cNvPr id="24" name="Freeform 23"/>
              <p:cNvSpPr/>
              <p:nvPr/>
            </p:nvSpPr>
            <p:spPr>
              <a:xfrm rot="16200000">
                <a:off x="1391695" y="445195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Filters</a:t>
                </a:r>
              </a:p>
            </p:txBody>
          </p:sp>
          <p:sp>
            <p:nvSpPr>
              <p:cNvPr id="25" name="Freeform 24"/>
              <p:cNvSpPr/>
              <p:nvPr/>
            </p:nvSpPr>
            <p:spPr>
              <a:xfrm rot="16200000">
                <a:off x="1391695" y="43600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Geolocation API</a:t>
                </a:r>
              </a:p>
            </p:txBody>
          </p:sp>
        </p:grpSp>
      </p:grpSp>
      <p:sp>
        <p:nvSpPr>
          <p:cNvPr id="5" name="Rectangle 4"/>
          <p:cNvSpPr/>
          <p:nvPr/>
        </p:nvSpPr>
        <p:spPr>
          <a:xfrm rot="16200000">
            <a:off x="5763338" y="-4561233"/>
            <a:ext cx="793664" cy="11569567"/>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algn="ctr" defTabSz="311150">
              <a:lnSpc>
                <a:spcPct val="90000"/>
              </a:lnSpc>
              <a:spcBef>
                <a:spcPct val="0"/>
              </a:spcBef>
              <a:spcAft>
                <a:spcPct val="35000"/>
              </a:spcAft>
            </a:pPr>
            <a:r>
              <a:rPr lang="en-US" sz="1600" dirty="0" err="1"/>
              <a:t>ECMAScript</a:t>
            </a:r>
            <a:r>
              <a:rPr lang="en-US" sz="1600" dirty="0"/>
              <a:t>  </a:t>
            </a:r>
            <a:r>
              <a:rPr lang="en-US" sz="1600" dirty="0" smtClean="0"/>
              <a:t>262 APIs</a:t>
            </a:r>
            <a:endParaRPr lang="en-US" sz="1600" dirty="0"/>
          </a:p>
        </p:txBody>
      </p:sp>
    </p:spTree>
    <p:extLst>
      <p:ext uri="{BB962C8B-B14F-4D97-AF65-F5344CB8AC3E}">
        <p14:creationId xmlns:p14="http://schemas.microsoft.com/office/powerpoint/2010/main" val="40843066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1039</Words>
  <Application>Microsoft Office PowerPoint</Application>
  <PresentationFormat>Widescreen</PresentationFormat>
  <Paragraphs>298</Paragraphs>
  <Slides>29</Slides>
  <Notes>8</Notes>
  <HiddenSlides>5</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29</vt:i4>
      </vt:variant>
    </vt:vector>
  </HeadingPairs>
  <TitlesOfParts>
    <vt:vector size="45" baseType="lpstr">
      <vt:lpstr>Arial</vt:lpstr>
      <vt:lpstr>Calibri</vt:lpstr>
      <vt:lpstr>Consolas</vt:lpstr>
      <vt:lpstr>Segoe Light</vt:lpstr>
      <vt:lpstr>Segoe UI</vt:lpstr>
      <vt:lpstr>Segoe UI Light</vt:lpstr>
      <vt:lpstr>Segoe UI Semibold</vt:lpstr>
      <vt:lpstr>Wingdings</vt:lpstr>
      <vt:lpstr>Deck Title Slide</vt:lpstr>
      <vt:lpstr>Azure Medium</vt:lpstr>
      <vt:lpstr>Azure Green</vt:lpstr>
      <vt:lpstr>Azure Graphite</vt:lpstr>
      <vt:lpstr>Azure Dark</vt:lpstr>
      <vt:lpstr>Azure Basic</vt:lpstr>
      <vt:lpstr>Azure Noir</vt:lpstr>
      <vt:lpstr>think-cell Slide</vt:lpstr>
      <vt:lpstr>Building web front ends  for desktop and mobile using the latest web standards</vt:lpstr>
      <vt:lpstr>Agenda</vt:lpstr>
      <vt:lpstr>Modern Web Standards</vt:lpstr>
      <vt:lpstr>HTML5</vt:lpstr>
      <vt:lpstr>What is HTML5?</vt:lpstr>
      <vt:lpstr>Why do you care?</vt:lpstr>
      <vt:lpstr>HTML5 examples:  mural.ly  contre jour</vt:lpstr>
      <vt:lpstr>Map of Web Browser Standards</vt:lpstr>
      <vt:lpstr>PowerPoint Presentation</vt:lpstr>
      <vt:lpstr>New HTML5 Markup Elements</vt:lpstr>
      <vt:lpstr>Demo</vt:lpstr>
      <vt:lpstr>JavaScript Library Overview</vt:lpstr>
      <vt:lpstr>Who Uses jQuery?</vt:lpstr>
      <vt:lpstr>jQuery – why so popular?</vt:lpstr>
      <vt:lpstr>jQuery Community</vt:lpstr>
      <vt:lpstr>jQuery Fundamentals</vt:lpstr>
      <vt:lpstr>Demo</vt:lpstr>
      <vt:lpstr>Single Page Applications</vt:lpstr>
      <vt:lpstr>PowerPoint Presentation</vt:lpstr>
      <vt:lpstr>PowerPoint Presentation</vt:lpstr>
      <vt:lpstr>Knockout.js</vt:lpstr>
      <vt:lpstr>Demo</vt:lpstr>
      <vt:lpstr>Summary</vt:lpstr>
      <vt:lpstr>PowerPoint Presentation</vt:lpstr>
      <vt:lpstr>Canvas</vt:lpstr>
      <vt:lpstr>HTML 5 &lt;video&gt;</vt:lpstr>
      <vt:lpstr>HTML 5 &lt;video&gt; Attributes</vt:lpstr>
      <vt:lpstr>Multiple HTML 5 &lt;video&gt; Sources?</vt:lpstr>
      <vt:lpstr>HTML 5 &lt;audio&gt;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Cory Fowler</cp:lastModifiedBy>
  <cp:revision>29</cp:revision>
  <dcterms:created xsi:type="dcterms:W3CDTF">2013-08-05T17:04:56Z</dcterms:created>
  <dcterms:modified xsi:type="dcterms:W3CDTF">2013-10-11T22:00:44Z</dcterms:modified>
</cp:coreProperties>
</file>