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6"/>
  </p:notesMasterIdLst>
  <p:sldIdLst>
    <p:sldId id="257" r:id="rId8"/>
    <p:sldId id="259" r:id="rId9"/>
    <p:sldId id="256" r:id="rId10"/>
    <p:sldId id="270" r:id="rId11"/>
    <p:sldId id="271" r:id="rId12"/>
    <p:sldId id="272" r:id="rId13"/>
    <p:sldId id="273" r:id="rId14"/>
    <p:sldId id="274" r:id="rId15"/>
    <p:sldId id="275" r:id="rId16"/>
    <p:sldId id="276" r:id="rId17"/>
    <p:sldId id="277" r:id="rId18"/>
    <p:sldId id="278" r:id="rId19"/>
    <p:sldId id="279" r:id="rId20"/>
    <p:sldId id="280" r:id="rId21"/>
    <p:sldId id="295" r:id="rId22"/>
    <p:sldId id="282" r:id="rId23"/>
    <p:sldId id="283" r:id="rId24"/>
    <p:sldId id="284" r:id="rId25"/>
    <p:sldId id="285" r:id="rId26"/>
    <p:sldId id="286" r:id="rId27"/>
    <p:sldId id="294" r:id="rId28"/>
    <p:sldId id="288" r:id="rId29"/>
    <p:sldId id="289" r:id="rId30"/>
    <p:sldId id="290" r:id="rId31"/>
    <p:sldId id="291" r:id="rId32"/>
    <p:sldId id="293" r:id="rId33"/>
    <p:sldId id="265"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DF2127"/>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p:scale>
          <a:sx n="80" d="100"/>
          <a:sy n="80" d="100"/>
        </p:scale>
        <p:origin x="654"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81532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81178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03111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5293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03761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98466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23250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7102" y="6225727"/>
            <a:ext cx="2412002"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153888"/>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4553983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42012404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39599527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995769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43970636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821539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327376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02685113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46438486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24820189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8716640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90729438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67125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theme" Target="../theme/theme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6.xml"/><Relationship Id="rId7"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notesSlide" Target="../notesSlides/notesSlide6.xml"/><Relationship Id="rId5" Type="http://schemas.openxmlformats.org/officeDocument/2006/relationships/slideLayout" Target="../slideLayouts/slideLayout64.xml"/><Relationship Id="rId4" Type="http://schemas.openxmlformats.org/officeDocument/2006/relationships/tags" Target="../tags/tag7.xml"/><Relationship Id="rId9" Type="http://schemas.openxmlformats.org/officeDocument/2006/relationships/hyperlink" Target="http://trends.builtwith.com/javascript/jQuery"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459640"/>
            <a:ext cx="10515600" cy="1325563"/>
          </a:xfrm>
        </p:spPr>
        <p:txBody>
          <a:bodyPr/>
          <a:lstStyle/>
          <a:p>
            <a:r>
              <a:rPr lang="en-US" sz="8000" dirty="0"/>
              <a:t>Building web front ends </a:t>
            </a:r>
            <a:r>
              <a:rPr lang="en-US" sz="8000" dirty="0" smtClean="0"/>
              <a:t/>
            </a:r>
            <a:br>
              <a:rPr lang="en-US" sz="8000" dirty="0" smtClean="0"/>
            </a:br>
            <a:r>
              <a:rPr lang="en-US" sz="6000" dirty="0" smtClean="0"/>
              <a:t>for desktop </a:t>
            </a:r>
            <a:r>
              <a:rPr lang="en-US" sz="6000" dirty="0"/>
              <a:t>and mobile</a:t>
            </a:r>
            <a:r>
              <a:rPr lang="en-US" dirty="0"/>
              <a:t> </a:t>
            </a:r>
            <a:r>
              <a:rPr lang="en-US" sz="6000" dirty="0"/>
              <a:t>using the latest web standards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Canvas</a:t>
            </a:r>
            <a:endParaRPr lang="en-US" dirty="0"/>
          </a:p>
        </p:txBody>
      </p:sp>
      <p:sp>
        <p:nvSpPr>
          <p:cNvPr id="18" name="Text Placeholder 17"/>
          <p:cNvSpPr>
            <a:spLocks noGrp="1"/>
          </p:cNvSpPr>
          <p:nvPr>
            <p:ph type="body" sz="quarter" idx="10"/>
          </p:nvPr>
        </p:nvSpPr>
        <p:spPr>
          <a:xfrm>
            <a:off x="520701" y="1140658"/>
            <a:ext cx="11149013" cy="2885405"/>
          </a:xfrm>
        </p:spPr>
        <p:txBody>
          <a:bodyPr>
            <a:normAutofit lnSpcReduction="10000"/>
          </a:bodyPr>
          <a:lstStyle/>
          <a:p>
            <a:r>
              <a:rPr lang="en-US" dirty="0">
                <a:solidFill>
                  <a:schemeClr val="accent2">
                    <a:alpha val="99000"/>
                  </a:schemeClr>
                </a:solidFill>
              </a:rPr>
              <a:t>A block element that allows developers to draw 2d graphics using JavaScript</a:t>
            </a:r>
          </a:p>
          <a:p>
            <a:r>
              <a:rPr lang="en-US" dirty="0">
                <a:solidFill>
                  <a:schemeClr val="tx2">
                    <a:lumMod val="20000"/>
                    <a:lumOff val="80000"/>
                  </a:schemeClr>
                </a:solidFill>
              </a:rPr>
              <a:t>Methods for drawing include: </a:t>
            </a:r>
            <a:r>
              <a:rPr lang="en-US" b="1" dirty="0">
                <a:solidFill>
                  <a:schemeClr val="tx2">
                    <a:lumMod val="20000"/>
                    <a:lumOff val="80000"/>
                  </a:schemeClr>
                </a:solidFill>
              </a:rPr>
              <a:t>paths, boxes, circles, </a:t>
            </a:r>
            <a:r>
              <a:rPr lang="en-US" b="1" dirty="0" smtClean="0">
                <a:solidFill>
                  <a:schemeClr val="tx2">
                    <a:lumMod val="20000"/>
                    <a:lumOff val="80000"/>
                  </a:schemeClr>
                </a:solidFill>
              </a:rPr>
              <a:t>text </a:t>
            </a:r>
            <a:r>
              <a:rPr lang="en-US" b="1" dirty="0">
                <a:solidFill>
                  <a:schemeClr val="tx2">
                    <a:lumMod val="20000"/>
                    <a:lumOff val="80000"/>
                  </a:schemeClr>
                </a:solidFill>
              </a:rPr>
              <a:t>and </a:t>
            </a:r>
            <a:r>
              <a:rPr lang="en-US" b="1" dirty="0" smtClean="0">
                <a:solidFill>
                  <a:schemeClr val="tx2">
                    <a:lumMod val="20000"/>
                    <a:lumOff val="80000"/>
                  </a:schemeClr>
                </a:solidFill>
              </a:rPr>
              <a:t>rasterized </a:t>
            </a:r>
            <a:br>
              <a:rPr lang="en-US" b="1" dirty="0" smtClean="0">
                <a:solidFill>
                  <a:schemeClr val="tx2">
                    <a:lumMod val="20000"/>
                    <a:lumOff val="80000"/>
                  </a:schemeClr>
                </a:solidFill>
              </a:rPr>
            </a:br>
            <a:r>
              <a:rPr lang="en-US" b="1" dirty="0" smtClean="0">
                <a:solidFill>
                  <a:schemeClr val="tx2">
                    <a:lumMod val="20000"/>
                    <a:lumOff val="80000"/>
                  </a:schemeClr>
                </a:solidFill>
              </a:rPr>
              <a:t>images</a:t>
            </a:r>
            <a:endParaRPr lang="en-US" b="1" dirty="0">
              <a:solidFill>
                <a:schemeClr val="tx2">
                  <a:lumMod val="20000"/>
                  <a:lumOff val="80000"/>
                </a:schemeClr>
              </a:solidFill>
            </a:endParaRPr>
          </a:p>
        </p:txBody>
      </p:sp>
      <p:sp>
        <p:nvSpPr>
          <p:cNvPr id="28" name="Rectangle 27"/>
          <p:cNvSpPr/>
          <p:nvPr/>
        </p:nvSpPr>
        <p:spPr bwMode="auto">
          <a:xfrm>
            <a:off x="3741943"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&lt;canvas id="</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width="200" height="200"&gt;</a:t>
            </a:r>
          </a:p>
          <a:p>
            <a:r>
              <a:rPr lang="en-US" sz="2000" dirty="0">
                <a:solidFill>
                  <a:schemeClr val="bg1">
                    <a:alpha val="99000"/>
                  </a:schemeClr>
                </a:solidFill>
                <a:latin typeface="Consolas" pitchFamily="49" charset="0"/>
                <a:cs typeface="Consolas" pitchFamily="49" charset="0"/>
              </a:rPr>
              <a:t>  Your browser doesn’t support Canvas, sorry.</a:t>
            </a:r>
          </a:p>
          <a:p>
            <a:r>
              <a:rPr lang="en-US" sz="2000" dirty="0">
                <a:solidFill>
                  <a:schemeClr val="bg1">
                    <a:alpha val="99000"/>
                  </a:schemeClr>
                </a:solidFill>
                <a:latin typeface="Consolas" pitchFamily="49" charset="0"/>
                <a:cs typeface="Consolas" pitchFamily="49" charset="0"/>
              </a:rPr>
              <a:t>&lt;/canvas&gt;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 type="text/</a:t>
            </a:r>
            <a:r>
              <a:rPr lang="en-US" sz="2000" dirty="0" err="1">
                <a:solidFill>
                  <a:schemeClr val="bg1">
                    <a:alpha val="99000"/>
                  </a:schemeClr>
                </a:solidFill>
                <a:latin typeface="Consolas" pitchFamily="49" charset="0"/>
                <a:cs typeface="Consolas" pitchFamily="49" charset="0"/>
              </a:rPr>
              <a:t>javascript</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example = </a:t>
            </a:r>
            <a:r>
              <a:rPr lang="en-US" sz="2000" dirty="0" err="1">
                <a:solidFill>
                  <a:schemeClr val="bg1">
                    <a:alpha val="99000"/>
                  </a:schemeClr>
                </a:solidFill>
                <a:latin typeface="Consolas" pitchFamily="49" charset="0"/>
                <a:cs typeface="Consolas" pitchFamily="49" charset="0"/>
              </a:rPr>
              <a:t>document.getElementById</a:t>
            </a:r>
            <a:r>
              <a:rPr lang="en-US" sz="2000" dirty="0">
                <a:solidFill>
                  <a:schemeClr val="bg1">
                    <a:alpha val="99000"/>
                  </a:schemeClr>
                </a:solidFill>
                <a:latin typeface="Consolas" pitchFamily="49" charset="0"/>
                <a:cs typeface="Consolas" pitchFamily="49" charset="0"/>
              </a:rPr>
              <a:t>("</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context = </a:t>
            </a:r>
            <a:r>
              <a:rPr lang="en-US" sz="2000" dirty="0" err="1">
                <a:solidFill>
                  <a:schemeClr val="bg1">
                    <a:alpha val="99000"/>
                  </a:schemeClr>
                </a:solidFill>
                <a:latin typeface="Consolas" pitchFamily="49" charset="0"/>
                <a:cs typeface="Consolas" pitchFamily="49" charset="0"/>
              </a:rPr>
              <a:t>example.getContext</a:t>
            </a:r>
            <a:r>
              <a:rPr lang="en-US" sz="2000" dirty="0">
                <a:solidFill>
                  <a:schemeClr val="bg1">
                    <a:alpha val="99000"/>
                  </a:schemeClr>
                </a:solidFill>
                <a:latin typeface="Consolas" pitchFamily="49" charset="0"/>
                <a:cs typeface="Consolas" pitchFamily="49" charset="0"/>
              </a:rPr>
              <a:t>("2d");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context.fillStyle</a:t>
            </a:r>
            <a:r>
              <a:rPr lang="en-US" sz="2000" dirty="0">
                <a:solidFill>
                  <a:schemeClr val="bg1">
                    <a:alpha val="99000"/>
                  </a:schemeClr>
                </a:solidFill>
                <a:latin typeface="Consolas" pitchFamily="49" charset="0"/>
                <a:cs typeface="Consolas" pitchFamily="49" charset="0"/>
              </a:rPr>
              <a:t> = "</a:t>
            </a:r>
            <a:r>
              <a:rPr lang="en-US" sz="2000" dirty="0" err="1">
                <a:solidFill>
                  <a:schemeClr val="bg1">
                    <a:alpha val="99000"/>
                  </a:schemeClr>
                </a:solidFill>
                <a:latin typeface="Consolas" pitchFamily="49" charset="0"/>
                <a:cs typeface="Consolas" pitchFamily="49" charset="0"/>
              </a:rPr>
              <a:t>rgb</a:t>
            </a:r>
            <a:r>
              <a:rPr lang="en-US" sz="2000" dirty="0">
                <a:solidFill>
                  <a:schemeClr val="bg1">
                    <a:alpha val="99000"/>
                  </a:schemeClr>
                </a:solidFill>
                <a:latin typeface="Consolas" pitchFamily="49" charset="0"/>
                <a:cs typeface="Consolas" pitchFamily="49" charset="0"/>
              </a:rPr>
              <a:t>(255,0,0)";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context.fillRect</a:t>
            </a:r>
            <a:r>
              <a:rPr lang="en-US" sz="2000" dirty="0">
                <a:solidFill>
                  <a:schemeClr val="bg1">
                    <a:alpha val="99000"/>
                  </a:schemeClr>
                </a:solidFill>
                <a:latin typeface="Consolas" pitchFamily="49" charset="0"/>
                <a:cs typeface="Consolas" pitchFamily="49" charset="0"/>
              </a:rPr>
              <a:t>(30, 30, 50, 50);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9945634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HTML 5 &lt;video&gt;</a:t>
            </a:r>
            <a:endParaRPr lang="en-US" dirty="0"/>
          </a:p>
        </p:txBody>
      </p:sp>
      <p:sp>
        <p:nvSpPr>
          <p:cNvPr id="18" name="Text Placeholder 17"/>
          <p:cNvSpPr>
            <a:spLocks noGrp="1"/>
          </p:cNvSpPr>
          <p:nvPr>
            <p:ph type="body" sz="quarter" idx="10"/>
          </p:nvPr>
        </p:nvSpPr>
        <p:spPr>
          <a:xfrm>
            <a:off x="520701" y="1141413"/>
            <a:ext cx="11149013" cy="4339650"/>
          </a:xfrm>
        </p:spPr>
        <p:txBody>
          <a:bodyPr>
            <a:normAutofit lnSpcReduction="10000"/>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21316"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4433141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20701" y="1140833"/>
            <a:ext cx="11149013" cy="2954655"/>
          </a:xfrm>
        </p:spPr>
        <p:txBody>
          <a:bodyPr>
            <a:normAutofit lnSpcReduction="10000"/>
          </a:bodyPr>
          <a:lstStyle/>
          <a:p>
            <a:r>
              <a:rPr lang="en-US" sz="3600" b="1" dirty="0" err="1">
                <a:solidFill>
                  <a:schemeClr val="accent2"/>
                </a:solidFill>
                <a:latin typeface="+mn-lt"/>
              </a:rPr>
              <a:t>src</a:t>
            </a:r>
            <a:r>
              <a:rPr lang="en-US" sz="3600" dirty="0"/>
              <a:t> –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video</a:t>
            </a:r>
          </a:p>
        </p:txBody>
      </p:sp>
      <p:sp>
        <p:nvSpPr>
          <p:cNvPr id="4" name="Rectangle 3"/>
          <p:cNvSpPr/>
          <p:nvPr/>
        </p:nvSpPr>
        <p:spPr bwMode="auto">
          <a:xfrm>
            <a:off x="2969281"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 id="</a:t>
            </a:r>
            <a:r>
              <a:rPr lang="en-US" dirty="0" err="1">
                <a:solidFill>
                  <a:schemeClr val="bg1">
                    <a:alpha val="99000"/>
                  </a:schemeClr>
                </a:solidFill>
                <a:latin typeface="Consolas" pitchFamily="49" charset="0"/>
                <a:cs typeface="Consolas" pitchFamily="49" charset="0"/>
              </a:rPr>
              <a:t>videoTag</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 Only shown when browser doesn’t support video --&gt;</a:t>
            </a:r>
          </a:p>
          <a:p>
            <a:r>
              <a:rPr lang="en-US" dirty="0">
                <a:solidFill>
                  <a:schemeClr val="bg1">
                    <a:alpha val="99000"/>
                  </a:schemeClr>
                </a:solidFill>
                <a:latin typeface="Consolas" pitchFamily="49" charset="0"/>
                <a:cs typeface="Consolas" pitchFamily="49" charset="0"/>
              </a:rPr>
              <a:t>  &lt;!-- You Could Embed Flash or Silverlight Video Here --&gt;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95937003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20701" y="1140832"/>
            <a:ext cx="11149013" cy="997196"/>
          </a:xfrm>
        </p:spPr>
        <p:txBody>
          <a:bodyPr>
            <a:normAutofit lnSpcReduction="10000"/>
          </a:bodyPr>
          <a:lstStyle/>
          <a:p>
            <a:r>
              <a:rPr lang="en-US" sz="3600" b="1" dirty="0">
                <a:solidFill>
                  <a:schemeClr val="accent2"/>
                </a:solidFill>
                <a:latin typeface="+mn-lt"/>
              </a:rPr>
              <a:t>source </a:t>
            </a:r>
            <a:r>
              <a:rPr lang="en-US" sz="3600" dirty="0"/>
              <a:t>– child element used to specify the location to pull the source file(s)</a:t>
            </a:r>
          </a:p>
        </p:txBody>
      </p:sp>
      <p:sp>
        <p:nvSpPr>
          <p:cNvPr id="4" name="Rectangle 3"/>
          <p:cNvSpPr/>
          <p:nvPr/>
        </p:nvSpPr>
        <p:spPr bwMode="auto">
          <a:xfrm>
            <a:off x="1799700" y="2806996"/>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poster="video.jpg"&gt;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t>
            </a:r>
            <a:r>
              <a:rPr lang="en-US" dirty="0" err="1">
                <a:solidFill>
                  <a:schemeClr val="bg1">
                    <a:alpha val="99000"/>
                  </a:schemeClr>
                </a:solidFill>
                <a:latin typeface="Consolas" pitchFamily="49" charset="0"/>
                <a:cs typeface="Consolas" pitchFamily="49" charset="0"/>
              </a:rPr>
              <a:t>video.ogv</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&lt;p&gt;This is fallback content&lt;/p&gt;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3513130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HTML 5 &lt;audio&gt;</a:t>
            </a:r>
            <a:endParaRPr lang="en-US" dirty="0"/>
          </a:p>
        </p:txBody>
      </p:sp>
      <p:sp>
        <p:nvSpPr>
          <p:cNvPr id="18" name="Text Placeholder 17"/>
          <p:cNvSpPr>
            <a:spLocks noGrp="1"/>
          </p:cNvSpPr>
          <p:nvPr>
            <p:ph type="body" sz="quarter" idx="10"/>
          </p:nvPr>
        </p:nvSpPr>
        <p:spPr>
          <a:xfrm>
            <a:off x="520701"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4625"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&lt;audio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="audio.mp3" id="</a:t>
            </a:r>
            <a:r>
              <a:rPr lang="en-US" dirty="0" err="1">
                <a:solidFill>
                  <a:schemeClr val="bg1">
                    <a:alpha val="99000"/>
                  </a:schemeClr>
                </a:solidFill>
                <a:latin typeface="Consolas" pitchFamily="49" charset="0"/>
                <a:cs typeface="Consolas" pitchFamily="49" charset="0"/>
              </a:rPr>
              <a:t>audioTag</a:t>
            </a:r>
            <a:r>
              <a:rPr lang="en-US" dirty="0">
                <a:solidFill>
                  <a:schemeClr val="bg1">
                    <a:alpha val="99000"/>
                  </a:schemeClr>
                </a:solidFill>
                <a:latin typeface="Consolas" pitchFamily="49" charset="0"/>
                <a:cs typeface="Consolas" pitchFamily="49" charset="0"/>
              </a:rPr>
              <a:t>" </a:t>
            </a:r>
            <a:r>
              <a:rPr lang="en-US" dirty="0" err="1">
                <a:solidFill>
                  <a:schemeClr val="bg1">
                    <a:alpha val="99000"/>
                  </a:schemeClr>
                </a:solidFill>
                <a:latin typeface="Consolas" pitchFamily="49" charset="0"/>
                <a:cs typeface="Consolas" pitchFamily="49" charset="0"/>
              </a:rPr>
              <a:t>autoplay</a:t>
            </a:r>
            <a:r>
              <a:rPr lang="en-US" dirty="0">
                <a:solidFill>
                  <a:schemeClr val="bg1">
                    <a:alpha val="99000"/>
                  </a:schemeClr>
                </a:solidFill>
                <a:latin typeface="Consolas" pitchFamily="49" charset="0"/>
                <a:cs typeface="Consolas" pitchFamily="49" charset="0"/>
              </a:rPr>
              <a:t> controls&gt;</a:t>
            </a:r>
          </a:p>
          <a:p>
            <a:r>
              <a:rPr lang="en-US" dirty="0">
                <a:solidFill>
                  <a:schemeClr val="bg1">
                    <a:alpha val="99000"/>
                  </a:schemeClr>
                </a:solidFill>
                <a:latin typeface="Consolas" pitchFamily="49" charset="0"/>
                <a:cs typeface="Consolas" pitchFamily="49" charset="0"/>
              </a:rPr>
              <a:t>  &lt;!-- Only shown when browser doesn’t support audio --&gt;</a:t>
            </a:r>
          </a:p>
          <a:p>
            <a:r>
              <a:rPr lang="en-US" dirty="0">
                <a:solidFill>
                  <a:schemeClr val="bg1">
                    <a:alpha val="99000"/>
                  </a:schemeClr>
                </a:solidFill>
                <a:latin typeface="Consolas" pitchFamily="49" charset="0"/>
                <a:cs typeface="Consolas" pitchFamily="49" charset="0"/>
              </a:rPr>
              <a:t>  &lt;!-- You could embed Flash or Silverlight audio here --&gt;</a:t>
            </a:r>
          </a:p>
          <a:p>
            <a:r>
              <a:rPr lang="en-US"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20701"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pPr>
            <a:r>
              <a:rPr lang="en-US" sz="4000" spc="-100" dirty="0">
                <a:solidFill>
                  <a:schemeClr val="accent2">
                    <a:alpha val="99000"/>
                  </a:schemeClr>
                </a:solidFill>
                <a:latin typeface="Segoe UI Light" pitchFamily="34" charset="0"/>
              </a:rPr>
              <a:t>Attributes</a:t>
            </a:r>
          </a:p>
        </p:txBody>
      </p:sp>
      <p:sp>
        <p:nvSpPr>
          <p:cNvPr id="3" name="Rectangle 2"/>
          <p:cNvSpPr/>
          <p:nvPr/>
        </p:nvSpPr>
        <p:spPr>
          <a:xfrm>
            <a:off x="519113" y="2995838"/>
            <a:ext cx="11158538" cy="2095958"/>
          </a:xfrm>
          <a:prstGeom prst="rect">
            <a:avLst/>
          </a:prstGeom>
        </p:spPr>
        <p:txBody>
          <a:bodyPr wrap="square" numCol="2">
            <a:spAutoFit/>
          </a:bodyPr>
          <a:lstStyle/>
          <a:p>
            <a:pPr marL="3175" defTabSz="914363">
              <a:lnSpc>
                <a:spcPct val="90000"/>
              </a:lnSpc>
              <a:spcAft>
                <a:spcPts val="900"/>
              </a:spcAft>
              <a:buSzPct val="80000"/>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to pull the source file</a:t>
            </a:r>
          </a:p>
          <a:p>
            <a:pPr marL="3175" defTabSz="914363">
              <a:lnSpc>
                <a:spcPct val="90000"/>
              </a:lnSpc>
              <a:spcAft>
                <a:spcPts val="900"/>
              </a:spcAft>
              <a:buSzPct val="80000"/>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playing as soon as it’s ready</a:t>
            </a:r>
          </a:p>
          <a:p>
            <a:pPr marL="3175" defTabSz="914363">
              <a:lnSpc>
                <a:spcPct val="90000"/>
              </a:lnSpc>
              <a:spcAft>
                <a:spcPts val="900"/>
              </a:spcAft>
              <a:buSzPct val="80000"/>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displays controls</a:t>
            </a:r>
          </a:p>
          <a:p>
            <a:pPr marL="3175" defTabSz="914363">
              <a:lnSpc>
                <a:spcPct val="90000"/>
              </a:lnSpc>
              <a:spcAft>
                <a:spcPts val="900"/>
              </a:spcAft>
              <a:buSzPct val="80000"/>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loads source at page load</a:t>
            </a:r>
          </a:p>
        </p:txBody>
      </p:sp>
    </p:spTree>
    <p:extLst>
      <p:ext uri="{BB962C8B-B14F-4D97-AF65-F5344CB8AC3E}">
        <p14:creationId xmlns:p14="http://schemas.microsoft.com/office/powerpoint/2010/main" val="21801502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smtClean="0"/>
              <a:t>HTML5</a:t>
            </a:r>
            <a:endParaRPr lang="en-US" dirty="0"/>
          </a:p>
        </p:txBody>
      </p:sp>
    </p:spTree>
    <p:extLst>
      <p:ext uri="{BB962C8B-B14F-4D97-AF65-F5344CB8AC3E}">
        <p14:creationId xmlns:p14="http://schemas.microsoft.com/office/powerpoint/2010/main" val="32818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JavaScript Library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039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n-US" dirty="0" smtClean="0">
                <a:solidFill>
                  <a:schemeClr val="bg1"/>
                </a:solidFill>
              </a:rPr>
              <a:t>Who Uses </a:t>
            </a:r>
            <a:r>
              <a:rPr lang="en-US" dirty="0" err="1" smtClean="0">
                <a:solidFill>
                  <a:schemeClr val="bg1"/>
                </a:solidFill>
              </a:rPr>
              <a:t>jQuery</a:t>
            </a:r>
            <a:r>
              <a:rPr lang="en-US" dirty="0" smtClean="0">
                <a:solidFill>
                  <a:schemeClr val="bg1"/>
                </a:solidFill>
              </a:rPr>
              <a:t>?</a:t>
            </a:r>
            <a:endParaRPr lang="en-US" dirty="0">
              <a:solidFill>
                <a:schemeClr val="bg1"/>
              </a:solidFill>
            </a:endParaRPr>
          </a:p>
        </p:txBody>
      </p:sp>
      <p:sp>
        <p:nvSpPr>
          <p:cNvPr id="11" name="Content Placeholder 10"/>
          <p:cNvSpPr>
            <a:spLocks noGrp="1"/>
          </p:cNvSpPr>
          <p:nvPr>
            <p:ph type="body" sz="quarter" idx="10"/>
            <p:custDataLst>
              <p:tags r:id="rId4"/>
            </p:custDataLst>
          </p:nvPr>
        </p:nvSpPr>
        <p:spPr>
          <a:xfrm>
            <a:off x="520701" y="1141413"/>
            <a:ext cx="11149013" cy="1815882"/>
          </a:xfrm>
        </p:spPr>
        <p:txBody>
          <a:bodyPr>
            <a:normAutofit lnSpcReduction="10000"/>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19 million Web Sites</a:t>
            </a:r>
          </a:p>
          <a:p>
            <a:pPr>
              <a:spcAft>
                <a:spcPts val="1200"/>
              </a:spcAft>
            </a:pPr>
            <a:r>
              <a:rPr lang="en-US" sz="4000" dirty="0">
                <a:solidFill>
                  <a:schemeClr val="bg1"/>
                </a:solidFill>
                <a:latin typeface="Segoe UI Light" pitchFamily="34" charset="0"/>
              </a:rPr>
              <a:t>2.9 million of those sites rank </a:t>
            </a:r>
            <a:br>
              <a:rPr lang="en-US" sz="4000" dirty="0">
                <a:solidFill>
                  <a:schemeClr val="bg1"/>
                </a:solidFill>
                <a:latin typeface="Segoe UI Light" pitchFamily="34" charset="0"/>
              </a:rPr>
            </a:br>
            <a:r>
              <a:rPr lang="en-US" sz="4000" dirty="0">
                <a:solidFill>
                  <a:schemeClr val="bg1"/>
                </a:solidFill>
                <a:latin typeface="Segoe UI Light" pitchFamily="34" charset="0"/>
              </a:rPr>
              <a:t>in the top sites on the web</a:t>
            </a:r>
          </a:p>
        </p:txBody>
      </p:sp>
      <p:sp>
        <p:nvSpPr>
          <p:cNvPr id="6" name="Rectangle 5"/>
          <p:cNvSpPr/>
          <p:nvPr/>
        </p:nvSpPr>
        <p:spPr bwMode="auto">
          <a:xfrm>
            <a:off x="9073670" y="1141414"/>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7451" y="1447800"/>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6267" y="5973661"/>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4516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normAutofit fontScale="90000"/>
          </a:bodyPr>
          <a:lstStyle/>
          <a:p>
            <a:r>
              <a:rPr lang="en-US" dirty="0" err="1"/>
              <a:t>jQuery</a:t>
            </a:r>
            <a:r>
              <a:rPr lang="en-US" dirty="0"/>
              <a:t> – why so popular?</a:t>
            </a:r>
          </a:p>
        </p:txBody>
      </p:sp>
      <p:sp>
        <p:nvSpPr>
          <p:cNvPr id="5" name="Text Placeholder 4"/>
          <p:cNvSpPr>
            <a:spLocks noGrp="1"/>
          </p:cNvSpPr>
          <p:nvPr>
            <p:ph type="body" sz="quarter" idx="10"/>
          </p:nvPr>
        </p:nvSpPr>
        <p:spPr>
          <a:xfrm>
            <a:off x="520701" y="1695451"/>
            <a:ext cx="5116375" cy="3693319"/>
          </a:xfrm>
        </p:spPr>
        <p:txBody>
          <a:bodyPr>
            <a:normAutofit lnSpcReduction="10000"/>
          </a:bodyPr>
          <a:lstStyle/>
          <a:p>
            <a:pPr>
              <a:spcBef>
                <a:spcPts val="1800"/>
              </a:spcBef>
              <a:spcAft>
                <a:spcPts val="0"/>
              </a:spcAft>
            </a:pPr>
            <a:r>
              <a:rPr lang="en-US" dirty="0">
                <a:solidFill>
                  <a:schemeClr val="bg1"/>
                </a:solidFill>
              </a:rPr>
              <a:t>Easy to learn</a:t>
            </a:r>
          </a:p>
          <a:p>
            <a:pPr>
              <a:spcBef>
                <a:spcPts val="1800"/>
              </a:spcBef>
              <a:spcAft>
                <a:spcPts val="0"/>
              </a:spcAft>
            </a:pPr>
            <a:r>
              <a:rPr lang="en-US" dirty="0">
                <a:solidFill>
                  <a:schemeClr val="bg1"/>
                </a:solidFill>
              </a:rPr>
              <a:t>Loads of Plugins</a:t>
            </a:r>
          </a:p>
          <a:p>
            <a:pPr>
              <a:spcBef>
                <a:spcPts val="1800"/>
              </a:spcBef>
              <a:spcAft>
                <a:spcPts val="0"/>
              </a:spcAft>
            </a:pPr>
            <a:r>
              <a:rPr lang="en-US" dirty="0">
                <a:solidFill>
                  <a:schemeClr val="bg1"/>
                </a:solidFill>
              </a:rPr>
              <a:t>Powerful DOM Selection</a:t>
            </a:r>
          </a:p>
          <a:p>
            <a:pPr>
              <a:spcBef>
                <a:spcPts val="1800"/>
              </a:spcBef>
              <a:spcAft>
                <a:spcPts val="0"/>
              </a:spcAft>
            </a:pPr>
            <a:r>
              <a:rPr lang="en-US" dirty="0">
                <a:solidFill>
                  <a:schemeClr val="bg1"/>
                </a:solidFill>
              </a:rPr>
              <a:t>Lightweight</a:t>
            </a:r>
          </a:p>
          <a:p>
            <a:pPr>
              <a:spcBef>
                <a:spcPts val="1800"/>
              </a:spcBef>
              <a:spcAft>
                <a:spcPts val="0"/>
              </a:spcAft>
            </a:pPr>
            <a:r>
              <a:rPr lang="en-US" dirty="0">
                <a:solidFill>
                  <a:schemeClr val="bg1"/>
                </a:solidFill>
              </a:rPr>
              <a:t>Community Support</a:t>
            </a:r>
          </a:p>
        </p:txBody>
      </p:sp>
      <p:sp>
        <p:nvSpPr>
          <p:cNvPr id="12" name="Freeform 24"/>
          <p:cNvSpPr>
            <a:spLocks noEditPoints="1"/>
          </p:cNvSpPr>
          <p:nvPr/>
        </p:nvSpPr>
        <p:spPr bwMode="black">
          <a:xfrm>
            <a:off x="9171468"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57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2070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a:solidFill>
                  <a:schemeClr val="accent2">
                    <a:alpha val="99000"/>
                  </a:schemeClr>
                </a:solidFill>
                <a:latin typeface="Segoe UI Light" pitchFamily="34" charset="0"/>
              </a:rPr>
              <a:t>jquery.com</a:t>
            </a:r>
          </a:p>
          <a:p>
            <a:pPr marL="0" indent="0" algn="r">
              <a:spcBef>
                <a:spcPts val="1800"/>
              </a:spcBef>
              <a:buNone/>
            </a:pPr>
            <a:r>
              <a:rPr lang="en-US" dirty="0">
                <a:solidFill>
                  <a:schemeClr val="accent2">
                    <a:alpha val="99000"/>
                  </a:schemeClr>
                </a:solidFill>
                <a:latin typeface="Segoe UI Light" pitchFamily="34" charset="0"/>
              </a:rPr>
              <a:t>api.jquery.com</a:t>
            </a:r>
          </a:p>
          <a:p>
            <a:pPr marL="0" indent="0" algn="r">
              <a:spcBef>
                <a:spcPts val="1800"/>
              </a:spcBef>
              <a:buNone/>
            </a:pPr>
            <a:r>
              <a:rPr lang="en-US" dirty="0">
                <a:solidFill>
                  <a:schemeClr val="accent2">
                    <a:alpha val="99000"/>
                  </a:schemeClr>
                </a:solidFill>
                <a:latin typeface="Segoe UI Light" pitchFamily="34" charset="0"/>
              </a:rPr>
              <a:t>forum.jquery.com</a:t>
            </a:r>
          </a:p>
          <a:p>
            <a:pPr marL="0" indent="0" algn="r">
              <a:spcBef>
                <a:spcPts val="1800"/>
              </a:spcBef>
              <a:buNone/>
            </a:pPr>
            <a:r>
              <a:rPr lang="en-US" dirty="0">
                <a:solidFill>
                  <a:schemeClr val="accent2">
                    <a:alpha val="99000"/>
                  </a:schemeClr>
                </a:solidFill>
                <a:latin typeface="Segoe UI Light" pitchFamily="34" charset="0"/>
              </a:rPr>
              <a:t>meetups.jquery.com</a:t>
            </a:r>
          </a:p>
          <a:p>
            <a:pPr marL="0" indent="0" algn="r">
              <a:spcBef>
                <a:spcPts val="1800"/>
              </a:spcBef>
              <a:buNone/>
            </a:pPr>
            <a:r>
              <a:rPr lang="en-US" dirty="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995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13413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Modern web standards overview</a:t>
            </a:r>
          </a:p>
          <a:p>
            <a:pPr marL="742950" indent="-742950">
              <a:lnSpc>
                <a:spcPct val="100000"/>
              </a:lnSpc>
              <a:buAutoNum type="arabicParenR"/>
            </a:pPr>
            <a:r>
              <a:rPr lang="en-US" sz="5400" dirty="0" smtClean="0">
                <a:latin typeface="+mj-lt"/>
              </a:rPr>
              <a:t>JavaScript library overview</a:t>
            </a:r>
          </a:p>
          <a:p>
            <a:pPr marL="742950" indent="-742950">
              <a:lnSpc>
                <a:spcPct val="100000"/>
              </a:lnSpc>
              <a:buAutoNum type="arabicParenR"/>
            </a:pPr>
            <a:r>
              <a:rPr lang="en-US" sz="5400" dirty="0" smtClean="0">
                <a:latin typeface="+mj-lt"/>
              </a:rPr>
              <a:t>Building the </a:t>
            </a:r>
            <a:r>
              <a:rPr lang="en-US" sz="5400" dirty="0" err="1" smtClean="0">
                <a:latin typeface="+mj-lt"/>
              </a:rPr>
              <a:t>GeekQuiz</a:t>
            </a:r>
            <a:r>
              <a:rPr lang="en-US" sz="5400" dirty="0" smtClean="0">
                <a:latin typeface="+mj-lt"/>
              </a:rPr>
              <a:t> front-end</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Fundamentals</a:t>
            </a:r>
          </a:p>
        </p:txBody>
      </p:sp>
      <p:sp>
        <p:nvSpPr>
          <p:cNvPr id="6" name="Text Placeholder 5"/>
          <p:cNvSpPr>
            <a:spLocks noGrp="1"/>
          </p:cNvSpPr>
          <p:nvPr>
            <p:ph type="body" sz="quarter" idx="10"/>
          </p:nvPr>
        </p:nvSpPr>
        <p:spPr>
          <a:xfrm>
            <a:off x="520701" y="1092679"/>
            <a:ext cx="11149013" cy="2562240"/>
          </a:xfrm>
        </p:spPr>
        <p:txBody>
          <a:bodyPr>
            <a:normAutofit lnSpcReduction="10000"/>
          </a:bodyPr>
          <a:lstStyle/>
          <a:p>
            <a:r>
              <a:rPr lang="en-US" dirty="0" smtClean="0">
                <a:solidFill>
                  <a:schemeClr val="bg1"/>
                </a:solidFill>
              </a:rPr>
              <a:t>Find something, Do something</a:t>
            </a:r>
          </a:p>
          <a:p>
            <a:r>
              <a:rPr lang="en-US" dirty="0" smtClean="0">
                <a:solidFill>
                  <a:schemeClr val="bg1"/>
                </a:solidFill>
              </a:rPr>
              <a:t>Functional Syntax</a:t>
            </a:r>
          </a:p>
          <a:p>
            <a:r>
              <a:rPr lang="en-US" dirty="0" smtClean="0">
                <a:solidFill>
                  <a:schemeClr val="bg1"/>
                </a:solidFill>
              </a:rPr>
              <a:t>DOM Manipulation</a:t>
            </a:r>
          </a:p>
          <a:p>
            <a:r>
              <a:rPr lang="en-US" dirty="0" smtClean="0">
                <a:solidFill>
                  <a:schemeClr val="bg1"/>
                </a:solidFill>
              </a:rPr>
              <a:t>Changing of events</a:t>
            </a:r>
            <a:endParaRPr lang="en-US" dirty="0">
              <a:solidFill>
                <a:schemeClr val="bg1"/>
              </a:solidFill>
            </a:endParaRPr>
          </a:p>
        </p:txBody>
      </p:sp>
      <p:sp>
        <p:nvSpPr>
          <p:cNvPr id="8" name="Rectangle 7"/>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8382" y="3641281"/>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p:txBody>
      </p:sp>
      <p:sp>
        <p:nvSpPr>
          <p:cNvPr id="11" name="Rectangle 10"/>
          <p:cNvSpPr/>
          <p:nvPr/>
        </p:nvSpPr>
        <p:spPr bwMode="auto">
          <a:xfrm>
            <a:off x="4058382"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 function(){</a:t>
            </a:r>
          </a:p>
          <a:p>
            <a:r>
              <a:rPr lang="en-US" sz="2000" dirty="0">
                <a:solidFill>
                  <a:schemeClr val="bg1">
                    <a:alpha val="99000"/>
                  </a:schemeClr>
                </a:solidFill>
                <a:latin typeface="Consolas" pitchFamily="49" charset="0"/>
                <a:cs typeface="Consolas" pitchFamily="49" charset="0"/>
              </a:rPr>
              <a:t>        $('.submit').</a:t>
            </a:r>
            <a:r>
              <a:rPr lang="en-US" sz="2000" dirty="0" err="1">
                <a:solidFill>
                  <a:schemeClr val="bg1">
                    <a:alpha val="99000"/>
                  </a:schemeClr>
                </a:solidFill>
                <a:latin typeface="Consolas" pitchFamily="49" charset="0"/>
                <a:cs typeface="Consolas" pitchFamily="49" charset="0"/>
              </a:rPr>
              <a:t>css</a:t>
            </a:r>
            <a:r>
              <a:rPr lang="en-US" sz="2000" dirty="0">
                <a:solidFill>
                  <a:schemeClr val="bg1">
                    <a:alpha val="99000"/>
                  </a:schemeClr>
                </a:solidFill>
                <a:latin typeface="Consolas" pitchFamily="49" charset="0"/>
                <a:cs typeface="Consolas" pitchFamily="49" charset="0"/>
              </a:rPr>
              <a:t>('color', '#ff0000');</a:t>
            </a:r>
          </a:p>
          <a:p>
            <a:r>
              <a:rPr lang="en-US" sz="2000" dirty="0">
                <a:solidFill>
                  <a:schemeClr val="bg1">
                    <a:alpha val="99000"/>
                  </a:schemeClr>
                </a:solidFill>
                <a:latin typeface="Consolas" pitchFamily="49" charset="0"/>
                <a:cs typeface="Consolas" pitchFamily="49" charset="0"/>
              </a:rPr>
              <a:t>        $('#container')</a:t>
            </a:r>
          </a:p>
          <a:p>
            <a:r>
              <a:rPr lang="en-US" sz="2000" dirty="0">
                <a:solidFill>
                  <a:schemeClr val="bg1">
                    <a:alpha val="99000"/>
                  </a:schemeClr>
                </a:solidFill>
                <a:latin typeface="Consolas" pitchFamily="49" charset="0"/>
                <a:cs typeface="Consolas" pitchFamily="49" charset="0"/>
              </a:rPr>
              <a:t>            .append($('&lt;span&gt;Clicked!&lt;/span&gt;')</a:t>
            </a:r>
          </a:p>
          <a:p>
            <a:r>
              <a:rPr lang="en-US" sz="2000" dirty="0">
                <a:solidFill>
                  <a:schemeClr val="bg1">
                    <a:alpha val="99000"/>
                  </a:schemeClr>
                </a:solidFill>
                <a:latin typeface="Consolas" pitchFamily="49" charset="0"/>
                <a:cs typeface="Consolas" pitchFamily="49" charset="0"/>
              </a:rPr>
              <a:t>            .click(function(){ alert('foo');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3116418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jQuery</a:t>
            </a:r>
            <a:endParaRPr lang="en-US" dirty="0"/>
          </a:p>
        </p:txBody>
      </p:sp>
    </p:spTree>
    <p:extLst>
      <p:ext uri="{BB962C8B-B14F-4D97-AF65-F5344CB8AC3E}">
        <p14:creationId xmlns:p14="http://schemas.microsoft.com/office/powerpoint/2010/main" val="396427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Single Page Applications</a:t>
            </a:r>
            <a:endParaRPr lang="en-US" dirty="0"/>
          </a:p>
        </p:txBody>
      </p:sp>
      <p:sp>
        <p:nvSpPr>
          <p:cNvPr id="2" name="Text Placeholder 1"/>
          <p:cNvSpPr>
            <a:spLocks noGrp="1"/>
          </p:cNvSpPr>
          <p:nvPr>
            <p:ph type="subTitle" idx="1"/>
          </p:nvPr>
        </p:nvSpPr>
        <p:spPr/>
        <p:txBody>
          <a:bodyPr/>
          <a:lstStyle/>
          <a:p>
            <a:r>
              <a:rPr lang="en-US" dirty="0" smtClean="0"/>
              <a:t>Overview and frameworks</a:t>
            </a:r>
            <a:endParaRPr lang="en-US" dirty="0"/>
          </a:p>
        </p:txBody>
      </p:sp>
    </p:spTree>
    <p:extLst>
      <p:ext uri="{BB962C8B-B14F-4D97-AF65-F5344CB8AC3E}">
        <p14:creationId xmlns:p14="http://schemas.microsoft.com/office/powerpoint/2010/main" val="406004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9" name="Rectangle 8"/>
          <p:cNvSpPr/>
          <p:nvPr/>
        </p:nvSpPr>
        <p:spPr bwMode="auto">
          <a:xfrm>
            <a:off x="9956015"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DF2127"/>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7804" y="1911690"/>
            <a:ext cx="6155355"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a:gradFill>
                    <a:gsLst>
                      <a:gs pos="0">
                        <a:srgbClr val="FFFFFF"/>
                      </a:gs>
                      <a:gs pos="100000">
                        <a:srgbClr val="FFFFFF"/>
                      </a:gs>
                    </a:gsLst>
                    <a:lin ang="5400000" scaled="0"/>
                  </a:gradFill>
                </a:rPr>
                <a:t>Javascript</a:t>
              </a:r>
              <a:endParaRPr lang="en-US" sz="2200" dirty="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standard page requests</a:t>
            </a:r>
          </a:p>
        </p:txBody>
      </p:sp>
      <p:sp>
        <p:nvSpPr>
          <p:cNvPr id="26" name="Right Arrow 25"/>
          <p:cNvSpPr/>
          <p:nvPr/>
        </p:nvSpPr>
        <p:spPr bwMode="auto">
          <a:xfrm>
            <a:off x="3013901" y="3639312"/>
            <a:ext cx="6155354" cy="670282"/>
          </a:xfrm>
          <a:prstGeom prst="rightArrow">
            <a:avLst/>
          </a:prstGeom>
          <a:solidFill>
            <a:srgbClr val="DF2127"/>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459639"/>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Full page</a:t>
            </a:r>
          </a:p>
        </p:txBody>
      </p:sp>
      <p:sp>
        <p:nvSpPr>
          <p:cNvPr id="28" name="Folded Corner 27"/>
          <p:cNvSpPr/>
          <p:nvPr/>
        </p:nvSpPr>
        <p:spPr bwMode="auto">
          <a:xfrm>
            <a:off x="7400241" y="4356186"/>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a:gradFill>
                  <a:gsLst>
                    <a:gs pos="0">
                      <a:srgbClr val="FFFFFF"/>
                    </a:gs>
                    <a:gs pos="100000">
                      <a:srgbClr val="FFFFFF"/>
                    </a:gs>
                  </a:gsLst>
                  <a:lin ang="5400000" scaled="0"/>
                </a:gradFill>
              </a:rPr>
              <a:t>Javascript</a:t>
            </a: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6957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9" name="Rectangle 8"/>
          <p:cNvSpPr/>
          <p:nvPr/>
        </p:nvSpPr>
        <p:spPr bwMode="auto">
          <a:xfrm>
            <a:off x="9956015"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588886" cy="670282"/>
          </a:xfrm>
          <a:prstGeom prst="rightArrow">
            <a:avLst/>
          </a:prstGeom>
          <a:solidFill>
            <a:srgbClr val="C55A1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7803" y="1911690"/>
            <a:ext cx="6588888"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a:gradFill>
                    <a:gsLst>
                      <a:gs pos="0">
                        <a:srgbClr val="FFFFFF"/>
                      </a:gs>
                      <a:gs pos="100000">
                        <a:srgbClr val="FFFFFF"/>
                      </a:gs>
                    </a:gsLst>
                    <a:lin ang="5400000" scaled="0"/>
                  </a:gradFill>
                </a:rPr>
                <a:t>Javascript</a:t>
              </a:r>
              <a:endParaRPr lang="en-US" sz="2200" dirty="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Single page application</a:t>
            </a:r>
          </a:p>
        </p:txBody>
      </p:sp>
      <p:sp>
        <p:nvSpPr>
          <p:cNvPr id="26" name="Right Arrow 25"/>
          <p:cNvSpPr/>
          <p:nvPr/>
        </p:nvSpPr>
        <p:spPr bwMode="auto">
          <a:xfrm>
            <a:off x="3013901" y="3639312"/>
            <a:ext cx="6582791" cy="670282"/>
          </a:xfrm>
          <a:prstGeom prst="rightArrow">
            <a:avLst/>
          </a:prstGeom>
          <a:solidFill>
            <a:schemeClr val="accent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JavaScript Request: http://site.com/api/products/6</a:t>
            </a:r>
          </a:p>
        </p:txBody>
      </p:sp>
      <p:grpSp>
        <p:nvGrpSpPr>
          <p:cNvPr id="4" name="Group 3"/>
          <p:cNvGrpSpPr/>
          <p:nvPr/>
        </p:nvGrpSpPr>
        <p:grpSpPr>
          <a:xfrm>
            <a:off x="3013898" y="4459640"/>
            <a:ext cx="6582792" cy="795113"/>
            <a:chOff x="3012310" y="4459639"/>
            <a:chExt cx="6582792" cy="795113"/>
          </a:xfrm>
        </p:grpSpPr>
        <p:sp>
          <p:nvSpPr>
            <p:cNvPr id="27" name="Right Arrow 26"/>
            <p:cNvSpPr/>
            <p:nvPr/>
          </p:nvSpPr>
          <p:spPr bwMode="auto">
            <a:xfrm flipH="1">
              <a:off x="3012310" y="4459639"/>
              <a:ext cx="6582792"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Response: Tiny bit of data</a:t>
              </a:r>
            </a:p>
          </p:txBody>
        </p:sp>
        <p:sp>
          <p:nvSpPr>
            <p:cNvPr id="3" name="Cloud 2"/>
            <p:cNvSpPr/>
            <p:nvPr/>
          </p:nvSpPr>
          <p:spPr bwMode="auto">
            <a:xfrm>
              <a:off x="7557336" y="4459639"/>
              <a:ext cx="2037766" cy="795113"/>
            </a:xfrm>
            <a:prstGeom prst="clou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{product}</a:t>
              </a:r>
            </a:p>
          </p:txBody>
        </p:sp>
      </p:grpSp>
    </p:spTree>
    <p:extLst>
      <p:ext uri="{BB962C8B-B14F-4D97-AF65-F5344CB8AC3E}">
        <p14:creationId xmlns:p14="http://schemas.microsoft.com/office/powerpoint/2010/main" val="192381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589" y="976497"/>
            <a:ext cx="12188825" cy="531498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4000" dirty="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4000" dirty="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4000" dirty="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4000" dirty="0" err="1">
                <a:gradFill>
                  <a:gsLst>
                    <a:gs pos="0">
                      <a:srgbClr val="FFFFFF"/>
                    </a:gs>
                    <a:gs pos="100000">
                      <a:srgbClr val="FFFFFF"/>
                    </a:gs>
                  </a:gsLst>
                  <a:lin ang="5400000" scaled="0"/>
                </a:gradFill>
              </a:rPr>
              <a:t>Templating</a:t>
            </a:r>
            <a:endParaRPr lang="en-US" sz="40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1589" y="790569"/>
            <a:ext cx="11079822" cy="1325563"/>
          </a:xfrm>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829" y="976497"/>
            <a:ext cx="6077779" cy="531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2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22298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Summary</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marL="571500" indent="-571500">
              <a:lnSpc>
                <a:spcPct val="110000"/>
              </a:lnSpc>
              <a:buFont typeface="Wingdings" panose="05000000000000000000" pitchFamily="2" charset="2"/>
              <a:buChar char="à"/>
            </a:pPr>
            <a:r>
              <a:rPr lang="en-US" dirty="0" smtClean="0"/>
              <a:t>Modern web standards overview</a:t>
            </a:r>
          </a:p>
          <a:p>
            <a:pPr marL="571500" indent="-571500">
              <a:lnSpc>
                <a:spcPct val="110000"/>
              </a:lnSpc>
              <a:buFont typeface="Wingdings" panose="05000000000000000000" pitchFamily="2" charset="2"/>
              <a:buChar char="à"/>
            </a:pPr>
            <a:r>
              <a:rPr lang="en-US" dirty="0" smtClean="0"/>
              <a:t>Single Page Applications</a:t>
            </a:r>
          </a:p>
          <a:p>
            <a:pPr marL="571500" indent="-571500">
              <a:lnSpc>
                <a:spcPct val="110000"/>
              </a:lnSpc>
              <a:buFont typeface="Wingdings" panose="05000000000000000000" pitchFamily="2" charset="2"/>
              <a:buChar char="à"/>
            </a:pPr>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 Web Standards</a:t>
            </a:r>
            <a:endParaRPr lang="en-US" dirty="0"/>
          </a:p>
        </p:txBody>
      </p:sp>
      <p:sp>
        <p:nvSpPr>
          <p:cNvPr id="3" name="Subtitle 2"/>
          <p:cNvSpPr>
            <a:spLocks noGrp="1"/>
          </p:cNvSpPr>
          <p:nvPr>
            <p:ph type="subTitle" idx="1"/>
          </p:nvPr>
        </p:nvSpPr>
        <p:spPr/>
        <p:txBody>
          <a:bodyPr/>
          <a:lstStyle/>
          <a:p>
            <a:r>
              <a:rPr lang="en-US" dirty="0" smtClean="0"/>
              <a:t>HTML5 + CSS3 = Magic!</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HTML5</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0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0333" y="1695450"/>
            <a:ext cx="6047318"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normAutofit fontScale="90000"/>
          </a:bodyPr>
          <a:lstStyle/>
          <a:p>
            <a:r>
              <a:rPr lang="en-US" dirty="0" smtClean="0"/>
              <a:t>What is HTML5?</a:t>
            </a:r>
            <a:endParaRPr lang="en-US" dirty="0"/>
          </a:p>
        </p:txBody>
      </p:sp>
      <p:sp>
        <p:nvSpPr>
          <p:cNvPr id="5" name="Text Placeholder 4"/>
          <p:cNvSpPr>
            <a:spLocks noGrp="1"/>
          </p:cNvSpPr>
          <p:nvPr>
            <p:ph type="body" sz="quarter" idx="10"/>
          </p:nvPr>
        </p:nvSpPr>
        <p:spPr>
          <a:xfrm>
            <a:off x="471085" y="2521200"/>
            <a:ext cx="5116375" cy="1107996"/>
          </a:xfrm>
        </p:spPr>
        <p:txBody>
          <a:bodyPr>
            <a:normAutofit lnSpcReduction="10000"/>
          </a:bodyPr>
          <a:lstStyle/>
          <a:p>
            <a:r>
              <a:rPr lang="en-US" dirty="0" smtClean="0">
                <a:solidFill>
                  <a:schemeClr val="bg1"/>
                </a:solidFill>
              </a:rPr>
              <a:t>It isn’t a </a:t>
            </a:r>
            <a:br>
              <a:rPr lang="en-US" dirty="0" smtClean="0">
                <a:solidFill>
                  <a:schemeClr val="bg1"/>
                </a:solidFill>
              </a:rPr>
            </a:br>
            <a:r>
              <a:rPr lang="en-US" dirty="0" smtClean="0">
                <a:solidFill>
                  <a:schemeClr val="bg1"/>
                </a:solidFill>
              </a:rPr>
              <a:t>marketing message</a:t>
            </a:r>
            <a:endParaRPr lang="en-US" dirty="0">
              <a:solidFill>
                <a:schemeClr val="bg1"/>
              </a:solidFill>
            </a:endParaRPr>
          </a:p>
        </p:txBody>
      </p:sp>
      <p:sp>
        <p:nvSpPr>
          <p:cNvPr id="8" name="Text Placeholder 4"/>
          <p:cNvSpPr txBox="1">
            <a:spLocks/>
          </p:cNvSpPr>
          <p:nvPr/>
        </p:nvSpPr>
        <p:spPr>
          <a:xfrm>
            <a:off x="471085"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a:t>
            </a:r>
            <a:r>
              <a:rPr lang="en-US" b="1" dirty="0">
                <a:solidFill>
                  <a:schemeClr val="bg1"/>
                </a:solidFill>
              </a:rPr>
              <a:t>new standard </a:t>
            </a:r>
            <a:r>
              <a:rPr lang="en-US" dirty="0">
                <a:solidFill>
                  <a:schemeClr val="bg1"/>
                </a:solidFill>
              </a:rPr>
              <a:t>for</a:t>
            </a:r>
          </a:p>
          <a:p>
            <a:r>
              <a:rPr lang="en-US" dirty="0">
                <a:solidFill>
                  <a:schemeClr val="bg1"/>
                </a:solidFill>
              </a:rPr>
              <a:t>a </a:t>
            </a:r>
            <a:r>
              <a:rPr lang="en-US" b="1" dirty="0">
                <a:solidFill>
                  <a:schemeClr val="bg1"/>
                </a:solidFill>
              </a:rPr>
              <a:t>new web</a:t>
            </a:r>
          </a:p>
        </p:txBody>
      </p:sp>
      <p:sp>
        <p:nvSpPr>
          <p:cNvPr id="9" name="Text Placeholder 4"/>
          <p:cNvSpPr txBox="1">
            <a:spLocks/>
          </p:cNvSpPr>
          <p:nvPr/>
        </p:nvSpPr>
        <p:spPr>
          <a:xfrm>
            <a:off x="471085"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language with support on a variety of devices</a:t>
            </a:r>
          </a:p>
        </p:txBody>
      </p:sp>
      <p:sp>
        <p:nvSpPr>
          <p:cNvPr id="11" name="Freeform 11"/>
          <p:cNvSpPr>
            <a:spLocks noEditPoints="1"/>
          </p:cNvSpPr>
          <p:nvPr/>
        </p:nvSpPr>
        <p:spPr bwMode="black">
          <a:xfrm>
            <a:off x="7484927"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71085"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Umbrella term: </a:t>
            </a:r>
            <a:r>
              <a:rPr lang="en-US" dirty="0" err="1">
                <a:solidFill>
                  <a:schemeClr val="bg1"/>
                </a:solidFill>
              </a:rPr>
              <a:t>vNext</a:t>
            </a:r>
            <a:endParaRPr lang="en-US" dirty="0">
              <a:solidFill>
                <a:schemeClr val="bg1"/>
              </a:solidFill>
            </a:endParaRPr>
          </a:p>
          <a:p>
            <a:pPr lvl="0"/>
            <a:r>
              <a:rPr lang="en-US" dirty="0">
                <a:solidFill>
                  <a:schemeClr val="bg1"/>
                </a:solidFill>
              </a:rPr>
              <a:t>HTML, CSS, </a:t>
            </a:r>
            <a:r>
              <a:rPr lang="en-US" dirty="0" err="1">
                <a:solidFill>
                  <a:schemeClr val="bg1"/>
                </a:solidFill>
              </a:rPr>
              <a:t>ECMAScript</a:t>
            </a:r>
            <a:r>
              <a:rPr lang="en-US" dirty="0">
                <a:solidFill>
                  <a:schemeClr val="bg1"/>
                </a:solidFill>
              </a:rPr>
              <a:t> </a:t>
            </a:r>
          </a:p>
        </p:txBody>
      </p:sp>
    </p:spTree>
    <p:extLst>
      <p:ext uri="{BB962C8B-B14F-4D97-AF65-F5344CB8AC3E}">
        <p14:creationId xmlns:p14="http://schemas.microsoft.com/office/powerpoint/2010/main" val="33305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7075"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normAutofit fontScale="90000"/>
          </a:bodyPr>
          <a:lstStyle/>
          <a:p>
            <a:r>
              <a:rPr lang="en-US" dirty="0" smtClean="0"/>
              <a:t>Why do you care?</a:t>
            </a:r>
            <a:endParaRPr lang="en-US" dirty="0"/>
          </a:p>
        </p:txBody>
      </p:sp>
      <p:sp>
        <p:nvSpPr>
          <p:cNvPr id="11" name="Freeform 11"/>
          <p:cNvSpPr>
            <a:spLocks noEditPoints="1"/>
          </p:cNvSpPr>
          <p:nvPr/>
        </p:nvSpPr>
        <p:spPr bwMode="black">
          <a:xfrm>
            <a:off x="7484927"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 name="Text Placeholder 2"/>
          <p:cNvSpPr>
            <a:spLocks noGrp="1"/>
          </p:cNvSpPr>
          <p:nvPr>
            <p:ph type="body" sz="quarter" idx="10"/>
          </p:nvPr>
        </p:nvSpPr>
        <p:spPr>
          <a:xfrm>
            <a:off x="520701" y="1695450"/>
            <a:ext cx="4912425" cy="3670236"/>
          </a:xfrm>
        </p:spPr>
        <p:txBody>
          <a:bodyPr>
            <a:normAutofit lnSpcReduction="10000"/>
          </a:bodyPr>
          <a:lstStyle/>
          <a:p>
            <a:r>
              <a:rPr lang="en-US" dirty="0" smtClean="0">
                <a:solidFill>
                  <a:schemeClr val="bg1"/>
                </a:solidFill>
              </a:rPr>
              <a:t>Browsers have become really powerful</a:t>
            </a:r>
          </a:p>
          <a:p>
            <a:endParaRPr lang="en-US" dirty="0">
              <a:solidFill>
                <a:schemeClr val="bg1"/>
              </a:solidFill>
            </a:endParaRPr>
          </a:p>
          <a:p>
            <a:r>
              <a:rPr lang="en-US" dirty="0" smtClean="0">
                <a:solidFill>
                  <a:schemeClr val="bg1"/>
                </a:solidFill>
              </a:rPr>
              <a:t>Standards mean you can target features, </a:t>
            </a:r>
          </a:p>
          <a:p>
            <a:r>
              <a:rPr lang="en-US" dirty="0" smtClean="0">
                <a:solidFill>
                  <a:schemeClr val="bg1"/>
                </a:solidFill>
              </a:rPr>
              <a:t>not browsers</a:t>
            </a:r>
            <a:endParaRPr lang="en-US" dirty="0">
              <a:solidFill>
                <a:schemeClr val="bg1"/>
              </a:solidFill>
            </a:endParaRPr>
          </a:p>
        </p:txBody>
      </p:sp>
    </p:spTree>
    <p:extLst>
      <p:ext uri="{BB962C8B-B14F-4D97-AF65-F5344CB8AC3E}">
        <p14:creationId xmlns:p14="http://schemas.microsoft.com/office/powerpoint/2010/main" val="266579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447800"/>
            <a:ext cx="5096891" cy="1523494"/>
          </a:xfrm>
        </p:spPr>
        <p:txBody>
          <a:bodyPr/>
          <a:lstStyle/>
          <a:p>
            <a:r>
              <a:rPr lang="en-US" dirty="0" smtClean="0"/>
              <a:t>HTML5 examples:</a:t>
            </a:r>
            <a:br>
              <a:rPr lang="en-US" dirty="0" smtClean="0"/>
            </a:br>
            <a:r>
              <a:rPr lang="en-US" dirty="0" smtClean="0"/>
              <a:t>	mural.ly</a:t>
            </a:r>
            <a:br>
              <a:rPr lang="en-US" dirty="0" smtClean="0"/>
            </a:br>
            <a:r>
              <a:rPr lang="en-US" dirty="0" smtClean="0"/>
              <a:t>	</a:t>
            </a:r>
            <a:r>
              <a:rPr lang="en-US" dirty="0" err="1" smtClean="0"/>
              <a:t>contre</a:t>
            </a:r>
            <a:r>
              <a:rPr lang="en-US" dirty="0" smtClean="0"/>
              <a:t> jour</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997721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3931" y="399329"/>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endParaRPr lang="en-US" sz="16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9114"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algn="ctr" defTabSz="1955800">
              <a:lnSpc>
                <a:spcPct val="90000"/>
              </a:lnSpc>
              <a:spcBef>
                <a:spcPct val="0"/>
              </a:spcBef>
              <a:spcAft>
                <a:spcPct val="35000"/>
              </a:spcAft>
            </a:pPr>
            <a:r>
              <a:rPr lang="en-US" sz="4400" dirty="0">
                <a:solidFill>
                  <a:schemeClr val="lt1">
                    <a:alpha val="99000"/>
                  </a:schemeClr>
                </a:solidFill>
              </a:rPr>
              <a:t>W3C</a:t>
            </a:r>
          </a:p>
        </p:txBody>
      </p:sp>
      <p:sp>
        <p:nvSpPr>
          <p:cNvPr id="6" name="Rectangle 5"/>
          <p:cNvSpPr/>
          <p:nvPr/>
        </p:nvSpPr>
        <p:spPr>
          <a:xfrm>
            <a:off x="520701"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HTML</a:t>
            </a:r>
          </a:p>
        </p:txBody>
      </p:sp>
      <p:sp>
        <p:nvSpPr>
          <p:cNvPr id="15" name="Rectangle 14"/>
          <p:cNvSpPr/>
          <p:nvPr/>
        </p:nvSpPr>
        <p:spPr>
          <a:xfrm>
            <a:off x="1456830"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CSS</a:t>
            </a:r>
          </a:p>
        </p:txBody>
      </p:sp>
      <p:sp>
        <p:nvSpPr>
          <p:cNvPr id="44" name="Rectangle 43"/>
          <p:cNvSpPr/>
          <p:nvPr/>
        </p:nvSpPr>
        <p:spPr>
          <a:xfrm>
            <a:off x="4108747"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Web Apps</a:t>
            </a:r>
          </a:p>
        </p:txBody>
      </p:sp>
      <p:sp>
        <p:nvSpPr>
          <p:cNvPr id="77" name="Rectangle 76"/>
          <p:cNvSpPr/>
          <p:nvPr/>
        </p:nvSpPr>
        <p:spPr>
          <a:xfrm>
            <a:off x="7114041"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SVG</a:t>
            </a:r>
          </a:p>
        </p:txBody>
      </p:sp>
      <p:sp>
        <p:nvSpPr>
          <p:cNvPr id="90" name="Rectangle 89"/>
          <p:cNvSpPr/>
          <p:nvPr/>
        </p:nvSpPr>
        <p:spPr>
          <a:xfrm rot="16200000">
            <a:off x="8858748"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algn="ctr" defTabSz="400050">
              <a:lnSpc>
                <a:spcPct val="90000"/>
              </a:lnSpc>
              <a:spcBef>
                <a:spcPct val="0"/>
              </a:spcBef>
              <a:spcAft>
                <a:spcPct val="35000"/>
              </a:spcAft>
            </a:pPr>
            <a:r>
              <a:rPr lang="en-US" sz="1600" dirty="0">
                <a:solidFill>
                  <a:schemeClr val="lt1">
                    <a:alpha val="99000"/>
                  </a:schemeClr>
                </a:solidFill>
              </a:rPr>
              <a:t>Geolocation</a:t>
            </a:r>
          </a:p>
        </p:txBody>
      </p:sp>
      <p:sp>
        <p:nvSpPr>
          <p:cNvPr id="92" name="Rectangle 91"/>
          <p:cNvSpPr/>
          <p:nvPr/>
        </p:nvSpPr>
        <p:spPr>
          <a:xfrm>
            <a:off x="10873719"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algn="ctr" defTabSz="800100">
              <a:lnSpc>
                <a:spcPct val="90000"/>
              </a:lnSpc>
              <a:spcBef>
                <a:spcPct val="0"/>
              </a:spcBef>
              <a:spcAft>
                <a:spcPct val="35000"/>
              </a:spcAft>
            </a:pPr>
            <a:r>
              <a:rPr lang="en-US" dirty="0">
                <a:solidFill>
                  <a:schemeClr val="lt1">
                    <a:alpha val="99000"/>
                  </a:schemeClr>
                </a:solidFill>
              </a:rPr>
              <a:t>ECMA</a:t>
            </a:r>
            <a:endParaRPr lang="en-US" sz="2200" dirty="0">
              <a:solidFill>
                <a:schemeClr val="lt1">
                  <a:alpha val="99000"/>
                </a:schemeClr>
              </a:solidFill>
            </a:endParaRPr>
          </a:p>
        </p:txBody>
      </p:sp>
      <p:sp>
        <p:nvSpPr>
          <p:cNvPr id="93" name="Rectangle 92"/>
          <p:cNvSpPr/>
          <p:nvPr/>
        </p:nvSpPr>
        <p:spPr>
          <a:xfrm>
            <a:off x="10873719"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ECMA Script  262</a:t>
            </a:r>
          </a:p>
        </p:txBody>
      </p:sp>
      <p:grpSp>
        <p:nvGrpSpPr>
          <p:cNvPr id="114" name="Group 113"/>
          <p:cNvGrpSpPr/>
          <p:nvPr/>
        </p:nvGrpSpPr>
        <p:grpSpPr>
          <a:xfrm>
            <a:off x="10395030"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Html5</a:t>
                </a: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Canvas 2D Context</a:t>
                </a: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Microdata</a:t>
                </a:r>
                <a:endParaRPr lang="en-US" sz="8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Html+rdfa</a:t>
                </a:r>
                <a:endParaRPr lang="en-US" sz="8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HTML5 Markup</a:t>
                </a: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HTML5 Diff From HTML4</a:t>
                </a: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Writing Modes</a:t>
              </a:r>
            </a:p>
          </p:txBody>
        </p:sp>
      </p:grpSp>
      <p:grpSp>
        <p:nvGrpSpPr>
          <p:cNvPr id="113" name="Group 112"/>
          <p:cNvGrpSpPr/>
          <p:nvPr/>
        </p:nvGrpSpPr>
        <p:grpSpPr>
          <a:xfrm>
            <a:off x="8748564" y="5486204"/>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Polyglot Markup</a:t>
              </a: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Text Alternatives</a:t>
              </a: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Snapshot 2007</a:t>
              </a: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Namespaces</a:t>
              </a: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Paged Media</a:t>
              </a: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Print Profile</a:t>
              </a: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Values And Units</a:t>
              </a: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Cascading And Inheritance</a:t>
              </a: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Text</a:t>
              </a: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Line Grid</a:t>
              </a:r>
            </a:p>
          </p:txBody>
        </p:sp>
      </p:grpSp>
      <p:grpSp>
        <p:nvGrpSpPr>
          <p:cNvPr id="111" name="Group 110"/>
          <p:cNvGrpSpPr/>
          <p:nvPr/>
        </p:nvGrpSpPr>
        <p:grpSpPr>
          <a:xfrm>
            <a:off x="7139966"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Ruby</a:t>
              </a: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br>
                <a:rPr lang="en-US" sz="800" dirty="0">
                  <a:solidFill>
                    <a:schemeClr val="bg1"/>
                  </a:solidFill>
                </a:rPr>
              </a:br>
              <a:r>
                <a:rPr lang="en-US" sz="800" dirty="0">
                  <a:solidFill>
                    <a:schemeClr val="bg1"/>
                  </a:solidFill>
                </a:rPr>
                <a:t>For 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Backgrounds And Borders</a:t>
              </a: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Fonts</a:t>
              </a: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Basic Box Model</a:t>
              </a: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Multi-column Layout</a:t>
              </a: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Template Layout</a:t>
              </a: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Media Queries</a:t>
              </a: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Speech</a:t>
              </a: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Color</a:t>
              </a:r>
            </a:p>
          </p:txBody>
        </p:sp>
      </p:grpSp>
      <p:grpSp>
        <p:nvGrpSpPr>
          <p:cNvPr id="115" name="Group 114"/>
          <p:cNvGrpSpPr/>
          <p:nvPr/>
        </p:nvGrpSpPr>
        <p:grpSpPr>
          <a:xfrm>
            <a:off x="5854198" y="5485036"/>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Basic User Interface </a:t>
              </a: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Scoping</a:t>
              </a: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Grid Positioning</a:t>
              </a: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Flexible Box Layout</a:t>
              </a: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Image Values</a:t>
              </a: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2D Transformations</a:t>
              </a: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3D Transformations</a:t>
              </a: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Transitions</a:t>
              </a: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CSS Animations</a:t>
              </a: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Cors</a:t>
              </a:r>
              <a:endParaRPr lang="en-US" sz="8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Element Traversal</a:t>
              </a:r>
            </a:p>
          </p:txBody>
        </p:sp>
      </p:grpSp>
      <p:grpSp>
        <p:nvGrpSpPr>
          <p:cNvPr id="103" name="Group 102"/>
          <p:cNvGrpSpPr/>
          <p:nvPr/>
        </p:nvGrpSpPr>
        <p:grpSpPr>
          <a:xfrm>
            <a:off x="4510052" y="5485011"/>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File API</a:t>
              </a: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Index DB</a:t>
              </a: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Programmable HTTP </a:t>
              </a:r>
              <a:br>
                <a:rPr lang="en-US" sz="800" dirty="0">
                  <a:solidFill>
                    <a:schemeClr val="bg1"/>
                  </a:solidFill>
                </a:rPr>
              </a:br>
              <a:r>
                <a:rPr lang="en-US" sz="800" dirty="0">
                  <a:solidFill>
                    <a:schemeClr val="bg1"/>
                  </a:solidFill>
                </a:rPr>
                <a:t>Caching And Serving</a:t>
              </a: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Progress Events</a:t>
              </a: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Selectors API</a:t>
              </a: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Selectors API L2</a:t>
              </a: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Server-sent Events</a:t>
              </a: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Uniform Messaging Policy</a:t>
              </a: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DOM Core</a:t>
              </a: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SQL Database</a:t>
              </a:r>
            </a:p>
          </p:txBody>
        </p:sp>
      </p:grpSp>
      <p:grpSp>
        <p:nvGrpSpPr>
          <p:cNvPr id="101" name="Group 100"/>
          <p:cNvGrpSpPr/>
          <p:nvPr/>
        </p:nvGrpSpPr>
        <p:grpSpPr>
          <a:xfrm>
            <a:off x="3471193"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IDL</a:t>
              </a: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Sockets API</a:t>
              </a: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Storage</a:t>
              </a: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Web Workers</a:t>
              </a: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Xmlhttprequest</a:t>
              </a:r>
              <a:endParaRPr lang="en-US" sz="8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Xmlhttprequest</a:t>
              </a:r>
              <a:r>
                <a:rPr lang="en-US" sz="800" dirty="0">
                  <a:solidFill>
                    <a:schemeClr val="bg1"/>
                  </a:solidFill>
                </a:rPr>
                <a:t> L2</a:t>
              </a: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L1</a:t>
              </a: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Core</a:t>
              </a: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Views</a:t>
              </a: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Events</a:t>
              </a: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Style</a:t>
              </a:r>
            </a:p>
          </p:txBody>
        </p:sp>
      </p:grpSp>
      <p:grpSp>
        <p:nvGrpSpPr>
          <p:cNvPr id="109" name="Group 108"/>
          <p:cNvGrpSpPr/>
          <p:nvPr/>
        </p:nvGrpSpPr>
        <p:grpSpPr>
          <a:xfrm>
            <a:off x="1909427"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Traversal And Range</a:t>
                </a: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L2 Html</a:t>
                </a: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Core</a:t>
                </a: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Events</a:t>
                </a: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Load And Save</a:t>
                </a: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Validation</a:t>
                </a: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a:t>
                </a:r>
                <a:r>
                  <a:rPr lang="en-US" sz="800" dirty="0" err="1">
                    <a:solidFill>
                      <a:schemeClr val="bg1"/>
                    </a:solidFill>
                  </a:rPr>
                  <a:t>Xpath</a:t>
                </a:r>
                <a:endParaRPr lang="en-US" sz="8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Views And Formatting</a:t>
                </a: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DOM L3 Abstract Schemas</a:t>
                </a: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Document Structure</a:t>
                </a: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Basic Shapes</a:t>
                </a:r>
              </a:p>
            </p:txBody>
          </p:sp>
        </p:grpSp>
      </p:grpSp>
      <p:grpSp>
        <p:nvGrpSpPr>
          <p:cNvPr id="108" name="Group 107"/>
          <p:cNvGrpSpPr/>
          <p:nvPr/>
        </p:nvGrpSpPr>
        <p:grpSpPr>
          <a:xfrm>
            <a:off x="707462" y="5489070"/>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Paths</a:t>
              </a: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Text</a:t>
              </a: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Transforms</a:t>
              </a: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Painting, Filling, Color</a:t>
              </a: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Scripting</a:t>
              </a: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Styling</a:t>
              </a: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Gradients And Patterns</a:t>
              </a: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err="1">
                  <a:solidFill>
                    <a:schemeClr val="bg1"/>
                  </a:solidFill>
                </a:rPr>
                <a:t>Smil</a:t>
              </a:r>
              <a:endParaRPr lang="en-US" sz="8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Fonts</a:t>
              </a: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Filters</a:t>
              </a: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800" dirty="0">
                  <a:solidFill>
                    <a:schemeClr val="bg1"/>
                  </a:solidFill>
                </a:rPr>
                <a:t>Geolocation API</a:t>
              </a:r>
            </a:p>
          </p:txBody>
        </p:sp>
      </p:grpSp>
      <p:sp>
        <p:nvSpPr>
          <p:cNvPr id="94" name="Rectangle 93"/>
          <p:cNvSpPr/>
          <p:nvPr/>
        </p:nvSpPr>
        <p:spPr>
          <a:xfrm rot="16200000">
            <a:off x="5698377"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r>
              <a:rPr lang="en-US" sz="1600" dirty="0" err="1"/>
              <a:t>ECMAScript</a:t>
            </a:r>
            <a:r>
              <a:rPr lang="en-US" sz="1600" dirty="0"/>
              <a:t>  262</a:t>
            </a:r>
          </a:p>
        </p:txBody>
      </p:sp>
    </p:spTree>
    <p:extLst>
      <p:ext uri="{BB962C8B-B14F-4D97-AF65-F5344CB8AC3E}">
        <p14:creationId xmlns:p14="http://schemas.microsoft.com/office/powerpoint/2010/main" val="251656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New HTML5 Markup Elements</a:t>
            </a:r>
            <a:endParaRPr lang="en-US" dirty="0"/>
          </a:p>
        </p:txBody>
      </p:sp>
      <p:sp>
        <p:nvSpPr>
          <p:cNvPr id="4" name="Rectangle 3"/>
          <p:cNvSpPr/>
          <p:nvPr/>
        </p:nvSpPr>
        <p:spPr>
          <a:xfrm>
            <a:off x="2225394"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the page or application's introduction or navigational aids</a:t>
            </a:r>
          </a:p>
        </p:txBody>
      </p:sp>
      <p:sp>
        <p:nvSpPr>
          <p:cNvPr id="6" name="Rectangle 5"/>
          <p:cNvSpPr/>
          <p:nvPr/>
        </p:nvSpPr>
        <p:spPr>
          <a:xfrm>
            <a:off x="267515" y="1096405"/>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5394"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7515" y="1564101"/>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5394"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7515" y="2031798"/>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5394"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7515" y="2499495"/>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5394"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sectioning content or sectioning root element</a:t>
            </a:r>
          </a:p>
        </p:txBody>
      </p:sp>
      <p:sp>
        <p:nvSpPr>
          <p:cNvPr id="14" name="Rectangle 13"/>
          <p:cNvSpPr/>
          <p:nvPr/>
        </p:nvSpPr>
        <p:spPr>
          <a:xfrm>
            <a:off x="267515" y="2967191"/>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5394"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7515" y="3434888"/>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5394"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7515" y="390258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&lt;section&gt;</a:t>
            </a:r>
          </a:p>
        </p:txBody>
      </p:sp>
      <p:sp>
        <p:nvSpPr>
          <p:cNvPr id="19" name="Rectangle 18"/>
          <p:cNvSpPr/>
          <p:nvPr/>
        </p:nvSpPr>
        <p:spPr>
          <a:xfrm>
            <a:off x="2225394"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7515" y="4370281"/>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5394"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7515" y="4837978"/>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5394" y="5350217"/>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7515" y="530567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5394" y="5817913"/>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7515" y="5773371"/>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37363550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1128</Words>
  <Application>Microsoft Office PowerPoint</Application>
  <PresentationFormat>Widescreen</PresentationFormat>
  <Paragraphs>306</Paragraphs>
  <Slides>28</Slides>
  <Notes>7</Notes>
  <HiddenSlides>5</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28</vt:i4>
      </vt:variant>
    </vt:vector>
  </HeadingPairs>
  <TitlesOfParts>
    <vt:vector size="44" baseType="lpstr">
      <vt:lpstr>Arial</vt:lpstr>
      <vt:lpstr>Calibri</vt:lpstr>
      <vt:lpstr>Consolas</vt:lpstr>
      <vt:lpstr>Segoe Light</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think-cell Slide</vt:lpstr>
      <vt:lpstr>Building web front ends  for desktop and mobile using the latest web standards</vt:lpstr>
      <vt:lpstr>Agenda</vt:lpstr>
      <vt:lpstr>Modern Web Standards</vt:lpstr>
      <vt:lpstr>HTML5</vt:lpstr>
      <vt:lpstr>What is HTML5?</vt:lpstr>
      <vt:lpstr>Why do you care?</vt:lpstr>
      <vt:lpstr>HTML5 examples:  mural.ly  contre jour</vt:lpstr>
      <vt:lpstr>Map of HTML5</vt:lpstr>
      <vt:lpstr>New HTML5 Markup Elements</vt:lpstr>
      <vt:lpstr>Canvas</vt:lpstr>
      <vt:lpstr>HTML 5 &lt;video&gt;</vt:lpstr>
      <vt:lpstr>HTML 5 &lt;video&gt; Attributes</vt:lpstr>
      <vt:lpstr>Multiple HTML 5 &lt;video&gt; Sources?</vt:lpstr>
      <vt:lpstr>HTML 5 &lt;audio&gt;</vt:lpstr>
      <vt:lpstr>Demo</vt:lpstr>
      <vt:lpstr>JavaScript Library Overview</vt:lpstr>
      <vt:lpstr>Who Uses jQuery?</vt:lpstr>
      <vt:lpstr>jQuery – why so popular?</vt:lpstr>
      <vt:lpstr>jQuery Community</vt:lpstr>
      <vt:lpstr>jQuery Fundamentals</vt:lpstr>
      <vt:lpstr>Demo</vt:lpstr>
      <vt:lpstr>Single Page Applications</vt:lpstr>
      <vt:lpstr>PowerPoint Presentation</vt:lpstr>
      <vt:lpstr>PowerPoint Presentation</vt:lpstr>
      <vt:lpstr>Knockout.js</vt:lpstr>
      <vt:lpstr>Demo</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23</cp:revision>
  <dcterms:created xsi:type="dcterms:W3CDTF">2013-08-05T17:04:56Z</dcterms:created>
  <dcterms:modified xsi:type="dcterms:W3CDTF">2013-10-11T08:26:29Z</dcterms:modified>
</cp:coreProperties>
</file>