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7"/>
  </p:notesMasterIdLst>
  <p:handoutMasterIdLst>
    <p:handoutMasterId r:id="rId18"/>
  </p:handoutMasterIdLst>
  <p:sldIdLst>
    <p:sldId id="296" r:id="rId6"/>
    <p:sldId id="293" r:id="rId7"/>
    <p:sldId id="257" r:id="rId8"/>
    <p:sldId id="297" r:id="rId9"/>
    <p:sldId id="299" r:id="rId10"/>
    <p:sldId id="300" r:id="rId11"/>
    <p:sldId id="301" r:id="rId12"/>
    <p:sldId id="302" r:id="rId13"/>
    <p:sldId id="303" r:id="rId14"/>
    <p:sldId id="304" r:id="rId15"/>
    <p:sldId id="292" r:id="rId16"/>
  </p:sldIdLst>
  <p:sldSz cx="12188825" cy="6858000"/>
  <p:notesSz cx="6858000" cy="9296400"/>
  <p:custDataLst>
    <p:tags r:id="rId1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2" autoAdjust="0"/>
    <p:restoredTop sz="49505" autoAdjust="0"/>
  </p:normalViewPr>
  <p:slideViewPr>
    <p:cSldViewPr snapToGrid="0">
      <p:cViewPr varScale="1">
        <p:scale>
          <a:sx n="57" d="100"/>
          <a:sy n="57" d="100"/>
        </p:scale>
        <p:origin x="288" y="48"/>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Main thing from this slide: MVC builds on the same ASP.NET core as ASP.NET Web Forms, Web Pages, etc.</a:t>
            </a:r>
          </a:p>
        </p:txBody>
      </p:sp>
      <p:sp>
        <p:nvSpPr>
          <p:cNvPr id="4" name="Slide Number Placeholder 3"/>
          <p:cNvSpPr>
            <a:spLocks noGrp="1"/>
          </p:cNvSpPr>
          <p:nvPr>
            <p:ph type="sldNum" sz="quarter" idx="10"/>
          </p:nvPr>
        </p:nvSpPr>
        <p:spPr/>
        <p:txBody>
          <a:bodyPr/>
          <a:lstStyle/>
          <a:p>
            <a:fld id="{87A12A5C-4330-4241-88FF-F2EE6603F1FB}" type="slidenum">
              <a:rPr lang="en-US" smtClean="0"/>
              <a:pPr/>
              <a:t>4</a:t>
            </a:fld>
            <a:endParaRPr lang="en-US"/>
          </a:p>
        </p:txBody>
      </p:sp>
    </p:spTree>
    <p:extLst>
      <p:ext uri="{BB962C8B-B14F-4D97-AF65-F5344CB8AC3E}">
        <p14:creationId xmlns:p14="http://schemas.microsoft.com/office/powerpoint/2010/main" val="283555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4 minutes</a:t>
            </a:r>
          </a:p>
          <a:p>
            <a:endParaRPr lang="en-US" dirty="0" smtClean="0"/>
          </a:p>
          <a:p>
            <a:r>
              <a:rPr lang="en-US" dirty="0" smtClean="0"/>
              <a:t>So</a:t>
            </a:r>
            <a:r>
              <a:rPr lang="en-US" baseline="0" dirty="0" smtClean="0"/>
              <a:t> what does MVC look like when implemented over the web?</a:t>
            </a:r>
          </a:p>
          <a:p>
            <a:endParaRPr lang="en-US" baseline="0" dirty="0" smtClean="0"/>
          </a:p>
          <a:p>
            <a:r>
              <a:rPr lang="en-US" baseline="0" dirty="0" smtClean="0"/>
              <a:t>When an HTTP request comes into the application it is mapped to a controller. Remember as we mentioned in the previous slide, in the MVC design pattern, the controller is the piece of the triad that handles all user input. In the case of a web application, user input is represented as HTTP requests </a:t>
            </a:r>
            <a:r>
              <a:rPr lang="en-US" b="1" baseline="0" dirty="0" smtClean="0"/>
              <a:t>[Advance Animation]</a:t>
            </a:r>
            <a:r>
              <a:rPr lang="en-US" baseline="0" dirty="0" smtClean="0"/>
              <a:t>.</a:t>
            </a:r>
          </a:p>
          <a:p>
            <a:endParaRPr lang="en-US" baseline="0" dirty="0" smtClean="0"/>
          </a:p>
          <a:p>
            <a:r>
              <a:rPr lang="en-US" baseline="0" dirty="0" smtClean="0"/>
              <a:t>Once the controller has received input, it performs whatever operations it needs to and then assembles a presentation model </a:t>
            </a:r>
            <a:r>
              <a:rPr lang="en-US" b="1" baseline="0" dirty="0" smtClean="0"/>
              <a:t>[Advance Animation]</a:t>
            </a:r>
            <a:r>
              <a:rPr lang="en-US" baseline="0" dirty="0" smtClean="0"/>
              <a:t>.</a:t>
            </a:r>
          </a:p>
          <a:p>
            <a:endParaRPr lang="en-US" baseline="0" dirty="0" smtClean="0"/>
          </a:p>
          <a:p>
            <a:r>
              <a:rPr lang="en-US" baseline="0" dirty="0" smtClean="0"/>
              <a:t>The controller then takes the model and passes it off to the view. Remember that the view is simply a visual representation of the model </a:t>
            </a:r>
            <a:r>
              <a:rPr lang="en-US" b="1" baseline="0" dirty="0" smtClean="0"/>
              <a:t>[Advance Animation]</a:t>
            </a:r>
            <a:r>
              <a:rPr lang="en-US" baseline="0" dirty="0" smtClean="0"/>
              <a:t>.</a:t>
            </a:r>
          </a:p>
          <a:p>
            <a:endParaRPr lang="en-US" baseline="0" dirty="0" smtClean="0"/>
          </a:p>
          <a:p>
            <a:r>
              <a:rPr lang="en-US" baseline="0" dirty="0" smtClean="0"/>
              <a:t>The view then “transforms” the model into whatever format it uses to represent it. In a web application, this would typically be HTML </a:t>
            </a:r>
            <a:r>
              <a:rPr lang="en-US" b="1" baseline="0" dirty="0" smtClean="0"/>
              <a:t>[Advance Animation]</a:t>
            </a:r>
            <a:r>
              <a:rPr lang="en-US" baseline="0" dirty="0" smtClean="0"/>
              <a:t>.</a:t>
            </a:r>
          </a:p>
          <a:p>
            <a:endParaRPr lang="en-US" baseline="0" dirty="0" smtClean="0"/>
          </a:p>
          <a:p>
            <a:r>
              <a:rPr lang="en-US" baseline="0" dirty="0" smtClean="0"/>
              <a:t>The view then serves the request by responding with its visual representation.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8979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(10 minutes):</a:t>
            </a:r>
          </a:p>
          <a:p>
            <a:pPr marL="342900" indent="-342900">
              <a:buAutoNum type="arabicPeriod"/>
            </a:pPr>
            <a:r>
              <a:rPr lang="en-US" baseline="0" dirty="0" smtClean="0"/>
              <a:t>File / New MVC Project</a:t>
            </a:r>
          </a:p>
          <a:p>
            <a:pPr marL="342900" indent="-342900">
              <a:buAutoNum type="arabicPeriod"/>
            </a:pPr>
            <a:r>
              <a:rPr lang="en-US" baseline="0" dirty="0" smtClean="0"/>
              <a:t>Explain different templates</a:t>
            </a:r>
          </a:p>
          <a:p>
            <a:pPr marL="342900" indent="-342900">
              <a:buAutoNum type="arabicPeriod"/>
            </a:pPr>
            <a:r>
              <a:rPr lang="en-US" baseline="0" dirty="0" smtClean="0"/>
              <a:t>Select Internet Application Template</a:t>
            </a:r>
          </a:p>
          <a:p>
            <a:pPr marL="342900" indent="-342900">
              <a:buAutoNum type="arabicPeriod"/>
            </a:pPr>
            <a:r>
              <a:rPr lang="en-US" baseline="0" dirty="0" smtClean="0"/>
              <a:t>Explain folder structure</a:t>
            </a:r>
          </a:p>
          <a:p>
            <a:pPr marL="342900" indent="-342900">
              <a:buAutoNum type="arabicPeriod"/>
            </a:pPr>
            <a:r>
              <a:rPr lang="en-US" baseline="0" dirty="0" smtClean="0"/>
              <a:t>Show </a:t>
            </a:r>
            <a:r>
              <a:rPr lang="en-US" baseline="0" dirty="0" err="1" smtClean="0"/>
              <a:t>HomeController</a:t>
            </a:r>
            <a:r>
              <a:rPr lang="en-US" baseline="0" dirty="0" smtClean="0"/>
              <a:t> and /Views/Home/</a:t>
            </a:r>
            <a:r>
              <a:rPr lang="en-US" baseline="0" dirty="0" err="1" smtClean="0"/>
              <a:t>Index.cshtml</a:t>
            </a:r>
            <a:endParaRPr lang="en-US" baseline="0" dirty="0" smtClean="0"/>
          </a:p>
          <a:p>
            <a:pPr marL="342900" indent="-342900">
              <a:buAutoNum type="arabicPeriod"/>
            </a:pPr>
            <a:r>
              <a:rPr lang="en-US" baseline="0" dirty="0" smtClean="0"/>
              <a:t>Run application and demonstrate the </a:t>
            </a:r>
            <a:r>
              <a:rPr lang="en-US" baseline="0" dirty="0" err="1" smtClean="0"/>
              <a:t>the</a:t>
            </a:r>
            <a:r>
              <a:rPr lang="en-US" baseline="0" dirty="0" smtClean="0"/>
              <a:t> </a:t>
            </a:r>
            <a:r>
              <a:rPr lang="en-US" baseline="0" dirty="0" err="1" smtClean="0"/>
              <a:t>HomeController</a:t>
            </a:r>
            <a:r>
              <a:rPr lang="en-US" baseline="0" dirty="0" smtClean="0"/>
              <a:t> displays the Home Index view</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34515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r>
              <a:rPr lang="en-US" baseline="0" dirty="0" smtClean="0"/>
              <a:t> (10 minutes)</a:t>
            </a:r>
          </a:p>
          <a:p>
            <a:pPr marL="342900" indent="-342900">
              <a:buAutoNum type="arabicPeriod"/>
            </a:pPr>
            <a:r>
              <a:rPr lang="en-US" baseline="0" dirty="0" smtClean="0"/>
              <a:t>Create an Album model class</a:t>
            </a:r>
          </a:p>
          <a:p>
            <a:pPr marL="952393" lvl="1" indent="-342900">
              <a:buAutoNum type="arabicPeriod"/>
            </a:pPr>
            <a:r>
              <a:rPr lang="en-US" baseline="0" dirty="0" smtClean="0"/>
              <a:t>Right-click Model folder</a:t>
            </a:r>
          </a:p>
          <a:p>
            <a:pPr marL="952393" lvl="1" indent="-342900">
              <a:buAutoNum type="arabicPeriod"/>
            </a:pPr>
            <a:r>
              <a:rPr lang="en-US" baseline="0" dirty="0" smtClean="0"/>
              <a:t>Add Album class</a:t>
            </a:r>
          </a:p>
          <a:p>
            <a:pPr marL="952393" lvl="1" indent="-342900">
              <a:buAutoNum type="arabicPeriod"/>
            </a:pPr>
            <a:r>
              <a:rPr lang="en-US" baseline="0" dirty="0" smtClean="0"/>
              <a:t>Add </a:t>
            </a:r>
            <a:r>
              <a:rPr lang="en-US" baseline="0" dirty="0" err="1" smtClean="0"/>
              <a:t>int</a:t>
            </a:r>
            <a:r>
              <a:rPr lang="en-US" baseline="0" dirty="0" smtClean="0"/>
              <a:t> </a:t>
            </a:r>
            <a:r>
              <a:rPr lang="en-US" baseline="0" dirty="0" err="1" smtClean="0"/>
              <a:t>AlbumId</a:t>
            </a:r>
            <a:r>
              <a:rPr lang="en-US" baseline="0" dirty="0" smtClean="0"/>
              <a:t> property</a:t>
            </a:r>
          </a:p>
          <a:p>
            <a:pPr marL="952393" lvl="1" indent="-342900">
              <a:buAutoNum type="arabicPeriod"/>
            </a:pPr>
            <a:r>
              <a:rPr lang="en-US" baseline="0" dirty="0" smtClean="0"/>
              <a:t>Add string Title property</a:t>
            </a:r>
          </a:p>
          <a:p>
            <a:pPr marL="952393" lvl="1" indent="-342900">
              <a:buAutoNum type="arabicPeriod"/>
            </a:pPr>
            <a:r>
              <a:rPr lang="en-US" baseline="0" dirty="0" smtClean="0"/>
              <a:t>Add decimal Price property</a:t>
            </a:r>
          </a:p>
          <a:p>
            <a:pPr marL="952393" lvl="1" indent="-342900">
              <a:buAutoNum type="arabicPeriod"/>
            </a:pPr>
            <a:r>
              <a:rPr lang="en-US" baseline="0" dirty="0" smtClean="0"/>
              <a:t>Build the application</a:t>
            </a:r>
          </a:p>
          <a:p>
            <a:pPr marL="342900" lvl="0" indent="-342900">
              <a:buAutoNum type="arabicPeriod"/>
            </a:pPr>
            <a:r>
              <a:rPr lang="en-US" baseline="0" dirty="0" smtClean="0"/>
              <a:t>Create a Store controller</a:t>
            </a:r>
          </a:p>
          <a:p>
            <a:pPr marL="952393" lvl="1" indent="-342900">
              <a:buAutoNum type="arabicPeriod"/>
            </a:pPr>
            <a:r>
              <a:rPr lang="en-US" baseline="0" dirty="0" smtClean="0"/>
              <a:t>Right-click Controllers folder</a:t>
            </a:r>
          </a:p>
          <a:p>
            <a:pPr marL="952393" lvl="1" indent="-342900">
              <a:buAutoNum type="arabicPeriod"/>
            </a:pPr>
            <a:r>
              <a:rPr lang="en-US" baseline="0" dirty="0" smtClean="0"/>
              <a:t>Add a new MVC controller with read/write actions and views, using Entity Framework</a:t>
            </a:r>
          </a:p>
          <a:p>
            <a:pPr marL="952393" lvl="1" indent="-342900">
              <a:buAutoNum type="arabicPeriod"/>
            </a:pPr>
            <a:r>
              <a:rPr lang="en-US" baseline="0" dirty="0" smtClean="0"/>
              <a:t>Select Album model class</a:t>
            </a:r>
          </a:p>
          <a:p>
            <a:pPr marL="952393" lvl="1" indent="-342900">
              <a:buAutoNum type="arabicPeriod"/>
            </a:pPr>
            <a:r>
              <a:rPr lang="en-US" baseline="0" dirty="0" smtClean="0"/>
              <a:t>New Data context named </a:t>
            </a:r>
            <a:r>
              <a:rPr lang="en-US" baseline="0" dirty="0" err="1" smtClean="0"/>
              <a:t>StoreContext</a:t>
            </a:r>
            <a:endParaRPr lang="en-US" baseline="0" dirty="0" smtClean="0"/>
          </a:p>
          <a:p>
            <a:pPr marL="342900" lvl="0" indent="-342900">
              <a:buAutoNum type="arabicPeriod"/>
            </a:pPr>
            <a:r>
              <a:rPr lang="en-US" baseline="0" dirty="0" smtClean="0"/>
              <a:t>Demonstrate the </a:t>
            </a:r>
            <a:r>
              <a:rPr lang="en-US" baseline="0" dirty="0" err="1" smtClean="0"/>
              <a:t>scaffolded</a:t>
            </a:r>
            <a:r>
              <a:rPr lang="en-US" baseline="0" dirty="0" smtClean="0"/>
              <a:t> Store controller</a:t>
            </a:r>
          </a:p>
          <a:p>
            <a:pPr marL="952393" lvl="1" indent="-342900">
              <a:buAutoNum type="arabicPeriod"/>
            </a:pPr>
            <a:r>
              <a:rPr lang="en-US" baseline="0" dirty="0" smtClean="0"/>
              <a:t>Browse to /Store</a:t>
            </a:r>
          </a:p>
          <a:p>
            <a:pPr marL="952393" lvl="1" indent="-342900">
              <a:buAutoNum type="arabicPeriod"/>
            </a:pPr>
            <a:r>
              <a:rPr lang="en-US" baseline="0" dirty="0" smtClean="0"/>
              <a:t>Add an Album</a:t>
            </a:r>
          </a:p>
          <a:p>
            <a:pPr marL="952393" lvl="1" indent="-342900">
              <a:buAutoNum type="arabicPeriod"/>
            </a:pPr>
            <a:r>
              <a:rPr lang="en-US" baseline="0" dirty="0" smtClean="0"/>
              <a:t>Edit the album</a:t>
            </a:r>
          </a:p>
          <a:p>
            <a:pPr marL="952393" lvl="1" indent="-342900">
              <a:buAutoNum type="arabicPeriod"/>
            </a:pPr>
            <a:r>
              <a:rPr lang="en-US" baseline="0" dirty="0" smtClean="0"/>
              <a:t>Delete the album</a:t>
            </a:r>
          </a:p>
          <a:p>
            <a:pPr marL="342900" lvl="0" indent="-342900">
              <a:buAutoNum type="arabicPeriod"/>
            </a:pPr>
            <a:r>
              <a:rPr lang="en-US" baseline="0" dirty="0" smtClean="0"/>
              <a:t>Show the Store controller actions and views</a:t>
            </a:r>
          </a:p>
          <a:p>
            <a:pPr marL="342900" lvl="0" indent="-342900">
              <a:buAutoNum type="arabicPeriod"/>
            </a:pPr>
            <a:r>
              <a:rPr lang="en-US" baseline="0" dirty="0" smtClean="0"/>
              <a:t>Show </a:t>
            </a:r>
            <a:r>
              <a:rPr lang="en-US" baseline="0" dirty="0" err="1" smtClean="0"/>
              <a:t>App_Start</a:t>
            </a:r>
            <a:r>
              <a:rPr lang="en-US" baseline="0" dirty="0" smtClean="0"/>
              <a:t>\</a:t>
            </a:r>
            <a:r>
              <a:rPr lang="en-US" baseline="0" dirty="0" err="1" smtClean="0"/>
              <a:t>RouteConfig.cs</a:t>
            </a:r>
            <a:r>
              <a:rPr lang="en-US" baseline="0" dirty="0" smtClean="0"/>
              <a:t> to show how </a:t>
            </a:r>
            <a:r>
              <a:rPr lang="en-US" baseline="0" dirty="0" err="1" smtClean="0"/>
              <a:t>urls</a:t>
            </a:r>
            <a:r>
              <a:rPr lang="en-US" baseline="0" dirty="0" smtClean="0"/>
              <a:t> map to actions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446026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(10</a:t>
            </a:r>
            <a:r>
              <a:rPr lang="en-US" baseline="0" dirty="0" smtClean="0"/>
              <a:t> minutes)</a:t>
            </a:r>
            <a:endParaRPr lang="en-US" dirty="0" smtClean="0"/>
          </a:p>
          <a:p>
            <a:pPr marL="342900" indent="-342900">
              <a:buAutoNum type="arabicPeriod"/>
            </a:pPr>
            <a:r>
              <a:rPr lang="en-US" baseline="0" dirty="0" smtClean="0"/>
              <a:t>Open the </a:t>
            </a:r>
            <a:r>
              <a:rPr lang="en-US" baseline="0" dirty="0" err="1" smtClean="0"/>
              <a:t>StoreContext</a:t>
            </a:r>
            <a:r>
              <a:rPr lang="en-US" baseline="0" dirty="0" smtClean="0"/>
              <a:t> class created in the previous demo</a:t>
            </a:r>
          </a:p>
          <a:p>
            <a:pPr marL="342900" indent="-342900">
              <a:buAutoNum type="arabicPeriod"/>
            </a:pPr>
            <a:r>
              <a:rPr lang="en-US" baseline="0" dirty="0" smtClean="0"/>
              <a:t>Show the database in </a:t>
            </a:r>
            <a:r>
              <a:rPr lang="en-US" baseline="0" dirty="0" err="1" smtClean="0"/>
              <a:t>App_Data</a:t>
            </a:r>
            <a:r>
              <a:rPr lang="en-US" baseline="0" dirty="0" smtClean="0"/>
              <a:t> and explain that the Albums table is inferred from the </a:t>
            </a:r>
            <a:r>
              <a:rPr lang="en-US" baseline="0" dirty="0" err="1" smtClean="0"/>
              <a:t>Ablum</a:t>
            </a:r>
            <a:r>
              <a:rPr lang="en-US" baseline="0" dirty="0" smtClean="0"/>
              <a:t> class</a:t>
            </a:r>
          </a:p>
          <a:p>
            <a:pPr marL="342900" indent="-342900">
              <a:buAutoNum type="arabicPeriod"/>
            </a:pPr>
            <a:r>
              <a:rPr lang="en-US" baseline="0" dirty="0" smtClean="0"/>
              <a:t>Enable automatic migrations (note – if running late, skip this section)</a:t>
            </a:r>
          </a:p>
          <a:p>
            <a:pPr marL="952393" lvl="1" indent="-342900">
              <a:buAutoNum type="arabicPeriod"/>
            </a:pPr>
            <a:r>
              <a:rPr lang="en-US" baseline="0" dirty="0" smtClean="0"/>
              <a:t>Enable migrations using the </a:t>
            </a:r>
            <a:r>
              <a:rPr lang="en-US" sz="1600" kern="1200" dirty="0" smtClean="0">
                <a:solidFill>
                  <a:schemeClr val="tx1"/>
                </a:solidFill>
                <a:latin typeface="Segoe UI" pitchFamily="34" charset="0"/>
                <a:ea typeface="+mn-ea"/>
                <a:cs typeface="+mn-cs"/>
              </a:rPr>
              <a:t>Enable-Migrations –</a:t>
            </a:r>
            <a:r>
              <a:rPr lang="en-US" sz="1600" kern="1200" dirty="0" err="1" smtClean="0">
                <a:solidFill>
                  <a:schemeClr val="tx1"/>
                </a:solidFill>
                <a:latin typeface="Segoe UI" pitchFamily="34" charset="0"/>
                <a:ea typeface="+mn-ea"/>
                <a:cs typeface="+mn-cs"/>
              </a:rPr>
              <a:t>EnableAutomaticMigrations</a:t>
            </a:r>
            <a:r>
              <a:rPr lang="en-US" sz="1600" kern="1200" dirty="0" smtClean="0">
                <a:solidFill>
                  <a:schemeClr val="tx1"/>
                </a:solidFill>
                <a:latin typeface="Segoe UI" pitchFamily="34" charset="0"/>
                <a:ea typeface="+mn-ea"/>
                <a:cs typeface="+mn-cs"/>
              </a:rPr>
              <a:t> -</a:t>
            </a:r>
            <a:r>
              <a:rPr lang="en-US" sz="1600" kern="1200" dirty="0" err="1" smtClean="0">
                <a:solidFill>
                  <a:schemeClr val="tx1"/>
                </a:solidFill>
                <a:latin typeface="Segoe UI" pitchFamily="34" charset="0"/>
                <a:ea typeface="+mn-ea"/>
                <a:cs typeface="+mn-cs"/>
              </a:rPr>
              <a:t>ContextType</a:t>
            </a:r>
            <a:r>
              <a:rPr lang="en-US" sz="1600" kern="1200" dirty="0" smtClean="0">
                <a:solidFill>
                  <a:schemeClr val="tx1"/>
                </a:solidFill>
                <a:latin typeface="Segoe UI" pitchFamily="34" charset="0"/>
                <a:ea typeface="+mn-ea"/>
                <a:cs typeface="+mn-cs"/>
              </a:rPr>
              <a:t> </a:t>
            </a:r>
            <a:r>
              <a:rPr lang="en-US" sz="1600" kern="1200" dirty="0" err="1" smtClean="0">
                <a:solidFill>
                  <a:schemeClr val="tx1"/>
                </a:solidFill>
                <a:latin typeface="Segoe UI" pitchFamily="34" charset="0"/>
                <a:ea typeface="+mn-ea"/>
                <a:cs typeface="+mn-cs"/>
              </a:rPr>
              <a:t>StoreContext</a:t>
            </a:r>
            <a:r>
              <a:rPr lang="en-US" baseline="0" dirty="0" smtClean="0"/>
              <a:t> </a:t>
            </a:r>
            <a:r>
              <a:rPr lang="en-US" sz="1600" b="0" i="0" kern="1200" dirty="0" smtClean="0">
                <a:solidFill>
                  <a:schemeClr val="tx1"/>
                </a:solidFill>
                <a:effectLst/>
                <a:latin typeface="Segoe UI" pitchFamily="34" charset="0"/>
                <a:ea typeface="+mn-ea"/>
                <a:cs typeface="+mn-cs"/>
              </a:rPr>
              <a:t>command in the package manager console</a:t>
            </a:r>
          </a:p>
          <a:p>
            <a:pPr marL="952393" lvl="1" indent="-342900">
              <a:buAutoNum type="arabicPeriod"/>
            </a:pPr>
            <a:r>
              <a:rPr lang="en-US" sz="1600" b="0" i="0" kern="1200" dirty="0" smtClean="0">
                <a:solidFill>
                  <a:schemeClr val="tx1"/>
                </a:solidFill>
                <a:effectLst/>
                <a:latin typeface="Segoe UI" pitchFamily="34" charset="0"/>
                <a:ea typeface="+mn-ea"/>
                <a:cs typeface="+mn-cs"/>
              </a:rPr>
              <a:t>Add an </a:t>
            </a:r>
            <a:r>
              <a:rPr lang="en-US" sz="1600" b="0" i="0" kern="1200" dirty="0" err="1" smtClean="0">
                <a:solidFill>
                  <a:schemeClr val="tx1"/>
                </a:solidFill>
                <a:effectLst/>
                <a:latin typeface="Segoe UI" pitchFamily="34" charset="0"/>
                <a:ea typeface="+mn-ea"/>
                <a:cs typeface="+mn-cs"/>
              </a:rPr>
              <a:t>int</a:t>
            </a:r>
            <a:r>
              <a:rPr lang="en-US" sz="1600" b="0" i="0" kern="1200" dirty="0" smtClean="0">
                <a:solidFill>
                  <a:schemeClr val="tx1"/>
                </a:solidFill>
                <a:effectLst/>
                <a:latin typeface="Segoe UI" pitchFamily="34" charset="0"/>
                <a:ea typeface="+mn-ea"/>
                <a:cs typeface="+mn-cs"/>
              </a:rPr>
              <a:t> Rating property to the Album class</a:t>
            </a:r>
          </a:p>
          <a:p>
            <a:pPr marL="952393" lvl="1" indent="-342900">
              <a:buAutoNum type="arabicPeriod"/>
            </a:pPr>
            <a:r>
              <a:rPr lang="en-US" sz="1600" b="0" i="0" kern="1200" dirty="0" smtClean="0">
                <a:solidFill>
                  <a:schemeClr val="tx1"/>
                </a:solidFill>
                <a:effectLst/>
                <a:latin typeface="Segoe UI" pitchFamily="34" charset="0"/>
                <a:ea typeface="+mn-ea"/>
                <a:cs typeface="+mn-cs"/>
              </a:rPr>
              <a:t>In the package manager console, run</a:t>
            </a:r>
            <a:r>
              <a:rPr lang="en-US" sz="1600" b="0" i="0" kern="1200" baseline="0" dirty="0" smtClean="0">
                <a:solidFill>
                  <a:schemeClr val="tx1"/>
                </a:solidFill>
                <a:effectLst/>
                <a:latin typeface="Segoe UI" pitchFamily="34" charset="0"/>
                <a:ea typeface="+mn-ea"/>
                <a:cs typeface="+mn-cs"/>
              </a:rPr>
              <a:t> Update-Database –Verbose –Script</a:t>
            </a:r>
          </a:p>
          <a:p>
            <a:pPr marL="952393" lvl="1" indent="-342900">
              <a:buAutoNum type="arabicPeriod"/>
            </a:pPr>
            <a:r>
              <a:rPr lang="en-US" sz="1600" b="0" i="0" kern="1200" baseline="0" dirty="0" smtClean="0">
                <a:solidFill>
                  <a:schemeClr val="tx1"/>
                </a:solidFill>
                <a:effectLst/>
                <a:latin typeface="Segoe UI" pitchFamily="34" charset="0"/>
                <a:ea typeface="+mn-ea"/>
                <a:cs typeface="+mn-cs"/>
              </a:rPr>
              <a:t>Show the output and script</a:t>
            </a:r>
          </a:p>
          <a:p>
            <a:pPr marL="952393" lvl="1" indent="-342900">
              <a:buAutoNum type="arabicPeriod"/>
            </a:pPr>
            <a:r>
              <a:rPr lang="en-US" sz="1600" b="0" i="0" kern="1200" baseline="0" dirty="0" smtClean="0">
                <a:solidFill>
                  <a:schemeClr val="tx1"/>
                </a:solidFill>
                <a:effectLst/>
                <a:latin typeface="Segoe UI" pitchFamily="34" charset="0"/>
                <a:ea typeface="+mn-ea"/>
                <a:cs typeface="+mn-cs"/>
              </a:rPr>
              <a:t>Run the command again and show that EF detects no changes were made so no migration is necessary</a:t>
            </a:r>
          </a:p>
          <a:p>
            <a:pPr marL="342900" indent="-342900">
              <a:buAutoNum type="arabicPeriod"/>
            </a:pP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1172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 the site as shown here: https://www.windowsazure.com/en-us/develop/net/tutorials/web-site-with-sql-database/#header-3</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82835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permitting – add a new property</a:t>
            </a:r>
            <a:r>
              <a:rPr lang="en-US" baseline="0" dirty="0" smtClean="0"/>
              <a:t> to the model and re-deploy to show the database </a:t>
            </a:r>
            <a:r>
              <a:rPr lang="en-US" baseline="0" smtClean="0"/>
              <a:t>was updated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067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mtClean="0"/>
              <a:t>Robot </a:t>
            </a:r>
            <a:r>
              <a:rPr lang="en-US" dirty="0" smtClean="0"/>
              <a:t>icon purchased from The Noun</a:t>
            </a:r>
            <a:r>
              <a:rPr lang="en-US" baseline="0" dirty="0" smtClean="0"/>
              <a:t> Project: http://thenounproject.com/noun/robot/#icon-No5762</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123467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643699" y="1762230"/>
            <a:ext cx="4117964" cy="2202876"/>
          </a:xfrm>
          <a:prstGeom prst="rect">
            <a:avLst/>
          </a:prstGeom>
        </p:spPr>
      </p:pic>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170748" y="1068123"/>
            <a:ext cx="381220" cy="153824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flipH="1">
            <a:off x="10939870" y="3802806"/>
            <a:ext cx="381220" cy="1538244"/>
          </a:xfrm>
          <a:prstGeom prst="rect">
            <a:avLst/>
          </a:prstGeom>
        </p:spPr>
      </p:pic>
      <p:cxnSp>
        <p:nvCxnSpPr>
          <p:cNvPr id="12" name="Straight Connector 11"/>
          <p:cNvCxnSpPr/>
          <p:nvPr userDrawn="1"/>
        </p:nvCxnSpPr>
        <p:spPr>
          <a:xfrm>
            <a:off x="11054443" y="3831945"/>
            <a:ext cx="0" cy="3285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1200266" y="3708798"/>
            <a:ext cx="0" cy="4517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62417" y="3480617"/>
            <a:ext cx="8164" cy="68253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90399" y="2209547"/>
            <a:ext cx="607738" cy="2452258"/>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970598" y="2398902"/>
            <a:ext cx="381220" cy="1538244"/>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24279" y="2660819"/>
            <a:ext cx="495900" cy="2000986"/>
          </a:xfrm>
          <a:prstGeom prst="rect">
            <a:avLst/>
          </a:prstGeom>
        </p:spPr>
      </p:pic>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Migrations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540494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z="6000" dirty="0" smtClean="0"/>
              <a:t>Building and Deploying Websites with ASP.NET MVC 4</a:t>
            </a:r>
            <a:endParaRPr lang="en-US" sz="6000" dirty="0"/>
          </a:p>
        </p:txBody>
      </p:sp>
      <p:sp>
        <p:nvSpPr>
          <p:cNvPr id="7" name="Text Placeholder 6"/>
          <p:cNvSpPr>
            <a:spLocks noGrp="1"/>
          </p:cNvSpPr>
          <p:nvPr>
            <p:ph type="body" sz="quarter" idx="11"/>
          </p:nvPr>
        </p:nvSpPr>
        <p:spPr>
          <a:xfrm>
            <a:off x="519113" y="5460240"/>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8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591775"/>
            <a:ext cx="8194321" cy="4893647"/>
          </a:xfrm>
        </p:spPr>
        <p:txBody>
          <a:bodyPr/>
          <a:lstStyle/>
          <a:p>
            <a:pPr lvl="0"/>
            <a:r>
              <a:rPr lang="en-US" sz="4000" dirty="0"/>
              <a:t>Introduction to ASP.NET </a:t>
            </a:r>
            <a:r>
              <a:rPr lang="en-US" sz="4000" dirty="0" smtClean="0"/>
              <a:t>MVC</a:t>
            </a:r>
            <a:endParaRPr lang="en-US" sz="4000" dirty="0"/>
          </a:p>
          <a:p>
            <a:pPr lvl="0"/>
            <a:r>
              <a:rPr lang="en-US" sz="4000" dirty="0" smtClean="0"/>
              <a:t>Creating a new ASP.NET MVC site</a:t>
            </a:r>
            <a:endParaRPr lang="en-US" sz="4000" dirty="0"/>
          </a:p>
          <a:p>
            <a:pPr lvl="0"/>
            <a:r>
              <a:rPr lang="en-US" sz="4000" dirty="0"/>
              <a:t>Adding a </a:t>
            </a:r>
            <a:r>
              <a:rPr lang="en-US" sz="4000" dirty="0" smtClean="0"/>
              <a:t>model / controller / view</a:t>
            </a:r>
            <a:endParaRPr lang="en-US" sz="4000" dirty="0"/>
          </a:p>
          <a:p>
            <a:pPr lvl="0"/>
            <a:r>
              <a:rPr lang="en-US" sz="4000" dirty="0"/>
              <a:t>Entity Framework Code </a:t>
            </a:r>
            <a:r>
              <a:rPr lang="en-US" sz="4000" dirty="0" smtClean="0"/>
              <a:t>First</a:t>
            </a:r>
            <a:endParaRPr lang="en-US" sz="4000" dirty="0"/>
          </a:p>
          <a:p>
            <a:pPr lvl="0"/>
            <a:r>
              <a:rPr lang="en-US" sz="4000" dirty="0"/>
              <a:t>Deploying to Windows Azure Web </a:t>
            </a:r>
            <a:r>
              <a:rPr lang="en-US" sz="4000" dirty="0" smtClean="0"/>
              <a:t>Sites</a:t>
            </a:r>
            <a:endParaRPr lang="en-US" sz="4000" dirty="0"/>
          </a:p>
          <a:p>
            <a:r>
              <a:rPr lang="en-US" sz="4000" dirty="0"/>
              <a:t>Entity Framework </a:t>
            </a:r>
            <a:r>
              <a:rPr lang="en-US" sz="4000" dirty="0" smtClean="0"/>
              <a:t>Migrations</a:t>
            </a:r>
            <a:endParaRPr lang="en-US" sz="40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MVC is Another Alternative in the Stack</a:t>
            </a:r>
            <a:endParaRPr lang="en-US" dirty="0"/>
          </a:p>
        </p:txBody>
      </p:sp>
      <p:sp>
        <p:nvSpPr>
          <p:cNvPr id="21" name="Rectangle 20"/>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5" name="Rectangle 2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26" name="Rectangle 2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27" name="Rectangle 2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30" name="Rectangle 29"/>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31" name="Rectangle 30"/>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32" name="Rectangle 31"/>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33"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35" name="Rectangle 34"/>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36" name="Rectangle 35"/>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37" name="Rectangle 36"/>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41" name="Rectangle 40"/>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3" name="Rectangle 42"/>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4" name="Rectangle 33"/>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39" name="Rectangle 38"/>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5" name="Rectangle 44"/>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grpSp>
        <p:nvGrpSpPr>
          <p:cNvPr id="9" name="Group 8"/>
          <p:cNvGrpSpPr/>
          <p:nvPr/>
        </p:nvGrpSpPr>
        <p:grpSpPr>
          <a:xfrm rot="16200000">
            <a:off x="10172333" y="1408026"/>
            <a:ext cx="876467" cy="1423115"/>
            <a:chOff x="9889114" y="1703024"/>
            <a:chExt cx="1433009" cy="876390"/>
          </a:xfrm>
        </p:grpSpPr>
        <p:sp>
          <p:nvSpPr>
            <p:cNvPr id="46" name="Rectangle 45"/>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7" name="Rectangle 46"/>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869396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MVC Works</a:t>
            </a:r>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accent2">
                    <a:alpha val="99000"/>
                  </a:schemeClr>
                </a:solidFill>
                <a:latin typeface="Segoe UI Light" pitchFamily="34" charset="0"/>
              </a:rPr>
              <a:t>What does MVC look like</a:t>
            </a:r>
            <a:r>
              <a:rPr lang="en-US" dirty="0" smtClean="0">
                <a:solidFill>
                  <a:schemeClr val="accent2">
                    <a:alpha val="99000"/>
                  </a:schemeClr>
                </a:solidFill>
                <a:latin typeface="Segoe UI Light" pitchFamily="34" charset="0"/>
              </a:rPr>
              <a:t>?</a:t>
            </a:r>
            <a:endParaRPr lang="en-US" dirty="0">
              <a:solidFill>
                <a:schemeClr val="accent2">
                  <a:alpha val="99000"/>
                </a:schemeClr>
              </a:solidFill>
              <a:latin typeface="Segoe UI Light" pitchFamily="34" charset="0"/>
            </a:endParaRPr>
          </a:p>
        </p:txBody>
      </p:sp>
      <p:grpSp>
        <p:nvGrpSpPr>
          <p:cNvPr id="18" name="Group 17"/>
          <p:cNvGrpSpPr/>
          <p:nvPr/>
        </p:nvGrpSpPr>
        <p:grpSpPr>
          <a:xfrm>
            <a:off x="5751512" y="2676655"/>
            <a:ext cx="685800" cy="1293628"/>
            <a:chOff x="5751512" y="2676655"/>
            <a:chExt cx="685800" cy="1293628"/>
          </a:xfrm>
        </p:grpSpPr>
        <p:sp>
          <p:nvSpPr>
            <p:cNvPr id="16" name="Left Arrow 15"/>
            <p:cNvSpPr/>
            <p:nvPr/>
          </p:nvSpPr>
          <p:spPr bwMode="auto">
            <a:xfrm rot="16200000">
              <a:off x="5447598" y="3161581"/>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sp>
          <p:nvSpPr>
            <p:cNvPr id="7" name="Freeform 6"/>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 name="Chart 8"/>
          <p:cNvGraphicFramePr/>
          <p:nvPr>
            <p:extLst/>
          </p:nvPr>
        </p:nvGraphicFramePr>
        <p:xfrm>
          <a:off x="6252598" y="5145854"/>
          <a:ext cx="1115765" cy="999765"/>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p:cNvGrpSpPr/>
          <p:nvPr/>
        </p:nvGrpSpPr>
        <p:grpSpPr>
          <a:xfrm>
            <a:off x="4951412" y="5380624"/>
            <a:ext cx="1354352" cy="530225"/>
            <a:chOff x="4951412" y="5380624"/>
            <a:chExt cx="1354352" cy="530225"/>
          </a:xfrm>
        </p:grpSpPr>
        <p:sp>
          <p:nvSpPr>
            <p:cNvPr id="8" name="Freeform 7"/>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Right Arrow 9"/>
            <p:cNvSpPr/>
            <p:nvPr/>
          </p:nvSpPr>
          <p:spPr bwMode="auto">
            <a:xfrm>
              <a:off x="5804678" y="5447189"/>
              <a:ext cx="501086" cy="397095"/>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grpSp>
        <p:nvGrpSpPr>
          <p:cNvPr id="17" name="Group 16"/>
          <p:cNvGrpSpPr/>
          <p:nvPr/>
        </p:nvGrpSpPr>
        <p:grpSpPr>
          <a:xfrm>
            <a:off x="4951412" y="1690578"/>
            <a:ext cx="6117081" cy="999461"/>
            <a:chOff x="4951412" y="1690578"/>
            <a:chExt cx="6117081"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Controller</a:t>
              </a:r>
            </a:p>
          </p:txBody>
        </p:sp>
        <p:sp>
          <p:nvSpPr>
            <p:cNvPr id="11" name="Content Placeholder 2"/>
            <p:cNvSpPr txBox="1">
              <a:spLocks/>
            </p:cNvSpPr>
            <p:nvPr/>
          </p:nvSpPr>
          <p:spPr>
            <a:xfrm>
              <a:off x="7761767" y="1690579"/>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Controller</a:t>
              </a:r>
            </a:p>
            <a:p>
              <a:pPr marL="0" lvl="1" indent="0" defTabSz="685864">
                <a:spcBef>
                  <a:spcPts val="600"/>
                </a:spcBef>
                <a:buNone/>
              </a:pPr>
              <a:r>
                <a:rPr lang="en-US" sz="2000" dirty="0"/>
                <a:t>Retrieves Model</a:t>
              </a:r>
            </a:p>
            <a:p>
              <a:pPr marL="0" lvl="1" indent="0" defTabSz="685864">
                <a:spcBef>
                  <a:spcPts val="600"/>
                </a:spcBef>
                <a:buNone/>
              </a:pPr>
              <a:r>
                <a:rPr lang="en-US" sz="2000" dirty="0"/>
                <a:t>“Does Stuff”</a:t>
              </a:r>
            </a:p>
          </p:txBody>
        </p:sp>
      </p:grpSp>
      <p:grpSp>
        <p:nvGrpSpPr>
          <p:cNvPr id="19" name="Group 18"/>
          <p:cNvGrpSpPr/>
          <p:nvPr/>
        </p:nvGrpSpPr>
        <p:grpSpPr>
          <a:xfrm>
            <a:off x="4951412" y="3963196"/>
            <a:ext cx="6117081" cy="1006547"/>
            <a:chOff x="4951412" y="3963196"/>
            <a:chExt cx="6117081"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View</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View</a:t>
              </a:r>
            </a:p>
            <a:p>
              <a:pPr marL="0" lvl="1" indent="0" defTabSz="685864">
                <a:spcBef>
                  <a:spcPts val="600"/>
                </a:spcBef>
                <a:buNone/>
              </a:pPr>
              <a:r>
                <a:rPr lang="en-US" sz="2000" dirty="0"/>
                <a:t>Visually represents</a:t>
              </a:r>
            </a:p>
            <a:p>
              <a:pPr marL="0" lvl="1" indent="0" defTabSz="685864">
                <a:spcBef>
                  <a:spcPts val="600"/>
                </a:spcBef>
                <a:buNone/>
              </a:pPr>
              <a:r>
                <a:rPr lang="en-US" sz="2000" dirty="0"/>
                <a:t>the model</a:t>
              </a:r>
            </a:p>
          </p:txBody>
        </p:sp>
      </p:grpSp>
      <p:sp>
        <p:nvSpPr>
          <p:cNvPr id="13" name="Right Arrow 12"/>
          <p:cNvSpPr/>
          <p:nvPr/>
        </p:nvSpPr>
        <p:spPr bwMode="auto">
          <a:xfrm>
            <a:off x="1945943" y="1690579"/>
            <a:ext cx="2286000"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a:t>
            </a:r>
          </a:p>
        </p:txBody>
      </p:sp>
      <p:grpSp>
        <p:nvGrpSpPr>
          <p:cNvPr id="21" name="Group 20"/>
          <p:cNvGrpSpPr/>
          <p:nvPr/>
        </p:nvGrpSpPr>
        <p:grpSpPr>
          <a:xfrm>
            <a:off x="1945943" y="3470400"/>
            <a:ext cx="2286000" cy="1492255"/>
            <a:chOff x="1945943" y="3470400"/>
            <a:chExt cx="2286000" cy="1492255"/>
          </a:xfrm>
        </p:grpSpPr>
        <p:sp>
          <p:nvSpPr>
            <p:cNvPr id="14" name="Left Arrow 13"/>
            <p:cNvSpPr/>
            <p:nvPr/>
          </p:nvSpPr>
          <p:spPr bwMode="auto">
            <a:xfrm>
              <a:off x="1945943" y="3963196"/>
              <a:ext cx="2286000"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Response</a:t>
              </a:r>
            </a:p>
          </p:txBody>
        </p:sp>
        <p:graphicFrame>
          <p:nvGraphicFramePr>
            <p:cNvPr id="15" name="Chart 14"/>
            <p:cNvGraphicFramePr/>
            <p:nvPr>
              <p:extLst/>
            </p:nvPr>
          </p:nvGraphicFramePr>
          <p:xfrm>
            <a:off x="2531061" y="3470400"/>
            <a:ext cx="1115765" cy="99976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4009729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new ASP.NET MVC 4</a:t>
            </a:r>
            <a:br>
              <a:rPr lang="en-US" dirty="0" smtClean="0"/>
            </a:br>
            <a:r>
              <a:rPr lang="en-US" dirty="0" smtClean="0"/>
              <a:t>Application</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209520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a model, controller, view</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352280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Code First</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687055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Deploying to Windows Azure Web Sites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5648702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6738</TotalTime>
  <Words>653</Words>
  <Application>Microsoft Office PowerPoint</Application>
  <PresentationFormat>Custom</PresentationFormat>
  <Paragraphs>118</Paragraphs>
  <Slides>11</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and Deploying Websites with ASP.NET MVC 4</vt:lpstr>
      <vt:lpstr>Agenda </vt:lpstr>
      <vt:lpstr>MVC is Another Alternative in the Stack</vt:lpstr>
      <vt:lpstr>How MVC Works</vt:lpstr>
      <vt:lpstr>Creating a new ASP.NET MVC 4 Application</vt:lpstr>
      <vt:lpstr>Adding a model, controller, view</vt:lpstr>
      <vt:lpstr>Entity Framework Code First</vt:lpstr>
      <vt:lpstr>Deploying to Windows Azure Web Sites</vt:lpstr>
      <vt:lpstr>Entity Framework Migrations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368</cp:revision>
  <cp:lastPrinted>2011-10-11T14:25:22Z</cp:lastPrinted>
  <dcterms:created xsi:type="dcterms:W3CDTF">2011-03-29T16:07:22Z</dcterms:created>
  <dcterms:modified xsi:type="dcterms:W3CDTF">2012-12-21T07:09:59Z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