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16"/>
  </p:notesMasterIdLst>
  <p:handoutMasterIdLst>
    <p:handoutMasterId r:id="rId17"/>
  </p:handoutMasterIdLst>
  <p:sldIdLst>
    <p:sldId id="296" r:id="rId6"/>
    <p:sldId id="293" r:id="rId7"/>
    <p:sldId id="257" r:id="rId8"/>
    <p:sldId id="301" r:id="rId9"/>
    <p:sldId id="297" r:id="rId10"/>
    <p:sldId id="300" r:id="rId11"/>
    <p:sldId id="298" r:id="rId12"/>
    <p:sldId id="302" r:id="rId13"/>
    <p:sldId id="299" r:id="rId14"/>
    <p:sldId id="292" r:id="rId15"/>
  </p:sldIdLst>
  <p:sldSz cx="12188825" cy="6858000"/>
  <p:notesSz cx="6858000" cy="9296400"/>
  <p:custDataLst>
    <p:tags r:id="rId18"/>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70071" autoAdjust="0"/>
  </p:normalViewPr>
  <p:slideViewPr>
    <p:cSldViewPr snapToGrid="0">
      <p:cViewPr varScale="1">
        <p:scale>
          <a:sx n="63" d="100"/>
          <a:sy n="63" d="100"/>
        </p:scale>
        <p:origin x="84" y="468"/>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E7DF19-1910-416C-936F-EB2E6F37734B}" type="doc">
      <dgm:prSet loTypeId="urn:microsoft.com/office/officeart/2005/8/layout/chevron1" loCatId="process" qsTypeId="urn:microsoft.com/office/officeart/2005/8/quickstyle/simple1" qsCatId="simple" csTypeId="urn:microsoft.com/office/officeart/2005/8/colors/accent1_3" csCatId="accent1" phldr="1"/>
      <dgm:spPr/>
    </dgm:pt>
    <dgm:pt modelId="{DD3994C7-351F-4257-913D-F4A281A62D15}">
      <dgm:prSet phldrT="[Text]"/>
      <dgm:spPr/>
      <dgm:t>
        <a:bodyPr/>
        <a:lstStyle/>
        <a:p>
          <a:r>
            <a:rPr lang="en-US" dirty="0" smtClean="0"/>
            <a:t>Adaptive Rendering</a:t>
          </a:r>
          <a:endParaRPr lang="en-US" dirty="0"/>
        </a:p>
      </dgm:t>
    </dgm:pt>
    <dgm:pt modelId="{F33C3D3C-59B7-4604-BF70-E7155A791C27}" type="parTrans" cxnId="{954744B8-091B-47A5-9194-A858CDDF9ED6}">
      <dgm:prSet/>
      <dgm:spPr/>
      <dgm:t>
        <a:bodyPr/>
        <a:lstStyle/>
        <a:p>
          <a:endParaRPr lang="en-US"/>
        </a:p>
      </dgm:t>
    </dgm:pt>
    <dgm:pt modelId="{94F90DEE-5452-4E7C-8741-25D5AC0BAB48}" type="sibTrans" cxnId="{954744B8-091B-47A5-9194-A858CDDF9ED6}">
      <dgm:prSet/>
      <dgm:spPr/>
      <dgm:t>
        <a:bodyPr/>
        <a:lstStyle/>
        <a:p>
          <a:endParaRPr lang="en-US"/>
        </a:p>
      </dgm:t>
    </dgm:pt>
    <dgm:pt modelId="{F9EB828E-2175-4F14-9456-1632A0625942}">
      <dgm:prSet phldrT="[Text]"/>
      <dgm:spPr/>
      <dgm:t>
        <a:bodyPr/>
        <a:lstStyle/>
        <a:p>
          <a:r>
            <a:rPr lang="en-US" dirty="0" smtClean="0"/>
            <a:t>Display Modes</a:t>
          </a:r>
          <a:endParaRPr lang="en-US" dirty="0"/>
        </a:p>
      </dgm:t>
    </dgm:pt>
    <dgm:pt modelId="{67F9A29D-E511-4CC2-B9CC-DA5375126A5F}" type="parTrans" cxnId="{5E3B5D79-C98C-43B3-B29B-22BD5791019B}">
      <dgm:prSet/>
      <dgm:spPr/>
      <dgm:t>
        <a:bodyPr/>
        <a:lstStyle/>
        <a:p>
          <a:endParaRPr lang="en-US"/>
        </a:p>
      </dgm:t>
    </dgm:pt>
    <dgm:pt modelId="{C86C6D46-6319-4D88-984A-B979503725FE}" type="sibTrans" cxnId="{5E3B5D79-C98C-43B3-B29B-22BD5791019B}">
      <dgm:prSet/>
      <dgm:spPr/>
      <dgm:t>
        <a:bodyPr/>
        <a:lstStyle/>
        <a:p>
          <a:endParaRPr lang="en-US"/>
        </a:p>
      </dgm:t>
    </dgm:pt>
    <dgm:pt modelId="{C272011E-6ADE-453D-A44E-74B7386D26E3}">
      <dgm:prSet phldrT="[Text]"/>
      <dgm:spPr/>
      <dgm:t>
        <a:bodyPr/>
        <a:lstStyle/>
        <a:p>
          <a:r>
            <a:rPr lang="en-US" dirty="0" smtClean="0"/>
            <a:t>Mobile Template</a:t>
          </a:r>
          <a:endParaRPr lang="en-US" dirty="0"/>
        </a:p>
      </dgm:t>
    </dgm:pt>
    <dgm:pt modelId="{FC0890FA-9566-41C1-B394-C0218DD7C41D}" type="parTrans" cxnId="{D134C985-2264-466F-B81F-837ECE8CBB8F}">
      <dgm:prSet/>
      <dgm:spPr/>
      <dgm:t>
        <a:bodyPr/>
        <a:lstStyle/>
        <a:p>
          <a:endParaRPr lang="en-US"/>
        </a:p>
      </dgm:t>
    </dgm:pt>
    <dgm:pt modelId="{8469E8DB-7332-470A-80A9-50973E1285F5}" type="sibTrans" cxnId="{D134C985-2264-466F-B81F-837ECE8CBB8F}">
      <dgm:prSet/>
      <dgm:spPr/>
      <dgm:t>
        <a:bodyPr/>
        <a:lstStyle/>
        <a:p>
          <a:endParaRPr lang="en-US"/>
        </a:p>
      </dgm:t>
    </dgm:pt>
    <dgm:pt modelId="{5EA4BF83-81CB-4646-8D82-3383297CA1D9}" type="pres">
      <dgm:prSet presAssocID="{69E7DF19-1910-416C-936F-EB2E6F37734B}" presName="Name0" presStyleCnt="0">
        <dgm:presLayoutVars>
          <dgm:dir/>
          <dgm:animLvl val="lvl"/>
          <dgm:resizeHandles val="exact"/>
        </dgm:presLayoutVars>
      </dgm:prSet>
      <dgm:spPr/>
    </dgm:pt>
    <dgm:pt modelId="{FCDB03F9-54DE-42A5-A2D1-A9693C422DE3}" type="pres">
      <dgm:prSet presAssocID="{DD3994C7-351F-4257-913D-F4A281A62D15}" presName="parTxOnly" presStyleLbl="node1" presStyleIdx="0" presStyleCnt="3">
        <dgm:presLayoutVars>
          <dgm:chMax val="0"/>
          <dgm:chPref val="0"/>
          <dgm:bulletEnabled val="1"/>
        </dgm:presLayoutVars>
      </dgm:prSet>
      <dgm:spPr/>
      <dgm:t>
        <a:bodyPr/>
        <a:lstStyle/>
        <a:p>
          <a:endParaRPr lang="en-US"/>
        </a:p>
      </dgm:t>
    </dgm:pt>
    <dgm:pt modelId="{CBAC770F-DE5D-4146-B5F8-C7608ED413A9}" type="pres">
      <dgm:prSet presAssocID="{94F90DEE-5452-4E7C-8741-25D5AC0BAB48}" presName="parTxOnlySpace" presStyleCnt="0"/>
      <dgm:spPr/>
    </dgm:pt>
    <dgm:pt modelId="{79AF9C3F-782F-4B05-A97C-56A20D515260}" type="pres">
      <dgm:prSet presAssocID="{F9EB828E-2175-4F14-9456-1632A0625942}" presName="parTxOnly" presStyleLbl="node1" presStyleIdx="1" presStyleCnt="3">
        <dgm:presLayoutVars>
          <dgm:chMax val="0"/>
          <dgm:chPref val="0"/>
          <dgm:bulletEnabled val="1"/>
        </dgm:presLayoutVars>
      </dgm:prSet>
      <dgm:spPr/>
      <dgm:t>
        <a:bodyPr/>
        <a:lstStyle/>
        <a:p>
          <a:endParaRPr lang="en-US"/>
        </a:p>
      </dgm:t>
    </dgm:pt>
    <dgm:pt modelId="{7D0AAF60-90F3-4D71-8C2A-4AE30D645E47}" type="pres">
      <dgm:prSet presAssocID="{C86C6D46-6319-4D88-984A-B979503725FE}" presName="parTxOnlySpace" presStyleCnt="0"/>
      <dgm:spPr/>
    </dgm:pt>
    <dgm:pt modelId="{6CEDF4AE-297F-47E1-A7FC-371F05976771}" type="pres">
      <dgm:prSet presAssocID="{C272011E-6ADE-453D-A44E-74B7386D26E3}" presName="parTxOnly" presStyleLbl="node1" presStyleIdx="2" presStyleCnt="3">
        <dgm:presLayoutVars>
          <dgm:chMax val="0"/>
          <dgm:chPref val="0"/>
          <dgm:bulletEnabled val="1"/>
        </dgm:presLayoutVars>
      </dgm:prSet>
      <dgm:spPr/>
      <dgm:t>
        <a:bodyPr/>
        <a:lstStyle/>
        <a:p>
          <a:endParaRPr lang="en-US"/>
        </a:p>
      </dgm:t>
    </dgm:pt>
  </dgm:ptLst>
  <dgm:cxnLst>
    <dgm:cxn modelId="{1AA79C45-8E72-4113-988F-2B97C1C27AF1}" type="presOf" srcId="{DD3994C7-351F-4257-913D-F4A281A62D15}" destId="{FCDB03F9-54DE-42A5-A2D1-A9693C422DE3}" srcOrd="0" destOrd="0" presId="urn:microsoft.com/office/officeart/2005/8/layout/chevron1"/>
    <dgm:cxn modelId="{954744B8-091B-47A5-9194-A858CDDF9ED6}" srcId="{69E7DF19-1910-416C-936F-EB2E6F37734B}" destId="{DD3994C7-351F-4257-913D-F4A281A62D15}" srcOrd="0" destOrd="0" parTransId="{F33C3D3C-59B7-4604-BF70-E7155A791C27}" sibTransId="{94F90DEE-5452-4E7C-8741-25D5AC0BAB48}"/>
    <dgm:cxn modelId="{243B78E1-59CD-4170-87F4-75FF8F1A87EB}" type="presOf" srcId="{69E7DF19-1910-416C-936F-EB2E6F37734B}" destId="{5EA4BF83-81CB-4646-8D82-3383297CA1D9}" srcOrd="0" destOrd="0" presId="urn:microsoft.com/office/officeart/2005/8/layout/chevron1"/>
    <dgm:cxn modelId="{5E3B5D79-C98C-43B3-B29B-22BD5791019B}" srcId="{69E7DF19-1910-416C-936F-EB2E6F37734B}" destId="{F9EB828E-2175-4F14-9456-1632A0625942}" srcOrd="1" destOrd="0" parTransId="{67F9A29D-E511-4CC2-B9CC-DA5375126A5F}" sibTransId="{C86C6D46-6319-4D88-984A-B979503725FE}"/>
    <dgm:cxn modelId="{2C37F8A9-D4D2-4A68-B874-F673F1AA5AA8}" type="presOf" srcId="{F9EB828E-2175-4F14-9456-1632A0625942}" destId="{79AF9C3F-782F-4B05-A97C-56A20D515260}" srcOrd="0" destOrd="0" presId="urn:microsoft.com/office/officeart/2005/8/layout/chevron1"/>
    <dgm:cxn modelId="{D134C985-2264-466F-B81F-837ECE8CBB8F}" srcId="{69E7DF19-1910-416C-936F-EB2E6F37734B}" destId="{C272011E-6ADE-453D-A44E-74B7386D26E3}" srcOrd="2" destOrd="0" parTransId="{FC0890FA-9566-41C1-B394-C0218DD7C41D}" sibTransId="{8469E8DB-7332-470A-80A9-50973E1285F5}"/>
    <dgm:cxn modelId="{A80E9052-76B6-4C52-B7BA-75BA8B9574A8}" type="presOf" srcId="{C272011E-6ADE-453D-A44E-74B7386D26E3}" destId="{6CEDF4AE-297F-47E1-A7FC-371F05976771}" srcOrd="0" destOrd="0" presId="urn:microsoft.com/office/officeart/2005/8/layout/chevron1"/>
    <dgm:cxn modelId="{28515BD6-550E-40A8-90C0-E0CE741B386E}" type="presParOf" srcId="{5EA4BF83-81CB-4646-8D82-3383297CA1D9}" destId="{FCDB03F9-54DE-42A5-A2D1-A9693C422DE3}" srcOrd="0" destOrd="0" presId="urn:microsoft.com/office/officeart/2005/8/layout/chevron1"/>
    <dgm:cxn modelId="{F21AD7ED-CF1F-4BDA-919D-40CCF4645039}" type="presParOf" srcId="{5EA4BF83-81CB-4646-8D82-3383297CA1D9}" destId="{CBAC770F-DE5D-4146-B5F8-C7608ED413A9}" srcOrd="1" destOrd="0" presId="urn:microsoft.com/office/officeart/2005/8/layout/chevron1"/>
    <dgm:cxn modelId="{21C06CFF-3703-4464-9E9B-55DC7AAAA378}" type="presParOf" srcId="{5EA4BF83-81CB-4646-8D82-3383297CA1D9}" destId="{79AF9C3F-782F-4B05-A97C-56A20D515260}" srcOrd="2" destOrd="0" presId="urn:microsoft.com/office/officeart/2005/8/layout/chevron1"/>
    <dgm:cxn modelId="{0DC7CF62-6400-4799-A726-454C8A4E418D}" type="presParOf" srcId="{5EA4BF83-81CB-4646-8D82-3383297CA1D9}" destId="{7D0AAF60-90F3-4D71-8C2A-4AE30D645E47}" srcOrd="3" destOrd="0" presId="urn:microsoft.com/office/officeart/2005/8/layout/chevron1"/>
    <dgm:cxn modelId="{FE0F9A5B-52F8-441C-82CF-FBEEB2F7B16D}" type="presParOf" srcId="{5EA4BF83-81CB-4646-8D82-3383297CA1D9}" destId="{6CEDF4AE-297F-47E1-A7FC-371F05976771}"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B03F9-54DE-42A5-A2D1-A9693C422DE3}">
      <dsp:nvSpPr>
        <dsp:cNvPr id="0" name=""/>
        <dsp:cNvSpPr/>
      </dsp:nvSpPr>
      <dsp:spPr>
        <a:xfrm>
          <a:off x="2380" y="698033"/>
          <a:ext cx="2900400" cy="1160160"/>
        </a:xfrm>
        <a:prstGeom prst="chevron">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lang="en-US" sz="2700" kern="1200" dirty="0" smtClean="0"/>
            <a:t>Adaptive Rendering</a:t>
          </a:r>
          <a:endParaRPr lang="en-US" sz="2700" kern="1200" dirty="0"/>
        </a:p>
      </dsp:txBody>
      <dsp:txXfrm>
        <a:off x="582460" y="698033"/>
        <a:ext cx="1740240" cy="1160160"/>
      </dsp:txXfrm>
    </dsp:sp>
    <dsp:sp modelId="{79AF9C3F-782F-4B05-A97C-56A20D515260}">
      <dsp:nvSpPr>
        <dsp:cNvPr id="0" name=""/>
        <dsp:cNvSpPr/>
      </dsp:nvSpPr>
      <dsp:spPr>
        <a:xfrm>
          <a:off x="2612741" y="698033"/>
          <a:ext cx="2900400" cy="1160160"/>
        </a:xfrm>
        <a:prstGeom prst="chevron">
          <a:avLst/>
        </a:prstGeom>
        <a:solidFill>
          <a:schemeClr val="accent1">
            <a:shade val="80000"/>
            <a:hueOff val="-378049"/>
            <a:satOff val="0"/>
            <a:lumOff val="169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lang="en-US" sz="2700" kern="1200" dirty="0" smtClean="0"/>
            <a:t>Display Modes</a:t>
          </a:r>
          <a:endParaRPr lang="en-US" sz="2700" kern="1200" dirty="0"/>
        </a:p>
      </dsp:txBody>
      <dsp:txXfrm>
        <a:off x="3192821" y="698033"/>
        <a:ext cx="1740240" cy="1160160"/>
      </dsp:txXfrm>
    </dsp:sp>
    <dsp:sp modelId="{6CEDF4AE-297F-47E1-A7FC-371F05976771}">
      <dsp:nvSpPr>
        <dsp:cNvPr id="0" name=""/>
        <dsp:cNvSpPr/>
      </dsp:nvSpPr>
      <dsp:spPr>
        <a:xfrm>
          <a:off x="5223101" y="698033"/>
          <a:ext cx="2900400" cy="1160160"/>
        </a:xfrm>
        <a:prstGeom prst="chevron">
          <a:avLst/>
        </a:prstGeom>
        <a:solidFill>
          <a:schemeClr val="accent1">
            <a:shade val="80000"/>
            <a:hueOff val="-756098"/>
            <a:satOff val="0"/>
            <a:lumOff val="338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lang="en-US" sz="2700" kern="1200" dirty="0" smtClean="0"/>
            <a:t>Mobile Template</a:t>
          </a:r>
          <a:endParaRPr lang="en-US" sz="2700" kern="1200" dirty="0"/>
        </a:p>
      </dsp:txBody>
      <dsp:txXfrm>
        <a:off x="5803181" y="698033"/>
        <a:ext cx="1740240" cy="116016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12/1/2012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12/1/2012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600" kern="1200" dirty="0" smtClean="0">
                <a:solidFill>
                  <a:schemeClr val="tx1"/>
                </a:solidFill>
                <a:effectLst/>
                <a:latin typeface="Segoe UI" pitchFamily="34" charset="0"/>
                <a:ea typeface="+mn-ea"/>
                <a:cs typeface="+mn-cs"/>
              </a:rPr>
              <a:t>Adaptive rendering in ASP.NET 4.5 and ASP.NET MVC 4 (10)</a:t>
            </a:r>
          </a:p>
          <a:p>
            <a:pPr lvl="0"/>
            <a:r>
              <a:rPr lang="en-US" sz="1600" kern="1200" dirty="0" smtClean="0">
                <a:solidFill>
                  <a:schemeClr val="tx1"/>
                </a:solidFill>
                <a:effectLst/>
                <a:latin typeface="Segoe UI" pitchFamily="34" charset="0"/>
                <a:ea typeface="+mn-ea"/>
                <a:cs typeface="+mn-cs"/>
              </a:rPr>
              <a:t>Display Modes (10)</a:t>
            </a:r>
          </a:p>
          <a:p>
            <a:pPr lvl="0"/>
            <a:r>
              <a:rPr lang="en-US" sz="1600" kern="1200" smtClean="0">
                <a:solidFill>
                  <a:schemeClr val="tx1"/>
                </a:solidFill>
                <a:effectLst/>
                <a:latin typeface="Segoe UI" pitchFamily="34" charset="0"/>
                <a:ea typeface="+mn-ea"/>
                <a:cs typeface="+mn-cs"/>
              </a:rPr>
              <a:t>Mobile Template and jQuery Mobile (10)</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401829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
        <p:nvSpPr>
          <p:cNvPr id="5"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pitchFamily="34" charset="0"/>
              </a:rPr>
            </a:br>
            <a:r>
              <a:rPr lang="en-US" sz="500" dirty="0" smtClean="0">
                <a:solidFill>
                  <a:srgbClr val="000000"/>
                </a:solidFill>
                <a:latin typeface="Segoe"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75642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9066596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8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7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9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Building For The Mobile Web</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6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08218" y="2133463"/>
            <a:ext cx="8156864" cy="3810274"/>
          </a:xfrm>
        </p:spPr>
        <p:txBody>
          <a:bodyPr/>
          <a:lstStyle/>
          <a:p>
            <a:pPr lvl="0"/>
            <a:r>
              <a:rPr lang="en-US" dirty="0"/>
              <a:t>Adaptive rendering in ASP.NET 4.5 and ASP.NET MVC </a:t>
            </a:r>
            <a:r>
              <a:rPr lang="en-US" dirty="0" smtClean="0"/>
              <a:t>4</a:t>
            </a:r>
            <a:endParaRPr lang="en-US" dirty="0"/>
          </a:p>
          <a:p>
            <a:pPr lvl="0"/>
            <a:r>
              <a:rPr lang="en-US" dirty="0"/>
              <a:t>Display </a:t>
            </a:r>
            <a:r>
              <a:rPr lang="en-US" dirty="0" smtClean="0"/>
              <a:t>Modes</a:t>
            </a:r>
            <a:endParaRPr lang="en-US" dirty="0"/>
          </a:p>
          <a:p>
            <a:pPr lvl="0"/>
            <a:r>
              <a:rPr lang="en-US" dirty="0"/>
              <a:t>Mobile Template and jQuery </a:t>
            </a:r>
            <a:r>
              <a:rPr lang="en-US" dirty="0" smtClean="0"/>
              <a:t>Mobile</a:t>
            </a:r>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5547995" cy="1523494"/>
          </a:xfrm>
        </p:spPr>
        <p:txBody>
          <a:bodyPr/>
          <a:lstStyle/>
          <a:p>
            <a:r>
              <a:rPr lang="en-US" dirty="0" smtClean="0"/>
              <a:t>Adaptive Rendering</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a:t>d</a:t>
            </a:r>
            <a:r>
              <a:rPr lang="en-US" dirty="0" smtClean="0"/>
              <a:t>emo…</a:t>
            </a:r>
            <a:endParaRPr lang="en-US" dirty="0"/>
          </a:p>
        </p:txBody>
      </p:sp>
    </p:spTree>
    <p:extLst>
      <p:ext uri="{BB962C8B-B14F-4D97-AF65-F5344CB8AC3E}">
        <p14:creationId xmlns:p14="http://schemas.microsoft.com/office/powerpoint/2010/main" val="114559669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Mobile Web Development</a:t>
            </a:r>
            <a:endParaRPr lang="en-US" dirty="0"/>
          </a:p>
        </p:txBody>
      </p:sp>
      <p:graphicFrame>
        <p:nvGraphicFramePr>
          <p:cNvPr id="5" name="Diagram 4"/>
          <p:cNvGraphicFramePr/>
          <p:nvPr>
            <p:extLst>
              <p:ext uri="{D42A27DB-BD31-4B8C-83A1-F6EECF244321}">
                <p14:modId xmlns:p14="http://schemas.microsoft.com/office/powerpoint/2010/main" val="3121676279"/>
              </p:ext>
            </p:extLst>
          </p:nvPr>
        </p:nvGraphicFramePr>
        <p:xfrm>
          <a:off x="1962294" y="1863437"/>
          <a:ext cx="8125883" cy="2556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1124094" y="4454237"/>
            <a:ext cx="1497205" cy="984885"/>
          </a:xfrm>
          <a:prstGeom prst="rect">
            <a:avLst/>
          </a:prstGeom>
          <a:noFill/>
        </p:spPr>
        <p:txBody>
          <a:bodyPr wrap="none" lIns="0" tIns="0" rIns="0" bIns="0" rtlCol="0">
            <a:spAutoFit/>
          </a:bodyPr>
          <a:lstStyle/>
          <a:p>
            <a:r>
              <a:rPr lang="en-US" sz="3200" dirty="0" smtClean="0">
                <a:gradFill>
                  <a:gsLst>
                    <a:gs pos="0">
                      <a:schemeClr val="tx1"/>
                    </a:gs>
                    <a:gs pos="86000">
                      <a:schemeClr val="tx1"/>
                    </a:gs>
                  </a:gsLst>
                  <a:lin ang="5400000" scaled="0"/>
                </a:gradFill>
              </a:rPr>
              <a:t>Mostly</a:t>
            </a:r>
          </a:p>
          <a:p>
            <a:r>
              <a:rPr lang="en-US" sz="3200" dirty="0" smtClean="0">
                <a:gradFill>
                  <a:gsLst>
                    <a:gs pos="0">
                      <a:schemeClr val="tx1"/>
                    </a:gs>
                    <a:gs pos="86000">
                      <a:schemeClr val="tx1"/>
                    </a:gs>
                  </a:gsLst>
                  <a:lin ang="5400000" scaled="0"/>
                </a:gradFill>
              </a:rPr>
              <a:t>Desktop</a:t>
            </a:r>
          </a:p>
        </p:txBody>
      </p:sp>
      <p:sp>
        <p:nvSpPr>
          <p:cNvPr id="7" name="TextBox 6"/>
          <p:cNvSpPr txBox="1"/>
          <p:nvPr/>
        </p:nvSpPr>
        <p:spPr>
          <a:xfrm>
            <a:off x="9277494" y="4454236"/>
            <a:ext cx="1255152" cy="984885"/>
          </a:xfrm>
          <a:prstGeom prst="rect">
            <a:avLst/>
          </a:prstGeom>
          <a:noFill/>
        </p:spPr>
        <p:txBody>
          <a:bodyPr wrap="none" lIns="0" tIns="0" rIns="0" bIns="0" rtlCol="0">
            <a:spAutoFit/>
          </a:bodyPr>
          <a:lstStyle/>
          <a:p>
            <a:r>
              <a:rPr lang="en-US" sz="3200" dirty="0" smtClean="0">
                <a:gradFill>
                  <a:gsLst>
                    <a:gs pos="0">
                      <a:schemeClr val="tx1"/>
                    </a:gs>
                    <a:gs pos="86000">
                      <a:schemeClr val="tx1"/>
                    </a:gs>
                  </a:gsLst>
                  <a:lin ang="5400000" scaled="0"/>
                </a:gradFill>
              </a:rPr>
              <a:t>Mostly</a:t>
            </a:r>
          </a:p>
          <a:p>
            <a:r>
              <a:rPr lang="en-US" sz="3200" dirty="0" smtClean="0">
                <a:gradFill>
                  <a:gsLst>
                    <a:gs pos="0">
                      <a:schemeClr val="tx1"/>
                    </a:gs>
                    <a:gs pos="86000">
                      <a:schemeClr val="tx1"/>
                    </a:gs>
                  </a:gsLst>
                  <a:lin ang="5400000" scaled="0"/>
                </a:gradFill>
              </a:rPr>
              <a:t>Mobile</a:t>
            </a:r>
          </a:p>
        </p:txBody>
      </p:sp>
      <p:sp>
        <p:nvSpPr>
          <p:cNvPr id="8" name="Right Arrow 7"/>
          <p:cNvSpPr/>
          <p:nvPr/>
        </p:nvSpPr>
        <p:spPr bwMode="auto">
          <a:xfrm>
            <a:off x="3029094" y="4679978"/>
            <a:ext cx="5562600" cy="533400"/>
          </a:xfrm>
          <a:prstGeom prst="rightArrow">
            <a:avLst/>
          </a:prstGeom>
          <a:gradFill flip="none" rotWithShape="1">
            <a:gsLst>
              <a:gs pos="0">
                <a:schemeClr val="accent6">
                  <a:lumMod val="75000"/>
                </a:schemeClr>
              </a:gs>
              <a:gs pos="100000">
                <a:schemeClr val="accent5"/>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2365948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Display Modes</a:t>
            </a:r>
            <a:endParaRPr lang="en-US" dirty="0"/>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a:t>d</a:t>
            </a:r>
            <a:r>
              <a:rPr lang="en-US" dirty="0" smtClean="0"/>
              <a:t>emo…</a:t>
            </a:r>
            <a:endParaRPr lang="en-US" dirty="0"/>
          </a:p>
        </p:txBody>
      </p:sp>
    </p:spTree>
    <p:extLst>
      <p:ext uri="{BB962C8B-B14F-4D97-AF65-F5344CB8AC3E}">
        <p14:creationId xmlns:p14="http://schemas.microsoft.com/office/powerpoint/2010/main" val="2460420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Custom Modes: </a:t>
            </a:r>
            <a:r>
              <a:rPr lang="en-US" sz="4800" i="1" dirty="0">
                <a:latin typeface="Verdana"/>
                <a:ea typeface="Calibri"/>
                <a:cs typeface="Times New Roman"/>
              </a:rPr>
              <a:t>Views\Shared\_</a:t>
            </a:r>
            <a:r>
              <a:rPr lang="en-US" sz="4800" i="1" dirty="0" err="1">
                <a:latin typeface="Verdana"/>
                <a:ea typeface="Calibri"/>
                <a:cs typeface="Times New Roman"/>
              </a:rPr>
              <a:t>Layout.iPhone.cshtml</a:t>
            </a:r>
            <a:r>
              <a:rPr lang="en-US" dirty="0"/>
              <a:t/>
            </a:r>
            <a:br>
              <a:rPr lang="en-US" dirty="0"/>
            </a:br>
            <a:endParaRPr lang="en-US" dirty="0"/>
          </a:p>
        </p:txBody>
      </p:sp>
      <p:sp>
        <p:nvSpPr>
          <p:cNvPr id="6" name="Text Placeholder 5"/>
          <p:cNvSpPr>
            <a:spLocks noGrp="1"/>
          </p:cNvSpPr>
          <p:nvPr>
            <p:ph type="body" sz="quarter" idx="10"/>
          </p:nvPr>
        </p:nvSpPr>
        <p:spPr/>
        <p:txBody>
          <a:bodyPr/>
          <a:lstStyle/>
          <a:p>
            <a:pPr>
              <a:spcBef>
                <a:spcPts val="1000"/>
              </a:spcBef>
            </a:pPr>
            <a:r>
              <a:rPr lang="en-US" sz="2800" dirty="0" err="1">
                <a:solidFill>
                  <a:srgbClr val="000080"/>
                </a:solidFill>
                <a:latin typeface="Consolas"/>
                <a:ea typeface="Calibri"/>
                <a:cs typeface="Times New Roman"/>
              </a:rPr>
              <a:t>DisplayModeProvider.Instance.Modes.Insert</a:t>
            </a:r>
            <a:r>
              <a:rPr lang="en-US" sz="2800" dirty="0">
                <a:solidFill>
                  <a:srgbClr val="000080"/>
                </a:solidFill>
                <a:latin typeface="Consolas"/>
                <a:ea typeface="Calibri"/>
                <a:cs typeface="Times New Roman"/>
              </a:rPr>
              <a:t>(0,</a:t>
            </a:r>
          </a:p>
          <a:p>
            <a:pPr>
              <a:spcBef>
                <a:spcPts val="1000"/>
              </a:spcBef>
            </a:pPr>
            <a:r>
              <a:rPr lang="en-US" sz="2800" dirty="0">
                <a:solidFill>
                  <a:srgbClr val="000080"/>
                </a:solidFill>
                <a:latin typeface="Consolas"/>
                <a:ea typeface="Calibri"/>
                <a:cs typeface="Times New Roman"/>
              </a:rPr>
              <a:t>	new </a:t>
            </a:r>
            <a:r>
              <a:rPr lang="en-US" sz="2800" dirty="0" err="1">
                <a:solidFill>
                  <a:srgbClr val="000080"/>
                </a:solidFill>
                <a:latin typeface="Consolas"/>
                <a:ea typeface="Calibri"/>
                <a:cs typeface="Times New Roman"/>
              </a:rPr>
              <a:t>DefaultDisplayMode</a:t>
            </a:r>
            <a:r>
              <a:rPr lang="en-US" sz="2800" dirty="0" smtClean="0">
                <a:solidFill>
                  <a:srgbClr val="000080"/>
                </a:solidFill>
                <a:latin typeface="Consolas"/>
                <a:ea typeface="Calibri"/>
                <a:cs typeface="Times New Roman"/>
              </a:rPr>
              <a:t>(“</a:t>
            </a:r>
            <a:r>
              <a:rPr lang="en-US" sz="2800" b="1" dirty="0" smtClean="0">
                <a:solidFill>
                  <a:srgbClr val="000080"/>
                </a:solidFill>
                <a:latin typeface="Consolas"/>
                <a:ea typeface="Calibri"/>
                <a:cs typeface="Times New Roman"/>
              </a:rPr>
              <a:t>iPhone</a:t>
            </a:r>
            <a:r>
              <a:rPr lang="en-US" sz="2800" dirty="0" smtClean="0">
                <a:solidFill>
                  <a:srgbClr val="000080"/>
                </a:solidFill>
                <a:latin typeface="Consolas"/>
                <a:ea typeface="Calibri"/>
                <a:cs typeface="Times New Roman"/>
              </a:rPr>
              <a:t>")</a:t>
            </a:r>
            <a:endParaRPr lang="en-US" sz="2800" dirty="0">
              <a:solidFill>
                <a:srgbClr val="000080"/>
              </a:solidFill>
              <a:latin typeface="Consolas"/>
              <a:ea typeface="Calibri"/>
              <a:cs typeface="Times New Roman"/>
            </a:endParaRPr>
          </a:p>
          <a:p>
            <a:pPr>
              <a:spcBef>
                <a:spcPts val="1000"/>
              </a:spcBef>
            </a:pPr>
            <a:r>
              <a:rPr lang="en-US" sz="2800" dirty="0">
                <a:solidFill>
                  <a:srgbClr val="000080"/>
                </a:solidFill>
                <a:latin typeface="Consolas"/>
                <a:ea typeface="Calibri"/>
                <a:cs typeface="Times New Roman"/>
              </a:rPr>
              <a:t>	</a:t>
            </a:r>
            <a:r>
              <a:rPr lang="en-US" sz="2800" dirty="0" smtClean="0">
                <a:solidFill>
                  <a:srgbClr val="000080"/>
                </a:solidFill>
                <a:latin typeface="Consolas"/>
                <a:ea typeface="Calibri"/>
                <a:cs typeface="Times New Roman"/>
              </a:rPr>
              <a:t>{ </a:t>
            </a:r>
            <a:r>
              <a:rPr lang="en-US" sz="2800" dirty="0" err="1" smtClean="0">
                <a:solidFill>
                  <a:srgbClr val="000080"/>
                </a:solidFill>
                <a:latin typeface="Consolas"/>
                <a:ea typeface="Calibri"/>
                <a:cs typeface="Times New Roman"/>
              </a:rPr>
              <a:t>ContextCondition</a:t>
            </a:r>
            <a:r>
              <a:rPr lang="en-US" sz="2800" dirty="0" smtClean="0">
                <a:solidFill>
                  <a:srgbClr val="000080"/>
                </a:solidFill>
                <a:latin typeface="Consolas"/>
                <a:ea typeface="Calibri"/>
                <a:cs typeface="Times New Roman"/>
              </a:rPr>
              <a:t> </a:t>
            </a:r>
            <a:r>
              <a:rPr lang="en-US" sz="2800" dirty="0">
                <a:solidFill>
                  <a:srgbClr val="000080"/>
                </a:solidFill>
                <a:latin typeface="Consolas"/>
                <a:ea typeface="Calibri"/>
                <a:cs typeface="Times New Roman"/>
              </a:rPr>
              <a:t>= </a:t>
            </a:r>
            <a:r>
              <a:rPr lang="en-US" sz="2800" dirty="0" smtClean="0">
                <a:solidFill>
                  <a:srgbClr val="000080"/>
                </a:solidFill>
                <a:latin typeface="Consolas"/>
                <a:ea typeface="Calibri"/>
                <a:cs typeface="Times New Roman"/>
              </a:rPr>
              <a:t>(</a:t>
            </a:r>
          </a:p>
          <a:p>
            <a:pPr>
              <a:spcBef>
                <a:spcPts val="1000"/>
              </a:spcBef>
            </a:pPr>
            <a:r>
              <a:rPr lang="en-US" sz="2800" dirty="0" smtClean="0">
                <a:solidFill>
                  <a:srgbClr val="000080"/>
                </a:solidFill>
                <a:latin typeface="Consolas"/>
                <a:ea typeface="Calibri"/>
                <a:cs typeface="Times New Roman"/>
              </a:rPr>
              <a:t>		c </a:t>
            </a:r>
            <a:r>
              <a:rPr lang="en-US" sz="2800" dirty="0">
                <a:solidFill>
                  <a:srgbClr val="000080"/>
                </a:solidFill>
                <a:latin typeface="Consolas"/>
                <a:ea typeface="Calibri"/>
                <a:cs typeface="Times New Roman"/>
              </a:rPr>
              <a:t>=&gt; </a:t>
            </a:r>
            <a:r>
              <a:rPr lang="en-US" sz="2800" dirty="0" err="1" smtClean="0">
                <a:solidFill>
                  <a:srgbClr val="000080"/>
                </a:solidFill>
                <a:latin typeface="Consolas"/>
                <a:ea typeface="Calibri"/>
                <a:cs typeface="Times New Roman"/>
              </a:rPr>
              <a:t>c.Request.UserAgent</a:t>
            </a:r>
            <a:endParaRPr lang="en-US" sz="2800" dirty="0" smtClean="0">
              <a:solidFill>
                <a:srgbClr val="000080"/>
              </a:solidFill>
              <a:latin typeface="Consolas"/>
              <a:ea typeface="Calibri"/>
              <a:cs typeface="Times New Roman"/>
            </a:endParaRPr>
          </a:p>
          <a:p>
            <a:pPr>
              <a:spcBef>
                <a:spcPts val="1000"/>
              </a:spcBef>
            </a:pPr>
            <a:r>
              <a:rPr lang="en-US" sz="2800" dirty="0">
                <a:solidFill>
                  <a:srgbClr val="000080"/>
                </a:solidFill>
                <a:latin typeface="Consolas"/>
                <a:ea typeface="Calibri"/>
                <a:cs typeface="Times New Roman"/>
              </a:rPr>
              <a:t>	</a:t>
            </a:r>
            <a:r>
              <a:rPr lang="en-US" sz="2800" dirty="0" smtClean="0">
                <a:solidFill>
                  <a:srgbClr val="000080"/>
                </a:solidFill>
                <a:latin typeface="Consolas"/>
                <a:ea typeface="Calibri"/>
                <a:cs typeface="Times New Roman"/>
              </a:rPr>
              <a:t>		.</a:t>
            </a:r>
            <a:r>
              <a:rPr lang="en-US" sz="2800" dirty="0" err="1">
                <a:solidFill>
                  <a:srgbClr val="000080"/>
                </a:solidFill>
                <a:latin typeface="Consolas"/>
                <a:ea typeface="Calibri"/>
                <a:cs typeface="Times New Roman"/>
              </a:rPr>
              <a:t>IndexOf</a:t>
            </a:r>
            <a:r>
              <a:rPr lang="en-US" sz="2800" dirty="0" smtClean="0">
                <a:solidFill>
                  <a:srgbClr val="000080"/>
                </a:solidFill>
                <a:latin typeface="Consolas"/>
                <a:ea typeface="Calibri"/>
                <a:cs typeface="Times New Roman"/>
              </a:rPr>
              <a:t>(“</a:t>
            </a:r>
            <a:r>
              <a:rPr lang="en-US" sz="2800" b="1" dirty="0" smtClean="0">
                <a:solidFill>
                  <a:srgbClr val="000080"/>
                </a:solidFill>
                <a:latin typeface="Consolas"/>
                <a:ea typeface="Calibri"/>
                <a:cs typeface="Times New Roman"/>
              </a:rPr>
              <a:t>iPhone</a:t>
            </a:r>
            <a:r>
              <a:rPr lang="en-US" sz="2800" dirty="0" smtClean="0">
                <a:solidFill>
                  <a:srgbClr val="000080"/>
                </a:solidFill>
                <a:latin typeface="Consolas"/>
                <a:ea typeface="Calibri"/>
                <a:cs typeface="Times New Roman"/>
              </a:rPr>
              <a:t>") </a:t>
            </a:r>
            <a:r>
              <a:rPr lang="en-US" sz="2800" dirty="0">
                <a:solidFill>
                  <a:srgbClr val="000080"/>
                </a:solidFill>
                <a:latin typeface="Consolas"/>
                <a:ea typeface="Calibri"/>
                <a:cs typeface="Times New Roman"/>
              </a:rPr>
              <a:t>&gt; 0)</a:t>
            </a:r>
          </a:p>
          <a:p>
            <a:pPr>
              <a:spcBef>
                <a:spcPts val="1000"/>
              </a:spcBef>
            </a:pPr>
            <a:r>
              <a:rPr lang="en-US" sz="2800" dirty="0">
                <a:solidFill>
                  <a:srgbClr val="000080"/>
                </a:solidFill>
                <a:latin typeface="Consolas"/>
                <a:ea typeface="Calibri"/>
                <a:cs typeface="Times New Roman"/>
              </a:rPr>
              <a:t>	});</a:t>
            </a:r>
          </a:p>
        </p:txBody>
      </p:sp>
    </p:spTree>
    <p:extLst>
      <p:ext uri="{BB962C8B-B14F-4D97-AF65-F5344CB8AC3E}">
        <p14:creationId xmlns:p14="http://schemas.microsoft.com/office/powerpoint/2010/main" val="391883342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Mobile Template</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a:t>d</a:t>
            </a:r>
            <a:r>
              <a:rPr lang="en-US" dirty="0" smtClean="0"/>
              <a:t>emo…</a:t>
            </a:r>
            <a:endParaRPr lang="en-US" dirty="0"/>
          </a:p>
        </p:txBody>
      </p:sp>
    </p:spTree>
    <p:extLst>
      <p:ext uri="{BB962C8B-B14F-4D97-AF65-F5344CB8AC3E}">
        <p14:creationId xmlns:p14="http://schemas.microsoft.com/office/powerpoint/2010/main" val="336149083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Text Placeholder 2"/>
          <p:cNvSpPr>
            <a:spLocks noGrp="1"/>
          </p:cNvSpPr>
          <p:nvPr>
            <p:ph type="body" sz="quarter" idx="10"/>
          </p:nvPr>
        </p:nvSpPr>
        <p:spPr>
          <a:xfrm>
            <a:off x="519112" y="1447799"/>
            <a:ext cx="11149013" cy="1107996"/>
          </a:xfrm>
        </p:spPr>
        <p:txBody>
          <a:bodyPr/>
          <a:lstStyle/>
          <a:p>
            <a:r>
              <a:rPr lang="en-US" dirty="0"/>
              <a:t>http://www.asp.net/mvc/tutorials/mvc-4/aspnet-mvc-4-mobile-features</a:t>
            </a:r>
          </a:p>
        </p:txBody>
      </p:sp>
    </p:spTree>
    <p:extLst>
      <p:ext uri="{BB962C8B-B14F-4D97-AF65-F5344CB8AC3E}">
        <p14:creationId xmlns:p14="http://schemas.microsoft.com/office/powerpoint/2010/main" val="63434339"/>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6898</TotalTime>
  <Words>214</Words>
  <Application>Microsoft Office PowerPoint</Application>
  <PresentationFormat>Custom</PresentationFormat>
  <Paragraphs>44</Paragraphs>
  <Slides>10</Slides>
  <Notes>2</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22" baseType="lpstr">
      <vt:lpstr>Arial</vt:lpstr>
      <vt:lpstr>Calibri</vt:lpstr>
      <vt:lpstr>Consolas</vt:lpstr>
      <vt:lpstr>Segoe</vt:lpstr>
      <vt:lpstr>Segoe Light</vt:lpstr>
      <vt:lpstr>Segoe UI</vt:lpstr>
      <vt:lpstr>Segoe UI Light</vt:lpstr>
      <vt:lpstr>Times New Roman</vt:lpstr>
      <vt:lpstr>Verdana</vt:lpstr>
      <vt:lpstr>MS1444_Windows Azure Template 16x9_r08b</vt:lpstr>
      <vt:lpstr>White with Consolas font for code slides</vt:lpstr>
      <vt:lpstr>think-cell Slide</vt:lpstr>
      <vt:lpstr>WebCamps Online</vt:lpstr>
      <vt:lpstr>Building For The Mobile Web</vt:lpstr>
      <vt:lpstr>Agenda </vt:lpstr>
      <vt:lpstr>Adaptive Rendering</vt:lpstr>
      <vt:lpstr>Mobile Web Development</vt:lpstr>
      <vt:lpstr>Display Modes</vt:lpstr>
      <vt:lpstr>Custom Modes: Views\Shared\_Layout.iPhone.cshtml </vt:lpstr>
      <vt:lpstr>Mobile Template</vt:lpstr>
      <vt:lpstr>Resources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Jon Galloway</cp:lastModifiedBy>
  <cp:revision>339</cp:revision>
  <cp:lastPrinted>2011-10-11T14:25:22Z</cp:lastPrinted>
  <dcterms:created xsi:type="dcterms:W3CDTF">2011-03-29T16:07:22Z</dcterms:created>
  <dcterms:modified xsi:type="dcterms:W3CDTF">2012-12-03T20:52:40Z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