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0"/>
  </p:notesMasterIdLst>
  <p:handoutMasterIdLst>
    <p:handoutMasterId r:id="rId31"/>
  </p:handoutMasterIdLst>
  <p:sldIdLst>
    <p:sldId id="296" r:id="rId6"/>
    <p:sldId id="293" r:id="rId7"/>
    <p:sldId id="257" r:id="rId8"/>
    <p:sldId id="297" r:id="rId9"/>
    <p:sldId id="303" r:id="rId10"/>
    <p:sldId id="304" r:id="rId11"/>
    <p:sldId id="305" r:id="rId12"/>
    <p:sldId id="263" r:id="rId13"/>
    <p:sldId id="298" r:id="rId14"/>
    <p:sldId id="299" r:id="rId15"/>
    <p:sldId id="306" r:id="rId16"/>
    <p:sldId id="268" r:id="rId17"/>
    <p:sldId id="300" r:id="rId18"/>
    <p:sldId id="302" r:id="rId19"/>
    <p:sldId id="269" r:id="rId20"/>
    <p:sldId id="307" r:id="rId21"/>
    <p:sldId id="308" r:id="rId22"/>
    <p:sldId id="309" r:id="rId23"/>
    <p:sldId id="317" r:id="rId24"/>
    <p:sldId id="318" r:id="rId25"/>
    <p:sldId id="291" r:id="rId26"/>
    <p:sldId id="292" r:id="rId27"/>
    <p:sldId id="314" r:id="rId28"/>
    <p:sldId id="316" r:id="rId29"/>
  </p:sldIdLst>
  <p:sldSz cx="12188825" cy="6858000"/>
  <p:notesSz cx="6858000" cy="9296400"/>
  <p:embeddedFontLst>
    <p:embeddedFont>
      <p:font typeface="Segoe UI Light" panose="020B0502040204020203" pitchFamily="34" charset="0"/>
      <p:regular r:id="rId32"/>
      <p:italic r:id="rId33"/>
    </p:embeddedFont>
    <p:embeddedFont>
      <p:font typeface="Segoe UI" panose="020B0502040204020203"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Segoe Light" panose="020B0604020202020204" charset="0"/>
      <p:regular r:id="rId42"/>
      <p:italic r:id="rId43"/>
    </p:embeddedFont>
  </p:embeddedFontLst>
  <p:custDataLst>
    <p:tags r:id="rId4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57755" autoAdjust="0"/>
  </p:normalViewPr>
  <p:slideViewPr>
    <p:cSldViewPr snapToGrid="0">
      <p:cViewPr varScale="1">
        <p:scale>
          <a:sx n="63" d="100"/>
          <a:sy n="63" d="100"/>
        </p:scale>
        <p:origin x="84" y="15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18888-E6B3-4A3F-945F-46D62E3C85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C4A85A-E702-4E8E-9447-5AC9E2688E93}">
      <dgm:prSet phldrT="[Text]"/>
      <dgm:spPr/>
      <dgm:t>
        <a:bodyPr/>
        <a:lstStyle/>
        <a:p>
          <a:r>
            <a:rPr lang="en-US" dirty="0" smtClean="0"/>
            <a:t>WCF</a:t>
          </a:r>
          <a:endParaRPr lang="en-US" dirty="0"/>
        </a:p>
      </dgm:t>
    </dgm:pt>
    <dgm:pt modelId="{4D41E08F-0657-44AC-983B-81671FD0F257}" type="parTrans" cxnId="{FD9CAA52-82D7-493B-9D9C-0E901BFC91FD}">
      <dgm:prSet/>
      <dgm:spPr/>
      <dgm:t>
        <a:bodyPr/>
        <a:lstStyle/>
        <a:p>
          <a:endParaRPr lang="en-US"/>
        </a:p>
      </dgm:t>
    </dgm:pt>
    <dgm:pt modelId="{79323907-8858-4F49-B7B4-5B051247075B}" type="sibTrans" cxnId="{FD9CAA52-82D7-493B-9D9C-0E901BFC91FD}">
      <dgm:prSet/>
      <dgm:spPr/>
      <dgm:t>
        <a:bodyPr/>
        <a:lstStyle/>
        <a:p>
          <a:endParaRPr lang="en-US"/>
        </a:p>
      </dgm:t>
    </dgm:pt>
    <dgm:pt modelId="{947EF703-BCB5-429B-A365-C1D3BBCB8891}">
      <dgm:prSet phldrT="[Text]"/>
      <dgm:spPr/>
      <dgm:t>
        <a:bodyPr/>
        <a:lstStyle/>
        <a:p>
          <a:r>
            <a:rPr lang="en-US" dirty="0" smtClean="0"/>
            <a:t>Back-end Services</a:t>
          </a:r>
          <a:endParaRPr lang="en-US" dirty="0"/>
        </a:p>
      </dgm:t>
    </dgm:pt>
    <dgm:pt modelId="{CE1224C9-71D3-42B3-8BB9-3DA65496B81D}" type="parTrans" cxnId="{77C542A1-BA68-4EFB-BAC4-9D70FF84BCAB}">
      <dgm:prSet/>
      <dgm:spPr/>
      <dgm:t>
        <a:bodyPr/>
        <a:lstStyle/>
        <a:p>
          <a:endParaRPr lang="en-US"/>
        </a:p>
      </dgm:t>
    </dgm:pt>
    <dgm:pt modelId="{C473EAB2-66C4-4030-9FD7-E8B3D2D3E022}" type="sibTrans" cxnId="{77C542A1-BA68-4EFB-BAC4-9D70FF84BCAB}">
      <dgm:prSet/>
      <dgm:spPr/>
      <dgm:t>
        <a:bodyPr/>
        <a:lstStyle/>
        <a:p>
          <a:endParaRPr lang="en-US"/>
        </a:p>
      </dgm:t>
    </dgm:pt>
    <dgm:pt modelId="{418E581D-4D33-4D1C-8617-3D39338A2D02}">
      <dgm:prSet phldrT="[Text]"/>
      <dgm:spPr/>
      <dgm:t>
        <a:bodyPr/>
        <a:lstStyle/>
        <a:p>
          <a:r>
            <a:rPr lang="en-US" dirty="0" smtClean="0"/>
            <a:t>SOAP, WS-*</a:t>
          </a:r>
          <a:endParaRPr lang="en-US" dirty="0"/>
        </a:p>
      </dgm:t>
    </dgm:pt>
    <dgm:pt modelId="{00FF94DD-E3B6-4DE2-B951-EC68F2BBDDBF}" type="parTrans" cxnId="{FC6E8F75-8D41-4652-802A-E6EA649A0538}">
      <dgm:prSet/>
      <dgm:spPr/>
      <dgm:t>
        <a:bodyPr/>
        <a:lstStyle/>
        <a:p>
          <a:endParaRPr lang="en-US"/>
        </a:p>
      </dgm:t>
    </dgm:pt>
    <dgm:pt modelId="{75882FDE-E0A6-40D5-8D7D-8A9958B97388}" type="sibTrans" cxnId="{FC6E8F75-8D41-4652-802A-E6EA649A0538}">
      <dgm:prSet/>
      <dgm:spPr/>
      <dgm:t>
        <a:bodyPr/>
        <a:lstStyle/>
        <a:p>
          <a:endParaRPr lang="en-US"/>
        </a:p>
      </dgm:t>
    </dgm:pt>
    <dgm:pt modelId="{91749CC0-3C52-4EF3-A6F1-13A55A766978}">
      <dgm:prSet phldrT="[Text]"/>
      <dgm:spPr/>
      <dgm:t>
        <a:bodyPr/>
        <a:lstStyle/>
        <a:p>
          <a:r>
            <a:rPr lang="en-US" dirty="0" smtClean="0"/>
            <a:t>ASP.NET Web API</a:t>
          </a:r>
          <a:endParaRPr lang="en-US" dirty="0"/>
        </a:p>
      </dgm:t>
    </dgm:pt>
    <dgm:pt modelId="{036D4F46-38B1-496E-9951-D70F7AA21544}" type="parTrans" cxnId="{AE08A043-CDE3-4289-9718-1F724EB0CD12}">
      <dgm:prSet/>
      <dgm:spPr/>
      <dgm:t>
        <a:bodyPr/>
        <a:lstStyle/>
        <a:p>
          <a:endParaRPr lang="en-US"/>
        </a:p>
      </dgm:t>
    </dgm:pt>
    <dgm:pt modelId="{FB9BA4AF-673A-4517-9444-4BCF97DB0F3F}" type="sibTrans" cxnId="{AE08A043-CDE3-4289-9718-1F724EB0CD12}">
      <dgm:prSet/>
      <dgm:spPr/>
      <dgm:t>
        <a:bodyPr/>
        <a:lstStyle/>
        <a:p>
          <a:endParaRPr lang="en-US"/>
        </a:p>
      </dgm:t>
    </dgm:pt>
    <dgm:pt modelId="{9F17B568-3C34-45ED-A463-5B7BAA9AC5B2}">
      <dgm:prSet phldrT="[Text]"/>
      <dgm:spPr/>
      <dgm:t>
        <a:bodyPr/>
        <a:lstStyle/>
        <a:p>
          <a:r>
            <a:rPr lang="en-US" dirty="0" smtClean="0"/>
            <a:t>Front-end Services</a:t>
          </a:r>
          <a:endParaRPr lang="en-US" dirty="0"/>
        </a:p>
      </dgm:t>
    </dgm:pt>
    <dgm:pt modelId="{CD39A284-CFAC-4D13-97E6-D48FD951B35E}" type="parTrans" cxnId="{9BDB124F-8D93-4EF6-87C1-8B865D70A1E4}">
      <dgm:prSet/>
      <dgm:spPr/>
      <dgm:t>
        <a:bodyPr/>
        <a:lstStyle/>
        <a:p>
          <a:endParaRPr lang="en-US"/>
        </a:p>
      </dgm:t>
    </dgm:pt>
    <dgm:pt modelId="{ED5F0BE5-F7B4-4A15-B1DB-FC304E290A33}" type="sibTrans" cxnId="{9BDB124F-8D93-4EF6-87C1-8B865D70A1E4}">
      <dgm:prSet/>
      <dgm:spPr/>
      <dgm:t>
        <a:bodyPr/>
        <a:lstStyle/>
        <a:p>
          <a:endParaRPr lang="en-US"/>
        </a:p>
      </dgm:t>
    </dgm:pt>
    <dgm:pt modelId="{1E308909-3458-4AFB-A2C7-D83858B4DFB6}">
      <dgm:prSet phldrT="[Text]"/>
      <dgm:spPr/>
      <dgm:t>
        <a:bodyPr/>
        <a:lstStyle/>
        <a:p>
          <a:r>
            <a:rPr lang="en-US" dirty="0" smtClean="0"/>
            <a:t>Media Types: JSON, XML, form-URL-encoded, custom</a:t>
          </a:r>
          <a:endParaRPr lang="en-US" dirty="0"/>
        </a:p>
      </dgm:t>
    </dgm:pt>
    <dgm:pt modelId="{6D85FC7D-F921-4876-ABB8-4EB0143E9F21}" type="parTrans" cxnId="{60B2724E-E73A-48A4-9B8E-3AD1E95D5271}">
      <dgm:prSet/>
      <dgm:spPr/>
      <dgm:t>
        <a:bodyPr/>
        <a:lstStyle/>
        <a:p>
          <a:endParaRPr lang="en-US"/>
        </a:p>
      </dgm:t>
    </dgm:pt>
    <dgm:pt modelId="{D2983B7B-5AF6-4B1E-B755-BF661F0FFF35}" type="sibTrans" cxnId="{60B2724E-E73A-48A4-9B8E-3AD1E95D5271}">
      <dgm:prSet/>
      <dgm:spPr/>
      <dgm:t>
        <a:bodyPr/>
        <a:lstStyle/>
        <a:p>
          <a:endParaRPr lang="en-US"/>
        </a:p>
      </dgm:t>
    </dgm:pt>
    <dgm:pt modelId="{0E2295DA-C222-4357-9DE0-3A4D5D69BB46}">
      <dgm:prSet phldrT="[Text]"/>
      <dgm:spPr/>
      <dgm:t>
        <a:bodyPr/>
        <a:lstStyle/>
        <a:p>
          <a:r>
            <a:rPr lang="en-US" dirty="0" smtClean="0"/>
            <a:t>Transports: HTTP, TCP, UDP, Queues, </a:t>
          </a:r>
          <a:r>
            <a:rPr lang="en-US" dirty="0" err="1" smtClean="0"/>
            <a:t>WebSockets</a:t>
          </a:r>
          <a:r>
            <a:rPr lang="en-US" dirty="0" smtClean="0"/>
            <a:t>, custom</a:t>
          </a:r>
          <a:endParaRPr lang="en-US" dirty="0"/>
        </a:p>
      </dgm:t>
    </dgm:pt>
    <dgm:pt modelId="{129FAEC2-A513-4C65-92EB-5461CB2BD132}" type="parTrans" cxnId="{0C52D2A6-4236-4F76-8196-2B9DAA5A46A4}">
      <dgm:prSet/>
      <dgm:spPr/>
      <dgm:t>
        <a:bodyPr/>
        <a:lstStyle/>
        <a:p>
          <a:endParaRPr lang="en-US"/>
        </a:p>
      </dgm:t>
    </dgm:pt>
    <dgm:pt modelId="{BD5E5961-1A95-44A0-AA01-5AB0EF2B9CFA}" type="sibTrans" cxnId="{0C52D2A6-4236-4F76-8196-2B9DAA5A46A4}">
      <dgm:prSet/>
      <dgm:spPr/>
      <dgm:t>
        <a:bodyPr/>
        <a:lstStyle/>
        <a:p>
          <a:endParaRPr lang="en-US"/>
        </a:p>
      </dgm:t>
    </dgm:pt>
    <dgm:pt modelId="{22428B5E-4E48-4035-AFCD-518E49C6A393}">
      <dgm:prSet phldrT="[Text]"/>
      <dgm:spPr/>
      <dgm:t>
        <a:bodyPr/>
        <a:lstStyle/>
        <a:p>
          <a:r>
            <a:rPr lang="en-US" dirty="0" smtClean="0"/>
            <a:t>Message patterns: request-reply, one-way, duplex</a:t>
          </a:r>
          <a:endParaRPr lang="en-US" dirty="0"/>
        </a:p>
      </dgm:t>
    </dgm:pt>
    <dgm:pt modelId="{543E335F-4F36-4A80-A3E8-009DC0C04C78}" type="parTrans" cxnId="{DECCA291-2F79-4239-A721-F8171422C5EC}">
      <dgm:prSet/>
      <dgm:spPr/>
      <dgm:t>
        <a:bodyPr/>
        <a:lstStyle/>
        <a:p>
          <a:endParaRPr lang="en-US"/>
        </a:p>
      </dgm:t>
    </dgm:pt>
    <dgm:pt modelId="{363C7E6F-AD7A-466A-8DFF-172FD6232AF6}" type="sibTrans" cxnId="{DECCA291-2F79-4239-A721-F8171422C5EC}">
      <dgm:prSet/>
      <dgm:spPr/>
      <dgm:t>
        <a:bodyPr/>
        <a:lstStyle/>
        <a:p>
          <a:endParaRPr lang="en-US"/>
        </a:p>
      </dgm:t>
    </dgm:pt>
    <dgm:pt modelId="{D6EDBDD1-686E-41B7-B79B-13D35C4D7776}">
      <dgm:prSet phldrT="[Text]"/>
      <dgm:spPr/>
      <dgm:t>
        <a:bodyPr/>
        <a:lstStyle/>
        <a:p>
          <a:r>
            <a:rPr lang="en-US" dirty="0" smtClean="0"/>
            <a:t>Use WCF Web HTTP to add HTTP endpoints to existing WCF services</a:t>
          </a:r>
          <a:endParaRPr lang="en-US" dirty="0"/>
        </a:p>
      </dgm:t>
    </dgm:pt>
    <dgm:pt modelId="{8630CBB8-F8A3-4EF1-A9E1-C96798F4CFE8}" type="parTrans" cxnId="{D8BED489-B8D9-4BEA-8B55-42A8BF514432}">
      <dgm:prSet/>
      <dgm:spPr/>
      <dgm:t>
        <a:bodyPr/>
        <a:lstStyle/>
        <a:p>
          <a:endParaRPr lang="en-US"/>
        </a:p>
      </dgm:t>
    </dgm:pt>
    <dgm:pt modelId="{13E80E52-65D4-473D-8D6D-7D1E42A6A95D}" type="sibTrans" cxnId="{D8BED489-B8D9-4BEA-8B55-42A8BF514432}">
      <dgm:prSet/>
      <dgm:spPr/>
      <dgm:t>
        <a:bodyPr/>
        <a:lstStyle/>
        <a:p>
          <a:endParaRPr lang="en-US"/>
        </a:p>
      </dgm:t>
    </dgm:pt>
    <dgm:pt modelId="{E1662A7E-04FF-42B4-A97C-CC5B741006FA}">
      <dgm:prSet phldrT="[Text]"/>
      <dgm:spPr/>
      <dgm:t>
        <a:bodyPr/>
        <a:lstStyle/>
        <a:p>
          <a:r>
            <a:rPr lang="en-US" dirty="0" smtClean="0"/>
            <a:t>Use WCF Data Services for full </a:t>
          </a:r>
          <a:r>
            <a:rPr lang="en-US" dirty="0" err="1" smtClean="0"/>
            <a:t>OData</a:t>
          </a:r>
          <a:r>
            <a:rPr lang="en-US" dirty="0" smtClean="0"/>
            <a:t> support</a:t>
          </a:r>
          <a:endParaRPr lang="en-US" dirty="0"/>
        </a:p>
      </dgm:t>
    </dgm:pt>
    <dgm:pt modelId="{41D0A000-A944-47DA-9E8D-A7693EAC4EA5}" type="parTrans" cxnId="{C358707F-B9E4-4E80-9324-C74C16E0C214}">
      <dgm:prSet/>
      <dgm:spPr/>
      <dgm:t>
        <a:bodyPr/>
        <a:lstStyle/>
        <a:p>
          <a:endParaRPr lang="en-US"/>
        </a:p>
      </dgm:t>
    </dgm:pt>
    <dgm:pt modelId="{8278A8A6-59EF-4F4C-A1B6-1120D1EC2E42}" type="sibTrans" cxnId="{C358707F-B9E4-4E80-9324-C74C16E0C214}">
      <dgm:prSet/>
      <dgm:spPr/>
      <dgm:t>
        <a:bodyPr/>
        <a:lstStyle/>
        <a:p>
          <a:endParaRPr lang="en-US"/>
        </a:p>
      </dgm:t>
    </dgm:pt>
    <dgm:pt modelId="{F016B6E0-7631-403F-994D-767520C00FF6}">
      <dgm:prSet phldrT="[Text]"/>
      <dgm:spPr/>
      <dgm:t>
        <a:bodyPr/>
        <a:lstStyle/>
        <a:p>
          <a:r>
            <a:rPr lang="en-US" dirty="0" smtClean="0"/>
            <a:t>HTTP only</a:t>
          </a:r>
          <a:endParaRPr lang="en-US" dirty="0"/>
        </a:p>
      </dgm:t>
    </dgm:pt>
    <dgm:pt modelId="{2D12CAE3-AFA4-4BCF-9C46-30A5159A50F3}" type="parTrans" cxnId="{4281BBA6-6DBC-4705-BC3A-99E1228A114B}">
      <dgm:prSet/>
      <dgm:spPr/>
      <dgm:t>
        <a:bodyPr/>
        <a:lstStyle/>
        <a:p>
          <a:endParaRPr lang="en-US"/>
        </a:p>
      </dgm:t>
    </dgm:pt>
    <dgm:pt modelId="{6026073D-37B9-4916-922A-142DD2670D9B}" type="sibTrans" cxnId="{4281BBA6-6DBC-4705-BC3A-99E1228A114B}">
      <dgm:prSet/>
      <dgm:spPr/>
      <dgm:t>
        <a:bodyPr/>
        <a:lstStyle/>
        <a:p>
          <a:endParaRPr lang="en-US"/>
        </a:p>
      </dgm:t>
    </dgm:pt>
    <dgm:pt modelId="{5BA3DD9C-73CD-49C5-81DE-88DE0C5B24C3}">
      <dgm:prSet phldrT="[Text]"/>
      <dgm:spPr/>
      <dgm:t>
        <a:bodyPr/>
        <a:lstStyle/>
        <a:p>
          <a:r>
            <a:rPr lang="en-US" dirty="0" smtClean="0"/>
            <a:t>Request-reply only</a:t>
          </a:r>
          <a:endParaRPr lang="en-US" dirty="0"/>
        </a:p>
      </dgm:t>
    </dgm:pt>
    <dgm:pt modelId="{6C7F887F-D91A-43D2-90FE-8C8F0805935D}" type="parTrans" cxnId="{A80F809C-57D2-4EB9-A448-2893662E89BF}">
      <dgm:prSet/>
      <dgm:spPr/>
      <dgm:t>
        <a:bodyPr/>
        <a:lstStyle/>
        <a:p>
          <a:endParaRPr lang="en-US"/>
        </a:p>
      </dgm:t>
    </dgm:pt>
    <dgm:pt modelId="{9292A80B-E2C2-4850-9473-855E6F8DDF6C}" type="sibTrans" cxnId="{A80F809C-57D2-4EB9-A448-2893662E89BF}">
      <dgm:prSet/>
      <dgm:spPr/>
      <dgm:t>
        <a:bodyPr/>
        <a:lstStyle/>
        <a:p>
          <a:endParaRPr lang="en-US"/>
        </a:p>
      </dgm:t>
    </dgm:pt>
    <dgm:pt modelId="{A616F9A7-C32B-4CA8-94D0-1A02A9016BF7}">
      <dgm:prSet phldrT="[Text]"/>
      <dgm:spPr/>
      <dgm:t>
        <a:bodyPr/>
        <a:lstStyle/>
        <a:p>
          <a:r>
            <a:rPr lang="en-US" dirty="0" smtClean="0"/>
            <a:t>REST, resource-centric</a:t>
          </a:r>
          <a:endParaRPr lang="en-US" dirty="0"/>
        </a:p>
      </dgm:t>
    </dgm:pt>
    <dgm:pt modelId="{1E731B29-67A7-4822-9229-E629DA6B0464}" type="parTrans" cxnId="{D938E3A1-AF94-4F4D-A225-AA10754688CD}">
      <dgm:prSet/>
      <dgm:spPr/>
      <dgm:t>
        <a:bodyPr/>
        <a:lstStyle/>
        <a:p>
          <a:endParaRPr lang="en-US"/>
        </a:p>
      </dgm:t>
    </dgm:pt>
    <dgm:pt modelId="{CE130D26-6856-4039-A6EE-90C66916BE64}" type="sibTrans" cxnId="{D938E3A1-AF94-4F4D-A225-AA10754688CD}">
      <dgm:prSet/>
      <dgm:spPr/>
      <dgm:t>
        <a:bodyPr/>
        <a:lstStyle/>
        <a:p>
          <a:endParaRPr lang="en-US"/>
        </a:p>
      </dgm:t>
    </dgm:pt>
    <dgm:pt modelId="{591EE327-CDCB-49F3-8AE5-1109FD1BB2DB}">
      <dgm:prSet phldrT="[Text]"/>
      <dgm:spPr/>
      <dgm:t>
        <a:bodyPr/>
        <a:lstStyle/>
        <a:p>
          <a:r>
            <a:rPr lang="en-US" dirty="0" smtClean="0"/>
            <a:t>Use </a:t>
          </a:r>
          <a:r>
            <a:rPr lang="en-US" dirty="0" err="1" smtClean="0"/>
            <a:t>SignalR</a:t>
          </a:r>
          <a:r>
            <a:rPr lang="en-US" dirty="0" smtClean="0"/>
            <a:t> for asynchronous signaling (polling, long-polling, </a:t>
          </a:r>
          <a:r>
            <a:rPr lang="en-US" dirty="0" err="1" smtClean="0"/>
            <a:t>WebSockets</a:t>
          </a:r>
          <a:r>
            <a:rPr lang="en-US" dirty="0" smtClean="0"/>
            <a:t>)</a:t>
          </a:r>
          <a:endParaRPr lang="en-US" dirty="0"/>
        </a:p>
      </dgm:t>
    </dgm:pt>
    <dgm:pt modelId="{2476335E-5328-4399-BFC2-3F573FB30030}" type="parTrans" cxnId="{31C384CB-4D22-40FB-95CD-0FBEDB2DC7B3}">
      <dgm:prSet/>
      <dgm:spPr/>
      <dgm:t>
        <a:bodyPr/>
        <a:lstStyle/>
        <a:p>
          <a:endParaRPr lang="en-US"/>
        </a:p>
      </dgm:t>
    </dgm:pt>
    <dgm:pt modelId="{761864A2-741A-4617-8D0D-C2E03C21BDC4}" type="sibTrans" cxnId="{31C384CB-4D22-40FB-95CD-0FBEDB2DC7B3}">
      <dgm:prSet/>
      <dgm:spPr/>
      <dgm:t>
        <a:bodyPr/>
        <a:lstStyle/>
        <a:p>
          <a:endParaRPr lang="en-US"/>
        </a:p>
      </dgm:t>
    </dgm:pt>
    <dgm:pt modelId="{80066836-629D-4447-BC9B-6290547F04C6}" type="pres">
      <dgm:prSet presAssocID="{36C18888-E6B3-4A3F-945F-46D62E3C85D0}" presName="Name0" presStyleCnt="0">
        <dgm:presLayoutVars>
          <dgm:dir/>
          <dgm:animLvl val="lvl"/>
          <dgm:resizeHandles val="exact"/>
        </dgm:presLayoutVars>
      </dgm:prSet>
      <dgm:spPr/>
      <dgm:t>
        <a:bodyPr/>
        <a:lstStyle/>
        <a:p>
          <a:endParaRPr lang="en-US"/>
        </a:p>
      </dgm:t>
    </dgm:pt>
    <dgm:pt modelId="{B0D32504-27CC-4C91-A891-ED0AF413ADD0}" type="pres">
      <dgm:prSet presAssocID="{B0C4A85A-E702-4E8E-9447-5AC9E2688E93}" presName="composite" presStyleCnt="0"/>
      <dgm:spPr/>
    </dgm:pt>
    <dgm:pt modelId="{F8789EDF-5455-4FD3-B800-A9981BAD921C}" type="pres">
      <dgm:prSet presAssocID="{B0C4A85A-E702-4E8E-9447-5AC9E2688E93}" presName="parTx" presStyleLbl="alignNode1" presStyleIdx="0" presStyleCnt="2">
        <dgm:presLayoutVars>
          <dgm:chMax val="0"/>
          <dgm:chPref val="0"/>
          <dgm:bulletEnabled val="1"/>
        </dgm:presLayoutVars>
      </dgm:prSet>
      <dgm:spPr/>
      <dgm:t>
        <a:bodyPr/>
        <a:lstStyle/>
        <a:p>
          <a:endParaRPr lang="en-US"/>
        </a:p>
      </dgm:t>
    </dgm:pt>
    <dgm:pt modelId="{565730E6-76D9-4992-B2E0-04BDA4E0175C}" type="pres">
      <dgm:prSet presAssocID="{B0C4A85A-E702-4E8E-9447-5AC9E2688E93}" presName="desTx" presStyleLbl="alignAccFollowNode1" presStyleIdx="0" presStyleCnt="2">
        <dgm:presLayoutVars>
          <dgm:bulletEnabled val="1"/>
        </dgm:presLayoutVars>
      </dgm:prSet>
      <dgm:spPr/>
      <dgm:t>
        <a:bodyPr/>
        <a:lstStyle/>
        <a:p>
          <a:endParaRPr lang="en-US"/>
        </a:p>
      </dgm:t>
    </dgm:pt>
    <dgm:pt modelId="{3A022004-51CA-4F97-A237-7ED1CCCE0B0D}" type="pres">
      <dgm:prSet presAssocID="{79323907-8858-4F49-B7B4-5B051247075B}" presName="space" presStyleCnt="0"/>
      <dgm:spPr/>
    </dgm:pt>
    <dgm:pt modelId="{B05C9545-89C1-4942-815E-A597570E7F7E}" type="pres">
      <dgm:prSet presAssocID="{91749CC0-3C52-4EF3-A6F1-13A55A766978}" presName="composite" presStyleCnt="0"/>
      <dgm:spPr/>
    </dgm:pt>
    <dgm:pt modelId="{ADB5FD3D-3BF3-46B4-95A4-25246B247C52}" type="pres">
      <dgm:prSet presAssocID="{91749CC0-3C52-4EF3-A6F1-13A55A766978}" presName="parTx" presStyleLbl="alignNode1" presStyleIdx="1" presStyleCnt="2">
        <dgm:presLayoutVars>
          <dgm:chMax val="0"/>
          <dgm:chPref val="0"/>
          <dgm:bulletEnabled val="1"/>
        </dgm:presLayoutVars>
      </dgm:prSet>
      <dgm:spPr/>
      <dgm:t>
        <a:bodyPr/>
        <a:lstStyle/>
        <a:p>
          <a:endParaRPr lang="en-US"/>
        </a:p>
      </dgm:t>
    </dgm:pt>
    <dgm:pt modelId="{3BBE0E96-597D-436E-85B6-BD788570DDC6}" type="pres">
      <dgm:prSet presAssocID="{91749CC0-3C52-4EF3-A6F1-13A55A766978}" presName="desTx" presStyleLbl="alignAccFollowNode1" presStyleIdx="1" presStyleCnt="2">
        <dgm:presLayoutVars>
          <dgm:bulletEnabled val="1"/>
        </dgm:presLayoutVars>
      </dgm:prSet>
      <dgm:spPr/>
      <dgm:t>
        <a:bodyPr/>
        <a:lstStyle/>
        <a:p>
          <a:endParaRPr lang="en-US"/>
        </a:p>
      </dgm:t>
    </dgm:pt>
  </dgm:ptLst>
  <dgm:cxnLst>
    <dgm:cxn modelId="{8757A0EB-880E-4CB2-AE47-4BD9472CA22A}" type="presOf" srcId="{22428B5E-4E48-4035-AFCD-518E49C6A393}" destId="{565730E6-76D9-4992-B2E0-04BDA4E0175C}" srcOrd="0" destOrd="3" presId="urn:microsoft.com/office/officeart/2005/8/layout/hList1"/>
    <dgm:cxn modelId="{D938E3A1-AF94-4F4D-A225-AA10754688CD}" srcId="{91749CC0-3C52-4EF3-A6F1-13A55A766978}" destId="{A616F9A7-C32B-4CA8-94D0-1A02A9016BF7}" srcOrd="4" destOrd="0" parTransId="{1E731B29-67A7-4822-9229-E629DA6B0464}" sibTransId="{CE130D26-6856-4039-A6EE-90C66916BE64}"/>
    <dgm:cxn modelId="{DA158D0D-1D97-4884-8F9E-B2AD44D0CA30}" type="presOf" srcId="{5BA3DD9C-73CD-49C5-81DE-88DE0C5B24C3}" destId="{3BBE0E96-597D-436E-85B6-BD788570DDC6}" srcOrd="0" destOrd="3" presId="urn:microsoft.com/office/officeart/2005/8/layout/hList1"/>
    <dgm:cxn modelId="{60B2724E-E73A-48A4-9B8E-3AD1E95D5271}" srcId="{91749CC0-3C52-4EF3-A6F1-13A55A766978}" destId="{1E308909-3458-4AFB-A2C7-D83858B4DFB6}" srcOrd="1" destOrd="0" parTransId="{6D85FC7D-F921-4876-ABB8-4EB0143E9F21}" sibTransId="{D2983B7B-5AF6-4B1E-B755-BF661F0FFF35}"/>
    <dgm:cxn modelId="{AAE2D74F-6FE5-4882-84B8-17B2334692BD}" type="presOf" srcId="{B0C4A85A-E702-4E8E-9447-5AC9E2688E93}" destId="{F8789EDF-5455-4FD3-B800-A9981BAD921C}" srcOrd="0" destOrd="0" presId="urn:microsoft.com/office/officeart/2005/8/layout/hList1"/>
    <dgm:cxn modelId="{0AD077E5-9937-40BF-A3FF-CA367CA0254C}" type="presOf" srcId="{F016B6E0-7631-403F-994D-767520C00FF6}" destId="{3BBE0E96-597D-436E-85B6-BD788570DDC6}" srcOrd="0" destOrd="2" presId="urn:microsoft.com/office/officeart/2005/8/layout/hList1"/>
    <dgm:cxn modelId="{925B7A20-3B62-45BE-BB6E-AEFB15A3B7AA}" type="presOf" srcId="{947EF703-BCB5-429B-A365-C1D3BBCB8891}" destId="{565730E6-76D9-4992-B2E0-04BDA4E0175C}" srcOrd="0" destOrd="0" presId="urn:microsoft.com/office/officeart/2005/8/layout/hList1"/>
    <dgm:cxn modelId="{BD0F863C-C562-489F-8EA1-C51912A50309}" type="presOf" srcId="{1E308909-3458-4AFB-A2C7-D83858B4DFB6}" destId="{3BBE0E96-597D-436E-85B6-BD788570DDC6}" srcOrd="0" destOrd="1" presId="urn:microsoft.com/office/officeart/2005/8/layout/hList1"/>
    <dgm:cxn modelId="{FC6E8F75-8D41-4652-802A-E6EA649A0538}" srcId="{B0C4A85A-E702-4E8E-9447-5AC9E2688E93}" destId="{418E581D-4D33-4D1C-8617-3D39338A2D02}" srcOrd="1" destOrd="0" parTransId="{00FF94DD-E3B6-4DE2-B951-EC68F2BBDDBF}" sibTransId="{75882FDE-E0A6-40D5-8D7D-8A9958B97388}"/>
    <dgm:cxn modelId="{E8F73402-67F4-426A-BF00-F0AD0E4C1C8A}" type="presOf" srcId="{A616F9A7-C32B-4CA8-94D0-1A02A9016BF7}" destId="{3BBE0E96-597D-436E-85B6-BD788570DDC6}" srcOrd="0" destOrd="4" presId="urn:microsoft.com/office/officeart/2005/8/layout/hList1"/>
    <dgm:cxn modelId="{FD9CAA52-82D7-493B-9D9C-0E901BFC91FD}" srcId="{36C18888-E6B3-4A3F-945F-46D62E3C85D0}" destId="{B0C4A85A-E702-4E8E-9447-5AC9E2688E93}" srcOrd="0" destOrd="0" parTransId="{4D41E08F-0657-44AC-983B-81671FD0F257}" sibTransId="{79323907-8858-4F49-B7B4-5B051247075B}"/>
    <dgm:cxn modelId="{0C52D2A6-4236-4F76-8196-2B9DAA5A46A4}" srcId="{B0C4A85A-E702-4E8E-9447-5AC9E2688E93}" destId="{0E2295DA-C222-4357-9DE0-3A4D5D69BB46}" srcOrd="2" destOrd="0" parTransId="{129FAEC2-A513-4C65-92EB-5461CB2BD132}" sibTransId="{BD5E5961-1A95-44A0-AA01-5AB0EF2B9CFA}"/>
    <dgm:cxn modelId="{D9A06823-0BFF-49F2-899F-EE56455DEB7F}" type="presOf" srcId="{0E2295DA-C222-4357-9DE0-3A4D5D69BB46}" destId="{565730E6-76D9-4992-B2E0-04BDA4E0175C}" srcOrd="0" destOrd="2" presId="urn:microsoft.com/office/officeart/2005/8/layout/hList1"/>
    <dgm:cxn modelId="{AE08A043-CDE3-4289-9718-1F724EB0CD12}" srcId="{36C18888-E6B3-4A3F-945F-46D62E3C85D0}" destId="{91749CC0-3C52-4EF3-A6F1-13A55A766978}" srcOrd="1" destOrd="0" parTransId="{036D4F46-38B1-496E-9951-D70F7AA21544}" sibTransId="{FB9BA4AF-673A-4517-9444-4BCF97DB0F3F}"/>
    <dgm:cxn modelId="{DECCA291-2F79-4239-A721-F8171422C5EC}" srcId="{B0C4A85A-E702-4E8E-9447-5AC9E2688E93}" destId="{22428B5E-4E48-4035-AFCD-518E49C6A393}" srcOrd="3" destOrd="0" parTransId="{543E335F-4F36-4A80-A3E8-009DC0C04C78}" sibTransId="{363C7E6F-AD7A-466A-8DFF-172FD6232AF6}"/>
    <dgm:cxn modelId="{9BDB124F-8D93-4EF6-87C1-8B865D70A1E4}" srcId="{91749CC0-3C52-4EF3-A6F1-13A55A766978}" destId="{9F17B568-3C34-45ED-A463-5B7BAA9AC5B2}" srcOrd="0" destOrd="0" parTransId="{CD39A284-CFAC-4D13-97E6-D48FD951B35E}" sibTransId="{ED5F0BE5-F7B4-4A15-B1DB-FC304E290A33}"/>
    <dgm:cxn modelId="{12BF631F-40D8-4FF3-A3C3-889E101D40AB}" type="presOf" srcId="{418E581D-4D33-4D1C-8617-3D39338A2D02}" destId="{565730E6-76D9-4992-B2E0-04BDA4E0175C}" srcOrd="0" destOrd="1" presId="urn:microsoft.com/office/officeart/2005/8/layout/hList1"/>
    <dgm:cxn modelId="{975AE904-35F1-4EE4-A7B8-736375C02897}" type="presOf" srcId="{E1662A7E-04FF-42B4-A97C-CC5B741006FA}" destId="{565730E6-76D9-4992-B2E0-04BDA4E0175C}" srcOrd="0" destOrd="5" presId="urn:microsoft.com/office/officeart/2005/8/layout/hList1"/>
    <dgm:cxn modelId="{31C384CB-4D22-40FB-95CD-0FBEDB2DC7B3}" srcId="{91749CC0-3C52-4EF3-A6F1-13A55A766978}" destId="{591EE327-CDCB-49F3-8AE5-1109FD1BB2DB}" srcOrd="5" destOrd="0" parTransId="{2476335E-5328-4399-BFC2-3F573FB30030}" sibTransId="{761864A2-741A-4617-8D0D-C2E03C21BDC4}"/>
    <dgm:cxn modelId="{F32D62B4-F8FE-4608-AD7E-DA4E07857AED}" type="presOf" srcId="{D6EDBDD1-686E-41B7-B79B-13D35C4D7776}" destId="{565730E6-76D9-4992-B2E0-04BDA4E0175C}" srcOrd="0" destOrd="4" presId="urn:microsoft.com/office/officeart/2005/8/layout/hList1"/>
    <dgm:cxn modelId="{C358707F-B9E4-4E80-9324-C74C16E0C214}" srcId="{B0C4A85A-E702-4E8E-9447-5AC9E2688E93}" destId="{E1662A7E-04FF-42B4-A97C-CC5B741006FA}" srcOrd="5" destOrd="0" parTransId="{41D0A000-A944-47DA-9E8D-A7693EAC4EA5}" sibTransId="{8278A8A6-59EF-4F4C-A1B6-1120D1EC2E42}"/>
    <dgm:cxn modelId="{5F820396-A2A5-4E4E-87C2-331F7734344D}" type="presOf" srcId="{36C18888-E6B3-4A3F-945F-46D62E3C85D0}" destId="{80066836-629D-4447-BC9B-6290547F04C6}" srcOrd="0" destOrd="0" presId="urn:microsoft.com/office/officeart/2005/8/layout/hList1"/>
    <dgm:cxn modelId="{A80F809C-57D2-4EB9-A448-2893662E89BF}" srcId="{91749CC0-3C52-4EF3-A6F1-13A55A766978}" destId="{5BA3DD9C-73CD-49C5-81DE-88DE0C5B24C3}" srcOrd="3" destOrd="0" parTransId="{6C7F887F-D91A-43D2-90FE-8C8F0805935D}" sibTransId="{9292A80B-E2C2-4850-9473-855E6F8DDF6C}"/>
    <dgm:cxn modelId="{D8BED489-B8D9-4BEA-8B55-42A8BF514432}" srcId="{B0C4A85A-E702-4E8E-9447-5AC9E2688E93}" destId="{D6EDBDD1-686E-41B7-B79B-13D35C4D7776}" srcOrd="4" destOrd="0" parTransId="{8630CBB8-F8A3-4EF1-A9E1-C96798F4CFE8}" sibTransId="{13E80E52-65D4-473D-8D6D-7D1E42A6A95D}"/>
    <dgm:cxn modelId="{14EE950F-2F4D-43FF-9002-F429C3DDFA02}" type="presOf" srcId="{9F17B568-3C34-45ED-A463-5B7BAA9AC5B2}" destId="{3BBE0E96-597D-436E-85B6-BD788570DDC6}" srcOrd="0" destOrd="0" presId="urn:microsoft.com/office/officeart/2005/8/layout/hList1"/>
    <dgm:cxn modelId="{4DD41568-B056-4E1B-8665-C8701181A3DD}" type="presOf" srcId="{591EE327-CDCB-49F3-8AE5-1109FD1BB2DB}" destId="{3BBE0E96-597D-436E-85B6-BD788570DDC6}" srcOrd="0" destOrd="5" presId="urn:microsoft.com/office/officeart/2005/8/layout/hList1"/>
    <dgm:cxn modelId="{77C542A1-BA68-4EFB-BAC4-9D70FF84BCAB}" srcId="{B0C4A85A-E702-4E8E-9447-5AC9E2688E93}" destId="{947EF703-BCB5-429B-A365-C1D3BBCB8891}" srcOrd="0" destOrd="0" parTransId="{CE1224C9-71D3-42B3-8BB9-3DA65496B81D}" sibTransId="{C473EAB2-66C4-4030-9FD7-E8B3D2D3E022}"/>
    <dgm:cxn modelId="{4281BBA6-6DBC-4705-BC3A-99E1228A114B}" srcId="{91749CC0-3C52-4EF3-A6F1-13A55A766978}" destId="{F016B6E0-7631-403F-994D-767520C00FF6}" srcOrd="2" destOrd="0" parTransId="{2D12CAE3-AFA4-4BCF-9C46-30A5159A50F3}" sibTransId="{6026073D-37B9-4916-922A-142DD2670D9B}"/>
    <dgm:cxn modelId="{4D3B1D05-B35F-4C60-A0BC-4D4ED12790D9}" type="presOf" srcId="{91749CC0-3C52-4EF3-A6F1-13A55A766978}" destId="{ADB5FD3D-3BF3-46B4-95A4-25246B247C52}" srcOrd="0" destOrd="0" presId="urn:microsoft.com/office/officeart/2005/8/layout/hList1"/>
    <dgm:cxn modelId="{650DCB81-A08B-4CFD-AE8E-C9C6190A8EB5}" type="presParOf" srcId="{80066836-629D-4447-BC9B-6290547F04C6}" destId="{B0D32504-27CC-4C91-A891-ED0AF413ADD0}" srcOrd="0" destOrd="0" presId="urn:microsoft.com/office/officeart/2005/8/layout/hList1"/>
    <dgm:cxn modelId="{BF377347-9EC7-4522-882B-1E6B190F2405}" type="presParOf" srcId="{B0D32504-27CC-4C91-A891-ED0AF413ADD0}" destId="{F8789EDF-5455-4FD3-B800-A9981BAD921C}" srcOrd="0" destOrd="0" presId="urn:microsoft.com/office/officeart/2005/8/layout/hList1"/>
    <dgm:cxn modelId="{11399DFB-BDC4-450E-87FD-76B28F53EF13}" type="presParOf" srcId="{B0D32504-27CC-4C91-A891-ED0AF413ADD0}" destId="{565730E6-76D9-4992-B2E0-04BDA4E0175C}" srcOrd="1" destOrd="0" presId="urn:microsoft.com/office/officeart/2005/8/layout/hList1"/>
    <dgm:cxn modelId="{FFC818DB-02E0-432B-BF62-4C17070A2844}" type="presParOf" srcId="{80066836-629D-4447-BC9B-6290547F04C6}" destId="{3A022004-51CA-4F97-A237-7ED1CCCE0B0D}" srcOrd="1" destOrd="0" presId="urn:microsoft.com/office/officeart/2005/8/layout/hList1"/>
    <dgm:cxn modelId="{E01DE1F4-EB85-4CA5-8844-E3C4B353DD76}" type="presParOf" srcId="{80066836-629D-4447-BC9B-6290547F04C6}" destId="{B05C9545-89C1-4942-815E-A597570E7F7E}" srcOrd="2" destOrd="0" presId="urn:microsoft.com/office/officeart/2005/8/layout/hList1"/>
    <dgm:cxn modelId="{063EA6B1-9563-4D45-83CF-A825AD83923A}" type="presParOf" srcId="{B05C9545-89C1-4942-815E-A597570E7F7E}" destId="{ADB5FD3D-3BF3-46B4-95A4-25246B247C52}" srcOrd="0" destOrd="0" presId="urn:microsoft.com/office/officeart/2005/8/layout/hList1"/>
    <dgm:cxn modelId="{987C75DE-14C5-4A12-AB72-803C473369AF}" type="presParOf" srcId="{B05C9545-89C1-4942-815E-A597570E7F7E}" destId="{3BBE0E96-597D-436E-85B6-BD788570DD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89EDF-5455-4FD3-B800-A9981BAD921C}">
      <dsp:nvSpPr>
        <dsp:cNvPr id="0" name=""/>
        <dsp:cNvSpPr/>
      </dsp:nvSpPr>
      <dsp:spPr>
        <a:xfrm>
          <a:off x="39"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WCF</a:t>
          </a:r>
          <a:endParaRPr lang="en-US" sz="2000" kern="1200" dirty="0"/>
        </a:p>
      </dsp:txBody>
      <dsp:txXfrm>
        <a:off x="39" y="170233"/>
        <a:ext cx="3797104" cy="576000"/>
      </dsp:txXfrm>
    </dsp:sp>
    <dsp:sp modelId="{565730E6-76D9-4992-B2E0-04BDA4E0175C}">
      <dsp:nvSpPr>
        <dsp:cNvPr id="0" name=""/>
        <dsp:cNvSpPr/>
      </dsp:nvSpPr>
      <dsp:spPr>
        <a:xfrm>
          <a:off x="39"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Back-end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SOAP, WS-*</a:t>
          </a:r>
          <a:endParaRPr lang="en-US" sz="2000" kern="1200" dirty="0"/>
        </a:p>
        <a:p>
          <a:pPr marL="228600" lvl="1" indent="-228600" algn="l" defTabSz="889000">
            <a:lnSpc>
              <a:spcPct val="90000"/>
            </a:lnSpc>
            <a:spcBef>
              <a:spcPct val="0"/>
            </a:spcBef>
            <a:spcAft>
              <a:spcPct val="15000"/>
            </a:spcAft>
            <a:buChar char="••"/>
          </a:pPr>
          <a:r>
            <a:rPr lang="en-US" sz="2000" kern="1200" dirty="0" smtClean="0"/>
            <a:t>Transports: HTTP, TCP, UDP, Queues, </a:t>
          </a:r>
          <a:r>
            <a:rPr lang="en-US" sz="2000" kern="1200" dirty="0" err="1" smtClean="0"/>
            <a:t>WebSockets</a:t>
          </a:r>
          <a:r>
            <a:rPr lang="en-US" sz="2000" kern="1200" dirty="0" smtClean="0"/>
            <a:t>,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Message patterns: request-reply, one-way, duplex</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Web HTTP to add HTTP endpoints to existing WCF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Use WCF Data Services for full </a:t>
          </a:r>
          <a:r>
            <a:rPr lang="en-US" sz="2000" kern="1200" dirty="0" err="1" smtClean="0"/>
            <a:t>OData</a:t>
          </a:r>
          <a:r>
            <a:rPr lang="en-US" sz="2000" kern="1200" dirty="0" smtClean="0"/>
            <a:t> support</a:t>
          </a:r>
          <a:endParaRPr lang="en-US" sz="2000" kern="1200" dirty="0"/>
        </a:p>
      </dsp:txBody>
      <dsp:txXfrm>
        <a:off x="39" y="746233"/>
        <a:ext cx="3797104" cy="3952799"/>
      </dsp:txXfrm>
    </dsp:sp>
    <dsp:sp modelId="{ADB5FD3D-3BF3-46B4-95A4-25246B247C52}">
      <dsp:nvSpPr>
        <dsp:cNvPr id="0" name=""/>
        <dsp:cNvSpPr/>
      </dsp:nvSpPr>
      <dsp:spPr>
        <a:xfrm>
          <a:off x="4328738" y="170233"/>
          <a:ext cx="3797104" cy="576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ASP.NET Web API</a:t>
          </a:r>
          <a:endParaRPr lang="en-US" sz="2000" kern="1200" dirty="0"/>
        </a:p>
      </dsp:txBody>
      <dsp:txXfrm>
        <a:off x="4328738" y="170233"/>
        <a:ext cx="3797104" cy="576000"/>
      </dsp:txXfrm>
    </dsp:sp>
    <dsp:sp modelId="{3BBE0E96-597D-436E-85B6-BD788570DDC6}">
      <dsp:nvSpPr>
        <dsp:cNvPr id="0" name=""/>
        <dsp:cNvSpPr/>
      </dsp:nvSpPr>
      <dsp:spPr>
        <a:xfrm>
          <a:off x="4328738" y="746233"/>
          <a:ext cx="3797104" cy="3952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Front-end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Media Types: JSON, XML, form-URL-encoded, custom</a:t>
          </a:r>
          <a:endParaRPr lang="en-US" sz="2000" kern="1200" dirty="0"/>
        </a:p>
        <a:p>
          <a:pPr marL="228600" lvl="1" indent="-228600" algn="l" defTabSz="889000">
            <a:lnSpc>
              <a:spcPct val="90000"/>
            </a:lnSpc>
            <a:spcBef>
              <a:spcPct val="0"/>
            </a:spcBef>
            <a:spcAft>
              <a:spcPct val="15000"/>
            </a:spcAft>
            <a:buChar char="••"/>
          </a:pPr>
          <a:r>
            <a:rPr lang="en-US" sz="2000" kern="1200" dirty="0" smtClean="0"/>
            <a:t>HTTP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Request-reply only</a:t>
          </a:r>
          <a:endParaRPr lang="en-US" sz="2000" kern="1200" dirty="0"/>
        </a:p>
        <a:p>
          <a:pPr marL="228600" lvl="1" indent="-228600" algn="l" defTabSz="889000">
            <a:lnSpc>
              <a:spcPct val="90000"/>
            </a:lnSpc>
            <a:spcBef>
              <a:spcPct val="0"/>
            </a:spcBef>
            <a:spcAft>
              <a:spcPct val="15000"/>
            </a:spcAft>
            <a:buChar char="••"/>
          </a:pPr>
          <a:r>
            <a:rPr lang="en-US" sz="2000" kern="1200" dirty="0" smtClean="0"/>
            <a:t>REST, resource-centric</a:t>
          </a:r>
          <a:endParaRPr lang="en-US" sz="2000" kern="1200" dirty="0"/>
        </a:p>
        <a:p>
          <a:pPr marL="228600" lvl="1" indent="-228600" algn="l" defTabSz="889000">
            <a:lnSpc>
              <a:spcPct val="90000"/>
            </a:lnSpc>
            <a:spcBef>
              <a:spcPct val="0"/>
            </a:spcBef>
            <a:spcAft>
              <a:spcPct val="15000"/>
            </a:spcAft>
            <a:buChar char="••"/>
          </a:pPr>
          <a:r>
            <a:rPr lang="en-US" sz="2000" kern="1200" dirty="0" smtClean="0"/>
            <a:t>Use </a:t>
          </a:r>
          <a:r>
            <a:rPr lang="en-US" sz="2000" kern="1200" dirty="0" err="1" smtClean="0"/>
            <a:t>SignalR</a:t>
          </a:r>
          <a:r>
            <a:rPr lang="en-US" sz="2000" kern="1200" dirty="0" smtClean="0"/>
            <a:t> for asynchronous signaling (polling, long-polling, </a:t>
          </a:r>
          <a:r>
            <a:rPr lang="en-US" sz="2000" kern="1200" dirty="0" err="1" smtClean="0"/>
            <a:t>WebSockets</a:t>
          </a:r>
          <a:r>
            <a:rPr lang="en-US" sz="2000" kern="1200" dirty="0" smtClean="0"/>
            <a:t>)</a:t>
          </a:r>
          <a:endParaRPr lang="en-US" sz="2000" kern="1200" dirty="0"/>
        </a:p>
      </dsp:txBody>
      <dsp:txXfrm>
        <a:off x="4328738" y="746233"/>
        <a:ext cx="3797104" cy="39527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How does ASP.NET Web API fit in? (10)</a:t>
            </a:r>
          </a:p>
          <a:p>
            <a:pPr lvl="0"/>
            <a:r>
              <a:rPr lang="en-US" sz="1600" kern="1200" dirty="0" smtClean="0">
                <a:solidFill>
                  <a:schemeClr val="tx1"/>
                </a:solidFill>
                <a:effectLst/>
                <a:latin typeface="Segoe UI" pitchFamily="34" charset="0"/>
                <a:ea typeface="+mn-ea"/>
                <a:cs typeface="+mn-cs"/>
              </a:rPr>
              <a:t>Introduction to Web API</a:t>
            </a:r>
          </a:p>
          <a:p>
            <a:pPr lvl="1"/>
            <a:r>
              <a:rPr lang="en-US" sz="1600" kern="1200" dirty="0" smtClean="0">
                <a:solidFill>
                  <a:schemeClr val="tx1"/>
                </a:solidFill>
                <a:effectLst/>
                <a:latin typeface="Segoe UI" pitchFamily="34" charset="0"/>
                <a:ea typeface="+mn-ea"/>
                <a:cs typeface="+mn-cs"/>
              </a:rPr>
              <a:t>File / New project and looking at the Values Controller (5)</a:t>
            </a:r>
          </a:p>
          <a:p>
            <a:pPr lvl="1"/>
            <a:r>
              <a:rPr lang="en-US" sz="1600" kern="1200" dirty="0" smtClean="0">
                <a:solidFill>
                  <a:schemeClr val="tx1"/>
                </a:solidFill>
                <a:effectLst/>
                <a:latin typeface="Segoe UI" pitchFamily="34" charset="0"/>
                <a:ea typeface="+mn-ea"/>
                <a:cs typeface="+mn-cs"/>
              </a:rPr>
              <a:t>Help documentation &amp; Tracing (5)</a:t>
            </a:r>
          </a:p>
          <a:p>
            <a:pPr lvl="1"/>
            <a:r>
              <a:rPr lang="en-US" sz="1600" kern="1200" dirty="0" smtClean="0">
                <a:solidFill>
                  <a:schemeClr val="tx1"/>
                </a:solidFill>
                <a:effectLst/>
                <a:latin typeface="Segoe UI" pitchFamily="34" charset="0"/>
                <a:ea typeface="+mn-ea"/>
                <a:cs typeface="+mn-cs"/>
              </a:rPr>
              <a:t>Exploring services with browser tools (5)</a:t>
            </a:r>
          </a:p>
          <a:p>
            <a:pPr lvl="1"/>
            <a:r>
              <a:rPr lang="en-US" sz="1600" kern="1200" dirty="0" smtClean="0">
                <a:solidFill>
                  <a:schemeClr val="tx1"/>
                </a:solidFill>
                <a:effectLst/>
                <a:latin typeface="Segoe UI" pitchFamily="34" charset="0"/>
                <a:ea typeface="+mn-ea"/>
                <a:cs typeface="+mn-cs"/>
              </a:rPr>
              <a:t>Creating a Person service (5)</a:t>
            </a:r>
          </a:p>
          <a:p>
            <a:pPr lvl="0"/>
            <a:r>
              <a:rPr lang="en-US" sz="1600" kern="1200" dirty="0" smtClean="0">
                <a:solidFill>
                  <a:schemeClr val="tx1"/>
                </a:solidFill>
                <a:effectLst/>
                <a:latin typeface="Segoe UI" pitchFamily="34" charset="0"/>
                <a:ea typeface="+mn-ea"/>
                <a:cs typeface="+mn-cs"/>
              </a:rPr>
              <a:t>Consuming an ASP.NET Web API from jQuery</a:t>
            </a:r>
          </a:p>
          <a:p>
            <a:pPr lvl="1"/>
            <a:r>
              <a:rPr lang="en-US" sz="1600" kern="1200" dirty="0" smtClean="0">
                <a:solidFill>
                  <a:schemeClr val="tx1"/>
                </a:solidFill>
                <a:effectLst/>
                <a:latin typeface="Segoe UI" pitchFamily="34" charset="0"/>
                <a:ea typeface="+mn-ea"/>
                <a:cs typeface="+mn-cs"/>
              </a:rPr>
              <a:t>File / New (10)</a:t>
            </a:r>
          </a:p>
          <a:p>
            <a:pPr lvl="1"/>
            <a:r>
              <a:rPr lang="en-US" sz="1600" kern="1200" dirty="0" smtClean="0">
                <a:solidFill>
                  <a:schemeClr val="tx1"/>
                </a:solidFill>
                <a:effectLst/>
                <a:latin typeface="Segoe UI" pitchFamily="34" charset="0"/>
                <a:ea typeface="+mn-ea"/>
                <a:cs typeface="+mn-cs"/>
              </a:rPr>
              <a:t>Deploy to Azure (5)</a:t>
            </a:r>
          </a:p>
          <a:p>
            <a:pPr lvl="0"/>
            <a:r>
              <a:rPr lang="en-US" sz="1600" kern="1200" dirty="0" smtClean="0">
                <a:solidFill>
                  <a:schemeClr val="tx1"/>
                </a:solidFill>
                <a:effectLst/>
                <a:latin typeface="Segoe UI" pitchFamily="34" charset="0"/>
                <a:ea typeface="+mn-ea"/>
                <a:cs typeface="+mn-cs"/>
              </a:rPr>
              <a:t>Consuming an ASP.NET Web API from Windows 8 (10)</a:t>
            </a:r>
          </a:p>
          <a:p>
            <a:pPr lvl="0"/>
            <a:r>
              <a:rPr lang="en-US" sz="1600" kern="1200" dirty="0" smtClean="0">
                <a:solidFill>
                  <a:schemeClr val="tx1"/>
                </a:solidFill>
                <a:effectLst/>
                <a:latin typeface="Segoe UI" pitchFamily="34" charset="0"/>
                <a:ea typeface="+mn-ea"/>
                <a:cs typeface="+mn-cs"/>
              </a:rPr>
              <a:t>Challenge: First person to insert their contact information wins a prize (5)</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159380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File / New project and looking at the Values Controller (5)</a:t>
            </a:r>
          </a:p>
          <a:p>
            <a:pPr lvl="0"/>
            <a:r>
              <a:rPr lang="en-US" sz="1600" kern="1200" dirty="0" smtClean="0">
                <a:solidFill>
                  <a:schemeClr val="tx1"/>
                </a:solidFill>
                <a:effectLst/>
                <a:latin typeface="Segoe UI" pitchFamily="34" charset="0"/>
                <a:ea typeface="+mn-ea"/>
                <a:cs typeface="+mn-cs"/>
              </a:rPr>
              <a:t>Help documentation &amp; Tracing (5)</a:t>
            </a:r>
          </a:p>
          <a:p>
            <a:pPr lvl="0"/>
            <a:r>
              <a:rPr lang="en-US" sz="1600" kern="1200" dirty="0" smtClean="0">
                <a:solidFill>
                  <a:schemeClr val="tx1"/>
                </a:solidFill>
                <a:effectLst/>
                <a:latin typeface="Segoe UI" pitchFamily="34" charset="0"/>
                <a:ea typeface="+mn-ea"/>
                <a:cs typeface="+mn-cs"/>
              </a:rPr>
              <a:t>Exploring services with browser tools (5)</a:t>
            </a:r>
          </a:p>
          <a:p>
            <a:pPr lvl="0"/>
            <a:r>
              <a:rPr lang="en-US" sz="1600" kern="1200" dirty="0" smtClean="0">
                <a:solidFill>
                  <a:schemeClr val="tx1"/>
                </a:solidFill>
                <a:effectLst/>
                <a:latin typeface="Segoe UI" pitchFamily="34" charset="0"/>
                <a:ea typeface="+mn-ea"/>
                <a:cs typeface="+mn-cs"/>
              </a:rPr>
              <a:t>Creating a Person service (5)</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428028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a:t>
            </a:r>
            <a:r>
              <a:rPr lang="en-US" dirty="0" err="1" smtClean="0"/>
              <a:t>jQuery</a:t>
            </a:r>
            <a:r>
              <a:rPr lang="en-US" dirty="0" smtClean="0"/>
              <a:t> in SPA template talks to </a:t>
            </a:r>
            <a:r>
              <a:rPr lang="en-US" dirty="0" err="1" smtClean="0"/>
              <a:t>WebAPI</a:t>
            </a:r>
            <a:endParaRPr lang="en-CA"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50481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Windows Store App talks to </a:t>
            </a:r>
            <a:r>
              <a:rPr lang="en-US" dirty="0" err="1" smtClean="0"/>
              <a:t>WebAPI</a:t>
            </a:r>
            <a:r>
              <a:rPr lang="en-US" dirty="0" smtClean="0"/>
              <a:t> </a:t>
            </a:r>
          </a:p>
          <a:p>
            <a:pPr marL="342900" indent="-342900">
              <a:buFont typeface="+mj-lt"/>
              <a:buAutoNum type="arabicPeriod"/>
            </a:pPr>
            <a:r>
              <a:rPr lang="en-US" dirty="0" smtClean="0"/>
              <a:t>Without change, Windows</a:t>
            </a:r>
            <a:r>
              <a:rPr lang="en-US" baseline="0" dirty="0" smtClean="0"/>
              <a:t> Store App can use form authentication</a:t>
            </a:r>
            <a:endParaRPr lang="en-US" dirty="0" smtClean="0"/>
          </a:p>
          <a:p>
            <a:pPr marL="342900" indent="-342900">
              <a:buFont typeface="+mj-lt"/>
              <a:buAutoNum type="arabicPeriod"/>
            </a:pPr>
            <a:r>
              <a:rPr lang="en-US" dirty="0" smtClean="0"/>
              <a:t>With slight modification, </a:t>
            </a:r>
            <a:r>
              <a:rPr lang="en-US" baseline="0" dirty="0" smtClean="0"/>
              <a:t>windows store app can use </a:t>
            </a:r>
            <a:r>
              <a:rPr lang="en-US" baseline="0" dirty="0" err="1" smtClean="0"/>
              <a:t>webAPI</a:t>
            </a:r>
            <a:r>
              <a:rPr lang="en-US" baseline="0" dirty="0" smtClean="0"/>
              <a:t> with </a:t>
            </a:r>
            <a:r>
              <a:rPr lang="en-US" baseline="0" dirty="0" err="1" smtClean="0"/>
              <a:t>facebook</a:t>
            </a:r>
            <a:r>
              <a:rPr lang="en-US" baseline="0" dirty="0" smtClean="0"/>
              <a:t> authentication (not the best technique here, possibly use </a:t>
            </a:r>
            <a:r>
              <a:rPr lang="en-US" baseline="0" dirty="0" err="1" smtClean="0"/>
              <a:t>HttpClient</a:t>
            </a:r>
            <a:r>
              <a:rPr lang="en-US" baseline="0" dirty="0" smtClean="0"/>
              <a:t> to do it)</a:t>
            </a:r>
            <a:endParaRPr lang="en-CA"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904792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3.xml"/><Relationship Id="rId4" Type="http://schemas.openxmlformats.org/officeDocument/2006/relationships/tags" Target="../tags/tag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9.emf"/><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2.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bldw.in/SessionFeedback" TargetMode="External"/><Relationship Id="rId3" Type="http://schemas.openxmlformats.org/officeDocument/2006/relationships/tags" Target="../tags/tag27.xml"/><Relationship Id="rId7" Type="http://schemas.openxmlformats.org/officeDocument/2006/relationships/hyperlink" Target="http://forums.dev.windows.com/" TargetMode="External"/><Relationship Id="rId2" Type="http://schemas.openxmlformats.org/officeDocument/2006/relationships/tags" Target="../tags/tag26.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8.xml"/><Relationship Id="rId1" Type="http://schemas.openxmlformats.org/officeDocument/2006/relationships/vmlDrawing" Target="../drawings/vmlDrawing11.vml"/><Relationship Id="rId5" Type="http://schemas.openxmlformats.org/officeDocument/2006/relationships/image" Target="../media/image9.emf"/><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5.bin"/><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slideLayout" Target="../slideLayouts/slideLayout6.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3.xml"/><Relationship Id="rId4" Type="http://schemas.openxmlformats.org/officeDocument/2006/relationships/tags" Target="../tags/tag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4761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241466"/>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238246"/>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241466"/>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2547610"/>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47610"/>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Routing a Web API Using </a:t>
            </a:r>
            <a:r>
              <a:rPr lang="en-US" sz="4800" dirty="0" err="1" smtClean="0"/>
              <a:t>Global.asax.cs</a:t>
            </a:r>
            <a:endParaRPr lang="en-US" sz="4800" dirty="0"/>
          </a:p>
        </p:txBody>
      </p:sp>
      <p:sp>
        <p:nvSpPr>
          <p:cNvPr id="5" name="TextBox 4"/>
          <p:cNvSpPr txBox="1"/>
          <p:nvPr/>
        </p:nvSpPr>
        <p:spPr>
          <a:xfrm>
            <a:off x="5130025"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smtClean="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routes.MapHttpRoute</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397331"/>
            <a:ext cx="3131242" cy="1446550"/>
          </a:xfrm>
          <a:prstGeom prst="rect">
            <a:avLst/>
          </a:prstGeom>
        </p:spPr>
        <p:txBody>
          <a:bodyPr wrap="none">
            <a:spAutoFit/>
          </a:bodyPr>
          <a:lstStyle/>
          <a:p>
            <a:r>
              <a:rPr lang="en-US" sz="4000" dirty="0" smtClean="0">
                <a:solidFill>
                  <a:schemeClr val="accent2">
                    <a:alpha val="99000"/>
                  </a:schemeClr>
                </a:solidFill>
                <a:latin typeface="Segoe UI Light" pitchFamily="34" charset="0"/>
              </a:rPr>
              <a:t>Routing:</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Familiar syntax,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conventional approach</a:t>
            </a:r>
            <a:endParaRPr lang="en-US" dirty="0">
              <a:solidFill>
                <a:schemeClr val="tx2">
                  <a:alpha val="99000"/>
                </a:schemeClr>
              </a:solidFill>
              <a:latin typeface="Segoe UI Light" pitchFamily="34" charset="0"/>
            </a:endParaRPr>
          </a:p>
        </p:txBody>
      </p:sp>
      <p:pic>
        <p:nvPicPr>
          <p:cNvPr id="64520" name="Picture 8" descr="C:\Users\bradyg\AppData\Local\Temp\SNAGHTML48d1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181"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2818"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38455"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7445"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4358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92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4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sp>
        <p:nvSpPr>
          <p:cNvPr id="5" name="TextBox 4"/>
          <p:cNvSpPr txBox="1"/>
          <p:nvPr/>
        </p:nvSpPr>
        <p:spPr>
          <a:xfrm>
            <a:off x="4172603"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3427926"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HTTP Post:</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Pass a Model</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978914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Posting Data to a Web API</a:t>
            </a:r>
            <a:endParaRPr lang="en-US" sz="4800" dirty="0"/>
          </a:p>
        </p:txBody>
      </p:sp>
      <p:pic>
        <p:nvPicPr>
          <p:cNvPr id="65538" name="Picture 2" descr="C:\Users\bradyg\AppData\Local\Temp\SNAGHTML672b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86" y="1202171"/>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569" y="5389344"/>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588" y="2399314"/>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588"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3338"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Up Arrow 11"/>
          <p:cNvSpPr/>
          <p:nvPr/>
        </p:nvSpPr>
        <p:spPr bwMode="auto">
          <a:xfrm>
            <a:off x="8937460"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0821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89408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a:xfrm>
            <a:off x="1889124" y="1447800"/>
            <a:ext cx="4785995" cy="1523494"/>
          </a:xfrm>
        </p:spPr>
        <p:txBody>
          <a:bodyPr/>
          <a:lstStyle/>
          <a:p>
            <a:r>
              <a:rPr lang="en-US" dirty="0" smtClean="0"/>
              <a:t>Introduction to ASP.NET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3801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889124" y="1447800"/>
            <a:ext cx="4511675" cy="1833282"/>
          </a:xfrm>
        </p:spPr>
        <p:txBody>
          <a:bodyPr/>
          <a:lstStyle/>
          <a:p>
            <a:r>
              <a:rPr lang="en-US" dirty="0" smtClean="0"/>
              <a:t>MVC SPA template uses </a:t>
            </a:r>
            <a:r>
              <a:rPr lang="en-US" dirty="0" err="1" smtClean="0"/>
              <a:t>WebAPI</a:t>
            </a:r>
            <a:endParaRPr lang="en-CA" dirty="0"/>
          </a:p>
        </p:txBody>
      </p:sp>
      <p:sp>
        <p:nvSpPr>
          <p:cNvPr id="7" name="Subtitle 6"/>
          <p:cNvSpPr>
            <a:spLocks noGrp="1"/>
          </p:cNvSpPr>
          <p:nvPr>
            <p:ph type="subTitle" idx="1"/>
          </p:nvPr>
        </p:nvSpPr>
        <p:spPr/>
        <p:txBody>
          <a:bodyPr/>
          <a:lstStyle/>
          <a:p>
            <a:endParaRPr lang="en-CA"/>
          </a:p>
        </p:txBody>
      </p:sp>
      <p:sp>
        <p:nvSpPr>
          <p:cNvPr id="8" name="Text Placeholder 7"/>
          <p:cNvSpPr>
            <a:spLocks noGrp="1"/>
          </p:cNvSpPr>
          <p:nvPr>
            <p:ph type="body" sz="quarter" idx="10"/>
          </p:nvPr>
        </p:nvSpPr>
        <p:spPr/>
        <p:txBody>
          <a:bodyPr/>
          <a:lstStyle/>
          <a:p>
            <a:r>
              <a:rPr lang="en-US" dirty="0" smtClean="0"/>
              <a:t>Demo</a:t>
            </a:r>
            <a:endParaRPr lang="en-CA" dirty="0"/>
          </a:p>
        </p:txBody>
      </p:sp>
    </p:spTree>
    <p:extLst>
      <p:ext uri="{BB962C8B-B14F-4D97-AF65-F5344CB8AC3E}">
        <p14:creationId xmlns:p14="http://schemas.microsoft.com/office/powerpoint/2010/main" val="26108866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a:xfrm>
            <a:off x="519113" y="537434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Windows Store Apps Talk to </a:t>
            </a:r>
            <a:r>
              <a:rPr lang="en-US" dirty="0" err="1" smtClean="0"/>
              <a:t>WebAPI</a:t>
            </a:r>
            <a:endParaRPr lang="en-CA" dirty="0"/>
          </a:p>
        </p:txBody>
      </p:sp>
      <p:sp>
        <p:nvSpPr>
          <p:cNvPr id="6" name="Subtitle 5"/>
          <p:cNvSpPr>
            <a:spLocks noGrp="1"/>
          </p:cNvSpPr>
          <p:nvPr>
            <p:ph type="subTitle" idx="1"/>
          </p:nvPr>
        </p:nvSpPr>
        <p:spPr/>
        <p:txBody>
          <a:bodyPr/>
          <a:lstStyle/>
          <a:p>
            <a:endParaRPr lang="en-CA"/>
          </a:p>
        </p:txBody>
      </p:sp>
      <p:sp>
        <p:nvSpPr>
          <p:cNvPr id="7" name="Text Placeholder 6"/>
          <p:cNvSpPr>
            <a:spLocks noGrp="1"/>
          </p:cNvSpPr>
          <p:nvPr>
            <p:ph type="body" sz="quarter" idx="10"/>
          </p:nvPr>
        </p:nvSpPr>
        <p:spPr/>
        <p:txBody>
          <a:bodyPr/>
          <a:lstStyle/>
          <a:p>
            <a:r>
              <a:rPr lang="en-US" dirty="0" smtClean="0"/>
              <a:t>Demo</a:t>
            </a:r>
            <a:endParaRPr lang="en-CA" dirty="0"/>
          </a:p>
        </p:txBody>
      </p:sp>
    </p:spTree>
    <p:extLst>
      <p:ext uri="{BB962C8B-B14F-4D97-AF65-F5344CB8AC3E}">
        <p14:creationId xmlns:p14="http://schemas.microsoft.com/office/powerpoint/2010/main" val="77120360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7"/>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8"/>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82343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Comparison of WCF &amp; ASP.NET Web API</a:t>
            </a:r>
            <a:endParaRPr lang="en-US" dirty="0"/>
          </a:p>
        </p:txBody>
      </p:sp>
      <p:graphicFrame>
        <p:nvGraphicFramePr>
          <p:cNvPr id="9" name="Diagram 8"/>
          <p:cNvGraphicFramePr/>
          <p:nvPr>
            <p:extLst/>
          </p:nvPr>
        </p:nvGraphicFramePr>
        <p:xfrm>
          <a:off x="2031471" y="1268360"/>
          <a:ext cx="8125883" cy="4869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59920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261360" y="2171588"/>
            <a:ext cx="8717280" cy="3490186"/>
          </a:xfrm>
        </p:spPr>
        <p:txBody>
          <a:bodyPr/>
          <a:lstStyle/>
          <a:p>
            <a:r>
              <a:rPr lang="en-US" sz="4200" dirty="0" smtClean="0"/>
              <a:t>How does ASP.NET Web API fit in?</a:t>
            </a:r>
          </a:p>
          <a:p>
            <a:r>
              <a:rPr lang="en-US" sz="4200" dirty="0" smtClean="0"/>
              <a:t>Introduction to Web API</a:t>
            </a:r>
          </a:p>
          <a:p>
            <a:r>
              <a:rPr lang="en-US" sz="4200" dirty="0" smtClean="0"/>
              <a:t>Consuming Web API from jQuery</a:t>
            </a:r>
          </a:p>
          <a:p>
            <a:r>
              <a:rPr lang="en-US" sz="4200" dirty="0" smtClean="0"/>
              <a:t>Consuming Web API from Windows 8</a:t>
            </a:r>
            <a:endParaRPr lang="en-US" sz="4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2" name="Group 1"/>
          <p:cNvGrpSpPr/>
          <p:nvPr/>
        </p:nvGrpSpPr>
        <p:grpSpPr>
          <a:xfrm>
            <a:off x="9889114" y="1703024"/>
            <a:ext cx="1433010" cy="2634084"/>
            <a:chOff x="9889114" y="1703024"/>
            <a:chExt cx="1433010" cy="2634084"/>
          </a:xfrm>
        </p:grpSpPr>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709680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7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Web API?</a:t>
            </a:r>
            <a:endParaRPr lang="en-US" dirty="0"/>
          </a:p>
        </p:txBody>
      </p:sp>
      <p:grpSp>
        <p:nvGrpSpPr>
          <p:cNvPr id="16" name="Group 15"/>
          <p:cNvGrpSpPr/>
          <p:nvPr/>
        </p:nvGrpSpPr>
        <p:grpSpPr>
          <a:xfrm>
            <a:off x="8170082"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0215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288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50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7">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5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0241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2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80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6"/>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155118"/>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430926"/>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smtClean="0">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dcmitype/"/>
    <ds:schemaRef ds:uri="http://schemas.microsoft.com/office/infopath/2007/PartnerControls"/>
    <ds:schemaRef ds:uri="230e9df3-be65-4c73-a93b-d1236ebd677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3361</TotalTime>
  <Words>868</Words>
  <Application>Microsoft Office PowerPoint</Application>
  <PresentationFormat>Custom</PresentationFormat>
  <Paragraphs>210</Paragraphs>
  <Slides>24</Slides>
  <Notes>4</Notes>
  <HiddenSlides>3</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Segoe UI Light</vt:lpstr>
      <vt:lpstr>Segoe UI</vt:lpstr>
      <vt:lpstr>Arial</vt:lpstr>
      <vt:lpstr>Consolas</vt:lpstr>
      <vt:lpstr>Segoe Light</vt:lpstr>
      <vt:lpstr>MS1444_Windows Azure Template 16x9_r08b</vt:lpstr>
      <vt:lpstr>White with Consolas font for code slides</vt:lpstr>
      <vt:lpstr>think-cell Slide</vt:lpstr>
      <vt:lpstr>WebCamps Online</vt:lpstr>
      <vt:lpstr>Building a Service Layer  with ASP.NET Web API</vt:lpstr>
      <vt:lpstr>Agenda </vt:lpstr>
      <vt:lpstr>Web API is a part of ASP.NET</vt:lpstr>
      <vt:lpstr>PowerPoint Presentation</vt:lpstr>
      <vt:lpstr>Homepage: asp.net/web-api</vt:lpstr>
      <vt:lpstr>Find Us on Nuget</vt:lpstr>
      <vt:lpstr>Building a Read Only Web API</vt:lpstr>
      <vt:lpstr>Sample Read-only Model and Controller</vt:lpstr>
      <vt:lpstr>Read-only Controller Actions to return data</vt:lpstr>
      <vt:lpstr>Routing a Web API Using Global.asax.cs</vt:lpstr>
      <vt:lpstr>Manipulating HTTP Responses</vt:lpstr>
      <vt:lpstr>Manipulating HTTP Responses</vt:lpstr>
      <vt:lpstr>Manipulating HTTP Responses</vt:lpstr>
      <vt:lpstr>Making an API Updatable</vt:lpstr>
      <vt:lpstr>Posting Data to a Web API</vt:lpstr>
      <vt:lpstr>Posting Data to a Web API</vt:lpstr>
      <vt:lpstr>Introduction to ASP.NET Web API</vt:lpstr>
      <vt:lpstr>MVC SPA template uses WebAPI</vt:lpstr>
      <vt:lpstr>Windows Store Apps Talk to WebAPI</vt:lpstr>
      <vt:lpstr>Resources</vt:lpstr>
      <vt:lpstr>PowerPoint Presentation</vt:lpstr>
      <vt:lpstr>Web API is a part of ASP.NET</vt:lpstr>
      <vt:lpstr>Comparison of WCF &amp; ASP.NET Web API</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332</cp:revision>
  <cp:lastPrinted>2011-10-11T14:25:22Z</cp:lastPrinted>
  <dcterms:created xsi:type="dcterms:W3CDTF">2011-03-29T16:07:22Z</dcterms:created>
  <dcterms:modified xsi:type="dcterms:W3CDTF">2012-12-21T07:15:18Z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