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1"/>
  </p:notesMasterIdLst>
  <p:handoutMasterIdLst>
    <p:handoutMasterId r:id="rId22"/>
  </p:handoutMasterIdLst>
  <p:sldIdLst>
    <p:sldId id="296" r:id="rId6"/>
    <p:sldId id="293" r:id="rId7"/>
    <p:sldId id="257" r:id="rId8"/>
    <p:sldId id="302" r:id="rId9"/>
    <p:sldId id="311" r:id="rId10"/>
    <p:sldId id="312" r:id="rId11"/>
    <p:sldId id="305" r:id="rId12"/>
    <p:sldId id="313" r:id="rId13"/>
    <p:sldId id="306" r:id="rId14"/>
    <p:sldId id="307" r:id="rId15"/>
    <p:sldId id="308" r:id="rId16"/>
    <p:sldId id="309" r:id="rId17"/>
    <p:sldId id="310" r:id="rId18"/>
    <p:sldId id="314" r:id="rId19"/>
    <p:sldId id="292" r:id="rId20"/>
  </p:sldIdLst>
  <p:sldSz cx="12188825" cy="6858000"/>
  <p:notesSz cx="6858000" cy="9296400"/>
  <p:custDataLst>
    <p:tags r:id="rId2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4AD43-4096-4684-AD44-842B2DA34F54}">
          <p14:sldIdLst>
            <p14:sldId id="296"/>
            <p14:sldId id="293"/>
            <p14:sldId id="257"/>
            <p14:sldId id="302"/>
            <p14:sldId id="311"/>
            <p14:sldId id="312"/>
            <p14:sldId id="305"/>
            <p14:sldId id="313"/>
            <p14:sldId id="306"/>
            <p14:sldId id="307"/>
            <p14:sldId id="308"/>
            <p14:sldId id="309"/>
            <p14:sldId id="310"/>
            <p14:sldId id="314"/>
            <p14:sldId id="292"/>
          </p14:sldIdLst>
        </p14:section>
        <p14:section name="Appendix" id="{35B9704C-0886-4D18-A219-839351B9C2CD}">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89076" autoAdjust="0"/>
  </p:normalViewPr>
  <p:slideViewPr>
    <p:cSldViewPr snapToGrid="0">
      <p:cViewPr>
        <p:scale>
          <a:sx n="75" d="100"/>
          <a:sy n="75" d="100"/>
        </p:scale>
        <p:origin x="1314" y="22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07C6E-4402-4CD4-9856-A1F2869B7830}" type="doc">
      <dgm:prSet loTypeId="urn:microsoft.com/office/officeart/2005/8/layout/process1" loCatId="process" qsTypeId="urn:microsoft.com/office/officeart/2005/8/quickstyle/simple1" qsCatId="simple" csTypeId="urn:microsoft.com/office/officeart/2005/8/colors/accent2_2" csCatId="accent2" phldr="1"/>
      <dgm:spPr/>
    </dgm:pt>
    <dgm:pt modelId="{19692FE1-A9A3-4078-8CF0-CE6FC1925D03}">
      <dgm:prSet phldrT="[Text]"/>
      <dgm:spPr/>
      <dgm:t>
        <a:bodyPr/>
        <a:lstStyle/>
        <a:p>
          <a:r>
            <a:rPr lang="en-US" dirty="0" smtClean="0"/>
            <a:t>Redirect to </a:t>
          </a:r>
          <a:r>
            <a:rPr lang="en-US" dirty="0" err="1" smtClean="0"/>
            <a:t>OAuth</a:t>
          </a:r>
          <a:r>
            <a:rPr lang="en-US" dirty="0" smtClean="0"/>
            <a:t> Provider</a:t>
          </a:r>
          <a:endParaRPr lang="en-US" dirty="0"/>
        </a:p>
      </dgm:t>
    </dgm:pt>
    <dgm:pt modelId="{65954ABF-3A17-4D96-A34D-8A56541A976C}" type="parTrans" cxnId="{B0D29382-4122-45EF-851F-20B1D44BF332}">
      <dgm:prSet/>
      <dgm:spPr/>
      <dgm:t>
        <a:bodyPr/>
        <a:lstStyle/>
        <a:p>
          <a:endParaRPr lang="en-US"/>
        </a:p>
      </dgm:t>
    </dgm:pt>
    <dgm:pt modelId="{47543F26-DD98-4C49-BBDC-20AC18EEEFC3}" type="sibTrans" cxnId="{B0D29382-4122-45EF-851F-20B1D44BF332}">
      <dgm:prSet/>
      <dgm:spPr/>
      <dgm:t>
        <a:bodyPr/>
        <a:lstStyle/>
        <a:p>
          <a:endParaRPr lang="en-US"/>
        </a:p>
      </dgm:t>
    </dgm:pt>
    <dgm:pt modelId="{6CB67931-177B-4D80-B01F-B050DDBAA862}">
      <dgm:prSet phldrT="[Text]"/>
      <dgm:spPr/>
      <dgm:t>
        <a:bodyPr/>
        <a:lstStyle/>
        <a:p>
          <a:r>
            <a:rPr lang="en-US" dirty="0" smtClean="0"/>
            <a:t>User Grants </a:t>
          </a:r>
          <a:r>
            <a:rPr lang="en-US" dirty="0" err="1" smtClean="0"/>
            <a:t>Authorizatoin</a:t>
          </a:r>
          <a:endParaRPr lang="en-US" dirty="0"/>
        </a:p>
      </dgm:t>
    </dgm:pt>
    <dgm:pt modelId="{E93203AA-31B8-4074-8E57-7DDA193FC43A}" type="parTrans" cxnId="{93993448-8B58-4A73-897B-55E5DB863EB3}">
      <dgm:prSet/>
      <dgm:spPr/>
      <dgm:t>
        <a:bodyPr/>
        <a:lstStyle/>
        <a:p>
          <a:endParaRPr lang="en-US"/>
        </a:p>
      </dgm:t>
    </dgm:pt>
    <dgm:pt modelId="{5B08C4C8-E79C-4E2E-B7BA-5A58811245AE}" type="sibTrans" cxnId="{93993448-8B58-4A73-897B-55E5DB863EB3}">
      <dgm:prSet/>
      <dgm:spPr/>
      <dgm:t>
        <a:bodyPr/>
        <a:lstStyle/>
        <a:p>
          <a:endParaRPr lang="en-US"/>
        </a:p>
      </dgm:t>
    </dgm:pt>
    <dgm:pt modelId="{F8809BC5-B71D-40A3-9946-20E994604D4A}">
      <dgm:prSet phldrT="[Text]"/>
      <dgm:spPr/>
      <dgm:t>
        <a:bodyPr/>
        <a:lstStyle/>
        <a:p>
          <a:r>
            <a:rPr lang="en-US" dirty="0" smtClean="0"/>
            <a:t>Redirect back to Application with Access Token</a:t>
          </a:r>
          <a:endParaRPr lang="en-US" dirty="0"/>
        </a:p>
      </dgm:t>
    </dgm:pt>
    <dgm:pt modelId="{4F39E729-13F6-4A90-9A31-5671F151C8A4}" type="parTrans" cxnId="{7704FA9B-F02A-4401-838E-8EA08DC56179}">
      <dgm:prSet/>
      <dgm:spPr/>
      <dgm:t>
        <a:bodyPr/>
        <a:lstStyle/>
        <a:p>
          <a:endParaRPr lang="en-US"/>
        </a:p>
      </dgm:t>
    </dgm:pt>
    <dgm:pt modelId="{5EF7A11D-768C-4870-8E29-48B513AA5577}" type="sibTrans" cxnId="{7704FA9B-F02A-4401-838E-8EA08DC56179}">
      <dgm:prSet/>
      <dgm:spPr/>
      <dgm:t>
        <a:bodyPr/>
        <a:lstStyle/>
        <a:p>
          <a:endParaRPr lang="en-US"/>
        </a:p>
      </dgm:t>
    </dgm:pt>
    <dgm:pt modelId="{2681CC71-8D86-4E1B-B5E4-DCE7FEE331C2}" type="pres">
      <dgm:prSet presAssocID="{FF107C6E-4402-4CD4-9856-A1F2869B7830}" presName="Name0" presStyleCnt="0">
        <dgm:presLayoutVars>
          <dgm:dir/>
          <dgm:resizeHandles val="exact"/>
        </dgm:presLayoutVars>
      </dgm:prSet>
      <dgm:spPr/>
    </dgm:pt>
    <dgm:pt modelId="{FDB55EF5-F1FB-4153-B779-6B90BA61633A}" type="pres">
      <dgm:prSet presAssocID="{19692FE1-A9A3-4078-8CF0-CE6FC1925D03}" presName="node" presStyleLbl="node1" presStyleIdx="0" presStyleCnt="3">
        <dgm:presLayoutVars>
          <dgm:bulletEnabled val="1"/>
        </dgm:presLayoutVars>
      </dgm:prSet>
      <dgm:spPr/>
      <dgm:t>
        <a:bodyPr/>
        <a:lstStyle/>
        <a:p>
          <a:endParaRPr lang="en-US"/>
        </a:p>
      </dgm:t>
    </dgm:pt>
    <dgm:pt modelId="{92C0EBCF-B9CE-43D0-B550-1BD25C55AB00}" type="pres">
      <dgm:prSet presAssocID="{47543F26-DD98-4C49-BBDC-20AC18EEEFC3}" presName="sibTrans" presStyleLbl="sibTrans2D1" presStyleIdx="0" presStyleCnt="2"/>
      <dgm:spPr/>
    </dgm:pt>
    <dgm:pt modelId="{00C5882B-210D-42B3-BBC3-79BEFE761744}" type="pres">
      <dgm:prSet presAssocID="{47543F26-DD98-4C49-BBDC-20AC18EEEFC3}" presName="connectorText" presStyleLbl="sibTrans2D1" presStyleIdx="0" presStyleCnt="2"/>
      <dgm:spPr/>
    </dgm:pt>
    <dgm:pt modelId="{3547CF04-73E2-4057-8B21-86FCF3EE346C}" type="pres">
      <dgm:prSet presAssocID="{6CB67931-177B-4D80-B01F-B050DDBAA862}" presName="node" presStyleLbl="node1" presStyleIdx="1" presStyleCnt="3">
        <dgm:presLayoutVars>
          <dgm:bulletEnabled val="1"/>
        </dgm:presLayoutVars>
      </dgm:prSet>
      <dgm:spPr/>
      <dgm:t>
        <a:bodyPr/>
        <a:lstStyle/>
        <a:p>
          <a:endParaRPr lang="en-US"/>
        </a:p>
      </dgm:t>
    </dgm:pt>
    <dgm:pt modelId="{BCE4B2D9-8E67-49A7-9EC8-8FEC2EBB88A9}" type="pres">
      <dgm:prSet presAssocID="{5B08C4C8-E79C-4E2E-B7BA-5A58811245AE}" presName="sibTrans" presStyleLbl="sibTrans2D1" presStyleIdx="1" presStyleCnt="2"/>
      <dgm:spPr/>
    </dgm:pt>
    <dgm:pt modelId="{A9FF5DDD-1440-4D6C-9666-FF4C68191D16}" type="pres">
      <dgm:prSet presAssocID="{5B08C4C8-E79C-4E2E-B7BA-5A58811245AE}" presName="connectorText" presStyleLbl="sibTrans2D1" presStyleIdx="1" presStyleCnt="2"/>
      <dgm:spPr/>
    </dgm:pt>
    <dgm:pt modelId="{45A9E1DE-7796-44A0-92A2-9BA9D837F534}" type="pres">
      <dgm:prSet presAssocID="{F8809BC5-B71D-40A3-9946-20E994604D4A}" presName="node" presStyleLbl="node1" presStyleIdx="2" presStyleCnt="3">
        <dgm:presLayoutVars>
          <dgm:bulletEnabled val="1"/>
        </dgm:presLayoutVars>
      </dgm:prSet>
      <dgm:spPr/>
    </dgm:pt>
  </dgm:ptLst>
  <dgm:cxnLst>
    <dgm:cxn modelId="{F4A028E0-D340-45F6-9626-492EFB4AF175}" type="presOf" srcId="{FF107C6E-4402-4CD4-9856-A1F2869B7830}" destId="{2681CC71-8D86-4E1B-B5E4-DCE7FEE331C2}" srcOrd="0" destOrd="0" presId="urn:microsoft.com/office/officeart/2005/8/layout/process1"/>
    <dgm:cxn modelId="{5F20E1E2-8E43-4B7A-84F0-02C8A418BA0B}" type="presOf" srcId="{F8809BC5-B71D-40A3-9946-20E994604D4A}" destId="{45A9E1DE-7796-44A0-92A2-9BA9D837F534}" srcOrd="0" destOrd="0" presId="urn:microsoft.com/office/officeart/2005/8/layout/process1"/>
    <dgm:cxn modelId="{5CF75362-ABC3-43EC-9522-4DE31BFB01E1}" type="presOf" srcId="{6CB67931-177B-4D80-B01F-B050DDBAA862}" destId="{3547CF04-73E2-4057-8B21-86FCF3EE346C}" srcOrd="0" destOrd="0" presId="urn:microsoft.com/office/officeart/2005/8/layout/process1"/>
    <dgm:cxn modelId="{B0D29382-4122-45EF-851F-20B1D44BF332}" srcId="{FF107C6E-4402-4CD4-9856-A1F2869B7830}" destId="{19692FE1-A9A3-4078-8CF0-CE6FC1925D03}" srcOrd="0" destOrd="0" parTransId="{65954ABF-3A17-4D96-A34D-8A56541A976C}" sibTransId="{47543F26-DD98-4C49-BBDC-20AC18EEEFC3}"/>
    <dgm:cxn modelId="{AA09C205-AFB0-4CFF-B142-6FDF9FD3B418}" type="presOf" srcId="{5B08C4C8-E79C-4E2E-B7BA-5A58811245AE}" destId="{A9FF5DDD-1440-4D6C-9666-FF4C68191D16}" srcOrd="1" destOrd="0" presId="urn:microsoft.com/office/officeart/2005/8/layout/process1"/>
    <dgm:cxn modelId="{7704FA9B-F02A-4401-838E-8EA08DC56179}" srcId="{FF107C6E-4402-4CD4-9856-A1F2869B7830}" destId="{F8809BC5-B71D-40A3-9946-20E994604D4A}" srcOrd="2" destOrd="0" parTransId="{4F39E729-13F6-4A90-9A31-5671F151C8A4}" sibTransId="{5EF7A11D-768C-4870-8E29-48B513AA5577}"/>
    <dgm:cxn modelId="{938C186F-3196-4ECE-A960-88230FA00CDF}" type="presOf" srcId="{19692FE1-A9A3-4078-8CF0-CE6FC1925D03}" destId="{FDB55EF5-F1FB-4153-B779-6B90BA61633A}" srcOrd="0" destOrd="0" presId="urn:microsoft.com/office/officeart/2005/8/layout/process1"/>
    <dgm:cxn modelId="{7BD9C179-14D2-4C94-80F4-C361BEAF33FF}" type="presOf" srcId="{47543F26-DD98-4C49-BBDC-20AC18EEEFC3}" destId="{92C0EBCF-B9CE-43D0-B550-1BD25C55AB00}" srcOrd="0" destOrd="0" presId="urn:microsoft.com/office/officeart/2005/8/layout/process1"/>
    <dgm:cxn modelId="{93993448-8B58-4A73-897B-55E5DB863EB3}" srcId="{FF107C6E-4402-4CD4-9856-A1F2869B7830}" destId="{6CB67931-177B-4D80-B01F-B050DDBAA862}" srcOrd="1" destOrd="0" parTransId="{E93203AA-31B8-4074-8E57-7DDA193FC43A}" sibTransId="{5B08C4C8-E79C-4E2E-B7BA-5A58811245AE}"/>
    <dgm:cxn modelId="{BAD3495E-DB97-4E5A-B3F9-9781F4CAC5FE}" type="presOf" srcId="{5B08C4C8-E79C-4E2E-B7BA-5A58811245AE}" destId="{BCE4B2D9-8E67-49A7-9EC8-8FEC2EBB88A9}" srcOrd="0" destOrd="0" presId="urn:microsoft.com/office/officeart/2005/8/layout/process1"/>
    <dgm:cxn modelId="{07796816-A924-46A1-B42A-70BBCAEA44DA}" type="presOf" srcId="{47543F26-DD98-4C49-BBDC-20AC18EEEFC3}" destId="{00C5882B-210D-42B3-BBC3-79BEFE761744}" srcOrd="1" destOrd="0" presId="urn:microsoft.com/office/officeart/2005/8/layout/process1"/>
    <dgm:cxn modelId="{22994D8D-24AD-4F8E-9A5A-21B9AFDEC3A8}" type="presParOf" srcId="{2681CC71-8D86-4E1B-B5E4-DCE7FEE331C2}" destId="{FDB55EF5-F1FB-4153-B779-6B90BA61633A}" srcOrd="0" destOrd="0" presId="urn:microsoft.com/office/officeart/2005/8/layout/process1"/>
    <dgm:cxn modelId="{8B2913EE-0035-47D4-9B3A-09856E058A7E}" type="presParOf" srcId="{2681CC71-8D86-4E1B-B5E4-DCE7FEE331C2}" destId="{92C0EBCF-B9CE-43D0-B550-1BD25C55AB00}" srcOrd="1" destOrd="0" presId="urn:microsoft.com/office/officeart/2005/8/layout/process1"/>
    <dgm:cxn modelId="{CA1029F3-10EE-42BB-80C8-E3B467BCA2E7}" type="presParOf" srcId="{92C0EBCF-B9CE-43D0-B550-1BD25C55AB00}" destId="{00C5882B-210D-42B3-BBC3-79BEFE761744}" srcOrd="0" destOrd="0" presId="urn:microsoft.com/office/officeart/2005/8/layout/process1"/>
    <dgm:cxn modelId="{D4AB52CB-889C-4C69-A834-9B1619C5625D}" type="presParOf" srcId="{2681CC71-8D86-4E1B-B5E4-DCE7FEE331C2}" destId="{3547CF04-73E2-4057-8B21-86FCF3EE346C}" srcOrd="2" destOrd="0" presId="urn:microsoft.com/office/officeart/2005/8/layout/process1"/>
    <dgm:cxn modelId="{2A40E4B5-B900-4F90-8515-0162C49BD258}" type="presParOf" srcId="{2681CC71-8D86-4E1B-B5E4-DCE7FEE331C2}" destId="{BCE4B2D9-8E67-49A7-9EC8-8FEC2EBB88A9}" srcOrd="3" destOrd="0" presId="urn:microsoft.com/office/officeart/2005/8/layout/process1"/>
    <dgm:cxn modelId="{968581FE-8B49-4551-A816-5C215E166ECB}" type="presParOf" srcId="{BCE4B2D9-8E67-49A7-9EC8-8FEC2EBB88A9}" destId="{A9FF5DDD-1440-4D6C-9666-FF4C68191D16}" srcOrd="0" destOrd="0" presId="urn:microsoft.com/office/officeart/2005/8/layout/process1"/>
    <dgm:cxn modelId="{12C87EE5-438F-46D9-B271-B537CC406CA6}" type="presParOf" srcId="{2681CC71-8D86-4E1B-B5E4-DCE7FEE331C2}" destId="{45A9E1DE-7796-44A0-92A2-9BA9D837F53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19D613-BFCC-4688-A3AE-0A372190074E}" type="doc">
      <dgm:prSet loTypeId="urn:microsoft.com/office/officeart/2005/8/layout/hProcess9" loCatId="process" qsTypeId="urn:microsoft.com/office/officeart/2005/8/quickstyle/simple1" qsCatId="simple" csTypeId="urn:microsoft.com/office/officeart/2005/8/colors/accent2_3" csCatId="accent2" phldr="1"/>
      <dgm:spPr/>
    </dgm:pt>
    <dgm:pt modelId="{ED46C028-9181-4237-A9EF-33475FA0BF5D}">
      <dgm:prSet phldrT="[Text]"/>
      <dgm:spPr/>
      <dgm:t>
        <a:bodyPr/>
        <a:lstStyle/>
        <a:p>
          <a:r>
            <a:rPr lang="en-US" dirty="0" smtClean="0"/>
            <a:t>User</a:t>
          </a:r>
          <a:endParaRPr lang="en-US" dirty="0"/>
        </a:p>
      </dgm:t>
    </dgm:pt>
    <dgm:pt modelId="{BF372887-FC66-4081-856F-DC0F9C218583}" type="parTrans" cxnId="{7A3489F1-E5C0-44D7-B1DD-6F4D3DACC1FC}">
      <dgm:prSet/>
      <dgm:spPr/>
      <dgm:t>
        <a:bodyPr/>
        <a:lstStyle/>
        <a:p>
          <a:endParaRPr lang="en-US"/>
        </a:p>
      </dgm:t>
    </dgm:pt>
    <dgm:pt modelId="{E09598DD-6FED-4ECF-94D0-099F40A79DF8}" type="sibTrans" cxnId="{7A3489F1-E5C0-44D7-B1DD-6F4D3DACC1FC}">
      <dgm:prSet/>
      <dgm:spPr/>
      <dgm:t>
        <a:bodyPr/>
        <a:lstStyle/>
        <a:p>
          <a:endParaRPr lang="en-US"/>
        </a:p>
      </dgm:t>
    </dgm:pt>
    <dgm:pt modelId="{9418FB2F-E69C-4FBC-B86A-5834CC8A2F88}">
      <dgm:prSet phldrT="[Text]"/>
      <dgm:spPr/>
      <dgm:t>
        <a:bodyPr/>
        <a:lstStyle/>
        <a:p>
          <a:r>
            <a:rPr lang="en-US" dirty="0" smtClean="0"/>
            <a:t>Action</a:t>
          </a:r>
          <a:endParaRPr lang="en-US" dirty="0"/>
        </a:p>
      </dgm:t>
    </dgm:pt>
    <dgm:pt modelId="{0926678E-E79D-40DB-85F0-C83E5C336560}" type="parTrans" cxnId="{47996408-8E70-4D33-ADB1-92E0E0D9B1D8}">
      <dgm:prSet/>
      <dgm:spPr/>
      <dgm:t>
        <a:bodyPr/>
        <a:lstStyle/>
        <a:p>
          <a:endParaRPr lang="en-US"/>
        </a:p>
      </dgm:t>
    </dgm:pt>
    <dgm:pt modelId="{9FD69980-DCE0-4C2E-A8A7-01C1C0E7B05D}" type="sibTrans" cxnId="{47996408-8E70-4D33-ADB1-92E0E0D9B1D8}">
      <dgm:prSet/>
      <dgm:spPr/>
      <dgm:t>
        <a:bodyPr/>
        <a:lstStyle/>
        <a:p>
          <a:endParaRPr lang="en-US"/>
        </a:p>
      </dgm:t>
    </dgm:pt>
    <dgm:pt modelId="{2BCAF8FD-8821-4D95-8E96-77C6A5E9B6DA}">
      <dgm:prSet phldrT="[Text]"/>
      <dgm:spPr/>
      <dgm:t>
        <a:bodyPr/>
        <a:lstStyle/>
        <a:p>
          <a:r>
            <a:rPr lang="en-US" dirty="0" smtClean="0"/>
            <a:t>Object</a:t>
          </a:r>
          <a:endParaRPr lang="en-US" dirty="0"/>
        </a:p>
      </dgm:t>
    </dgm:pt>
    <dgm:pt modelId="{32660ABF-CDD9-4AF1-8B74-DAAE4DA05A88}" type="parTrans" cxnId="{6B4DBA58-23B0-4FAC-93EC-86EF59E201B0}">
      <dgm:prSet/>
      <dgm:spPr/>
      <dgm:t>
        <a:bodyPr/>
        <a:lstStyle/>
        <a:p>
          <a:endParaRPr lang="en-US"/>
        </a:p>
      </dgm:t>
    </dgm:pt>
    <dgm:pt modelId="{E8A0E925-C7F0-4137-ABB8-D7A7CF2D5B87}" type="sibTrans" cxnId="{6B4DBA58-23B0-4FAC-93EC-86EF59E201B0}">
      <dgm:prSet/>
      <dgm:spPr/>
      <dgm:t>
        <a:bodyPr/>
        <a:lstStyle/>
        <a:p>
          <a:endParaRPr lang="en-US"/>
        </a:p>
      </dgm:t>
    </dgm:pt>
    <dgm:pt modelId="{DD3D08AD-6556-436C-A600-0ABC2A412F1C}" type="pres">
      <dgm:prSet presAssocID="{8019D613-BFCC-4688-A3AE-0A372190074E}" presName="CompostProcess" presStyleCnt="0">
        <dgm:presLayoutVars>
          <dgm:dir/>
          <dgm:resizeHandles val="exact"/>
        </dgm:presLayoutVars>
      </dgm:prSet>
      <dgm:spPr/>
    </dgm:pt>
    <dgm:pt modelId="{BD37985E-E86B-41B7-912F-EF30355CBBD2}" type="pres">
      <dgm:prSet presAssocID="{8019D613-BFCC-4688-A3AE-0A372190074E}" presName="arrow" presStyleLbl="bgShp" presStyleIdx="0" presStyleCnt="1" custScaleX="40885" custLinFactNeighborX="110"/>
      <dgm:spPr/>
    </dgm:pt>
    <dgm:pt modelId="{FC8A8016-BFF1-4FF0-9966-899B38F81994}" type="pres">
      <dgm:prSet presAssocID="{8019D613-BFCC-4688-A3AE-0A372190074E}" presName="linearProcess" presStyleCnt="0"/>
      <dgm:spPr/>
    </dgm:pt>
    <dgm:pt modelId="{5C9129F5-B66A-4DC0-93D3-2378F9F3F064}" type="pres">
      <dgm:prSet presAssocID="{ED46C028-9181-4237-A9EF-33475FA0BF5D}" presName="textNode" presStyleLbl="node1" presStyleIdx="0" presStyleCnt="3" custScaleY="250000">
        <dgm:presLayoutVars>
          <dgm:bulletEnabled val="1"/>
        </dgm:presLayoutVars>
      </dgm:prSet>
      <dgm:spPr/>
    </dgm:pt>
    <dgm:pt modelId="{1AE68709-D0C1-4FBA-83E9-9F2D3E0A9B45}" type="pres">
      <dgm:prSet presAssocID="{E09598DD-6FED-4ECF-94D0-099F40A79DF8}" presName="sibTrans" presStyleCnt="0"/>
      <dgm:spPr/>
    </dgm:pt>
    <dgm:pt modelId="{1FD25DFA-72B0-417C-B799-1F99751210AF}" type="pres">
      <dgm:prSet presAssocID="{9418FB2F-E69C-4FBC-B86A-5834CC8A2F88}" presName="textNode" presStyleLbl="node1" presStyleIdx="1" presStyleCnt="3" custLinFactNeighborX="-27960">
        <dgm:presLayoutVars>
          <dgm:bulletEnabled val="1"/>
        </dgm:presLayoutVars>
      </dgm:prSet>
      <dgm:spPr/>
    </dgm:pt>
    <dgm:pt modelId="{A1B4F979-6924-4924-BB75-9F296BF9B123}" type="pres">
      <dgm:prSet presAssocID="{9FD69980-DCE0-4C2E-A8A7-01C1C0E7B05D}" presName="sibTrans" presStyleCnt="0"/>
      <dgm:spPr/>
    </dgm:pt>
    <dgm:pt modelId="{E8F2EE42-1493-4F0E-BC36-F1AA75FA66E0}" type="pres">
      <dgm:prSet presAssocID="{2BCAF8FD-8821-4D95-8E96-77C6A5E9B6DA}" presName="textNode" presStyleLbl="node1" presStyleIdx="2" presStyleCnt="3" custScaleY="245238">
        <dgm:presLayoutVars>
          <dgm:bulletEnabled val="1"/>
        </dgm:presLayoutVars>
      </dgm:prSet>
      <dgm:spPr/>
    </dgm:pt>
  </dgm:ptLst>
  <dgm:cxnLst>
    <dgm:cxn modelId="{EB1E5844-9702-494A-AF20-C991BA19DB62}" type="presOf" srcId="{2BCAF8FD-8821-4D95-8E96-77C6A5E9B6DA}" destId="{E8F2EE42-1493-4F0E-BC36-F1AA75FA66E0}" srcOrd="0" destOrd="0" presId="urn:microsoft.com/office/officeart/2005/8/layout/hProcess9"/>
    <dgm:cxn modelId="{6B4DBA58-23B0-4FAC-93EC-86EF59E201B0}" srcId="{8019D613-BFCC-4688-A3AE-0A372190074E}" destId="{2BCAF8FD-8821-4D95-8E96-77C6A5E9B6DA}" srcOrd="2" destOrd="0" parTransId="{32660ABF-CDD9-4AF1-8B74-DAAE4DA05A88}" sibTransId="{E8A0E925-C7F0-4137-ABB8-D7A7CF2D5B87}"/>
    <dgm:cxn modelId="{C4FE68B3-655E-42DF-94FC-871444AA3E55}" type="presOf" srcId="{ED46C028-9181-4237-A9EF-33475FA0BF5D}" destId="{5C9129F5-B66A-4DC0-93D3-2378F9F3F064}" srcOrd="0" destOrd="0" presId="urn:microsoft.com/office/officeart/2005/8/layout/hProcess9"/>
    <dgm:cxn modelId="{37DD2BF9-F544-4C6E-B38D-7E7F16CD3775}" type="presOf" srcId="{8019D613-BFCC-4688-A3AE-0A372190074E}" destId="{DD3D08AD-6556-436C-A600-0ABC2A412F1C}" srcOrd="0" destOrd="0" presId="urn:microsoft.com/office/officeart/2005/8/layout/hProcess9"/>
    <dgm:cxn modelId="{7A3489F1-E5C0-44D7-B1DD-6F4D3DACC1FC}" srcId="{8019D613-BFCC-4688-A3AE-0A372190074E}" destId="{ED46C028-9181-4237-A9EF-33475FA0BF5D}" srcOrd="0" destOrd="0" parTransId="{BF372887-FC66-4081-856F-DC0F9C218583}" sibTransId="{E09598DD-6FED-4ECF-94D0-099F40A79DF8}"/>
    <dgm:cxn modelId="{47996408-8E70-4D33-ADB1-92E0E0D9B1D8}" srcId="{8019D613-BFCC-4688-A3AE-0A372190074E}" destId="{9418FB2F-E69C-4FBC-B86A-5834CC8A2F88}" srcOrd="1" destOrd="0" parTransId="{0926678E-E79D-40DB-85F0-C83E5C336560}" sibTransId="{9FD69980-DCE0-4C2E-A8A7-01C1C0E7B05D}"/>
    <dgm:cxn modelId="{454872E5-9EC0-4C7B-8B2D-E6D7EF4225DE}" type="presOf" srcId="{9418FB2F-E69C-4FBC-B86A-5834CC8A2F88}" destId="{1FD25DFA-72B0-417C-B799-1F99751210AF}" srcOrd="0" destOrd="0" presId="urn:microsoft.com/office/officeart/2005/8/layout/hProcess9"/>
    <dgm:cxn modelId="{C73F5A0B-CBEE-4083-82D0-258E84003F07}" type="presParOf" srcId="{DD3D08AD-6556-436C-A600-0ABC2A412F1C}" destId="{BD37985E-E86B-41B7-912F-EF30355CBBD2}" srcOrd="0" destOrd="0" presId="urn:microsoft.com/office/officeart/2005/8/layout/hProcess9"/>
    <dgm:cxn modelId="{19492E66-2C8B-415B-91D0-F2DCAABDA708}" type="presParOf" srcId="{DD3D08AD-6556-436C-A600-0ABC2A412F1C}" destId="{FC8A8016-BFF1-4FF0-9966-899B38F81994}" srcOrd="1" destOrd="0" presId="urn:microsoft.com/office/officeart/2005/8/layout/hProcess9"/>
    <dgm:cxn modelId="{21D93A7E-B2EA-44A7-9F21-232FA4563B9A}" type="presParOf" srcId="{FC8A8016-BFF1-4FF0-9966-899B38F81994}" destId="{5C9129F5-B66A-4DC0-93D3-2378F9F3F064}" srcOrd="0" destOrd="0" presId="urn:microsoft.com/office/officeart/2005/8/layout/hProcess9"/>
    <dgm:cxn modelId="{AA4DABD3-8F9E-4F63-8689-08014D3DC1FE}" type="presParOf" srcId="{FC8A8016-BFF1-4FF0-9966-899B38F81994}" destId="{1AE68709-D0C1-4FBA-83E9-9F2D3E0A9B45}" srcOrd="1" destOrd="0" presId="urn:microsoft.com/office/officeart/2005/8/layout/hProcess9"/>
    <dgm:cxn modelId="{EA36A838-D266-47F4-A3EB-7C628AB5C334}" type="presParOf" srcId="{FC8A8016-BFF1-4FF0-9966-899B38F81994}" destId="{1FD25DFA-72B0-417C-B799-1F99751210AF}" srcOrd="2" destOrd="0" presId="urn:microsoft.com/office/officeart/2005/8/layout/hProcess9"/>
    <dgm:cxn modelId="{E538A459-3A50-4552-904D-0BFF9FE44E70}" type="presParOf" srcId="{FC8A8016-BFF1-4FF0-9966-899B38F81994}" destId="{A1B4F979-6924-4924-BB75-9F296BF9B123}" srcOrd="3" destOrd="0" presId="urn:microsoft.com/office/officeart/2005/8/layout/hProcess9"/>
    <dgm:cxn modelId="{7DAC29D4-E459-423C-8D75-F61065D95233}" type="presParOf" srcId="{FC8A8016-BFF1-4FF0-9966-899B38F81994}" destId="{E8F2EE42-1493-4F0E-BC36-F1AA75FA66E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55EF5-F1FB-4153-B779-6B90BA61633A}">
      <dsp:nvSpPr>
        <dsp:cNvPr id="0" name=""/>
        <dsp:cNvSpPr/>
      </dsp:nvSpPr>
      <dsp:spPr>
        <a:xfrm>
          <a:off x="9798" y="121486"/>
          <a:ext cx="2928793" cy="17572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Redirect to </a:t>
          </a:r>
          <a:r>
            <a:rPr lang="en-US" sz="2800" kern="1200" dirty="0" err="1" smtClean="0"/>
            <a:t>OAuth</a:t>
          </a:r>
          <a:r>
            <a:rPr lang="en-US" sz="2800" kern="1200" dirty="0" smtClean="0"/>
            <a:t> Provider</a:t>
          </a:r>
          <a:endParaRPr lang="en-US" sz="2800" kern="1200" dirty="0"/>
        </a:p>
      </dsp:txBody>
      <dsp:txXfrm>
        <a:off x="61267" y="172955"/>
        <a:ext cx="2825855" cy="1654338"/>
      </dsp:txXfrm>
    </dsp:sp>
    <dsp:sp modelId="{92C0EBCF-B9CE-43D0-B550-1BD25C55AB00}">
      <dsp:nvSpPr>
        <dsp:cNvPr id="0" name=""/>
        <dsp:cNvSpPr/>
      </dsp:nvSpPr>
      <dsp:spPr>
        <a:xfrm>
          <a:off x="3231471" y="636954"/>
          <a:ext cx="620904" cy="72634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3231471" y="782222"/>
        <a:ext cx="434633" cy="435804"/>
      </dsp:txXfrm>
    </dsp:sp>
    <dsp:sp modelId="{3547CF04-73E2-4057-8B21-86FCF3EE346C}">
      <dsp:nvSpPr>
        <dsp:cNvPr id="0" name=""/>
        <dsp:cNvSpPr/>
      </dsp:nvSpPr>
      <dsp:spPr>
        <a:xfrm>
          <a:off x="4110109" y="121486"/>
          <a:ext cx="2928793" cy="17572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User Grants </a:t>
          </a:r>
          <a:r>
            <a:rPr lang="en-US" sz="2800" kern="1200" dirty="0" err="1" smtClean="0"/>
            <a:t>Authorizatoin</a:t>
          </a:r>
          <a:endParaRPr lang="en-US" sz="2800" kern="1200" dirty="0"/>
        </a:p>
      </dsp:txBody>
      <dsp:txXfrm>
        <a:off x="4161578" y="172955"/>
        <a:ext cx="2825855" cy="1654338"/>
      </dsp:txXfrm>
    </dsp:sp>
    <dsp:sp modelId="{BCE4B2D9-8E67-49A7-9EC8-8FEC2EBB88A9}">
      <dsp:nvSpPr>
        <dsp:cNvPr id="0" name=""/>
        <dsp:cNvSpPr/>
      </dsp:nvSpPr>
      <dsp:spPr>
        <a:xfrm>
          <a:off x="7331782" y="636954"/>
          <a:ext cx="620904" cy="72634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7331782" y="782222"/>
        <a:ext cx="434633" cy="435804"/>
      </dsp:txXfrm>
    </dsp:sp>
    <dsp:sp modelId="{45A9E1DE-7796-44A0-92A2-9BA9D837F534}">
      <dsp:nvSpPr>
        <dsp:cNvPr id="0" name=""/>
        <dsp:cNvSpPr/>
      </dsp:nvSpPr>
      <dsp:spPr>
        <a:xfrm>
          <a:off x="8210420" y="121486"/>
          <a:ext cx="2928793" cy="175727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Redirect back to Application with Access Token</a:t>
          </a:r>
          <a:endParaRPr lang="en-US" sz="2800" kern="1200" dirty="0"/>
        </a:p>
      </dsp:txBody>
      <dsp:txXfrm>
        <a:off x="8261889" y="172955"/>
        <a:ext cx="2825855" cy="1654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7985E-E86B-41B7-912F-EF30355CBBD2}">
      <dsp:nvSpPr>
        <dsp:cNvPr id="0" name=""/>
        <dsp:cNvSpPr/>
      </dsp:nvSpPr>
      <dsp:spPr>
        <a:xfrm>
          <a:off x="3647664" y="0"/>
          <a:ext cx="3874532" cy="200025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129F5-B66A-4DC0-93D3-2378F9F3F064}">
      <dsp:nvSpPr>
        <dsp:cNvPr id="0" name=""/>
        <dsp:cNvSpPr/>
      </dsp:nvSpPr>
      <dsp:spPr>
        <a:xfrm>
          <a:off x="0" y="0"/>
          <a:ext cx="3344703" cy="2000250"/>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User</a:t>
          </a:r>
          <a:endParaRPr lang="en-US" sz="3100" kern="1200" dirty="0"/>
        </a:p>
      </dsp:txBody>
      <dsp:txXfrm>
        <a:off x="97644" y="97644"/>
        <a:ext cx="3149415" cy="1804962"/>
      </dsp:txXfrm>
    </dsp:sp>
    <dsp:sp modelId="{1FD25DFA-72B0-417C-B799-1F99751210AF}">
      <dsp:nvSpPr>
        <dsp:cNvPr id="0" name=""/>
        <dsp:cNvSpPr/>
      </dsp:nvSpPr>
      <dsp:spPr>
        <a:xfrm>
          <a:off x="3746291" y="600075"/>
          <a:ext cx="3344703" cy="800100"/>
        </a:xfrm>
        <a:prstGeom prst="roundRect">
          <a:avLst/>
        </a:prstGeom>
        <a:solidFill>
          <a:schemeClr val="accent2">
            <a:shade val="80000"/>
            <a:hueOff val="285527"/>
            <a:satOff val="-9433"/>
            <a:lumOff val="172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Action</a:t>
          </a:r>
          <a:endParaRPr lang="en-US" sz="3100" kern="1200" dirty="0"/>
        </a:p>
      </dsp:txBody>
      <dsp:txXfrm>
        <a:off x="3785349" y="639133"/>
        <a:ext cx="3266587" cy="721984"/>
      </dsp:txXfrm>
    </dsp:sp>
    <dsp:sp modelId="{E8F2EE42-1493-4F0E-BC36-F1AA75FA66E0}">
      <dsp:nvSpPr>
        <dsp:cNvPr id="0" name=""/>
        <dsp:cNvSpPr/>
      </dsp:nvSpPr>
      <dsp:spPr>
        <a:xfrm>
          <a:off x="7804309" y="19050"/>
          <a:ext cx="3344703" cy="1962149"/>
        </a:xfrm>
        <a:prstGeom prst="roundRect">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Object</a:t>
          </a:r>
          <a:endParaRPr lang="en-US" sz="3100" kern="1200" dirty="0"/>
        </a:p>
      </dsp:txBody>
      <dsp:txXfrm>
        <a:off x="7900093" y="114834"/>
        <a:ext cx="3153135" cy="17705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46465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4122137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6995" y="6459786"/>
            <a:ext cx="2471627" cy="365125"/>
          </a:xfrm>
          <a:prstGeom prst="rect">
            <a:avLst/>
          </a:prstGeom>
        </p:spPr>
        <p:txBody>
          <a:bodyPr/>
          <a:lstStyle/>
          <a:p>
            <a:fld id="{3C05B25D-F090-4D40-A1CE-42B188CFF7D8}" type="datetimeFigureOut">
              <a:rPr lang="en-US" smtClean="0"/>
              <a:t>11/27/2012</a:t>
            </a:fld>
            <a:endParaRPr lang="en-US"/>
          </a:p>
        </p:txBody>
      </p:sp>
      <p:sp>
        <p:nvSpPr>
          <p:cNvPr id="5" name="Footer Placeholder 4"/>
          <p:cNvSpPr>
            <a:spLocks noGrp="1"/>
          </p:cNvSpPr>
          <p:nvPr>
            <p:ph type="ftr" sz="quarter" idx="11"/>
          </p:nvPr>
        </p:nvSpPr>
        <p:spPr>
          <a:xfrm>
            <a:off x="3685225" y="6459786"/>
            <a:ext cx="4821548" cy="365125"/>
          </a:xfrm>
          <a:prstGeom prst="rect">
            <a:avLst/>
          </a:prstGeom>
        </p:spPr>
        <p:style>
          <a:lnRef idx="2">
            <a:schemeClr val="accent1"/>
          </a:lnRef>
          <a:fillRef idx="1">
            <a:schemeClr val="lt1"/>
          </a:fillRef>
          <a:effectRef idx="0">
            <a:schemeClr val="accent1"/>
          </a:effectRef>
          <a:fontRef idx="none"/>
        </p:style>
        <p:txBody>
          <a:bodyPr/>
          <a:lstStyle>
            <a:lvl1pPr>
              <a:defRPr sz="1600">
                <a:solidFill>
                  <a:srgbClr val="FF0000"/>
                </a:solidFill>
              </a:defRPr>
            </a:lvl1pPr>
          </a:lstStyle>
          <a:p>
            <a:r>
              <a:rPr lang="en-US" dirty="0" smtClean="0"/>
              <a:t>MICROSOFT CONFIDENTIAL – INTERNAL USE ONLY</a:t>
            </a:r>
          </a:p>
        </p:txBody>
      </p:sp>
      <p:sp>
        <p:nvSpPr>
          <p:cNvPr id="6" name="Slide Number Placeholder 5"/>
          <p:cNvSpPr>
            <a:spLocks noGrp="1"/>
          </p:cNvSpPr>
          <p:nvPr>
            <p:ph type="sldNum" sz="quarter" idx="12"/>
          </p:nvPr>
        </p:nvSpPr>
        <p:spPr>
          <a:xfrm>
            <a:off x="9897880" y="6459786"/>
            <a:ext cx="1311683" cy="365125"/>
          </a:xfrm>
          <a:prstGeom prst="rect">
            <a:avLst/>
          </a:prstGeom>
        </p:spPr>
        <p:txBody>
          <a:bodyPr/>
          <a:lstStyle/>
          <a:p>
            <a:fld id="{8C245972-37C2-429B-8989-1E8C5331DB07}" type="slidenum">
              <a:rPr lang="en-US" smtClean="0"/>
              <a:t>‹#›</a:t>
            </a:fld>
            <a:endParaRPr lang="en-US"/>
          </a:p>
        </p:txBody>
      </p:sp>
    </p:spTree>
    <p:extLst>
      <p:ext uri="{BB962C8B-B14F-4D97-AF65-F5344CB8AC3E}">
        <p14:creationId xmlns:p14="http://schemas.microsoft.com/office/powerpoint/2010/main" val="11373737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37730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https://graph.facebook.com/20528438720" TargetMode="External"/><Relationship Id="rId3" Type="http://schemas.openxmlformats.org/officeDocument/2006/relationships/hyperlink" Target="https://graph.facebook.com/14812017" TargetMode="External"/><Relationship Id="rId7" Type="http://schemas.openxmlformats.org/officeDocument/2006/relationships/hyperlink" Target="https://graph.facebook.com/11172363551183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raph.facebook.com/108059045881132" TargetMode="External"/><Relationship Id="rId5" Type="http://schemas.openxmlformats.org/officeDocument/2006/relationships/hyperlink" Target="https://graph.facebook.com/totten" TargetMode="External"/><Relationship Id="rId4" Type="http://schemas.openxmlformats.org/officeDocument/2006/relationships/hyperlink" Target="https://www.facebook.com/tott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Graph API</a:t>
            </a:r>
            <a:endParaRPr lang="en-US" dirty="0"/>
          </a:p>
        </p:txBody>
      </p:sp>
      <p:sp>
        <p:nvSpPr>
          <p:cNvPr id="26" name="Content Placeholder 25"/>
          <p:cNvSpPr>
            <a:spLocks noGrp="1"/>
          </p:cNvSpPr>
          <p:nvPr>
            <p:ph type="body" sz="quarter" idx="10"/>
          </p:nvPr>
        </p:nvSpPr>
        <p:spPr>
          <a:xfrm>
            <a:off x="519113" y="1447799"/>
            <a:ext cx="5360988" cy="946413"/>
          </a:xfrm>
        </p:spPr>
        <p:txBody>
          <a:bodyPr/>
          <a:lstStyle/>
          <a:p>
            <a:r>
              <a:rPr lang="en-US" dirty="0" smtClean="0"/>
              <a:t>Network of User, Actions, and Objects</a:t>
            </a:r>
          </a:p>
          <a:p>
            <a:r>
              <a:rPr lang="en-US" dirty="0" smtClean="0"/>
              <a:t>REST API</a:t>
            </a:r>
          </a:p>
          <a:p>
            <a:r>
              <a:rPr lang="en-US" dirty="0" smtClean="0"/>
              <a:t>JSON Format</a:t>
            </a:r>
          </a:p>
          <a:p>
            <a:r>
              <a:rPr lang="en-US" dirty="0" smtClean="0"/>
              <a:t>Deep integration with Facebook</a:t>
            </a:r>
          </a:p>
          <a:p>
            <a:endParaRPr lang="en-US" dirty="0"/>
          </a:p>
        </p:txBody>
      </p:sp>
      <p:sp>
        <p:nvSpPr>
          <p:cNvPr id="28" name="Rectangle 27"/>
          <p:cNvSpPr/>
          <p:nvPr/>
        </p:nvSpPr>
        <p:spPr>
          <a:xfrm>
            <a:off x="6586106" y="1348800"/>
            <a:ext cx="6092825" cy="5509200"/>
          </a:xfrm>
          <a:prstGeom prst="rect">
            <a:avLst/>
          </a:prstGeom>
        </p:spPr>
        <p:txBody>
          <a:bodyPr>
            <a:spAutoFit/>
          </a:bodyPr>
          <a:lstStyle/>
          <a:p>
            <a:r>
              <a:rPr lang="en-US" sz="1600" dirty="0">
                <a:solidFill>
                  <a:srgbClr val="333333"/>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3"/>
              </a:rPr>
              <a:t>14812017</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"Nathan 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first_name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"Nathan"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err="1">
                <a:solidFill>
                  <a:srgbClr val="333333"/>
                </a:solidFill>
                <a:latin typeface="Consolas" panose="020B0609020204030204" pitchFamily="49" charset="0"/>
                <a:cs typeface="Consolas" panose="020B0609020204030204" pitchFamily="49" charset="0"/>
              </a:rPr>
              <a:t>last_name</a:t>
            </a:r>
            <a:r>
              <a:rPr lang="en-US" sz="1600" dirty="0">
                <a:solidFill>
                  <a:srgbClr val="333333"/>
                </a:solidFill>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"Totten"</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"link":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4"/>
              </a:rPr>
              <a:t>https://www.facebook.com/totten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"username": </a:t>
            </a:r>
            <a:r>
              <a:rPr lang="en-US" sz="1600" dirty="0">
                <a:solidFill>
                  <a:srgbClr val="008000"/>
                </a:solidFill>
                <a:latin typeface="Consolas" panose="020B0609020204030204" pitchFamily="49" charset="0"/>
                <a:cs typeface="Consolas" panose="020B0609020204030204" pitchFamily="49" charset="0"/>
              </a:rPr>
              <a:t>"</a:t>
            </a:r>
            <a:r>
              <a:rPr lang="en-US" sz="1600" dirty="0" err="1">
                <a:solidFill>
                  <a:srgbClr val="3B5998"/>
                </a:solidFill>
                <a:latin typeface="Consolas" panose="020B0609020204030204" pitchFamily="49" charset="0"/>
                <a:cs typeface="Consolas" panose="020B0609020204030204" pitchFamily="49" charset="0"/>
                <a:hlinkClick r:id="rId5"/>
              </a:rPr>
              <a:t>totten</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"hometown":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6"/>
              </a:rPr>
              <a:t>108059045881132</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"Urbandale, Iowa"</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"location":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7"/>
              </a:rPr>
              <a:t>111723635511834</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smtClean="0">
                <a:solidFill>
                  <a:srgbClr val="008000"/>
                </a:solidFill>
                <a:latin typeface="Consolas" panose="020B0609020204030204" pitchFamily="49" charset="0"/>
                <a:cs typeface="Consolas" panose="020B0609020204030204" pitchFamily="49" charset="0"/>
              </a:rPr>
              <a:t>"Bellevue, </a:t>
            </a:r>
            <a:r>
              <a:rPr lang="en-US" sz="1600" dirty="0">
                <a:solidFill>
                  <a:srgbClr val="008000"/>
                </a:solidFill>
                <a:latin typeface="Consolas" panose="020B0609020204030204" pitchFamily="49" charset="0"/>
                <a:cs typeface="Consolas" panose="020B0609020204030204" pitchFamily="49" charset="0"/>
              </a:rPr>
              <a:t>Washington"</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"bio": </a:t>
            </a:r>
            <a:r>
              <a:rPr lang="en-US" sz="1600" dirty="0">
                <a:solidFill>
                  <a:srgbClr val="008000"/>
                </a:solidFill>
                <a:latin typeface="Consolas" panose="020B0609020204030204" pitchFamily="49" charset="0"/>
                <a:cs typeface="Consolas" panose="020B0609020204030204" pitchFamily="49" charset="0"/>
              </a:rPr>
              <a:t>"Technical Evangelist at </a:t>
            </a:r>
            <a:r>
              <a:rPr lang="en-US" sz="1600" dirty="0" smtClean="0">
                <a:solidFill>
                  <a:srgbClr val="008000"/>
                </a:solidFill>
                <a:latin typeface="Consolas" panose="020B0609020204030204" pitchFamily="49" charset="0"/>
                <a:cs typeface="Consolas" panose="020B0609020204030204" pitchFamily="49" charset="0"/>
              </a:rPr>
              <a:t>Microsoft"</a:t>
            </a:r>
            <a:r>
              <a:rPr lang="en-US" sz="1600" dirty="0" smtClean="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"work":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"employer":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"id": </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B5998"/>
                </a:solidFill>
                <a:latin typeface="Consolas" panose="020B0609020204030204" pitchFamily="49" charset="0"/>
                <a:cs typeface="Consolas" panose="020B0609020204030204" pitchFamily="49" charset="0"/>
                <a:hlinkClick r:id="rId8"/>
              </a:rPr>
              <a:t>20528438720</a:t>
            </a:r>
            <a:r>
              <a:rPr lang="en-US" sz="1600" dirty="0">
                <a:solidFill>
                  <a:srgbClr val="008000"/>
                </a:solidFill>
                <a:latin typeface="Consolas" panose="020B0609020204030204" pitchFamily="49" charset="0"/>
                <a:cs typeface="Consolas" panose="020B0609020204030204" pitchFamily="49" charset="0"/>
              </a:rPr>
              <a:t>"</a:t>
            </a:r>
            <a:r>
              <a:rPr lang="en-US" sz="1600" dirty="0">
                <a:solidFill>
                  <a:srgbClr val="333333"/>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"name": </a:t>
            </a:r>
            <a:r>
              <a:rPr lang="en-US" sz="1600" dirty="0">
                <a:solidFill>
                  <a:srgbClr val="008000"/>
                </a:solidFill>
                <a:latin typeface="Consolas" panose="020B0609020204030204" pitchFamily="49" charset="0"/>
                <a:cs typeface="Consolas" panose="020B0609020204030204" pitchFamily="49" charset="0"/>
              </a:rPr>
              <a:t>"Microsoft"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a:solidFill>
                  <a:srgbClr val="333333"/>
                </a:solidFill>
                <a:latin typeface="Consolas" panose="020B0609020204030204" pitchFamily="49" charset="0"/>
                <a:cs typeface="Consolas" panose="020B0609020204030204" pitchFamily="49" charset="0"/>
              </a:rPr>
              <a:t>      }, </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299969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C# SDK</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Graph API</a:t>
            </a:r>
          </a:p>
          <a:p>
            <a:r>
              <a:rPr lang="en-US" dirty="0" smtClean="0"/>
              <a:t>Authentication</a:t>
            </a:r>
          </a:p>
          <a:p>
            <a:r>
              <a:rPr lang="en-US" dirty="0" smtClean="0"/>
              <a:t>All Major Microsoft Frameworks &amp; Platforms:</a:t>
            </a:r>
          </a:p>
          <a:p>
            <a:r>
              <a:rPr lang="en-US" dirty="0"/>
              <a:t>	</a:t>
            </a:r>
            <a:r>
              <a:rPr lang="en-US" dirty="0" err="1" smtClean="0"/>
              <a:t>.Net</a:t>
            </a:r>
            <a:r>
              <a:rPr lang="en-US" dirty="0" smtClean="0"/>
              <a:t> 3.5, </a:t>
            </a:r>
            <a:r>
              <a:rPr lang="en-US" dirty="0" err="1" smtClean="0"/>
              <a:t>.Net</a:t>
            </a:r>
            <a:r>
              <a:rPr lang="en-US" dirty="0" smtClean="0"/>
              <a:t> 4.0, and </a:t>
            </a:r>
            <a:r>
              <a:rPr lang="en-US" dirty="0" err="1" smtClean="0"/>
              <a:t>.Net</a:t>
            </a:r>
            <a:r>
              <a:rPr lang="en-US" dirty="0" smtClean="0"/>
              <a:t> 4.5</a:t>
            </a:r>
          </a:p>
          <a:p>
            <a:r>
              <a:rPr lang="en-US" dirty="0"/>
              <a:t>	</a:t>
            </a:r>
            <a:r>
              <a:rPr lang="en-US" dirty="0" smtClean="0"/>
              <a:t>Windows Phone 7.1 and 8</a:t>
            </a:r>
          </a:p>
          <a:p>
            <a:r>
              <a:rPr lang="en-US" dirty="0" smtClean="0"/>
              <a:t>	Windows Store Apps</a:t>
            </a:r>
          </a:p>
        </p:txBody>
      </p:sp>
    </p:spTree>
    <p:extLst>
      <p:ext uri="{BB962C8B-B14F-4D97-AF65-F5344CB8AC3E}">
        <p14:creationId xmlns:p14="http://schemas.microsoft.com/office/powerpoint/2010/main" val="149627664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Flexible API: Dynamic Objects</a:t>
            </a:r>
            <a:endParaRPr lang="en-US" dirty="0"/>
          </a:p>
        </p:txBody>
      </p:sp>
      <p:sp>
        <p:nvSpPr>
          <p:cNvPr id="5" name="Text Placeholder 4"/>
          <p:cNvSpPr>
            <a:spLocks noGrp="1"/>
          </p:cNvSpPr>
          <p:nvPr>
            <p:ph type="body" sz="quarter" idx="10"/>
          </p:nvPr>
        </p:nvSpPr>
        <p:spPr/>
        <p:txBody>
          <a:bodyPr/>
          <a:lstStyle/>
          <a:p>
            <a:r>
              <a:rPr lang="en-US" dirty="0" err="1" smtClean="0">
                <a:solidFill>
                  <a:srgbClr val="0000FF"/>
                </a:solidFill>
                <a:highlight>
                  <a:srgbClr val="FFFFFF"/>
                </a:highlight>
              </a:rPr>
              <a:t>var</a:t>
            </a:r>
            <a:r>
              <a:rPr lang="en-US" dirty="0" smtClean="0">
                <a:solidFill>
                  <a:srgbClr val="000000"/>
                </a:solidFill>
                <a:highlight>
                  <a:srgbClr val="FFFFFF"/>
                </a:highlight>
              </a:rPr>
              <a:t> </a:t>
            </a:r>
            <a:r>
              <a:rPr lang="en-US" dirty="0">
                <a:solidFill>
                  <a:srgbClr val="000000"/>
                </a:solidFill>
                <a:highlight>
                  <a:srgbClr val="FFFFFF"/>
                </a:highlight>
              </a:rPr>
              <a:t>client = </a:t>
            </a:r>
            <a:r>
              <a:rPr lang="en-US" dirty="0">
                <a:solidFill>
                  <a:srgbClr val="0000FF"/>
                </a:solidFill>
                <a:highlight>
                  <a:srgbClr val="FFFFFF"/>
                </a:highlight>
              </a:rPr>
              <a:t>new</a:t>
            </a:r>
            <a:r>
              <a:rPr lang="en-US" dirty="0">
                <a:solidFill>
                  <a:srgbClr val="000000"/>
                </a:solidFill>
                <a:highlight>
                  <a:srgbClr val="FFFFFF"/>
                </a:highlight>
              </a:rPr>
              <a:t> </a:t>
            </a:r>
            <a:r>
              <a:rPr lang="en-US" dirty="0" err="1">
                <a:solidFill>
                  <a:srgbClr val="2B91AF"/>
                </a:solidFill>
                <a:highlight>
                  <a:srgbClr val="FFFFFF"/>
                </a:highlight>
              </a:rPr>
              <a:t>FacebookClient</a:t>
            </a:r>
            <a:r>
              <a:rPr lang="en-US" dirty="0">
                <a:solidFill>
                  <a:srgbClr val="000000"/>
                </a:solidFill>
                <a:highlight>
                  <a:srgbClr val="FFFFFF"/>
                </a:highlight>
              </a:rPr>
              <a:t>(</a:t>
            </a:r>
            <a:r>
              <a:rPr lang="en-US" dirty="0">
                <a:solidFill>
                  <a:srgbClr val="A31515"/>
                </a:solidFill>
                <a:highlight>
                  <a:srgbClr val="FFFFFF"/>
                </a:highlight>
              </a:rPr>
              <a:t>"</a:t>
            </a:r>
            <a:r>
              <a:rPr lang="en-US" dirty="0" err="1">
                <a:solidFill>
                  <a:srgbClr val="A31515"/>
                </a:solidFill>
                <a:highlight>
                  <a:srgbClr val="FFFFFF"/>
                </a:highlight>
              </a:rPr>
              <a:t>access_token</a:t>
            </a:r>
            <a:r>
              <a:rPr lang="en-US" dirty="0">
                <a:solidFill>
                  <a:srgbClr val="A31515"/>
                </a:solidFill>
                <a:highlight>
                  <a:srgbClr val="FFFFFF"/>
                </a:highlight>
              </a:rPr>
              <a:t>"</a:t>
            </a:r>
            <a:r>
              <a:rPr lang="en-US" dirty="0">
                <a:solidFill>
                  <a:srgbClr val="000000"/>
                </a:solidFill>
                <a:highlight>
                  <a:srgbClr val="FFFFFF"/>
                </a:highlight>
              </a:rPr>
              <a:t>);</a:t>
            </a:r>
          </a:p>
          <a:p>
            <a:r>
              <a:rPr lang="en-US" dirty="0">
                <a:solidFill>
                  <a:srgbClr val="000000"/>
                </a:solidFill>
                <a:highlight>
                  <a:srgbClr val="FFFFFF"/>
                </a:highlight>
              </a:rPr>
              <a:t>           </a:t>
            </a:r>
          </a:p>
          <a:p>
            <a:r>
              <a:rPr lang="en-US" dirty="0">
                <a:solidFill>
                  <a:srgbClr val="008000"/>
                </a:solidFill>
                <a:highlight>
                  <a:srgbClr val="FFFFFF"/>
                </a:highlight>
              </a:rPr>
              <a:t>// Get current </a:t>
            </a:r>
            <a:r>
              <a:rPr lang="en-US" dirty="0" smtClean="0">
                <a:solidFill>
                  <a:srgbClr val="008000"/>
                </a:solidFill>
                <a:highlight>
                  <a:srgbClr val="FFFFFF"/>
                </a:highlight>
              </a:rPr>
              <a:t>user’s basic information</a:t>
            </a:r>
            <a:endParaRPr lang="en-US" dirty="0">
              <a:solidFill>
                <a:srgbClr val="000000"/>
              </a:solidFill>
              <a:highlight>
                <a:srgbClr val="FFFFFF"/>
              </a:highlight>
            </a:endParaRPr>
          </a:p>
          <a:p>
            <a:r>
              <a:rPr lang="en-US" dirty="0">
                <a:solidFill>
                  <a:srgbClr val="0000FF"/>
                </a:solidFill>
                <a:highlight>
                  <a:srgbClr val="FFFFFF"/>
                </a:highlight>
              </a:rPr>
              <a:t>dynamic</a:t>
            </a:r>
            <a:r>
              <a:rPr lang="en-US" dirty="0">
                <a:solidFill>
                  <a:srgbClr val="000000"/>
                </a:solidFill>
                <a:highlight>
                  <a:srgbClr val="FFFFFF"/>
                </a:highlight>
              </a:rPr>
              <a:t> me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client.GetTaskAsync</a:t>
            </a:r>
            <a:r>
              <a:rPr lang="en-US" dirty="0">
                <a:solidFill>
                  <a:srgbClr val="000000"/>
                </a:solidFill>
                <a:highlight>
                  <a:srgbClr val="FFFFFF"/>
                </a:highlight>
              </a:rPr>
              <a:t>(</a:t>
            </a:r>
            <a:r>
              <a:rPr lang="en-US" dirty="0">
                <a:solidFill>
                  <a:srgbClr val="A31515"/>
                </a:solidFill>
                <a:highlight>
                  <a:srgbClr val="FFFFFF"/>
                </a:highlight>
              </a:rPr>
              <a:t>"me"</a:t>
            </a:r>
            <a:r>
              <a:rPr lang="en-US" dirty="0">
                <a:solidFill>
                  <a:srgbClr val="000000"/>
                </a:solidFill>
                <a:highlight>
                  <a:srgbClr val="FFFFFF"/>
                </a:highlight>
              </a:rPr>
              <a:t>);</a:t>
            </a:r>
          </a:p>
          <a:p>
            <a:r>
              <a:rPr lang="en-US" dirty="0">
                <a:solidFill>
                  <a:srgbClr val="0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firstName</a:t>
            </a:r>
            <a:r>
              <a:rPr lang="en-US" dirty="0">
                <a:solidFill>
                  <a:srgbClr val="000000"/>
                </a:solidFill>
                <a:highlight>
                  <a:srgbClr val="FFFFFF"/>
                </a:highlight>
              </a:rPr>
              <a:t> = </a:t>
            </a:r>
            <a:r>
              <a:rPr lang="en-US" dirty="0" err="1">
                <a:solidFill>
                  <a:srgbClr val="000000"/>
                </a:solidFill>
                <a:highlight>
                  <a:srgbClr val="FFFFFF"/>
                </a:highlight>
              </a:rPr>
              <a:t>me.first_name</a:t>
            </a:r>
            <a:r>
              <a:rPr lang="en-US" dirty="0">
                <a:solidFill>
                  <a:srgbClr val="000000"/>
                </a:solidFill>
                <a:highlight>
                  <a:srgbClr val="FFFFFF"/>
                </a:highlight>
              </a:rPr>
              <a:t>;</a:t>
            </a:r>
          </a:p>
          <a:p>
            <a:endParaRPr lang="en-US" dirty="0">
              <a:solidFill>
                <a:srgbClr val="000000"/>
              </a:solidFill>
              <a:highlight>
                <a:srgbClr val="FFFFFF"/>
              </a:highlight>
            </a:endParaRPr>
          </a:p>
          <a:p>
            <a:r>
              <a:rPr lang="en-US" dirty="0">
                <a:solidFill>
                  <a:srgbClr val="008000"/>
                </a:solidFill>
                <a:highlight>
                  <a:srgbClr val="FFFFFF"/>
                </a:highlight>
              </a:rPr>
              <a:t>// Post a message to the current user's wall</a:t>
            </a:r>
            <a:endParaRPr lang="en-US" dirty="0">
              <a:solidFill>
                <a:srgbClr val="000000"/>
              </a:solidFill>
              <a:highlight>
                <a:srgbClr val="FFFFFF"/>
              </a:highlight>
            </a:endParaRPr>
          </a:p>
          <a:p>
            <a:r>
              <a:rPr lang="en-US" dirty="0" err="1">
                <a:solidFill>
                  <a:srgbClr val="0000FF"/>
                </a:solidFill>
                <a:highlight>
                  <a:srgbClr val="FFFFFF"/>
                </a:highlight>
              </a:rPr>
              <a:t>var</a:t>
            </a:r>
            <a:r>
              <a:rPr lang="en-US" dirty="0">
                <a:solidFill>
                  <a:srgbClr val="000000"/>
                </a:solidFill>
                <a:highlight>
                  <a:srgbClr val="FFFFFF"/>
                </a:highlight>
              </a:rPr>
              <a:t> post = </a:t>
            </a:r>
            <a:r>
              <a:rPr lang="en-US" dirty="0">
                <a:solidFill>
                  <a:srgbClr val="0000FF"/>
                </a:solidFill>
                <a:highlight>
                  <a:srgbClr val="FFFFFF"/>
                </a:highlight>
              </a:rPr>
              <a:t>new</a:t>
            </a:r>
            <a:r>
              <a:rPr lang="en-US" dirty="0">
                <a:solidFill>
                  <a:srgbClr val="000000"/>
                </a:solidFill>
                <a:highlight>
                  <a:srgbClr val="FFFFFF"/>
                </a:highlight>
              </a:rPr>
              <a:t> {</a:t>
            </a:r>
          </a:p>
          <a:p>
            <a:r>
              <a:rPr lang="en-US" dirty="0">
                <a:solidFill>
                  <a:srgbClr val="000000"/>
                </a:solidFill>
                <a:highlight>
                  <a:srgbClr val="FFFFFF"/>
                </a:highlight>
              </a:rPr>
              <a:t>    message = </a:t>
            </a:r>
            <a:r>
              <a:rPr lang="en-US" dirty="0">
                <a:solidFill>
                  <a:srgbClr val="A31515"/>
                </a:solidFill>
                <a:highlight>
                  <a:srgbClr val="FFFFFF"/>
                </a:highlight>
              </a:rPr>
              <a:t>"This is a wall post!"</a:t>
            </a:r>
            <a:endParaRPr lang="en-US" dirty="0">
              <a:solidFill>
                <a:srgbClr val="000000"/>
              </a:solidFill>
              <a:highlight>
                <a:srgbClr val="FFFFFF"/>
              </a:highlight>
            </a:endParaRPr>
          </a:p>
          <a:p>
            <a:r>
              <a:rPr lang="en-US" dirty="0">
                <a:solidFill>
                  <a:srgbClr val="000000"/>
                </a:solidFill>
                <a:highlight>
                  <a:srgbClr val="FFFFFF"/>
                </a:highlight>
              </a:rPr>
              <a:t>};</a:t>
            </a:r>
          </a:p>
          <a:p>
            <a:r>
              <a:rPr lang="en-US" dirty="0">
                <a:solidFill>
                  <a:srgbClr val="0000FF"/>
                </a:solidFill>
                <a:highlight>
                  <a:srgbClr val="FFFFFF"/>
                </a:highlight>
              </a:rPr>
              <a:t>dynamic</a:t>
            </a:r>
            <a:r>
              <a:rPr lang="en-US" dirty="0">
                <a:solidFill>
                  <a:srgbClr val="000000"/>
                </a:solidFill>
                <a:highlight>
                  <a:srgbClr val="FFFFFF"/>
                </a:highlight>
              </a:rPr>
              <a:t> result = </a:t>
            </a:r>
            <a:r>
              <a:rPr lang="en-US" dirty="0">
                <a:solidFill>
                  <a:srgbClr val="0000FF"/>
                </a:solidFill>
                <a:highlight>
                  <a:srgbClr val="FFFFFF"/>
                </a:highlight>
              </a:rPr>
              <a:t>await</a:t>
            </a:r>
            <a:r>
              <a:rPr lang="en-US" dirty="0">
                <a:solidFill>
                  <a:srgbClr val="000000"/>
                </a:solidFill>
                <a:highlight>
                  <a:srgbClr val="FFFFFF"/>
                </a:highlight>
              </a:rPr>
              <a:t> </a:t>
            </a:r>
            <a:r>
              <a:rPr lang="en-US" dirty="0" err="1">
                <a:solidFill>
                  <a:srgbClr val="000000"/>
                </a:solidFill>
                <a:highlight>
                  <a:srgbClr val="FFFFFF"/>
                </a:highlight>
              </a:rPr>
              <a:t>client.PostTaskAsync</a:t>
            </a:r>
            <a:r>
              <a:rPr lang="en-US" dirty="0">
                <a:solidFill>
                  <a:srgbClr val="000000"/>
                </a:solidFill>
                <a:highlight>
                  <a:srgbClr val="FFFFFF"/>
                </a:highlight>
              </a:rPr>
              <a:t>(</a:t>
            </a:r>
            <a:r>
              <a:rPr lang="en-US" dirty="0">
                <a:solidFill>
                  <a:srgbClr val="A31515"/>
                </a:solidFill>
                <a:highlight>
                  <a:srgbClr val="FFFFFF"/>
                </a:highlight>
              </a:rPr>
              <a:t>"me/feed"</a:t>
            </a:r>
            <a:r>
              <a:rPr lang="en-US" dirty="0">
                <a:solidFill>
                  <a:srgbClr val="000000"/>
                </a:solidFill>
                <a:highlight>
                  <a:srgbClr val="FFFFFF"/>
                </a:highlight>
              </a:rPr>
              <a:t>, post);</a:t>
            </a:r>
            <a:endParaRPr lang="en-US" dirty="0"/>
          </a:p>
        </p:txBody>
      </p:sp>
    </p:spTree>
    <p:extLst>
      <p:ext uri="{BB962C8B-B14F-4D97-AF65-F5344CB8AC3E}">
        <p14:creationId xmlns:p14="http://schemas.microsoft.com/office/powerpoint/2010/main" val="5380283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Facebook Template</a:t>
            </a:r>
            <a:endParaRPr lang="en-US" dirty="0"/>
          </a:p>
        </p:txBody>
      </p:sp>
      <p:sp>
        <p:nvSpPr>
          <p:cNvPr id="5" name="Text Placeholder 4"/>
          <p:cNvSpPr>
            <a:spLocks noGrp="1"/>
          </p:cNvSpPr>
          <p:nvPr>
            <p:ph type="body" sz="quarter" idx="10"/>
          </p:nvPr>
        </p:nvSpPr>
        <p:spPr>
          <a:xfrm>
            <a:off x="519112" y="1447799"/>
            <a:ext cx="11149013" cy="3901068"/>
          </a:xfrm>
        </p:spPr>
        <p:txBody>
          <a:bodyPr/>
          <a:lstStyle/>
          <a:p>
            <a:r>
              <a:rPr lang="en-US" dirty="0" smtClean="0"/>
              <a:t>ASP.NET MVC 4 Template (</a:t>
            </a:r>
            <a:r>
              <a:rPr lang="en-US" dirty="0" err="1" smtClean="0"/>
              <a:t>.Net</a:t>
            </a:r>
            <a:r>
              <a:rPr lang="en-US" dirty="0" smtClean="0"/>
              <a:t> 4.5 Only)</a:t>
            </a:r>
          </a:p>
          <a:p>
            <a:r>
              <a:rPr lang="en-US" dirty="0" smtClean="0"/>
              <a:t>Includes the Facebook C# SDK</a:t>
            </a:r>
          </a:p>
          <a:p>
            <a:r>
              <a:rPr lang="en-US" dirty="0" smtClean="0"/>
              <a:t>Authentication and Permissions</a:t>
            </a:r>
          </a:p>
          <a:p>
            <a:r>
              <a:rPr lang="en-US" dirty="0" smtClean="0"/>
              <a:t>Storing and Caching Facebook Data</a:t>
            </a:r>
          </a:p>
          <a:p>
            <a:r>
              <a:rPr lang="en-US" dirty="0" smtClean="0"/>
              <a:t>Graph API</a:t>
            </a:r>
          </a:p>
          <a:p>
            <a:r>
              <a:rPr lang="en-US" dirty="0" smtClean="0"/>
              <a:t>Real-Time Updates</a:t>
            </a:r>
            <a:endParaRPr lang="en-US" dirty="0"/>
          </a:p>
        </p:txBody>
      </p:sp>
    </p:spTree>
    <p:extLst>
      <p:ext uri="{BB962C8B-B14F-4D97-AF65-F5344CB8AC3E}">
        <p14:creationId xmlns:p14="http://schemas.microsoft.com/office/powerpoint/2010/main" val="2100469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smtClean="0"/>
              <a:t>Facebook App</a:t>
            </a:r>
            <a:endParaRPr lang="en-US" dirty="0"/>
          </a:p>
        </p:txBody>
      </p:sp>
    </p:spTree>
    <p:extLst>
      <p:ext uri="{BB962C8B-B14F-4D97-AF65-F5344CB8AC3E}">
        <p14:creationId xmlns:p14="http://schemas.microsoft.com/office/powerpoint/2010/main" val="10694496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t>
            </a:r>
            <a:r>
              <a:rPr lang="en-US" smtClean="0"/>
              <a:t>&amp; Leveraging</a:t>
            </a:r>
            <a:br>
              <a:rPr lang="en-US" smtClean="0"/>
            </a:br>
            <a:r>
              <a:rPr lang="en-US" smtClean="0"/>
              <a:t>Social </a:t>
            </a:r>
            <a:r>
              <a:rPr lang="en-US" dirty="0" smtClean="0"/>
              <a:t>Services in ASP.NET</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130660"/>
            <a:ext cx="6945312" cy="1815882"/>
          </a:xfrm>
        </p:spPr>
        <p:txBody>
          <a:bodyPr/>
          <a:lstStyle/>
          <a:p>
            <a:r>
              <a:rPr lang="en-US" sz="4800" dirty="0" smtClean="0"/>
              <a:t>Social Authentication</a:t>
            </a:r>
          </a:p>
          <a:p>
            <a:r>
              <a:rPr lang="en-US" sz="4800" dirty="0" smtClean="0"/>
              <a:t>Facebook Development</a:t>
            </a:r>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Social Authentication</a:t>
            </a:r>
            <a:endParaRPr lang="en-US" dirty="0"/>
          </a:p>
        </p:txBody>
      </p:sp>
      <p:sp>
        <p:nvSpPr>
          <p:cNvPr id="3" name="Content Placeholder 2"/>
          <p:cNvSpPr>
            <a:spLocks noGrp="1"/>
          </p:cNvSpPr>
          <p:nvPr>
            <p:ph type="body" sz="quarter" idx="10"/>
          </p:nvPr>
        </p:nvSpPr>
        <p:spPr>
          <a:xfrm>
            <a:off x="519112" y="1257299"/>
            <a:ext cx="11149013" cy="4778231"/>
          </a:xfrm>
        </p:spPr>
        <p:txBody>
          <a:bodyPr/>
          <a:lstStyle/>
          <a:p>
            <a:r>
              <a:rPr lang="en-US" dirty="0" smtClean="0"/>
              <a:t>Protocols</a:t>
            </a:r>
          </a:p>
          <a:p>
            <a:pPr lvl="1"/>
            <a:r>
              <a:rPr lang="en-US" dirty="0" err="1" smtClean="0"/>
              <a:t>OAuth</a:t>
            </a:r>
            <a:r>
              <a:rPr lang="en-US" dirty="0" smtClean="0"/>
              <a:t> 1.0 &amp; 2.0</a:t>
            </a:r>
          </a:p>
          <a:p>
            <a:pPr lvl="1"/>
            <a:r>
              <a:rPr lang="en-US" dirty="0" err="1" smtClean="0"/>
              <a:t>OpenID</a:t>
            </a:r>
            <a:endParaRPr lang="en-US" dirty="0" smtClean="0"/>
          </a:p>
          <a:p>
            <a:pPr lvl="1"/>
            <a:endParaRPr lang="en-US" dirty="0" smtClean="0"/>
          </a:p>
          <a:p>
            <a:r>
              <a:rPr lang="en-US" dirty="0" smtClean="0"/>
              <a:t>Identity</a:t>
            </a:r>
          </a:p>
          <a:p>
            <a:pPr lvl="1"/>
            <a:r>
              <a:rPr lang="en-US" dirty="0" err="1" smtClean="0"/>
              <a:t>UserId</a:t>
            </a:r>
            <a:endParaRPr lang="en-US" dirty="0" smtClean="0"/>
          </a:p>
          <a:p>
            <a:pPr lvl="1"/>
            <a:r>
              <a:rPr lang="en-US" dirty="0" smtClean="0"/>
              <a:t>Possibly Name and Email</a:t>
            </a:r>
            <a:br>
              <a:rPr lang="en-US" dirty="0" smtClean="0"/>
            </a:br>
            <a:endParaRPr lang="en-US" dirty="0" smtClean="0"/>
          </a:p>
          <a:p>
            <a:r>
              <a:rPr lang="en-US" dirty="0" smtClean="0"/>
              <a:t>Permissions</a:t>
            </a:r>
          </a:p>
          <a:p>
            <a:pPr lvl="1"/>
            <a:r>
              <a:rPr lang="en-US" dirty="0" smtClean="0"/>
              <a:t>User Information</a:t>
            </a:r>
          </a:p>
          <a:p>
            <a:pPr lvl="1"/>
            <a:r>
              <a:rPr lang="en-US" dirty="0" smtClean="0"/>
              <a:t>Application Resources</a:t>
            </a:r>
          </a:p>
          <a:p>
            <a:pPr lvl="1"/>
            <a:r>
              <a:rPr lang="en-US" dirty="0" smtClean="0"/>
              <a:t>Act on Behalf of User</a:t>
            </a:r>
          </a:p>
          <a:p>
            <a:pPr lvl="1"/>
            <a:r>
              <a:rPr lang="en-US" dirty="0" smtClean="0"/>
              <a:t>Manage Data</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7036862" y="1930400"/>
            <a:ext cx="3208438" cy="3208438"/>
          </a:xfrm>
          <a:prstGeom prst="rect">
            <a:avLst/>
          </a:prstGeom>
        </p:spPr>
      </p:pic>
    </p:spTree>
    <p:extLst>
      <p:ext uri="{BB962C8B-B14F-4D97-AF65-F5344CB8AC3E}">
        <p14:creationId xmlns:p14="http://schemas.microsoft.com/office/powerpoint/2010/main" val="28355877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Providers</a:t>
            </a:r>
            <a:endParaRPr lang="en-US" dirty="0"/>
          </a:p>
        </p:txBody>
      </p:sp>
      <p:pic>
        <p:nvPicPr>
          <p:cNvPr id="4" name="Picture 3"/>
          <p:cNvPicPr>
            <a:picLocks noChangeAspect="1"/>
          </p:cNvPicPr>
          <p:nvPr/>
        </p:nvPicPr>
        <p:blipFill rotWithShape="1">
          <a:blip r:embed="rId3">
            <a:clrChange>
              <a:clrFrom>
                <a:srgbClr val="FFFFFF"/>
              </a:clrFrom>
              <a:clrTo>
                <a:srgbClr val="FFFFFF">
                  <a:alpha val="0"/>
                </a:srgbClr>
              </a:clrTo>
            </a:clrChange>
          </a:blip>
          <a:srcRect t="25849" b="33238"/>
          <a:stretch/>
        </p:blipFill>
        <p:spPr>
          <a:xfrm>
            <a:off x="725769" y="2056086"/>
            <a:ext cx="2903567" cy="668205"/>
          </a:xfrm>
          <a:prstGeom prst="rect">
            <a:avLst/>
          </a:prstGeom>
        </p:spPr>
      </p:pic>
      <p:pic>
        <p:nvPicPr>
          <p:cNvPr id="61442" name="Picture 2" descr="http://feedgrowth.com/wp-content/uploads/2008/12/facebook-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3482" y="1975286"/>
            <a:ext cx="2303988" cy="8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4926409" y="2002974"/>
            <a:ext cx="2403747" cy="1001561"/>
          </a:xfrm>
          <a:prstGeom prst="rect">
            <a:avLst/>
          </a:prstGeom>
        </p:spPr>
      </p:pic>
      <p:pic>
        <p:nvPicPr>
          <p:cNvPr id="61446" name="Picture 6" descr="http://blogs.nvcc.edu/intercom/files/2012/11/linkedin_logo_11.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74" t="31152" r="11958" b="41880"/>
          <a:stretch/>
        </p:blipFill>
        <p:spPr bwMode="auto">
          <a:xfrm>
            <a:off x="8808685" y="5215576"/>
            <a:ext cx="2493582" cy="666524"/>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8" descr="http://gregrickaby.com/wp-content/uploads/2012/03/github-logo.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1900" y="5057392"/>
            <a:ext cx="2079701" cy="824708"/>
          </a:xfrm>
          <a:prstGeom prst="rect">
            <a:avLst/>
          </a:prstGeom>
          <a:noFill/>
          <a:extLst>
            <a:ext uri="{909E8E84-426E-40DD-AFC4-6F175D3DCCD1}">
              <a14:hiddenFill xmlns:a14="http://schemas.microsoft.com/office/drawing/2010/main">
                <a:solidFill>
                  <a:srgbClr val="FFFFFF"/>
                </a:solidFill>
              </a14:hiddenFill>
            </a:ext>
          </a:extLst>
        </p:spPr>
      </p:pic>
      <p:pic>
        <p:nvPicPr>
          <p:cNvPr id="61450" name="Picture 10" descr="http://www.dentalmanagers.com/attachments/files/2713/logo_twitter_withbird_1000_allblu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495" y="5325729"/>
            <a:ext cx="2622114" cy="487713"/>
          </a:xfrm>
          <a:prstGeom prst="rect">
            <a:avLst/>
          </a:prstGeom>
          <a:noFill/>
          <a:extLst>
            <a:ext uri="{909E8E84-426E-40DD-AFC4-6F175D3DCCD1}">
              <a14:hiddenFill xmlns:a14="http://schemas.microsoft.com/office/drawing/2010/main">
                <a:solidFill>
                  <a:srgbClr val="FFFFFF"/>
                </a:solidFill>
              </a14:hiddenFill>
            </a:ext>
          </a:extLst>
        </p:spPr>
      </p:pic>
      <p:pic>
        <p:nvPicPr>
          <p:cNvPr id="61456" name="Picture 16" descr="http://www.logowallpaper.net/wp-content/uploads/2012/06/Dropbox-Logo-Wallpap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79118" y="3707092"/>
            <a:ext cx="2552716" cy="681575"/>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8" descr="http://higherinnovation.net/wp-content/uploads/2012/08/YammerLogo_Medium1-600x184.jpg"/>
          <p:cNvPicPr>
            <a:picLocks noChangeAspect="1" noChangeArrowheads="1"/>
          </p:cNvPicPr>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21896" y="3579829"/>
            <a:ext cx="2612772" cy="801250"/>
          </a:xfrm>
          <a:prstGeom prst="rect">
            <a:avLst/>
          </a:prstGeom>
          <a:noFill/>
          <a:extLst>
            <a:ext uri="{909E8E84-426E-40DD-AFC4-6F175D3DCCD1}">
              <a14:hiddenFill xmlns:a14="http://schemas.microsoft.com/office/drawing/2010/main">
                <a:solidFill>
                  <a:srgbClr val="FFFFFF"/>
                </a:solidFill>
              </a14:hiddenFill>
            </a:ext>
          </a:extLst>
        </p:spPr>
      </p:pic>
      <p:pic>
        <p:nvPicPr>
          <p:cNvPr id="61460" name="Picture 20" descr="http://s2.wp.com/wp-content/themes/h4/i/logo-h-rgb.png?m=1308937729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9112" y="3648447"/>
            <a:ext cx="3316880" cy="82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13147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Flow</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900904932"/>
              </p:ext>
            </p:extLst>
          </p:nvPr>
        </p:nvGraphicFramePr>
        <p:xfrm>
          <a:off x="519112" y="2298700"/>
          <a:ext cx="11149013" cy="200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8331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6" name="Text Placeholder 5"/>
          <p:cNvSpPr>
            <a:spLocks noGrp="1"/>
          </p:cNvSpPr>
          <p:nvPr>
            <p:ph type="body" sz="quarter" idx="10"/>
          </p:nvPr>
        </p:nvSpPr>
        <p:spPr/>
        <p:txBody>
          <a:bodyPr/>
          <a:lstStyle/>
          <a:p>
            <a:r>
              <a:rPr lang="en-US" dirty="0" err="1" smtClean="0"/>
              <a:t>OAuth</a:t>
            </a:r>
            <a:r>
              <a:rPr lang="en-US" dirty="0" smtClean="0"/>
              <a:t>  </a:t>
            </a:r>
            <a:endParaRPr lang="en-US" dirty="0"/>
          </a:p>
        </p:txBody>
      </p:sp>
    </p:spTree>
    <p:extLst>
      <p:ext uri="{BB962C8B-B14F-4D97-AF65-F5344CB8AC3E}">
        <p14:creationId xmlns:p14="http://schemas.microsoft.com/office/powerpoint/2010/main" val="388814183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Facebook Applications</a:t>
            </a:r>
            <a:endParaRPr lang="en-US" dirty="0"/>
          </a:p>
        </p:txBody>
      </p:sp>
      <p:sp>
        <p:nvSpPr>
          <p:cNvPr id="6" name="Text Placeholder 5"/>
          <p:cNvSpPr>
            <a:spLocks noGrp="1"/>
          </p:cNvSpPr>
          <p:nvPr>
            <p:ph type="body" sz="quarter" idx="10"/>
          </p:nvPr>
        </p:nvSpPr>
        <p:spPr>
          <a:xfrm>
            <a:off x="519112" y="1447799"/>
            <a:ext cx="11149013" cy="1892826"/>
          </a:xfrm>
        </p:spPr>
        <p:txBody>
          <a:bodyPr/>
          <a:lstStyle/>
          <a:p>
            <a:r>
              <a:rPr lang="en-US" dirty="0" smtClean="0"/>
              <a:t>Identity</a:t>
            </a:r>
          </a:p>
          <a:p>
            <a:r>
              <a:rPr lang="en-US" dirty="0" smtClean="0"/>
              <a:t>Social Graph</a:t>
            </a:r>
          </a:p>
          <a:p>
            <a:r>
              <a:rPr lang="en-US" dirty="0" smtClean="0"/>
              <a:t>Application Integration</a:t>
            </a:r>
            <a:endParaRPr lang="en-US" dirty="0"/>
          </a:p>
        </p:txBody>
      </p:sp>
    </p:spTree>
    <p:extLst>
      <p:ext uri="{BB962C8B-B14F-4D97-AF65-F5344CB8AC3E}">
        <p14:creationId xmlns:p14="http://schemas.microsoft.com/office/powerpoint/2010/main" val="3807732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Graph</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393100059"/>
              </p:ext>
            </p:extLst>
          </p:nvPr>
        </p:nvGraphicFramePr>
        <p:xfrm>
          <a:off x="519112" y="2465388"/>
          <a:ext cx="11149013" cy="200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63956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3534</TotalTime>
  <Words>221</Words>
  <Application>Microsoft Office PowerPoint</Application>
  <PresentationFormat>Custom</PresentationFormat>
  <Paragraphs>78</Paragraphs>
  <Slides>15</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&amp; Leveraging Social Services in ASP.NET</vt:lpstr>
      <vt:lpstr>Agenda </vt:lpstr>
      <vt:lpstr>Social Authentication</vt:lpstr>
      <vt:lpstr>OAuth Providers</vt:lpstr>
      <vt:lpstr>OAuth Flow</vt:lpstr>
      <vt:lpstr>demo</vt:lpstr>
      <vt:lpstr>Facebook Applications</vt:lpstr>
      <vt:lpstr>Open Graph</vt:lpstr>
      <vt:lpstr>Facebook Graph API</vt:lpstr>
      <vt:lpstr>Facebook C# SDK</vt:lpstr>
      <vt:lpstr>Flexible API: Dynamic Objects</vt:lpstr>
      <vt:lpstr>Facebook Template</vt:lpstr>
      <vt:lpstr>demo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Nathan Totten</cp:lastModifiedBy>
  <cp:revision>343</cp:revision>
  <cp:lastPrinted>2011-10-11T14:25:22Z</cp:lastPrinted>
  <dcterms:created xsi:type="dcterms:W3CDTF">2011-03-29T16:07:22Z</dcterms:created>
  <dcterms:modified xsi:type="dcterms:W3CDTF">2012-11-27T23:39:15Z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