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2"/>
  </p:notesMasterIdLst>
  <p:handoutMasterIdLst>
    <p:handoutMasterId r:id="rId23"/>
  </p:handoutMasterIdLst>
  <p:sldIdLst>
    <p:sldId id="296" r:id="rId6"/>
    <p:sldId id="293" r:id="rId7"/>
    <p:sldId id="257" r:id="rId8"/>
    <p:sldId id="311" r:id="rId9"/>
    <p:sldId id="302" r:id="rId10"/>
    <p:sldId id="315" r:id="rId11"/>
    <p:sldId id="305" r:id="rId12"/>
    <p:sldId id="313" r:id="rId13"/>
    <p:sldId id="306" r:id="rId14"/>
    <p:sldId id="307" r:id="rId15"/>
    <p:sldId id="317" r:id="rId16"/>
    <p:sldId id="308" r:id="rId17"/>
    <p:sldId id="309" r:id="rId18"/>
    <p:sldId id="310" r:id="rId19"/>
    <p:sldId id="314" r:id="rId20"/>
    <p:sldId id="292" r:id="rId21"/>
  </p:sldIdLst>
  <p:sldSz cx="12188825" cy="6858000"/>
  <p:notesSz cx="6858000" cy="9296400"/>
  <p:custDataLst>
    <p:tags r:id="rId2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04AD43-4096-4684-AD44-842B2DA34F54}">
          <p14:sldIdLst>
            <p14:sldId id="296"/>
            <p14:sldId id="293"/>
            <p14:sldId id="257"/>
            <p14:sldId id="311"/>
            <p14:sldId id="302"/>
            <p14:sldId id="315"/>
            <p14:sldId id="305"/>
            <p14:sldId id="313"/>
            <p14:sldId id="306"/>
            <p14:sldId id="307"/>
            <p14:sldId id="317"/>
            <p14:sldId id="308"/>
            <p14:sldId id="309"/>
            <p14:sldId id="310"/>
            <p14:sldId id="314"/>
            <p14:sldId id="292"/>
          </p14:sldIdLst>
        </p14:section>
        <p14:section name="Appendix" id="{35B9704C-0886-4D18-A219-839351B9C2CD}">
          <p14:sldIdLst/>
        </p14:section>
      </p14:sectionLst>
    </p:ex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89076" autoAdjust="0"/>
  </p:normalViewPr>
  <p:slideViewPr>
    <p:cSldViewPr snapToGrid="0">
      <p:cViewPr varScale="1">
        <p:scale>
          <a:sx n="82" d="100"/>
          <a:sy n="82" d="100"/>
        </p:scale>
        <p:origin x="1038" y="66"/>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D6EFC-2080-4B5F-82EC-D59F39DFAD85}"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469929CC-38E3-4676-BB4F-261B0AAB93D0}">
      <dgm:prSet/>
      <dgm:spPr/>
      <dgm:t>
        <a:bodyPr/>
        <a:lstStyle/>
        <a:p>
          <a:pPr rtl="0"/>
          <a:r>
            <a:rPr lang="en-US" baseline="0" smtClean="0"/>
            <a:t>Identity</a:t>
          </a:r>
          <a:endParaRPr lang="en-US"/>
        </a:p>
      </dgm:t>
    </dgm:pt>
    <dgm:pt modelId="{E14EBFDF-AEB8-4C49-9B58-8E3574AC76A4}" type="parTrans" cxnId="{9B3C2B32-6686-4B8B-8D66-E0F6F0B8E63B}">
      <dgm:prSet/>
      <dgm:spPr/>
      <dgm:t>
        <a:bodyPr/>
        <a:lstStyle/>
        <a:p>
          <a:endParaRPr lang="en-US"/>
        </a:p>
      </dgm:t>
    </dgm:pt>
    <dgm:pt modelId="{5A133684-96FD-4B41-9351-54744F107C0D}" type="sibTrans" cxnId="{9B3C2B32-6686-4B8B-8D66-E0F6F0B8E63B}">
      <dgm:prSet/>
      <dgm:spPr/>
      <dgm:t>
        <a:bodyPr/>
        <a:lstStyle/>
        <a:p>
          <a:endParaRPr lang="en-US"/>
        </a:p>
      </dgm:t>
    </dgm:pt>
    <dgm:pt modelId="{79C8E4E5-488F-4CC7-94A0-669FC4D4380E}">
      <dgm:prSet/>
      <dgm:spPr/>
      <dgm:t>
        <a:bodyPr/>
        <a:lstStyle/>
        <a:p>
          <a:pPr rtl="0"/>
          <a:r>
            <a:rPr lang="en-US" baseline="0" smtClean="0"/>
            <a:t>Social Graph</a:t>
          </a:r>
          <a:endParaRPr lang="en-US"/>
        </a:p>
      </dgm:t>
    </dgm:pt>
    <dgm:pt modelId="{4802D0E9-BB72-4764-9774-F311995F6F73}" type="parTrans" cxnId="{1BE9745A-141C-40A1-8C8E-8B5BDFC7E5C5}">
      <dgm:prSet/>
      <dgm:spPr/>
      <dgm:t>
        <a:bodyPr/>
        <a:lstStyle/>
        <a:p>
          <a:endParaRPr lang="en-US"/>
        </a:p>
      </dgm:t>
    </dgm:pt>
    <dgm:pt modelId="{5BF1F966-0DB0-4A0E-A0A6-AED6EA617CCD}" type="sibTrans" cxnId="{1BE9745A-141C-40A1-8C8E-8B5BDFC7E5C5}">
      <dgm:prSet/>
      <dgm:spPr/>
      <dgm:t>
        <a:bodyPr/>
        <a:lstStyle/>
        <a:p>
          <a:endParaRPr lang="en-US"/>
        </a:p>
      </dgm:t>
    </dgm:pt>
    <dgm:pt modelId="{7C650494-BC5A-4EB5-BB9C-6DF7790F108B}">
      <dgm:prSet/>
      <dgm:spPr/>
      <dgm:t>
        <a:bodyPr/>
        <a:lstStyle/>
        <a:p>
          <a:pPr rtl="0"/>
          <a:r>
            <a:rPr lang="en-US" baseline="0" smtClean="0"/>
            <a:t>Application Integration</a:t>
          </a:r>
          <a:endParaRPr lang="en-US"/>
        </a:p>
      </dgm:t>
    </dgm:pt>
    <dgm:pt modelId="{46066A0D-BE6B-411F-A156-ABB6FF54CA48}" type="parTrans" cxnId="{50E2FC99-1540-4578-AA44-8CAE2F619A5A}">
      <dgm:prSet/>
      <dgm:spPr/>
      <dgm:t>
        <a:bodyPr/>
        <a:lstStyle/>
        <a:p>
          <a:endParaRPr lang="en-US"/>
        </a:p>
      </dgm:t>
    </dgm:pt>
    <dgm:pt modelId="{ECBC18FC-5130-4BB3-8C74-5EB940A05165}" type="sibTrans" cxnId="{50E2FC99-1540-4578-AA44-8CAE2F619A5A}">
      <dgm:prSet/>
      <dgm:spPr/>
      <dgm:t>
        <a:bodyPr/>
        <a:lstStyle/>
        <a:p>
          <a:endParaRPr lang="en-US"/>
        </a:p>
      </dgm:t>
    </dgm:pt>
    <dgm:pt modelId="{27628474-1424-4000-B6DA-24B6E7897A71}">
      <dgm:prSet/>
      <dgm:spPr/>
      <dgm:t>
        <a:bodyPr/>
        <a:lstStyle/>
        <a:p>
          <a:r>
            <a:rPr lang="en-US" dirty="0" smtClean="0"/>
            <a:t>Real-Time Updates</a:t>
          </a:r>
          <a:endParaRPr lang="en-US" dirty="0"/>
        </a:p>
      </dgm:t>
    </dgm:pt>
    <dgm:pt modelId="{6CE23749-D86A-458F-BCB2-40653DB4B839}" type="parTrans" cxnId="{97C73689-568A-449A-8394-772C13491A16}">
      <dgm:prSet/>
      <dgm:spPr/>
      <dgm:t>
        <a:bodyPr/>
        <a:lstStyle/>
        <a:p>
          <a:endParaRPr lang="en-US"/>
        </a:p>
      </dgm:t>
    </dgm:pt>
    <dgm:pt modelId="{C7805999-3F14-4FE2-A8A3-16A36D095230}" type="sibTrans" cxnId="{97C73689-568A-449A-8394-772C13491A16}">
      <dgm:prSet/>
      <dgm:spPr/>
      <dgm:t>
        <a:bodyPr/>
        <a:lstStyle/>
        <a:p>
          <a:endParaRPr lang="en-US"/>
        </a:p>
      </dgm:t>
    </dgm:pt>
    <dgm:pt modelId="{E5C14DC5-6DCD-45AB-A1CE-46CE82BCCAC6}" type="pres">
      <dgm:prSet presAssocID="{855D6EFC-2080-4B5F-82EC-D59F39DFAD85}" presName="matrix" presStyleCnt="0">
        <dgm:presLayoutVars>
          <dgm:chMax val="1"/>
          <dgm:dir/>
          <dgm:resizeHandles val="exact"/>
        </dgm:presLayoutVars>
      </dgm:prSet>
      <dgm:spPr/>
    </dgm:pt>
    <dgm:pt modelId="{6F5A64AC-776C-48AE-B17F-D5E5FFE9A60C}" type="pres">
      <dgm:prSet presAssocID="{855D6EFC-2080-4B5F-82EC-D59F39DFAD85}" presName="diamond" presStyleLbl="bgShp" presStyleIdx="0" presStyleCnt="1"/>
      <dgm:spPr/>
    </dgm:pt>
    <dgm:pt modelId="{E42255E6-60C7-4251-A943-BFF78A38CAA3}" type="pres">
      <dgm:prSet presAssocID="{855D6EFC-2080-4B5F-82EC-D59F39DFAD85}" presName="quad1" presStyleLbl="node1" presStyleIdx="0" presStyleCnt="4">
        <dgm:presLayoutVars>
          <dgm:chMax val="0"/>
          <dgm:chPref val="0"/>
          <dgm:bulletEnabled val="1"/>
        </dgm:presLayoutVars>
      </dgm:prSet>
      <dgm:spPr/>
    </dgm:pt>
    <dgm:pt modelId="{F5D71313-15B3-426D-A23A-FE2A6E3E945B}" type="pres">
      <dgm:prSet presAssocID="{855D6EFC-2080-4B5F-82EC-D59F39DFAD85}" presName="quad2" presStyleLbl="node1" presStyleIdx="1" presStyleCnt="4">
        <dgm:presLayoutVars>
          <dgm:chMax val="0"/>
          <dgm:chPref val="0"/>
          <dgm:bulletEnabled val="1"/>
        </dgm:presLayoutVars>
      </dgm:prSet>
      <dgm:spPr/>
    </dgm:pt>
    <dgm:pt modelId="{8C62473A-AAD8-4F17-8C01-8B8C743428AD}" type="pres">
      <dgm:prSet presAssocID="{855D6EFC-2080-4B5F-82EC-D59F39DFAD85}" presName="quad3" presStyleLbl="node1" presStyleIdx="2" presStyleCnt="4">
        <dgm:presLayoutVars>
          <dgm:chMax val="0"/>
          <dgm:chPref val="0"/>
          <dgm:bulletEnabled val="1"/>
        </dgm:presLayoutVars>
      </dgm:prSet>
      <dgm:spPr/>
    </dgm:pt>
    <dgm:pt modelId="{20877FC0-6897-422E-AB2D-CC6CF4267D7C}" type="pres">
      <dgm:prSet presAssocID="{855D6EFC-2080-4B5F-82EC-D59F39DFAD85}" presName="quad4" presStyleLbl="node1" presStyleIdx="3" presStyleCnt="4">
        <dgm:presLayoutVars>
          <dgm:chMax val="0"/>
          <dgm:chPref val="0"/>
          <dgm:bulletEnabled val="1"/>
        </dgm:presLayoutVars>
      </dgm:prSet>
      <dgm:spPr/>
    </dgm:pt>
  </dgm:ptLst>
  <dgm:cxnLst>
    <dgm:cxn modelId="{962F4DD4-0173-4510-BBB0-212190229D2E}" type="presOf" srcId="{79C8E4E5-488F-4CC7-94A0-669FC4D4380E}" destId="{F5D71313-15B3-426D-A23A-FE2A6E3E945B}" srcOrd="0" destOrd="0" presId="urn:microsoft.com/office/officeart/2005/8/layout/matrix3"/>
    <dgm:cxn modelId="{066DEB80-BA81-44E2-99B2-9DDDE0C7D520}" type="presOf" srcId="{469929CC-38E3-4676-BB4F-261B0AAB93D0}" destId="{E42255E6-60C7-4251-A943-BFF78A38CAA3}" srcOrd="0" destOrd="0" presId="urn:microsoft.com/office/officeart/2005/8/layout/matrix3"/>
    <dgm:cxn modelId="{55BDB01A-2926-40D0-A3F1-8A5D10443B98}" type="presOf" srcId="{855D6EFC-2080-4B5F-82EC-D59F39DFAD85}" destId="{E5C14DC5-6DCD-45AB-A1CE-46CE82BCCAC6}" srcOrd="0" destOrd="0" presId="urn:microsoft.com/office/officeart/2005/8/layout/matrix3"/>
    <dgm:cxn modelId="{97C73689-568A-449A-8394-772C13491A16}" srcId="{855D6EFC-2080-4B5F-82EC-D59F39DFAD85}" destId="{27628474-1424-4000-B6DA-24B6E7897A71}" srcOrd="3" destOrd="0" parTransId="{6CE23749-D86A-458F-BCB2-40653DB4B839}" sibTransId="{C7805999-3F14-4FE2-A8A3-16A36D095230}"/>
    <dgm:cxn modelId="{1BE9745A-141C-40A1-8C8E-8B5BDFC7E5C5}" srcId="{855D6EFC-2080-4B5F-82EC-D59F39DFAD85}" destId="{79C8E4E5-488F-4CC7-94A0-669FC4D4380E}" srcOrd="1" destOrd="0" parTransId="{4802D0E9-BB72-4764-9774-F311995F6F73}" sibTransId="{5BF1F966-0DB0-4A0E-A0A6-AED6EA617CCD}"/>
    <dgm:cxn modelId="{DC1F898F-7C13-49B1-A23A-84023C9FFA75}" type="presOf" srcId="{27628474-1424-4000-B6DA-24B6E7897A71}" destId="{20877FC0-6897-422E-AB2D-CC6CF4267D7C}" srcOrd="0" destOrd="0" presId="urn:microsoft.com/office/officeart/2005/8/layout/matrix3"/>
    <dgm:cxn modelId="{50E2FC99-1540-4578-AA44-8CAE2F619A5A}" srcId="{855D6EFC-2080-4B5F-82EC-D59F39DFAD85}" destId="{7C650494-BC5A-4EB5-BB9C-6DF7790F108B}" srcOrd="2" destOrd="0" parTransId="{46066A0D-BE6B-411F-A156-ABB6FF54CA48}" sibTransId="{ECBC18FC-5130-4BB3-8C74-5EB940A05165}"/>
    <dgm:cxn modelId="{9B3C2B32-6686-4B8B-8D66-E0F6F0B8E63B}" srcId="{855D6EFC-2080-4B5F-82EC-D59F39DFAD85}" destId="{469929CC-38E3-4676-BB4F-261B0AAB93D0}" srcOrd="0" destOrd="0" parTransId="{E14EBFDF-AEB8-4C49-9B58-8E3574AC76A4}" sibTransId="{5A133684-96FD-4B41-9351-54744F107C0D}"/>
    <dgm:cxn modelId="{CA611D91-10D0-4A07-A69D-A82B9E48B161}" type="presOf" srcId="{7C650494-BC5A-4EB5-BB9C-6DF7790F108B}" destId="{8C62473A-AAD8-4F17-8C01-8B8C743428AD}" srcOrd="0" destOrd="0" presId="urn:microsoft.com/office/officeart/2005/8/layout/matrix3"/>
    <dgm:cxn modelId="{08612877-07D2-4179-B15F-60A1CAF4D7F5}" type="presParOf" srcId="{E5C14DC5-6DCD-45AB-A1CE-46CE82BCCAC6}" destId="{6F5A64AC-776C-48AE-B17F-D5E5FFE9A60C}" srcOrd="0" destOrd="0" presId="urn:microsoft.com/office/officeart/2005/8/layout/matrix3"/>
    <dgm:cxn modelId="{DF8C07C5-FA1C-4299-85D8-0085FEB16AE6}" type="presParOf" srcId="{E5C14DC5-6DCD-45AB-A1CE-46CE82BCCAC6}" destId="{E42255E6-60C7-4251-A943-BFF78A38CAA3}" srcOrd="1" destOrd="0" presId="urn:microsoft.com/office/officeart/2005/8/layout/matrix3"/>
    <dgm:cxn modelId="{AB0F3F65-32D2-4B8E-8ED0-94330F583208}" type="presParOf" srcId="{E5C14DC5-6DCD-45AB-A1CE-46CE82BCCAC6}" destId="{F5D71313-15B3-426D-A23A-FE2A6E3E945B}" srcOrd="2" destOrd="0" presId="urn:microsoft.com/office/officeart/2005/8/layout/matrix3"/>
    <dgm:cxn modelId="{091C9A87-5108-442B-96F1-974240C54CE2}" type="presParOf" srcId="{E5C14DC5-6DCD-45AB-A1CE-46CE82BCCAC6}" destId="{8C62473A-AAD8-4F17-8C01-8B8C743428AD}" srcOrd="3" destOrd="0" presId="urn:microsoft.com/office/officeart/2005/8/layout/matrix3"/>
    <dgm:cxn modelId="{8EE1C2F0-2107-4EDD-8B85-54DAAF7E953F}" type="presParOf" srcId="{E5C14DC5-6DCD-45AB-A1CE-46CE82BCCAC6}" destId="{20877FC0-6897-422E-AB2D-CC6CF4267D7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A64AC-776C-48AE-B17F-D5E5FFE9A60C}">
      <dsp:nvSpPr>
        <dsp:cNvPr id="0" name=""/>
        <dsp:cNvSpPr/>
      </dsp:nvSpPr>
      <dsp:spPr>
        <a:xfrm>
          <a:off x="3242207" y="0"/>
          <a:ext cx="4664597" cy="4664597"/>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255E6-60C7-4251-A943-BFF78A38CAA3}">
      <dsp:nvSpPr>
        <dsp:cNvPr id="0" name=""/>
        <dsp:cNvSpPr/>
      </dsp:nvSpPr>
      <dsp:spPr>
        <a:xfrm>
          <a:off x="3685344" y="443136"/>
          <a:ext cx="1819192" cy="181919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Identity</a:t>
          </a:r>
          <a:endParaRPr lang="en-US" sz="2300" kern="1200"/>
        </a:p>
      </dsp:txBody>
      <dsp:txXfrm>
        <a:off x="3774150" y="531942"/>
        <a:ext cx="1641580" cy="1641580"/>
      </dsp:txXfrm>
    </dsp:sp>
    <dsp:sp modelId="{F5D71313-15B3-426D-A23A-FE2A6E3E945B}">
      <dsp:nvSpPr>
        <dsp:cNvPr id="0" name=""/>
        <dsp:cNvSpPr/>
      </dsp:nvSpPr>
      <dsp:spPr>
        <a:xfrm>
          <a:off x="5644475" y="443136"/>
          <a:ext cx="1819192" cy="1819192"/>
        </a:xfrm>
        <a:prstGeom prst="roundRect">
          <a:avLst/>
        </a:prstGeom>
        <a:solidFill>
          <a:schemeClr val="accent5">
            <a:hueOff val="4078730"/>
            <a:satOff val="0"/>
            <a:lumOff val="-43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Social Graph</a:t>
          </a:r>
          <a:endParaRPr lang="en-US" sz="2300" kern="1200"/>
        </a:p>
      </dsp:txBody>
      <dsp:txXfrm>
        <a:off x="5733281" y="531942"/>
        <a:ext cx="1641580" cy="1641580"/>
      </dsp:txXfrm>
    </dsp:sp>
    <dsp:sp modelId="{8C62473A-AAD8-4F17-8C01-8B8C743428AD}">
      <dsp:nvSpPr>
        <dsp:cNvPr id="0" name=""/>
        <dsp:cNvSpPr/>
      </dsp:nvSpPr>
      <dsp:spPr>
        <a:xfrm>
          <a:off x="3685344" y="2402267"/>
          <a:ext cx="1819192" cy="1819192"/>
        </a:xfrm>
        <a:prstGeom prst="roundRect">
          <a:avLst/>
        </a:prstGeom>
        <a:solidFill>
          <a:schemeClr val="accent5">
            <a:hueOff val="8157460"/>
            <a:satOff val="0"/>
            <a:lumOff val="-87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Application Integration</a:t>
          </a:r>
          <a:endParaRPr lang="en-US" sz="2300" kern="1200"/>
        </a:p>
      </dsp:txBody>
      <dsp:txXfrm>
        <a:off x="3774150" y="2491073"/>
        <a:ext cx="1641580" cy="1641580"/>
      </dsp:txXfrm>
    </dsp:sp>
    <dsp:sp modelId="{20877FC0-6897-422E-AB2D-CC6CF4267D7C}">
      <dsp:nvSpPr>
        <dsp:cNvPr id="0" name=""/>
        <dsp:cNvSpPr/>
      </dsp:nvSpPr>
      <dsp:spPr>
        <a:xfrm>
          <a:off x="5644475" y="2402267"/>
          <a:ext cx="1819192" cy="1819192"/>
        </a:xfrm>
        <a:prstGeom prst="roundRect">
          <a:avLst/>
        </a:prstGeom>
        <a:solidFill>
          <a:schemeClr val="accent5">
            <a:hueOff val="12236190"/>
            <a:satOff val="0"/>
            <a:lumOff val="-1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Real-Time Updates</a:t>
          </a:r>
          <a:endParaRPr lang="en-US" sz="2300" kern="1200" dirty="0"/>
        </a:p>
      </dsp:txBody>
      <dsp:txXfrm>
        <a:off x="5733281" y="2491073"/>
        <a:ext cx="1641580" cy="164158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12/3/2012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12/3/2012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46465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4 minutes</a:t>
            </a:r>
          </a:p>
          <a:p>
            <a:endParaRPr lang="en-US" dirty="0" smtClean="0"/>
          </a:p>
          <a:p>
            <a:r>
              <a:rPr lang="en-US" dirty="0" smtClean="0"/>
              <a:t>So</a:t>
            </a:r>
            <a:r>
              <a:rPr lang="en-US" baseline="0" dirty="0" smtClean="0"/>
              <a:t> what does MVC look like when implemented over the web?</a:t>
            </a:r>
          </a:p>
          <a:p>
            <a:endParaRPr lang="en-US" baseline="0" dirty="0" smtClean="0"/>
          </a:p>
          <a:p>
            <a:r>
              <a:rPr lang="en-US" baseline="0" dirty="0" smtClean="0"/>
              <a:t>When an HTTP request comes into the application it is mapped to a controller. Remember as we mentioned in the previous slide, in the MVC design pattern, the controller is the piece of the triad that handles all user input. In the case of a web application, user input is represented as HTTP requests </a:t>
            </a:r>
            <a:r>
              <a:rPr lang="en-US" b="1" baseline="0" dirty="0" smtClean="0"/>
              <a:t>[Advance Animation]</a:t>
            </a:r>
            <a:r>
              <a:rPr lang="en-US" baseline="0" dirty="0" smtClean="0"/>
              <a:t>.</a:t>
            </a:r>
          </a:p>
          <a:p>
            <a:endParaRPr lang="en-US" baseline="0" dirty="0" smtClean="0"/>
          </a:p>
          <a:p>
            <a:r>
              <a:rPr lang="en-US" baseline="0" dirty="0" smtClean="0"/>
              <a:t>Once the controller has received input, it performs whatever operations it needs to and then assembles a presentation model </a:t>
            </a:r>
            <a:r>
              <a:rPr lang="en-US" b="1" baseline="0" dirty="0" smtClean="0"/>
              <a:t>[Advance Animation]</a:t>
            </a:r>
            <a:r>
              <a:rPr lang="en-US" baseline="0" dirty="0" smtClean="0"/>
              <a:t>.</a:t>
            </a:r>
          </a:p>
          <a:p>
            <a:endParaRPr lang="en-US" baseline="0" dirty="0" smtClean="0"/>
          </a:p>
          <a:p>
            <a:r>
              <a:rPr lang="en-US" baseline="0" dirty="0" smtClean="0"/>
              <a:t>The controller then takes the model and passes it off to the view. Remember that the view is simply a visual representation of the model </a:t>
            </a:r>
            <a:r>
              <a:rPr lang="en-US" b="1" baseline="0" dirty="0" smtClean="0"/>
              <a:t>[Advance Animation]</a:t>
            </a:r>
            <a:r>
              <a:rPr lang="en-US" baseline="0" dirty="0" smtClean="0"/>
              <a:t>.</a:t>
            </a:r>
          </a:p>
          <a:p>
            <a:endParaRPr lang="en-US" baseline="0" dirty="0" smtClean="0"/>
          </a:p>
          <a:p>
            <a:r>
              <a:rPr lang="en-US" baseline="0" dirty="0" smtClean="0"/>
              <a:t>The view then “transforms” the model into whatever format it uses to represent it. In a web application, this would typically be HTML </a:t>
            </a:r>
            <a:r>
              <a:rPr lang="en-US" b="1" baseline="0" dirty="0" smtClean="0"/>
              <a:t>[Advance Animation]</a:t>
            </a:r>
            <a:r>
              <a:rPr lang="en-US" baseline="0" dirty="0" smtClean="0"/>
              <a:t>.</a:t>
            </a:r>
          </a:p>
          <a:p>
            <a:endParaRPr lang="en-US" baseline="0" dirty="0" smtClean="0"/>
          </a:p>
          <a:p>
            <a:r>
              <a:rPr lang="en-US" baseline="0" dirty="0" smtClean="0"/>
              <a:t>The view then serves the request by responding with its visual representation.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14070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412213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Navigate</a:t>
            </a:r>
            <a:r>
              <a:rPr lang="en-US" baseline="0" dirty="0" smtClean="0"/>
              <a:t> to: </a:t>
            </a:r>
            <a:r>
              <a:rPr lang="en-US" dirty="0" smtClean="0"/>
              <a:t>http://graph.facebook.com/Microsoft</a:t>
            </a:r>
            <a:r>
              <a:rPr lang="en-US" baseline="0" dirty="0" smtClean="0"/>
              <a:t> in a browser. Either view the result in a browser (Google Chrome works best for this) or download the </a:t>
            </a:r>
            <a:r>
              <a:rPr lang="en-US" baseline="0" dirty="0" err="1" smtClean="0"/>
              <a:t>Json</a:t>
            </a:r>
            <a:r>
              <a:rPr lang="en-US" baseline="0" dirty="0" smtClean="0"/>
              <a:t> file and open it in Visual Studio.</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645252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96995" y="6459786"/>
            <a:ext cx="2471627" cy="365125"/>
          </a:xfrm>
          <a:prstGeom prst="rect">
            <a:avLst/>
          </a:prstGeom>
        </p:spPr>
        <p:txBody>
          <a:bodyPr/>
          <a:lstStyle/>
          <a:p>
            <a:fld id="{3C05B25D-F090-4D40-A1CE-42B188CFF7D8}" type="datetimeFigureOut">
              <a:rPr lang="en-US" smtClean="0"/>
              <a:t>12/3/2012</a:t>
            </a:fld>
            <a:endParaRPr lang="en-US"/>
          </a:p>
        </p:txBody>
      </p:sp>
      <p:sp>
        <p:nvSpPr>
          <p:cNvPr id="5" name="Footer Placeholder 4"/>
          <p:cNvSpPr>
            <a:spLocks noGrp="1"/>
          </p:cNvSpPr>
          <p:nvPr>
            <p:ph type="ftr" sz="quarter" idx="11"/>
          </p:nvPr>
        </p:nvSpPr>
        <p:spPr>
          <a:xfrm>
            <a:off x="3685225" y="6459786"/>
            <a:ext cx="4821548" cy="365125"/>
          </a:xfrm>
          <a:prstGeom prst="rect">
            <a:avLst/>
          </a:prstGeom>
        </p:spPr>
        <p:style>
          <a:lnRef idx="2">
            <a:schemeClr val="accent1"/>
          </a:lnRef>
          <a:fillRef idx="1">
            <a:schemeClr val="lt1"/>
          </a:fillRef>
          <a:effectRef idx="0">
            <a:schemeClr val="accent1"/>
          </a:effectRef>
          <a:fontRef idx="none"/>
        </p:style>
        <p:txBody>
          <a:bodyPr/>
          <a:lstStyle>
            <a:lvl1pPr>
              <a:defRPr sz="1600">
                <a:solidFill>
                  <a:srgbClr val="FF0000"/>
                </a:solidFill>
              </a:defRPr>
            </a:lvl1pPr>
          </a:lstStyle>
          <a:p>
            <a:r>
              <a:rPr lang="en-US" dirty="0" smtClean="0"/>
              <a:t>MICROSOFT CONFIDENTIAL – INTERNAL USE ONLY</a:t>
            </a:r>
          </a:p>
        </p:txBody>
      </p:sp>
      <p:sp>
        <p:nvSpPr>
          <p:cNvPr id="6" name="Slide Number Placeholder 5"/>
          <p:cNvSpPr>
            <a:spLocks noGrp="1"/>
          </p:cNvSpPr>
          <p:nvPr>
            <p:ph type="sldNum" sz="quarter" idx="12"/>
          </p:nvPr>
        </p:nvSpPr>
        <p:spPr>
          <a:xfrm>
            <a:off x="9897880" y="6459786"/>
            <a:ext cx="1311683" cy="365125"/>
          </a:xfrm>
          <a:prstGeom prst="rect">
            <a:avLst/>
          </a:prstGeom>
        </p:spPr>
        <p:txBody>
          <a:bodyPr/>
          <a:lstStyle/>
          <a:p>
            <a:fld id="{8C245972-37C2-429B-8989-1E8C5331DB07}" type="slidenum">
              <a:rPr lang="en-US" smtClean="0"/>
              <a:t>‹#›</a:t>
            </a:fld>
            <a:endParaRPr lang="en-US"/>
          </a:p>
        </p:txBody>
      </p:sp>
    </p:spTree>
    <p:extLst>
      <p:ext uri="{BB962C8B-B14F-4D97-AF65-F5344CB8AC3E}">
        <p14:creationId xmlns:p14="http://schemas.microsoft.com/office/powerpoint/2010/main" val="11373737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377306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hyperlink" Target="https://graph.facebook.com/20528438720" TargetMode="External"/><Relationship Id="rId3" Type="http://schemas.openxmlformats.org/officeDocument/2006/relationships/hyperlink" Target="https://graph.facebook.com/14812017" TargetMode="External"/><Relationship Id="rId7" Type="http://schemas.openxmlformats.org/officeDocument/2006/relationships/hyperlink" Target="https://graph.facebook.com/11172363551183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raph.facebook.com/108059045881132" TargetMode="External"/><Relationship Id="rId5" Type="http://schemas.openxmlformats.org/officeDocument/2006/relationships/hyperlink" Target="https://graph.facebook.com/totten" TargetMode="External"/><Relationship Id="rId4" Type="http://schemas.openxmlformats.org/officeDocument/2006/relationships/hyperlink" Target="https://www.facebook.com/totte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Graph API</a:t>
            </a:r>
            <a:endParaRPr lang="en-US" dirty="0"/>
          </a:p>
        </p:txBody>
      </p:sp>
      <p:sp>
        <p:nvSpPr>
          <p:cNvPr id="26" name="Content Placeholder 25"/>
          <p:cNvSpPr>
            <a:spLocks noGrp="1"/>
          </p:cNvSpPr>
          <p:nvPr>
            <p:ph type="body" sz="quarter" idx="10"/>
          </p:nvPr>
        </p:nvSpPr>
        <p:spPr>
          <a:xfrm>
            <a:off x="519113" y="1447799"/>
            <a:ext cx="5360988" cy="946413"/>
          </a:xfrm>
        </p:spPr>
        <p:txBody>
          <a:bodyPr/>
          <a:lstStyle/>
          <a:p>
            <a:r>
              <a:rPr lang="en-US" dirty="0" smtClean="0"/>
              <a:t>Network of User, Actions, and Objects</a:t>
            </a:r>
          </a:p>
          <a:p>
            <a:r>
              <a:rPr lang="en-US" dirty="0" smtClean="0"/>
              <a:t>REST API</a:t>
            </a:r>
          </a:p>
          <a:p>
            <a:r>
              <a:rPr lang="en-US" dirty="0" smtClean="0"/>
              <a:t>JSON Format</a:t>
            </a:r>
          </a:p>
          <a:p>
            <a:r>
              <a:rPr lang="en-US" dirty="0" smtClean="0"/>
              <a:t>Deep integration with Facebook</a:t>
            </a:r>
          </a:p>
          <a:p>
            <a:endParaRPr lang="en-US" dirty="0"/>
          </a:p>
        </p:txBody>
      </p:sp>
      <p:sp>
        <p:nvSpPr>
          <p:cNvPr id="28" name="Rectangle 27"/>
          <p:cNvSpPr/>
          <p:nvPr/>
        </p:nvSpPr>
        <p:spPr>
          <a:xfrm>
            <a:off x="6586106" y="1348800"/>
            <a:ext cx="6092825" cy="5509200"/>
          </a:xfrm>
          <a:prstGeom prst="rect">
            <a:avLst/>
          </a:prstGeom>
        </p:spPr>
        <p:txBody>
          <a:bodyPr>
            <a:spAutoFit/>
          </a:bodyPr>
          <a:lstStyle/>
          <a:p>
            <a:r>
              <a:rPr lang="en-US" sz="1600" dirty="0">
                <a:solidFill>
                  <a:srgbClr val="333333"/>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3"/>
              </a:rPr>
              <a:t>14812017</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"Nathan 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first_name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"Nathan"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last_name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"link":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4"/>
              </a:rPr>
              <a:t>https://www.facebook.com/totten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"username": </a:t>
            </a:r>
            <a:r>
              <a:rPr lang="en-US" sz="1600" dirty="0">
                <a:solidFill>
                  <a:srgbClr val="008000"/>
                </a:solidFill>
                <a:latin typeface="Consolas" panose="020B0609020204030204" pitchFamily="49" charset="0"/>
                <a:cs typeface="Consolas" panose="020B0609020204030204" pitchFamily="49" charset="0"/>
              </a:rPr>
              <a:t>"</a:t>
            </a:r>
            <a:r>
              <a:rPr lang="en-US" sz="1600" dirty="0" err="1">
                <a:solidFill>
                  <a:srgbClr val="3B5998"/>
                </a:solidFill>
                <a:latin typeface="Consolas" panose="020B0609020204030204" pitchFamily="49" charset="0"/>
                <a:cs typeface="Consolas" panose="020B0609020204030204" pitchFamily="49" charset="0"/>
                <a:hlinkClick r:id="rId5"/>
              </a:rPr>
              <a:t>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"hometown":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6"/>
              </a:rPr>
              <a:t>108059045881132</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"Urbandale, Iowa"</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"location":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7"/>
              </a:rPr>
              <a:t>111723635511834</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smtClean="0">
                <a:solidFill>
                  <a:srgbClr val="008000"/>
                </a:solidFill>
                <a:latin typeface="Consolas" panose="020B0609020204030204" pitchFamily="49" charset="0"/>
                <a:cs typeface="Consolas" panose="020B0609020204030204" pitchFamily="49" charset="0"/>
              </a:rPr>
              <a:t>"Bellevue, </a:t>
            </a:r>
            <a:r>
              <a:rPr lang="en-US" sz="1600" dirty="0">
                <a:solidFill>
                  <a:srgbClr val="008000"/>
                </a:solidFill>
                <a:latin typeface="Consolas" panose="020B0609020204030204" pitchFamily="49" charset="0"/>
                <a:cs typeface="Consolas" panose="020B0609020204030204" pitchFamily="49" charset="0"/>
              </a:rPr>
              <a:t>Washington"</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"bio": </a:t>
            </a:r>
            <a:r>
              <a:rPr lang="en-US" sz="1600" dirty="0">
                <a:solidFill>
                  <a:srgbClr val="008000"/>
                </a:solidFill>
                <a:latin typeface="Consolas" panose="020B0609020204030204" pitchFamily="49" charset="0"/>
                <a:cs typeface="Consolas" panose="020B0609020204030204" pitchFamily="49" charset="0"/>
              </a:rPr>
              <a:t>"Technical Evangelist at </a:t>
            </a:r>
            <a:r>
              <a:rPr lang="en-US" sz="1600" dirty="0" smtClean="0">
                <a:solidFill>
                  <a:srgbClr val="008000"/>
                </a:solidFill>
                <a:latin typeface="Consolas" panose="020B0609020204030204" pitchFamily="49" charset="0"/>
                <a:cs typeface="Consolas" panose="020B0609020204030204" pitchFamily="49" charset="0"/>
              </a:rPr>
              <a:t>Microsoft"</a:t>
            </a:r>
            <a:r>
              <a:rPr lang="en-US" sz="1600" dirty="0" smtClean="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"work":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"employer":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8"/>
              </a:rPr>
              <a:t>20528438720</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"Microsoft"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299969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Facebook Graph API</a:t>
            </a:r>
            <a:endParaRPr lang="en-US" dirty="0"/>
          </a:p>
        </p:txBody>
      </p:sp>
    </p:spTree>
    <p:extLst>
      <p:ext uri="{BB962C8B-B14F-4D97-AF65-F5344CB8AC3E}">
        <p14:creationId xmlns:p14="http://schemas.microsoft.com/office/powerpoint/2010/main" val="244295816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C# SDK</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Graph API</a:t>
            </a:r>
          </a:p>
          <a:p>
            <a:r>
              <a:rPr lang="en-US" dirty="0" smtClean="0"/>
              <a:t>Authentication</a:t>
            </a:r>
          </a:p>
          <a:p>
            <a:r>
              <a:rPr lang="en-US" dirty="0" smtClean="0"/>
              <a:t>All Major Microsoft Frameworks &amp; Platforms:</a:t>
            </a:r>
          </a:p>
          <a:p>
            <a:r>
              <a:rPr lang="en-US" dirty="0"/>
              <a:t>	</a:t>
            </a:r>
            <a:r>
              <a:rPr lang="en-US" dirty="0" err="1" smtClean="0"/>
              <a:t>.Net</a:t>
            </a:r>
            <a:r>
              <a:rPr lang="en-US" dirty="0" smtClean="0"/>
              <a:t> 3.5, </a:t>
            </a:r>
            <a:r>
              <a:rPr lang="en-US" dirty="0" err="1" smtClean="0"/>
              <a:t>.Net</a:t>
            </a:r>
            <a:r>
              <a:rPr lang="en-US" dirty="0" smtClean="0"/>
              <a:t> 4.0, and </a:t>
            </a:r>
            <a:r>
              <a:rPr lang="en-US" dirty="0" err="1" smtClean="0"/>
              <a:t>.Net</a:t>
            </a:r>
            <a:r>
              <a:rPr lang="en-US" dirty="0" smtClean="0"/>
              <a:t> 4.5</a:t>
            </a:r>
          </a:p>
          <a:p>
            <a:r>
              <a:rPr lang="en-US" dirty="0"/>
              <a:t>	</a:t>
            </a:r>
            <a:r>
              <a:rPr lang="en-US" dirty="0" smtClean="0"/>
              <a:t>Windows Phone 7.1 and 8</a:t>
            </a:r>
          </a:p>
          <a:p>
            <a:r>
              <a:rPr lang="en-US" dirty="0" smtClean="0"/>
              <a:t>	Windows Store Apps</a:t>
            </a:r>
          </a:p>
        </p:txBody>
      </p:sp>
    </p:spTree>
    <p:extLst>
      <p:ext uri="{BB962C8B-B14F-4D97-AF65-F5344CB8AC3E}">
        <p14:creationId xmlns:p14="http://schemas.microsoft.com/office/powerpoint/2010/main" val="149627664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Flexible API: Dynamic Objects</a:t>
            </a:r>
            <a:endParaRPr lang="en-US" dirty="0"/>
          </a:p>
        </p:txBody>
      </p:sp>
      <p:sp>
        <p:nvSpPr>
          <p:cNvPr id="5" name="Text Placeholder 4"/>
          <p:cNvSpPr>
            <a:spLocks noGrp="1"/>
          </p:cNvSpPr>
          <p:nvPr>
            <p:ph type="body" sz="quarter" idx="10"/>
          </p:nvPr>
        </p:nvSpPr>
        <p:spPr/>
        <p:txBody>
          <a:bodyPr/>
          <a:lstStyle/>
          <a:p>
            <a:r>
              <a:rPr lang="en-US" dirty="0" err="1" smtClean="0">
                <a:solidFill>
                  <a:srgbClr val="0000FF"/>
                </a:solidFill>
                <a:highlight>
                  <a:srgbClr val="FFFFFF"/>
                </a:highlight>
              </a:rPr>
              <a:t>var</a:t>
            </a:r>
            <a:r>
              <a:rPr lang="en-US" dirty="0" smtClean="0">
                <a:solidFill>
                  <a:srgbClr val="000000"/>
                </a:solidFill>
                <a:highlight>
                  <a:srgbClr val="FFFFFF"/>
                </a:highlight>
              </a:rPr>
              <a:t> </a:t>
            </a:r>
            <a:r>
              <a:rPr lang="en-US" dirty="0">
                <a:solidFill>
                  <a:srgbClr val="000000"/>
                </a:solidFill>
                <a:highlight>
                  <a:srgbClr val="FFFFFF"/>
                </a:highlight>
              </a:rPr>
              <a:t>client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FacebookClient</a:t>
            </a:r>
            <a:r>
              <a:rPr lang="en-US" dirty="0">
                <a:solidFill>
                  <a:srgbClr val="000000"/>
                </a:solidFill>
                <a:highlight>
                  <a:srgbClr val="FFFFFF"/>
                </a:highlight>
              </a:rPr>
              <a:t>(</a:t>
            </a:r>
            <a:r>
              <a:rPr lang="en-US" dirty="0">
                <a:solidFill>
                  <a:srgbClr val="A31515"/>
                </a:solidFill>
                <a:highlight>
                  <a:srgbClr val="FFFFFF"/>
                </a:highlight>
              </a:rPr>
              <a:t>"</a:t>
            </a:r>
            <a:r>
              <a:rPr lang="en-US" dirty="0" err="1">
                <a:solidFill>
                  <a:srgbClr val="A31515"/>
                </a:solidFill>
                <a:highlight>
                  <a:srgbClr val="FFFFFF"/>
                </a:highlight>
              </a:rPr>
              <a:t>access_token</a:t>
            </a:r>
            <a:r>
              <a:rPr lang="en-US" dirty="0">
                <a:solidFill>
                  <a:srgbClr val="A31515"/>
                </a:solidFill>
                <a:highlight>
                  <a:srgbClr val="FFFFFF"/>
                </a:highlight>
              </a:rPr>
              <a:t>"</a:t>
            </a:r>
            <a:r>
              <a:rPr lang="en-US" dirty="0">
                <a:solidFill>
                  <a:srgbClr val="000000"/>
                </a:solidFill>
                <a:highlight>
                  <a:srgbClr val="FFFFFF"/>
                </a:highlight>
              </a:rPr>
              <a:t>);</a:t>
            </a:r>
          </a:p>
          <a:p>
            <a:r>
              <a:rPr lang="en-US" dirty="0">
                <a:solidFill>
                  <a:srgbClr val="000000"/>
                </a:solidFill>
                <a:highlight>
                  <a:srgbClr val="FFFFFF"/>
                </a:highlight>
              </a:rPr>
              <a:t>           </a:t>
            </a:r>
          </a:p>
          <a:p>
            <a:r>
              <a:rPr lang="en-US" dirty="0">
                <a:solidFill>
                  <a:srgbClr val="008000"/>
                </a:solidFill>
                <a:highlight>
                  <a:srgbClr val="FFFFFF"/>
                </a:highlight>
              </a:rPr>
              <a:t>// Get current </a:t>
            </a:r>
            <a:r>
              <a:rPr lang="en-US" dirty="0" smtClean="0">
                <a:solidFill>
                  <a:srgbClr val="008000"/>
                </a:solidFill>
                <a:highlight>
                  <a:srgbClr val="FFFFFF"/>
                </a:highlight>
              </a:rPr>
              <a:t>user’s basic information</a:t>
            </a:r>
            <a:endParaRPr lang="en-US" dirty="0">
              <a:solidFill>
                <a:srgbClr val="000000"/>
              </a:solidFill>
              <a:highlight>
                <a:srgbClr val="FFFFFF"/>
              </a:highlight>
            </a:endParaRPr>
          </a:p>
          <a:p>
            <a:r>
              <a:rPr lang="en-US" dirty="0">
                <a:solidFill>
                  <a:srgbClr val="0000FF"/>
                </a:solidFill>
                <a:highlight>
                  <a:srgbClr val="FFFFFF"/>
                </a:highlight>
              </a:rPr>
              <a:t>dynamic</a:t>
            </a:r>
            <a:r>
              <a:rPr lang="en-US" dirty="0">
                <a:solidFill>
                  <a:srgbClr val="000000"/>
                </a:solidFill>
                <a:highlight>
                  <a:srgbClr val="FFFFFF"/>
                </a:highlight>
              </a:rPr>
              <a:t> me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client.GetTaskAsync</a:t>
            </a:r>
            <a:r>
              <a:rPr lang="en-US" dirty="0" smtClean="0">
                <a:solidFill>
                  <a:srgbClr val="000000"/>
                </a:solidFill>
                <a:highlight>
                  <a:srgbClr val="FFFFFF"/>
                </a:highlight>
              </a:rPr>
              <a:t>(</a:t>
            </a:r>
            <a:r>
              <a:rPr lang="en-US" dirty="0" smtClean="0">
                <a:solidFill>
                  <a:srgbClr val="A31515"/>
                </a:solidFill>
                <a:highlight>
                  <a:srgbClr val="FFFFFF"/>
                </a:highlight>
              </a:rPr>
              <a:t>"me"</a:t>
            </a:r>
            <a:r>
              <a:rPr lang="en-US" dirty="0" smtClean="0">
                <a:solidFill>
                  <a:srgbClr val="000000"/>
                </a:solidFill>
                <a:highlight>
                  <a:srgbClr val="FFFFFF"/>
                </a:highlight>
              </a:rPr>
              <a:t>);</a:t>
            </a:r>
            <a:endParaRPr lang="en-US" dirty="0">
              <a:solidFill>
                <a:srgbClr val="000000"/>
              </a:solidFill>
              <a:highlight>
                <a:srgbClr val="FFFFFF"/>
              </a:highlight>
            </a:endParaRPr>
          </a:p>
          <a:p>
            <a:r>
              <a:rPr lang="en-US" dirty="0">
                <a:solidFill>
                  <a:srgbClr val="0000FF"/>
                </a:solidFill>
                <a:highlight>
                  <a:srgbClr val="FFFFFF"/>
                </a:highlight>
              </a:rPr>
              <a:t>string</a:t>
            </a:r>
            <a:r>
              <a:rPr lang="en-US" dirty="0">
                <a:solidFill>
                  <a:srgbClr val="000000"/>
                </a:solidFill>
                <a:highlight>
                  <a:srgbClr val="FFFFFF"/>
                </a:highlight>
              </a:rPr>
              <a:t> </a:t>
            </a:r>
            <a:r>
              <a:rPr lang="en-US" dirty="0" err="1" smtClean="0">
                <a:solidFill>
                  <a:srgbClr val="000000"/>
                </a:solidFill>
                <a:highlight>
                  <a:srgbClr val="FFFFFF"/>
                </a:highlight>
              </a:rPr>
              <a:t>firstName</a:t>
            </a:r>
            <a:r>
              <a:rPr lang="en-US" dirty="0" smtClean="0">
                <a:solidFill>
                  <a:srgbClr val="000000"/>
                </a:solidFill>
                <a:highlight>
                  <a:srgbClr val="FFFFFF"/>
                </a:highlight>
              </a:rPr>
              <a:t> = </a:t>
            </a:r>
            <a:r>
              <a:rPr lang="en-US" dirty="0" err="1" smtClean="0">
                <a:solidFill>
                  <a:srgbClr val="000000"/>
                </a:solidFill>
                <a:highlight>
                  <a:srgbClr val="FFFFFF"/>
                </a:highlight>
              </a:rPr>
              <a:t>me.first_name</a:t>
            </a:r>
            <a:r>
              <a:rPr lang="en-US" dirty="0">
                <a:solidFill>
                  <a:srgbClr val="000000"/>
                </a:solidFill>
                <a:highlight>
                  <a:srgbClr val="FFFFFF"/>
                </a:highlight>
              </a:rPr>
              <a:t>;</a:t>
            </a:r>
          </a:p>
          <a:p>
            <a:endParaRPr lang="en-US" dirty="0">
              <a:solidFill>
                <a:srgbClr val="000000"/>
              </a:solidFill>
              <a:highlight>
                <a:srgbClr val="FFFFFF"/>
              </a:highlight>
            </a:endParaRPr>
          </a:p>
          <a:p>
            <a:r>
              <a:rPr lang="en-US" dirty="0">
                <a:solidFill>
                  <a:srgbClr val="008000"/>
                </a:solidFill>
                <a:highlight>
                  <a:srgbClr val="FFFFFF"/>
                </a:highlight>
              </a:rPr>
              <a:t>// Post a message to the current user's wall</a:t>
            </a:r>
            <a:endParaRPr lang="en-US" dirty="0">
              <a:solidFill>
                <a:srgbClr val="000000"/>
              </a:solidFill>
              <a:highlight>
                <a:srgbClr val="FFFFFF"/>
              </a:highlight>
            </a:endParaRPr>
          </a:p>
          <a:p>
            <a:r>
              <a:rPr lang="en-US" dirty="0" err="1">
                <a:solidFill>
                  <a:srgbClr val="0000FF"/>
                </a:solidFill>
                <a:highlight>
                  <a:srgbClr val="FFFFFF"/>
                </a:highlight>
              </a:rPr>
              <a:t>var</a:t>
            </a:r>
            <a:r>
              <a:rPr lang="en-US" dirty="0">
                <a:solidFill>
                  <a:srgbClr val="000000"/>
                </a:solidFill>
                <a:highlight>
                  <a:srgbClr val="FFFFFF"/>
                </a:highlight>
              </a:rPr>
              <a:t> post = </a:t>
            </a:r>
            <a:r>
              <a:rPr lang="en-US" dirty="0">
                <a:solidFill>
                  <a:srgbClr val="0000FF"/>
                </a:solidFill>
                <a:highlight>
                  <a:srgbClr val="FFFFFF"/>
                </a:highlight>
              </a:rPr>
              <a:t>new</a:t>
            </a:r>
            <a:r>
              <a:rPr lang="en-US" dirty="0">
                <a:solidFill>
                  <a:srgbClr val="000000"/>
                </a:solidFill>
                <a:highlight>
                  <a:srgbClr val="FFFFFF"/>
                </a:highlight>
              </a:rPr>
              <a:t> {</a:t>
            </a:r>
          </a:p>
          <a:p>
            <a:r>
              <a:rPr lang="en-US" dirty="0">
                <a:solidFill>
                  <a:srgbClr val="000000"/>
                </a:solidFill>
                <a:highlight>
                  <a:srgbClr val="FFFFFF"/>
                </a:highlight>
              </a:rPr>
              <a:t>    message = </a:t>
            </a:r>
            <a:r>
              <a:rPr lang="en-US" dirty="0">
                <a:solidFill>
                  <a:srgbClr val="A31515"/>
                </a:solidFill>
                <a:highlight>
                  <a:srgbClr val="FFFFFF"/>
                </a:highlight>
              </a:rPr>
              <a:t>"This is a wall post!"</a:t>
            </a:r>
            <a:endParaRPr lang="en-US" dirty="0">
              <a:solidFill>
                <a:srgbClr val="000000"/>
              </a:solidFill>
              <a:highlight>
                <a:srgbClr val="FFFFFF"/>
              </a:highlight>
            </a:endParaRPr>
          </a:p>
          <a:p>
            <a:r>
              <a:rPr lang="en-US" dirty="0">
                <a:solidFill>
                  <a:srgbClr val="000000"/>
                </a:solidFill>
                <a:highlight>
                  <a:srgbClr val="FFFFFF"/>
                </a:highlight>
              </a:rPr>
              <a:t>};</a:t>
            </a:r>
          </a:p>
          <a:p>
            <a:r>
              <a:rPr lang="en-US" dirty="0">
                <a:solidFill>
                  <a:srgbClr val="0000FF"/>
                </a:solidFill>
                <a:highlight>
                  <a:srgbClr val="FFFFFF"/>
                </a:highlight>
              </a:rPr>
              <a:t>dynamic</a:t>
            </a:r>
            <a:r>
              <a:rPr lang="en-US" dirty="0">
                <a:solidFill>
                  <a:srgbClr val="000000"/>
                </a:solidFill>
                <a:highlight>
                  <a:srgbClr val="FFFFFF"/>
                </a:highlight>
              </a:rPr>
              <a:t> result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client.PostTaskAsync</a:t>
            </a:r>
            <a:r>
              <a:rPr lang="en-US" dirty="0">
                <a:solidFill>
                  <a:srgbClr val="000000"/>
                </a:solidFill>
                <a:highlight>
                  <a:srgbClr val="FFFFFF"/>
                </a:highlight>
              </a:rPr>
              <a:t>(</a:t>
            </a:r>
            <a:r>
              <a:rPr lang="en-US" dirty="0">
                <a:solidFill>
                  <a:srgbClr val="A31515"/>
                </a:solidFill>
                <a:highlight>
                  <a:srgbClr val="FFFFFF"/>
                </a:highlight>
              </a:rPr>
              <a:t>"me/feed"</a:t>
            </a:r>
            <a:r>
              <a:rPr lang="en-US" dirty="0">
                <a:solidFill>
                  <a:srgbClr val="000000"/>
                </a:solidFill>
                <a:highlight>
                  <a:srgbClr val="FFFFFF"/>
                </a:highlight>
              </a:rPr>
              <a:t>, post);</a:t>
            </a:r>
            <a:endParaRPr lang="en-US" dirty="0"/>
          </a:p>
        </p:txBody>
      </p:sp>
    </p:spTree>
    <p:extLst>
      <p:ext uri="{BB962C8B-B14F-4D97-AF65-F5344CB8AC3E}">
        <p14:creationId xmlns:p14="http://schemas.microsoft.com/office/powerpoint/2010/main" val="5380283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Template</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ASP.NET MVC 4 Template (</a:t>
            </a:r>
            <a:r>
              <a:rPr lang="en-US" dirty="0" err="1" smtClean="0"/>
              <a:t>.Net</a:t>
            </a:r>
            <a:r>
              <a:rPr lang="en-US" dirty="0" smtClean="0"/>
              <a:t> 4.5 Only)</a:t>
            </a:r>
          </a:p>
          <a:p>
            <a:r>
              <a:rPr lang="en-US" dirty="0" smtClean="0"/>
              <a:t>Includes the Facebook C# SDK</a:t>
            </a:r>
          </a:p>
          <a:p>
            <a:r>
              <a:rPr lang="en-US" dirty="0" smtClean="0"/>
              <a:t>Authentication and Permissions</a:t>
            </a:r>
          </a:p>
          <a:p>
            <a:r>
              <a:rPr lang="en-US" dirty="0" smtClean="0"/>
              <a:t>Storing and Caching Facebook Data</a:t>
            </a:r>
          </a:p>
          <a:p>
            <a:r>
              <a:rPr lang="en-US" dirty="0" smtClean="0"/>
              <a:t>Graph API</a:t>
            </a:r>
          </a:p>
          <a:p>
            <a:r>
              <a:rPr lang="en-US" dirty="0" smtClean="0"/>
              <a:t>Real-Time Updates</a:t>
            </a:r>
            <a:endParaRPr lang="en-US" dirty="0"/>
          </a:p>
        </p:txBody>
      </p:sp>
    </p:spTree>
    <p:extLst>
      <p:ext uri="{BB962C8B-B14F-4D97-AF65-F5344CB8AC3E}">
        <p14:creationId xmlns:p14="http://schemas.microsoft.com/office/powerpoint/2010/main" val="2100469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Facebook App</a:t>
            </a:r>
            <a:endParaRPr lang="en-US" dirty="0"/>
          </a:p>
        </p:txBody>
      </p:sp>
    </p:spTree>
    <p:extLst>
      <p:ext uri="{BB962C8B-B14F-4D97-AF65-F5344CB8AC3E}">
        <p14:creationId xmlns:p14="http://schemas.microsoft.com/office/powerpoint/2010/main" val="10694496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Social Web Apps in ASP.NET</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130660"/>
            <a:ext cx="6945312" cy="1815882"/>
          </a:xfrm>
        </p:spPr>
        <p:txBody>
          <a:bodyPr/>
          <a:lstStyle/>
          <a:p>
            <a:r>
              <a:rPr lang="en-US" sz="4800" dirty="0" smtClean="0"/>
              <a:t>Social Authentication</a:t>
            </a:r>
          </a:p>
          <a:p>
            <a:r>
              <a:rPr lang="en-US" sz="4800" dirty="0" smtClean="0"/>
              <a:t>Facebook Development</a:t>
            </a:r>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Providers</a:t>
            </a:r>
            <a:endParaRPr lang="en-US" dirty="0"/>
          </a:p>
        </p:txBody>
      </p:sp>
      <p:pic>
        <p:nvPicPr>
          <p:cNvPr id="4" name="Picture 3"/>
          <p:cNvPicPr>
            <a:picLocks noChangeAspect="1"/>
          </p:cNvPicPr>
          <p:nvPr/>
        </p:nvPicPr>
        <p:blipFill rotWithShape="1">
          <a:blip r:embed="rId3">
            <a:clrChange>
              <a:clrFrom>
                <a:srgbClr val="FFFFFF"/>
              </a:clrFrom>
              <a:clrTo>
                <a:srgbClr val="FFFFFF">
                  <a:alpha val="0"/>
                </a:srgbClr>
              </a:clrTo>
            </a:clrChange>
          </a:blip>
          <a:srcRect t="25849" b="33238"/>
          <a:stretch/>
        </p:blipFill>
        <p:spPr>
          <a:xfrm>
            <a:off x="725769" y="2056086"/>
            <a:ext cx="2903567" cy="668205"/>
          </a:xfrm>
          <a:prstGeom prst="rect">
            <a:avLst/>
          </a:prstGeom>
        </p:spPr>
      </p:pic>
      <p:pic>
        <p:nvPicPr>
          <p:cNvPr id="61442" name="Picture 2" descr="http://feedgrowth.com/wp-content/uploads/2008/12/facebook-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3482" y="1975286"/>
            <a:ext cx="2303988" cy="8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4926409" y="2002974"/>
            <a:ext cx="2403747" cy="1001561"/>
          </a:xfrm>
          <a:prstGeom prst="rect">
            <a:avLst/>
          </a:prstGeom>
        </p:spPr>
      </p:pic>
      <p:pic>
        <p:nvPicPr>
          <p:cNvPr id="61446" name="Picture 6" descr="http://blogs.nvcc.edu/intercom/files/2012/11/linkedin_logo_11.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74" t="31152" r="11958" b="41880"/>
          <a:stretch/>
        </p:blipFill>
        <p:spPr bwMode="auto">
          <a:xfrm>
            <a:off x="8808685" y="5215576"/>
            <a:ext cx="2493582" cy="666524"/>
          </a:xfrm>
          <a:prstGeom prst="rect">
            <a:avLst/>
          </a:prstGeom>
          <a:noFill/>
          <a:extLst>
            <a:ext uri="{909E8E84-426E-40DD-AFC4-6F175D3DCCD1}">
              <a14:hiddenFill xmlns:a14="http://schemas.microsoft.com/office/drawing/2010/main">
                <a:solidFill>
                  <a:srgbClr val="FFFFFF"/>
                </a:solidFill>
              </a14:hiddenFill>
            </a:ext>
          </a:extLst>
        </p:spPr>
      </p:pic>
      <p:pic>
        <p:nvPicPr>
          <p:cNvPr id="61448" name="Picture 8" descr="http://gregrickaby.com/wp-content/uploads/2012/03/github-logo.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1900" y="5057392"/>
            <a:ext cx="2079701" cy="824708"/>
          </a:xfrm>
          <a:prstGeom prst="rect">
            <a:avLst/>
          </a:prstGeom>
          <a:noFill/>
          <a:extLst>
            <a:ext uri="{909E8E84-426E-40DD-AFC4-6F175D3DCCD1}">
              <a14:hiddenFill xmlns:a14="http://schemas.microsoft.com/office/drawing/2010/main">
                <a:solidFill>
                  <a:srgbClr val="FFFFFF"/>
                </a:solidFill>
              </a14:hiddenFill>
            </a:ext>
          </a:extLst>
        </p:spPr>
      </p:pic>
      <p:pic>
        <p:nvPicPr>
          <p:cNvPr id="61450" name="Picture 10" descr="http://www.dentalmanagers.com/attachments/files/2713/logo_twitter_withbird_1000_allblu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495" y="5325729"/>
            <a:ext cx="2622114" cy="487713"/>
          </a:xfrm>
          <a:prstGeom prst="rect">
            <a:avLst/>
          </a:prstGeom>
          <a:noFill/>
          <a:extLst>
            <a:ext uri="{909E8E84-426E-40DD-AFC4-6F175D3DCCD1}">
              <a14:hiddenFill xmlns:a14="http://schemas.microsoft.com/office/drawing/2010/main">
                <a:solidFill>
                  <a:srgbClr val="FFFFFF"/>
                </a:solidFill>
              </a14:hiddenFill>
            </a:ext>
          </a:extLst>
        </p:spPr>
      </p:pic>
      <p:pic>
        <p:nvPicPr>
          <p:cNvPr id="61456" name="Picture 16" descr="http://www.logowallpaper.net/wp-content/uploads/2012/06/Dropbox-Logo-Wallpap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79118" y="3707092"/>
            <a:ext cx="2552716" cy="681575"/>
          </a:xfrm>
          <a:prstGeom prst="rect">
            <a:avLst/>
          </a:prstGeom>
          <a:noFill/>
          <a:extLst>
            <a:ext uri="{909E8E84-426E-40DD-AFC4-6F175D3DCCD1}">
              <a14:hiddenFill xmlns:a14="http://schemas.microsoft.com/office/drawing/2010/main">
                <a:solidFill>
                  <a:srgbClr val="FFFFFF"/>
                </a:solidFill>
              </a14:hiddenFill>
            </a:ext>
          </a:extLst>
        </p:spPr>
      </p:pic>
      <p:pic>
        <p:nvPicPr>
          <p:cNvPr id="61458" name="Picture 18" descr="http://higherinnovation.net/wp-content/uploads/2012/08/YammerLogo_Medium1-600x184.jpg"/>
          <p:cNvPicPr>
            <a:picLocks noChangeAspect="1" noChangeArrowheads="1"/>
          </p:cNvPicPr>
          <p:nvPr/>
        </p:nvPicPr>
        <p:blipFill>
          <a:blip r:embed="rId10">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21896" y="3579829"/>
            <a:ext cx="2612772" cy="801250"/>
          </a:xfrm>
          <a:prstGeom prst="rect">
            <a:avLst/>
          </a:prstGeom>
          <a:noFill/>
          <a:extLst>
            <a:ext uri="{909E8E84-426E-40DD-AFC4-6F175D3DCCD1}">
              <a14:hiddenFill xmlns:a14="http://schemas.microsoft.com/office/drawing/2010/main">
                <a:solidFill>
                  <a:srgbClr val="FFFFFF"/>
                </a:solidFill>
              </a14:hiddenFill>
            </a:ext>
          </a:extLst>
        </p:spPr>
      </p:pic>
      <p:pic>
        <p:nvPicPr>
          <p:cNvPr id="61460" name="Picture 20" descr="http://s2.wp.com/wp-content/themes/h4/i/logo-h-rgb.png?m=1308937729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9112" y="3648447"/>
            <a:ext cx="3316880" cy="82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13147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Social Authentication</a:t>
            </a:r>
            <a:endParaRPr lang="en-US" dirty="0"/>
          </a:p>
        </p:txBody>
      </p:sp>
      <p:sp>
        <p:nvSpPr>
          <p:cNvPr id="3" name="Content Placeholder 2"/>
          <p:cNvSpPr>
            <a:spLocks noGrp="1"/>
          </p:cNvSpPr>
          <p:nvPr>
            <p:ph type="body" sz="quarter" idx="10"/>
          </p:nvPr>
        </p:nvSpPr>
        <p:spPr>
          <a:xfrm>
            <a:off x="519112" y="1257299"/>
            <a:ext cx="11149013" cy="4778231"/>
          </a:xfrm>
        </p:spPr>
        <p:txBody>
          <a:bodyPr/>
          <a:lstStyle/>
          <a:p>
            <a:r>
              <a:rPr lang="en-US" dirty="0" smtClean="0"/>
              <a:t>Protocols</a:t>
            </a:r>
          </a:p>
          <a:p>
            <a:pPr lvl="1"/>
            <a:r>
              <a:rPr lang="en-US" dirty="0" err="1" smtClean="0"/>
              <a:t>OAuth</a:t>
            </a:r>
            <a:r>
              <a:rPr lang="en-US" dirty="0" smtClean="0"/>
              <a:t> 1.0 &amp; 2.0</a:t>
            </a:r>
          </a:p>
          <a:p>
            <a:pPr lvl="1"/>
            <a:r>
              <a:rPr lang="en-US" dirty="0" err="1" smtClean="0"/>
              <a:t>OpenID</a:t>
            </a:r>
            <a:endParaRPr lang="en-US" dirty="0" smtClean="0"/>
          </a:p>
          <a:p>
            <a:pPr lvl="1"/>
            <a:endParaRPr lang="en-US" dirty="0" smtClean="0"/>
          </a:p>
          <a:p>
            <a:r>
              <a:rPr lang="en-US" dirty="0" smtClean="0"/>
              <a:t>Identity</a:t>
            </a:r>
          </a:p>
          <a:p>
            <a:pPr lvl="1"/>
            <a:r>
              <a:rPr lang="en-US" dirty="0" err="1" smtClean="0"/>
              <a:t>UserId</a:t>
            </a:r>
            <a:endParaRPr lang="en-US" dirty="0" smtClean="0"/>
          </a:p>
          <a:p>
            <a:pPr lvl="1"/>
            <a:r>
              <a:rPr lang="en-US" dirty="0" smtClean="0"/>
              <a:t>Possibly Name and Email</a:t>
            </a:r>
            <a:br>
              <a:rPr lang="en-US" dirty="0" smtClean="0"/>
            </a:br>
            <a:endParaRPr lang="en-US" dirty="0" smtClean="0"/>
          </a:p>
          <a:p>
            <a:r>
              <a:rPr lang="en-US" dirty="0" smtClean="0"/>
              <a:t>Permissions</a:t>
            </a:r>
          </a:p>
          <a:p>
            <a:pPr lvl="1"/>
            <a:r>
              <a:rPr lang="en-US" dirty="0" smtClean="0"/>
              <a:t>User Information</a:t>
            </a:r>
          </a:p>
          <a:p>
            <a:pPr lvl="1"/>
            <a:r>
              <a:rPr lang="en-US" dirty="0" smtClean="0"/>
              <a:t>Application Resources</a:t>
            </a:r>
          </a:p>
          <a:p>
            <a:pPr lvl="1"/>
            <a:r>
              <a:rPr lang="en-US" dirty="0" smtClean="0"/>
              <a:t>Act on Behalf of User</a:t>
            </a:r>
          </a:p>
          <a:p>
            <a:pPr lvl="1"/>
            <a:r>
              <a:rPr lang="en-US" dirty="0" smtClean="0"/>
              <a:t>Manage Data</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7036862" y="1930400"/>
            <a:ext cx="3208438" cy="3208438"/>
          </a:xfrm>
          <a:prstGeom prst="rect">
            <a:avLst/>
          </a:prstGeom>
        </p:spPr>
      </p:pic>
    </p:spTree>
    <p:extLst>
      <p:ext uri="{BB962C8B-B14F-4D97-AF65-F5344CB8AC3E}">
        <p14:creationId xmlns:p14="http://schemas.microsoft.com/office/powerpoint/2010/main" val="28355877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Flow</a:t>
            </a:r>
            <a:endParaRPr lang="en-US" dirty="0"/>
          </a:p>
        </p:txBody>
      </p:sp>
      <p:sp>
        <p:nvSpPr>
          <p:cNvPr id="3" name="Content Placeholder 1"/>
          <p:cNvSpPr txBox="1">
            <a:spLocks/>
          </p:cNvSpPr>
          <p:nvPr/>
        </p:nvSpPr>
        <p:spPr>
          <a:xfrm>
            <a:off x="527050" y="1121921"/>
            <a:ext cx="11149013"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smtClean="0">
                <a:solidFill>
                  <a:schemeClr val="accent2">
                    <a:alpha val="99000"/>
                  </a:schemeClr>
                </a:solidFill>
                <a:latin typeface="Segoe UI Light" pitchFamily="34" charset="0"/>
              </a:rPr>
              <a:t>How authentication works with </a:t>
            </a:r>
            <a:r>
              <a:rPr lang="en-US" dirty="0" err="1" smtClean="0">
                <a:solidFill>
                  <a:schemeClr val="accent2">
                    <a:alpha val="99000"/>
                  </a:schemeClr>
                </a:solidFill>
                <a:latin typeface="Segoe UI Light" pitchFamily="34" charset="0"/>
              </a:rPr>
              <a:t>OAuth</a:t>
            </a:r>
            <a:endParaRPr lang="en-US" dirty="0">
              <a:solidFill>
                <a:schemeClr val="accent2">
                  <a:alpha val="99000"/>
                </a:schemeClr>
              </a:solidFill>
              <a:latin typeface="Segoe UI Light" pitchFamily="34" charset="0"/>
            </a:endParaRPr>
          </a:p>
        </p:txBody>
      </p:sp>
      <p:sp>
        <p:nvSpPr>
          <p:cNvPr id="16" name="Left Arrow 15"/>
          <p:cNvSpPr/>
          <p:nvPr/>
        </p:nvSpPr>
        <p:spPr bwMode="auto">
          <a:xfrm rot="16200000">
            <a:off x="7044901" y="3624567"/>
            <a:ext cx="1293628" cy="323775"/>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grpSp>
        <p:nvGrpSpPr>
          <p:cNvPr id="17" name="Group 16"/>
          <p:cNvGrpSpPr/>
          <p:nvPr/>
        </p:nvGrpSpPr>
        <p:grpSpPr>
          <a:xfrm>
            <a:off x="6548715" y="2153564"/>
            <a:ext cx="5326908" cy="999461"/>
            <a:chOff x="4951412" y="1690578"/>
            <a:chExt cx="5326908" cy="999461"/>
          </a:xfrm>
        </p:grpSpPr>
        <p:sp>
          <p:nvSpPr>
            <p:cNvPr id="4" name="Rectangle 3"/>
            <p:cNvSpPr/>
            <p:nvPr/>
          </p:nvSpPr>
          <p:spPr bwMode="auto">
            <a:xfrm>
              <a:off x="4951412" y="1690578"/>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Login Page</a:t>
              </a:r>
              <a:endParaRPr lang="en-US" sz="2800" dirty="0">
                <a:gradFill>
                  <a:gsLst>
                    <a:gs pos="0">
                      <a:srgbClr val="FFFFFF"/>
                    </a:gs>
                    <a:gs pos="100000">
                      <a:srgbClr val="FFFFFF"/>
                    </a:gs>
                  </a:gsLst>
                  <a:lin ang="5400000" scaled="0"/>
                </a:gradFill>
              </a:endParaRPr>
            </a:p>
          </p:txBody>
        </p:sp>
        <p:sp>
          <p:nvSpPr>
            <p:cNvPr id="11" name="Content Placeholder 2"/>
            <p:cNvSpPr txBox="1">
              <a:spLocks/>
            </p:cNvSpPr>
            <p:nvPr/>
          </p:nvSpPr>
          <p:spPr>
            <a:xfrm>
              <a:off x="7761767" y="1690579"/>
              <a:ext cx="2516553"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smtClean="0">
                  <a:solidFill>
                    <a:schemeClr val="accent2"/>
                  </a:solidFill>
                </a:rPr>
                <a:t>Login Page</a:t>
              </a:r>
              <a:endParaRPr lang="en-US" sz="2400" dirty="0">
                <a:solidFill>
                  <a:schemeClr val="accent2"/>
                </a:solidFill>
              </a:endParaRPr>
            </a:p>
            <a:p>
              <a:pPr marL="0" lvl="1" indent="0" defTabSz="685864">
                <a:spcBef>
                  <a:spcPts val="600"/>
                </a:spcBef>
                <a:buNone/>
              </a:pPr>
              <a:r>
                <a:rPr lang="en-US" sz="2000" dirty="0" smtClean="0"/>
                <a:t>Enter your credentials</a:t>
              </a:r>
              <a:endParaRPr lang="en-US" sz="2000" dirty="0"/>
            </a:p>
          </p:txBody>
        </p:sp>
      </p:grpSp>
      <p:grpSp>
        <p:nvGrpSpPr>
          <p:cNvPr id="19" name="Group 18"/>
          <p:cNvGrpSpPr/>
          <p:nvPr/>
        </p:nvGrpSpPr>
        <p:grpSpPr>
          <a:xfrm>
            <a:off x="6548715" y="4426182"/>
            <a:ext cx="5326908" cy="1006547"/>
            <a:chOff x="4951412" y="3963196"/>
            <a:chExt cx="5326908" cy="1006547"/>
          </a:xfrm>
        </p:grpSpPr>
        <p:sp>
          <p:nvSpPr>
            <p:cNvPr id="5" name="Rectangle 4"/>
            <p:cNvSpPr/>
            <p:nvPr/>
          </p:nvSpPr>
          <p:spPr bwMode="auto">
            <a:xfrm>
              <a:off x="4951412" y="3970283"/>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Permission Page</a:t>
              </a:r>
              <a:endParaRPr lang="en-US" sz="2800" dirty="0">
                <a:gradFill>
                  <a:gsLst>
                    <a:gs pos="0">
                      <a:srgbClr val="FFFFFF"/>
                    </a:gs>
                    <a:gs pos="100000">
                      <a:srgbClr val="FFFFFF"/>
                    </a:gs>
                  </a:gsLst>
                  <a:lin ang="5400000" scaled="0"/>
                </a:gradFill>
              </a:endParaRPr>
            </a:p>
          </p:txBody>
        </p:sp>
        <p:sp>
          <p:nvSpPr>
            <p:cNvPr id="12" name="Content Placeholder 2"/>
            <p:cNvSpPr txBox="1">
              <a:spLocks/>
            </p:cNvSpPr>
            <p:nvPr/>
          </p:nvSpPr>
          <p:spPr>
            <a:xfrm>
              <a:off x="7761767" y="3963196"/>
              <a:ext cx="2516553"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smtClean="0">
                  <a:solidFill>
                    <a:schemeClr val="accent2"/>
                  </a:solidFill>
                </a:rPr>
                <a:t>Permission Page</a:t>
              </a:r>
              <a:endParaRPr lang="en-US" sz="2400" dirty="0">
                <a:solidFill>
                  <a:schemeClr val="accent2"/>
                </a:solidFill>
              </a:endParaRPr>
            </a:p>
            <a:p>
              <a:pPr marL="0" lvl="1" indent="0" defTabSz="685864">
                <a:spcBef>
                  <a:spcPts val="600"/>
                </a:spcBef>
                <a:buNone/>
              </a:pPr>
              <a:r>
                <a:rPr lang="en-US" sz="2000" dirty="0" smtClean="0"/>
                <a:t>Grant requested permissions</a:t>
              </a:r>
              <a:endParaRPr lang="en-US" sz="2000" dirty="0"/>
            </a:p>
          </p:txBody>
        </p:sp>
      </p:grpSp>
      <p:sp>
        <p:nvSpPr>
          <p:cNvPr id="13" name="Right Arrow 12"/>
          <p:cNvSpPr/>
          <p:nvPr/>
        </p:nvSpPr>
        <p:spPr bwMode="auto">
          <a:xfrm>
            <a:off x="3543246" y="2153565"/>
            <a:ext cx="2614482" cy="999459"/>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gradFill>
                  <a:gsLst>
                    <a:gs pos="0">
                      <a:srgbClr val="FFFFFF"/>
                    </a:gs>
                    <a:gs pos="100000">
                      <a:srgbClr val="FFFFFF"/>
                    </a:gs>
                  </a:gsLst>
                  <a:lin ang="5400000" scaled="0"/>
                </a:gradFill>
              </a:rPr>
              <a:t>Redirect to Provider</a:t>
            </a:r>
            <a:endParaRPr lang="en-US" sz="1800" dirty="0">
              <a:gradFill>
                <a:gsLst>
                  <a:gs pos="0">
                    <a:srgbClr val="FFFFFF"/>
                  </a:gs>
                  <a:gs pos="100000">
                    <a:srgbClr val="FFFFFF"/>
                  </a:gs>
                </a:gsLst>
                <a:lin ang="5400000" scaled="0"/>
              </a:gradFill>
            </a:endParaRPr>
          </a:p>
        </p:txBody>
      </p:sp>
      <p:sp>
        <p:nvSpPr>
          <p:cNvPr id="14" name="Left Arrow 13"/>
          <p:cNvSpPr/>
          <p:nvPr/>
        </p:nvSpPr>
        <p:spPr bwMode="auto">
          <a:xfrm>
            <a:off x="3543245" y="4426181"/>
            <a:ext cx="2614483" cy="999459"/>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smtClean="0">
                <a:gradFill>
                  <a:gsLst>
                    <a:gs pos="0">
                      <a:srgbClr val="FFFFFF"/>
                    </a:gs>
                    <a:gs pos="100000">
                      <a:srgbClr val="FFFFFF"/>
                    </a:gs>
                  </a:gsLst>
                  <a:lin ang="5400000" scaled="0"/>
                </a:gradFill>
              </a:rPr>
              <a:t>Access Token</a:t>
            </a:r>
            <a:endParaRPr lang="en-US" sz="1800" dirty="0">
              <a:gradFill>
                <a:gsLst>
                  <a:gs pos="0">
                    <a:srgbClr val="FFFFFF"/>
                  </a:gs>
                  <a:gs pos="100000">
                    <a:srgbClr val="FFFFFF"/>
                  </a:gs>
                </a:gsLst>
                <a:lin ang="5400000" scaled="0"/>
              </a:gradFill>
            </a:endParaRPr>
          </a:p>
        </p:txBody>
      </p:sp>
      <p:sp>
        <p:nvSpPr>
          <p:cNvPr id="22" name="Rectangle 21"/>
          <p:cNvSpPr/>
          <p:nvPr/>
        </p:nvSpPr>
        <p:spPr bwMode="auto">
          <a:xfrm>
            <a:off x="766690" y="2170157"/>
            <a:ext cx="2286000" cy="9994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Your App</a:t>
            </a:r>
            <a:endParaRPr lang="en-US" sz="2800" dirty="0">
              <a:gradFill>
                <a:gsLst>
                  <a:gs pos="0">
                    <a:srgbClr val="FFFFFF"/>
                  </a:gs>
                  <a:gs pos="100000">
                    <a:srgbClr val="FFFFFF"/>
                  </a:gs>
                </a:gsLst>
                <a:lin ang="5400000" scaled="0"/>
              </a:gradFill>
            </a:endParaRPr>
          </a:p>
        </p:txBody>
      </p:sp>
      <p:sp>
        <p:nvSpPr>
          <p:cNvPr id="23" name="Rectangle 22"/>
          <p:cNvSpPr/>
          <p:nvPr/>
        </p:nvSpPr>
        <p:spPr bwMode="auto">
          <a:xfrm>
            <a:off x="766690" y="4426181"/>
            <a:ext cx="2286000" cy="9994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Secure Page</a:t>
            </a:r>
            <a:endParaRPr lang="en-US" sz="2800" dirty="0">
              <a:gradFill>
                <a:gsLst>
                  <a:gs pos="0">
                    <a:srgbClr val="FFFFFF"/>
                  </a:gs>
                  <a:gs pos="100000">
                    <a:srgbClr val="FFFFFF"/>
                  </a:gs>
                </a:gsLst>
                <a:lin ang="5400000" scaled="0"/>
              </a:gradFill>
            </a:endParaRPr>
          </a:p>
        </p:txBody>
      </p:sp>
      <p:sp>
        <p:nvSpPr>
          <p:cNvPr id="29" name="Freeform 5"/>
          <p:cNvSpPr>
            <a:spLocks noEditPoints="1"/>
          </p:cNvSpPr>
          <p:nvPr/>
        </p:nvSpPr>
        <p:spPr bwMode="auto">
          <a:xfrm>
            <a:off x="5294968" y="4736169"/>
            <a:ext cx="798650" cy="379482"/>
          </a:xfrm>
          <a:custGeom>
            <a:avLst/>
            <a:gdLst>
              <a:gd name="T0" fmla="*/ 2792 w 2833"/>
              <a:gd name="T1" fmla="*/ 565 h 1335"/>
              <a:gd name="T2" fmla="*/ 2565 w 2833"/>
              <a:gd name="T3" fmla="*/ 336 h 1335"/>
              <a:gd name="T4" fmla="*/ 1234 w 2833"/>
              <a:gd name="T5" fmla="*/ 336 h 1335"/>
              <a:gd name="T6" fmla="*/ 662 w 2833"/>
              <a:gd name="T7" fmla="*/ 1 h 1335"/>
              <a:gd name="T8" fmla="*/ 0 w 2833"/>
              <a:gd name="T9" fmla="*/ 667 h 1335"/>
              <a:gd name="T10" fmla="*/ 662 w 2833"/>
              <a:gd name="T11" fmla="*/ 1335 h 1335"/>
              <a:gd name="T12" fmla="*/ 1233 w 2833"/>
              <a:gd name="T13" fmla="*/ 1000 h 1335"/>
              <a:gd name="T14" fmla="*/ 1501 w 2833"/>
              <a:gd name="T15" fmla="*/ 1000 h 1335"/>
              <a:gd name="T16" fmla="*/ 1713 w 2833"/>
              <a:gd name="T17" fmla="*/ 788 h 1335"/>
              <a:gd name="T18" fmla="*/ 1875 w 2833"/>
              <a:gd name="T19" fmla="*/ 950 h 1335"/>
              <a:gd name="T20" fmla="*/ 2031 w 2833"/>
              <a:gd name="T21" fmla="*/ 794 h 1335"/>
              <a:gd name="T22" fmla="*/ 2191 w 2833"/>
              <a:gd name="T23" fmla="*/ 954 h 1335"/>
              <a:gd name="T24" fmla="*/ 2353 w 2833"/>
              <a:gd name="T25" fmla="*/ 792 h 1335"/>
              <a:gd name="T26" fmla="*/ 2515 w 2833"/>
              <a:gd name="T27" fmla="*/ 954 h 1335"/>
              <a:gd name="T28" fmla="*/ 2792 w 2833"/>
              <a:gd name="T29" fmla="*/ 678 h 1335"/>
              <a:gd name="T30" fmla="*/ 2792 w 2833"/>
              <a:gd name="T31" fmla="*/ 565 h 1335"/>
              <a:gd name="T32" fmla="*/ 372 w 2833"/>
              <a:gd name="T33" fmla="*/ 842 h 1335"/>
              <a:gd name="T34" fmla="*/ 197 w 2833"/>
              <a:gd name="T35" fmla="*/ 665 h 1335"/>
              <a:gd name="T36" fmla="*/ 372 w 2833"/>
              <a:gd name="T37" fmla="*/ 487 h 1335"/>
              <a:gd name="T38" fmla="*/ 547 w 2833"/>
              <a:gd name="T39" fmla="*/ 665 h 1335"/>
              <a:gd name="T40" fmla="*/ 372 w 2833"/>
              <a:gd name="T41" fmla="*/ 842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3" h="1335">
                <a:moveTo>
                  <a:pt x="2792" y="565"/>
                </a:moveTo>
                <a:lnTo>
                  <a:pt x="2565" y="336"/>
                </a:lnTo>
                <a:lnTo>
                  <a:pt x="1234" y="336"/>
                </a:lnTo>
                <a:cubicBezTo>
                  <a:pt x="1120" y="136"/>
                  <a:pt x="907" y="0"/>
                  <a:pt x="662" y="1"/>
                </a:cubicBezTo>
                <a:cubicBezTo>
                  <a:pt x="297" y="0"/>
                  <a:pt x="1" y="299"/>
                  <a:pt x="0" y="667"/>
                </a:cubicBezTo>
                <a:cubicBezTo>
                  <a:pt x="1" y="1036"/>
                  <a:pt x="297" y="1334"/>
                  <a:pt x="662" y="1335"/>
                </a:cubicBezTo>
                <a:cubicBezTo>
                  <a:pt x="906" y="1335"/>
                  <a:pt x="1119" y="1200"/>
                  <a:pt x="1233" y="1000"/>
                </a:cubicBezTo>
                <a:lnTo>
                  <a:pt x="1501" y="1000"/>
                </a:lnTo>
                <a:lnTo>
                  <a:pt x="1713" y="788"/>
                </a:lnTo>
                <a:lnTo>
                  <a:pt x="1875" y="950"/>
                </a:lnTo>
                <a:lnTo>
                  <a:pt x="2031" y="794"/>
                </a:lnTo>
                <a:lnTo>
                  <a:pt x="2191" y="954"/>
                </a:lnTo>
                <a:lnTo>
                  <a:pt x="2353" y="792"/>
                </a:lnTo>
                <a:lnTo>
                  <a:pt x="2515" y="954"/>
                </a:lnTo>
                <a:lnTo>
                  <a:pt x="2792" y="678"/>
                </a:lnTo>
                <a:cubicBezTo>
                  <a:pt x="2832" y="636"/>
                  <a:pt x="2833" y="607"/>
                  <a:pt x="2792" y="565"/>
                </a:cubicBezTo>
                <a:close/>
                <a:moveTo>
                  <a:pt x="372" y="842"/>
                </a:moveTo>
                <a:cubicBezTo>
                  <a:pt x="274" y="841"/>
                  <a:pt x="196" y="762"/>
                  <a:pt x="197" y="665"/>
                </a:cubicBezTo>
                <a:cubicBezTo>
                  <a:pt x="196" y="566"/>
                  <a:pt x="274" y="487"/>
                  <a:pt x="372" y="487"/>
                </a:cubicBezTo>
                <a:cubicBezTo>
                  <a:pt x="468" y="487"/>
                  <a:pt x="546" y="566"/>
                  <a:pt x="547" y="665"/>
                </a:cubicBezTo>
                <a:cubicBezTo>
                  <a:pt x="546" y="762"/>
                  <a:pt x="468" y="841"/>
                  <a:pt x="372" y="842"/>
                </a:cubicBezTo>
                <a:close/>
              </a:path>
            </a:pathLst>
          </a:custGeom>
          <a:solidFill>
            <a:schemeClr val="accent4"/>
          </a:solid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72056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err="1" smtClean="0"/>
              <a:t>OAuth</a:t>
            </a:r>
            <a:r>
              <a:rPr lang="en-US" dirty="0" smtClean="0"/>
              <a:t>  </a:t>
            </a:r>
            <a:endParaRPr lang="en-US" dirty="0"/>
          </a:p>
        </p:txBody>
      </p:sp>
    </p:spTree>
    <p:extLst>
      <p:ext uri="{BB962C8B-B14F-4D97-AF65-F5344CB8AC3E}">
        <p14:creationId xmlns:p14="http://schemas.microsoft.com/office/powerpoint/2010/main" val="388814183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Facebook Applications</a:t>
            </a:r>
            <a:endParaRPr lang="en-US" dirty="0"/>
          </a:p>
        </p:txBody>
      </p:sp>
      <p:graphicFrame>
        <p:nvGraphicFramePr>
          <p:cNvPr id="2" name="Diagram 1"/>
          <p:cNvGraphicFramePr/>
          <p:nvPr>
            <p:extLst>
              <p:ext uri="{D42A27DB-BD31-4B8C-83A1-F6EECF244321}">
                <p14:modId xmlns:p14="http://schemas.microsoft.com/office/powerpoint/2010/main" val="3618401384"/>
              </p:ext>
            </p:extLst>
          </p:nvPr>
        </p:nvGraphicFramePr>
        <p:xfrm>
          <a:off x="519112" y="1215342"/>
          <a:ext cx="11149013" cy="4664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7320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Graph</a:t>
            </a:r>
            <a:endParaRPr lang="en-US" dirty="0"/>
          </a:p>
        </p:txBody>
      </p:sp>
      <p:sp>
        <p:nvSpPr>
          <p:cNvPr id="6" name="Freeform 5"/>
          <p:cNvSpPr/>
          <p:nvPr/>
        </p:nvSpPr>
        <p:spPr>
          <a:xfrm>
            <a:off x="519112" y="2465388"/>
            <a:ext cx="3344703" cy="2000250"/>
          </a:xfrm>
          <a:custGeom>
            <a:avLst/>
            <a:gdLst>
              <a:gd name="connsiteX0" fmla="*/ 0 w 3344703"/>
              <a:gd name="connsiteY0" fmla="*/ 0 h 2000250"/>
              <a:gd name="connsiteX1" fmla="*/ 3344703 w 3344703"/>
              <a:gd name="connsiteY1" fmla="*/ 0 h 2000250"/>
              <a:gd name="connsiteX2" fmla="*/ 3344703 w 3344703"/>
              <a:gd name="connsiteY2" fmla="*/ 2000250 h 2000250"/>
              <a:gd name="connsiteX3" fmla="*/ 0 w 3344703"/>
              <a:gd name="connsiteY3" fmla="*/ 2000250 h 2000250"/>
              <a:gd name="connsiteX4" fmla="*/ 0 w 3344703"/>
              <a:gd name="connsiteY4" fmla="*/ 0 h 2000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703" h="2000250">
                <a:moveTo>
                  <a:pt x="0" y="0"/>
                </a:moveTo>
                <a:lnTo>
                  <a:pt x="3344703" y="0"/>
                </a:lnTo>
                <a:lnTo>
                  <a:pt x="3344703" y="2000250"/>
                </a:lnTo>
                <a:lnTo>
                  <a:pt x="0" y="2000250"/>
                </a:lnTo>
                <a:lnTo>
                  <a:pt x="0" y="0"/>
                </a:lnTo>
                <a:close/>
              </a:path>
            </a:pathLst>
          </a:custGeom>
          <a:solidFill>
            <a:schemeClr val="tx2"/>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User</a:t>
            </a:r>
            <a:endParaRPr lang="en-US" sz="3500" kern="1200" dirty="0"/>
          </a:p>
        </p:txBody>
      </p:sp>
      <p:sp>
        <p:nvSpPr>
          <p:cNvPr id="7" name="Right Arrow 6"/>
          <p:cNvSpPr/>
          <p:nvPr/>
        </p:nvSpPr>
        <p:spPr>
          <a:xfrm>
            <a:off x="4421266" y="2443251"/>
            <a:ext cx="3344703" cy="2003336"/>
          </a:xfrm>
          <a:prstGeom prst="rightArrow">
            <a:avLst/>
          </a:prstGeom>
        </p:spPr>
        <p:style>
          <a:lnRef idx="2">
            <a:schemeClr val="lt1">
              <a:hueOff val="0"/>
              <a:satOff val="0"/>
              <a:lumOff val="0"/>
              <a:alphaOff val="0"/>
            </a:schemeClr>
          </a:lnRef>
          <a:fillRef idx="1">
            <a:schemeClr val="accent2">
              <a:shade val="80000"/>
              <a:hueOff val="285527"/>
              <a:satOff val="-9433"/>
              <a:lumOff val="17283"/>
              <a:alphaOff val="0"/>
            </a:schemeClr>
          </a:fillRef>
          <a:effectRef idx="0">
            <a:schemeClr val="accent2">
              <a:shade val="80000"/>
              <a:hueOff val="285527"/>
              <a:satOff val="-9433"/>
              <a:lumOff val="17283"/>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Action</a:t>
            </a:r>
            <a:endParaRPr lang="en-US" sz="3500" kern="1200" dirty="0"/>
          </a:p>
        </p:txBody>
      </p:sp>
      <p:sp>
        <p:nvSpPr>
          <p:cNvPr id="8" name="Freeform 7"/>
          <p:cNvSpPr/>
          <p:nvPr/>
        </p:nvSpPr>
        <p:spPr>
          <a:xfrm>
            <a:off x="8323421" y="2484438"/>
            <a:ext cx="3344703" cy="1962149"/>
          </a:xfrm>
          <a:custGeom>
            <a:avLst/>
            <a:gdLst>
              <a:gd name="connsiteX0" fmla="*/ 0 w 3344703"/>
              <a:gd name="connsiteY0" fmla="*/ 0 h 1962149"/>
              <a:gd name="connsiteX1" fmla="*/ 3344703 w 3344703"/>
              <a:gd name="connsiteY1" fmla="*/ 0 h 1962149"/>
              <a:gd name="connsiteX2" fmla="*/ 3344703 w 3344703"/>
              <a:gd name="connsiteY2" fmla="*/ 1962149 h 1962149"/>
              <a:gd name="connsiteX3" fmla="*/ 0 w 3344703"/>
              <a:gd name="connsiteY3" fmla="*/ 1962149 h 1962149"/>
              <a:gd name="connsiteX4" fmla="*/ 0 w 3344703"/>
              <a:gd name="connsiteY4" fmla="*/ 0 h 196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703" h="1962149">
                <a:moveTo>
                  <a:pt x="0" y="0"/>
                </a:moveTo>
                <a:lnTo>
                  <a:pt x="3344703" y="0"/>
                </a:lnTo>
                <a:lnTo>
                  <a:pt x="3344703" y="1962149"/>
                </a:lnTo>
                <a:lnTo>
                  <a:pt x="0" y="1962149"/>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2">
              <a:shade val="80000"/>
              <a:hueOff val="571054"/>
              <a:satOff val="-18867"/>
              <a:lumOff val="34566"/>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Object</a:t>
            </a:r>
            <a:endParaRPr lang="en-US" sz="3500" kern="1200" dirty="0"/>
          </a:p>
        </p:txBody>
      </p:sp>
    </p:spTree>
    <p:extLst>
      <p:ext uri="{BB962C8B-B14F-4D97-AF65-F5344CB8AC3E}">
        <p14:creationId xmlns:p14="http://schemas.microsoft.com/office/powerpoint/2010/main" val="186163956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3841</TotalTime>
  <Words>461</Words>
  <Application>Microsoft Office PowerPoint</Application>
  <PresentationFormat>Custom</PresentationFormat>
  <Paragraphs>105</Paragraphs>
  <Slides>16</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4"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Social Web Apps in ASP.NET</vt:lpstr>
      <vt:lpstr>Agenda </vt:lpstr>
      <vt:lpstr>OAuth Providers</vt:lpstr>
      <vt:lpstr>Social Authentication</vt:lpstr>
      <vt:lpstr>OAuth Flow</vt:lpstr>
      <vt:lpstr>demo</vt:lpstr>
      <vt:lpstr>Facebook Applications</vt:lpstr>
      <vt:lpstr>Open Graph</vt:lpstr>
      <vt:lpstr>Facebook Graph API</vt:lpstr>
      <vt:lpstr>demo</vt:lpstr>
      <vt:lpstr>Facebook C# SDK</vt:lpstr>
      <vt:lpstr>Flexible API: Dynamic Objects</vt:lpstr>
      <vt:lpstr>Facebook Template</vt:lpstr>
      <vt:lpstr>demo</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Nathan Totten</cp:lastModifiedBy>
  <cp:revision>353</cp:revision>
  <cp:lastPrinted>2011-10-11T14:25:22Z</cp:lastPrinted>
  <dcterms:created xsi:type="dcterms:W3CDTF">2011-03-29T16:07:22Z</dcterms:created>
  <dcterms:modified xsi:type="dcterms:W3CDTF">2012-12-03T19:33:56Z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