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21"/>
  </p:notesMasterIdLst>
  <p:handoutMasterIdLst>
    <p:handoutMasterId r:id="rId22"/>
  </p:handoutMasterIdLst>
  <p:sldIdLst>
    <p:sldId id="295" r:id="rId6"/>
    <p:sldId id="293" r:id="rId7"/>
    <p:sldId id="257" r:id="rId8"/>
    <p:sldId id="294" r:id="rId9"/>
    <p:sldId id="301" r:id="rId10"/>
    <p:sldId id="300" r:id="rId11"/>
    <p:sldId id="296" r:id="rId12"/>
    <p:sldId id="303" r:id="rId13"/>
    <p:sldId id="310" r:id="rId14"/>
    <p:sldId id="305" r:id="rId15"/>
    <p:sldId id="307" r:id="rId16"/>
    <p:sldId id="308" r:id="rId17"/>
    <p:sldId id="309" r:id="rId18"/>
    <p:sldId id="306" r:id="rId19"/>
    <p:sldId id="292" r:id="rId20"/>
  </p:sldIdLst>
  <p:sldSz cx="12188825" cy="6858000"/>
  <p:notesSz cx="6858000" cy="9296400"/>
  <p:embeddedFontLst>
    <p:embeddedFont>
      <p:font typeface="Segoe UI Light" panose="020B0502040204020203" pitchFamily="34" charset="0"/>
      <p:regular r:id="rId23"/>
      <p:italic r:id="rId24"/>
    </p:embeddedFont>
    <p:embeddedFont>
      <p:font typeface="Segoe UI" panose="020B0502040204020203"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Segoe Light" panose="020B0604020202020204" charset="0"/>
      <p:regular r:id="rId33"/>
      <p:italic r:id="rId34"/>
    </p:embeddedFont>
  </p:embeddedFontLst>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1983" autoAdjust="0"/>
  </p:normalViewPr>
  <p:slideViewPr>
    <p:cSldViewPr snapToGrid="0">
      <p:cViewPr varScale="1">
        <p:scale>
          <a:sx n="46" d="100"/>
          <a:sy n="46" d="100"/>
        </p:scale>
        <p:origin x="894" y="4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15</a:t>
            </a:fld>
            <a:endParaRPr lang="en-US" dirty="0"/>
          </a:p>
        </p:txBody>
      </p:sp>
    </p:spTree>
    <p:extLst>
      <p:ext uri="{BB962C8B-B14F-4D97-AF65-F5344CB8AC3E}">
        <p14:creationId xmlns:p14="http://schemas.microsoft.com/office/powerpoint/2010/main" val="932492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www.asp.net/web-api" TargetMode="External"/><Relationship Id="rId3" Type="http://schemas.openxmlformats.org/officeDocument/2006/relationships/hyperlink" Target="http://www.devcamps.ms/" TargetMode="External"/><Relationship Id="rId7" Type="http://schemas.openxmlformats.org/officeDocument/2006/relationships/hyperlink" Target="http://www.asp.net/vnext" TargetMode="External"/><Relationship Id="rId2" Type="http://schemas.openxmlformats.org/officeDocument/2006/relationships/hyperlink" Target="http://bit.ly/vswebessentials" TargetMode="External"/><Relationship Id="rId1" Type="http://schemas.openxmlformats.org/officeDocument/2006/relationships/slideLayout" Target="../slideLayouts/slideLayout2.xml"/><Relationship Id="rId6" Type="http://schemas.openxmlformats.org/officeDocument/2006/relationships/hyperlink" Target="http://nuget.codeplex.com/releases" TargetMode="External"/><Relationship Id="rId5" Type="http://schemas.openxmlformats.org/officeDocument/2006/relationships/hyperlink" Target="http://docs.nuget.org/" TargetMode="External"/><Relationship Id="rId10" Type="http://schemas.openxmlformats.org/officeDocument/2006/relationships/hyperlink" Target="http://www.windowsazure.com/en-us/develop/net/other-resources/training-kit/" TargetMode="External"/><Relationship Id="rId4" Type="http://schemas.openxmlformats.org/officeDocument/2006/relationships/hyperlink" Target="http://aka.ms/webcamps-training-kit" TargetMode="External"/><Relationship Id="rId9" Type="http://schemas.openxmlformats.org/officeDocument/2006/relationships/hyperlink" Target="http://www.windowsazure.com/en-us/develop/n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ka.ms/webcamps-training-kit" TargetMode="External"/><Relationship Id="rId2" Type="http://schemas.openxmlformats.org/officeDocument/2006/relationships/hyperlink" Target="http://www.devcamps.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vnext" TargetMode="External"/><Relationship Id="rId2" Type="http://schemas.openxmlformats.org/officeDocument/2006/relationships/hyperlink" Target="http://www.asp.net/web-api" TargetMode="External"/><Relationship Id="rId1" Type="http://schemas.openxmlformats.org/officeDocument/2006/relationships/slideLayout" Target="../slideLayouts/slideLayout2.xml"/><Relationship Id="rId4" Type="http://schemas.openxmlformats.org/officeDocument/2006/relationships/hyperlink" Target="http://bit.ly/vswebessential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devcamps.ms/windowsazure" TargetMode="External"/><Relationship Id="rId2" Type="http://schemas.openxmlformats.org/officeDocument/2006/relationships/hyperlink" Target="http://www.windowsazure.com/en-us/develop/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ka.ms/webcamps-az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tags" Target="../tags/tag7.xml"/><Relationship Id="rId16" Type="http://schemas.microsoft.com/office/2007/relationships/diagramDrawing" Target="../diagrams/drawing3.xml"/><Relationship Id="rId1" Type="http://schemas.openxmlformats.org/officeDocument/2006/relationships/vmlDrawing" Target="../drawings/vmlDrawing4.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4.bin"/><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13.png"/><Relationship Id="rId4" Type="http://schemas.openxmlformats.org/officeDocument/2006/relationships/notesSlide" Target="../notesSlides/notesSlide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sp.net/feedb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7049622"/>
          </a:xfrm>
        </p:spPr>
        <p:txBody>
          <a:bodyPr/>
          <a:lstStyle/>
          <a:p>
            <a:r>
              <a:rPr lang="en-US" sz="2400" dirty="0" smtClean="0"/>
              <a:t>Resources</a:t>
            </a:r>
          </a:p>
          <a:p>
            <a:pPr marL="574675" indent="-571500">
              <a:buFont typeface="Arial" panose="020B0604020202020204" pitchFamily="34" charset="0"/>
              <a:buChar char="•"/>
            </a:pPr>
            <a:r>
              <a:rPr lang="en-US" sz="2400" dirty="0">
                <a:hlinkClick r:id="rId2"/>
              </a:rPr>
              <a:t>http://</a:t>
            </a:r>
            <a:r>
              <a:rPr lang="en-US" sz="2400" dirty="0" smtClean="0">
                <a:hlinkClick r:id="rId2"/>
              </a:rPr>
              <a:t>bit.ly/vswebessentials</a:t>
            </a:r>
            <a:endParaRPr lang="en-US" sz="2400" dirty="0" smtClean="0"/>
          </a:p>
          <a:p>
            <a:pPr marL="574675" indent="-571500">
              <a:buFont typeface="Arial" panose="020B0604020202020204" pitchFamily="34" charset="0"/>
              <a:buChar char="•"/>
            </a:pPr>
            <a:r>
              <a:rPr lang="en-US" sz="2400" dirty="0">
                <a:hlinkClick r:id="rId3"/>
              </a:rPr>
              <a:t>http://</a:t>
            </a:r>
            <a:r>
              <a:rPr lang="en-US" sz="2400" dirty="0" smtClean="0">
                <a:hlinkClick r:id="rId3"/>
              </a:rPr>
              <a:t>www.devcamps.ms</a:t>
            </a:r>
            <a:endParaRPr lang="en-US" sz="2400" dirty="0" smtClean="0"/>
          </a:p>
          <a:p>
            <a:pPr marL="574675" indent="-571500">
              <a:buFont typeface="Arial" panose="020B0604020202020204" pitchFamily="34" charset="0"/>
              <a:buChar char="•"/>
            </a:pPr>
            <a:r>
              <a:rPr lang="en-US" sz="2400">
                <a:hlinkClick r:id="rId4"/>
              </a:rPr>
              <a:t>http://</a:t>
            </a:r>
            <a:r>
              <a:rPr lang="en-US" sz="2400" smtClean="0">
                <a:hlinkClick r:id="rId4"/>
              </a:rPr>
              <a:t>aka.ms/webcamps-training-kit</a:t>
            </a:r>
            <a:r>
              <a:rPr lang="en-US" sz="2400" smtClean="0"/>
              <a:t> </a:t>
            </a:r>
            <a:endParaRPr lang="en-US" sz="2400"/>
          </a:p>
          <a:p>
            <a:pPr marL="574675" indent="-571500">
              <a:buFont typeface="Arial" panose="020B0604020202020204" pitchFamily="34" charset="0"/>
              <a:buChar char="•"/>
            </a:pPr>
            <a:r>
              <a:rPr lang="en-US" sz="2400" dirty="0" smtClean="0">
                <a:hlinkClick r:id="rId5"/>
              </a:rPr>
              <a:t>http</a:t>
            </a:r>
            <a:r>
              <a:rPr lang="en-US" sz="2400" dirty="0">
                <a:hlinkClick r:id="rId5"/>
              </a:rPr>
              <a:t>://docs.nuget.org</a:t>
            </a:r>
            <a:r>
              <a:rPr lang="en-US" sz="2400" dirty="0" smtClean="0">
                <a:hlinkClick r:id="rId5"/>
              </a:rPr>
              <a:t>/</a:t>
            </a:r>
            <a:endParaRPr lang="en-US" sz="2400" dirty="0" smtClean="0"/>
          </a:p>
          <a:p>
            <a:pPr marL="574675" indent="-571500">
              <a:buFont typeface="Arial" panose="020B0604020202020204" pitchFamily="34" charset="0"/>
              <a:buChar char="•"/>
            </a:pPr>
            <a:r>
              <a:rPr lang="en-US" sz="2400" dirty="0">
                <a:hlinkClick r:id="rId6"/>
              </a:rPr>
              <a:t>http://</a:t>
            </a:r>
            <a:r>
              <a:rPr lang="en-US" sz="2400" dirty="0" smtClean="0">
                <a:hlinkClick r:id="rId6"/>
              </a:rPr>
              <a:t>nuget.codeplex.com/releases</a:t>
            </a:r>
            <a:endParaRPr lang="en-US" sz="2400" dirty="0" smtClean="0"/>
          </a:p>
          <a:p>
            <a:pPr marL="574675" indent="-571500">
              <a:buFont typeface="Arial" panose="020B0604020202020204" pitchFamily="34" charset="0"/>
              <a:buChar char="•"/>
            </a:pPr>
            <a:r>
              <a:rPr lang="en-US" sz="2400" dirty="0">
                <a:hlinkClick r:id="rId7"/>
              </a:rPr>
              <a:t>http://</a:t>
            </a:r>
            <a:r>
              <a:rPr lang="en-US" sz="2400" dirty="0" smtClean="0">
                <a:hlinkClick r:id="rId7"/>
              </a:rPr>
              <a:t>www.asp.net/vnext</a:t>
            </a:r>
            <a:endParaRPr lang="en-US" sz="2400" dirty="0" smtClean="0"/>
          </a:p>
          <a:p>
            <a:pPr marL="574675" indent="-571500">
              <a:buFont typeface="Arial" panose="020B0604020202020204" pitchFamily="34" charset="0"/>
              <a:buChar char="•"/>
            </a:pPr>
            <a:r>
              <a:rPr lang="en-US" sz="2400" dirty="0">
                <a:hlinkClick r:id="rId8"/>
              </a:rPr>
              <a:t>http://</a:t>
            </a:r>
            <a:r>
              <a:rPr lang="en-US" sz="2400" dirty="0" smtClean="0">
                <a:hlinkClick r:id="rId8"/>
              </a:rPr>
              <a:t>www.asp.net/web-api</a:t>
            </a:r>
            <a:endParaRPr lang="en-US" sz="2400" dirty="0" smtClean="0"/>
          </a:p>
          <a:p>
            <a:pPr marL="574675" indent="-571500">
              <a:buFont typeface="Arial" panose="020B0604020202020204" pitchFamily="34" charset="0"/>
              <a:buChar char="•"/>
            </a:pPr>
            <a:r>
              <a:rPr lang="en-US" sz="2400" dirty="0">
                <a:hlinkClick r:id="rId9"/>
              </a:rPr>
              <a:t>http://www.windowsazure.com/en-us/develop/net</a:t>
            </a:r>
            <a:r>
              <a:rPr lang="en-US" sz="2400" dirty="0" smtClean="0">
                <a:hlinkClick r:id="rId9"/>
              </a:rPr>
              <a:t>/</a:t>
            </a:r>
            <a:endParaRPr lang="en-US" sz="2400" dirty="0" smtClean="0"/>
          </a:p>
          <a:p>
            <a:pPr marL="574675" indent="-571500">
              <a:buFont typeface="Arial" panose="020B0604020202020204" pitchFamily="34" charset="0"/>
              <a:buChar char="•"/>
            </a:pPr>
            <a:r>
              <a:rPr lang="en-US" sz="2400" dirty="0">
                <a:hlinkClick r:id="rId10"/>
              </a:rPr>
              <a:t>http://www.windowsazure.com/en-us/develop/net/other-resources/training-kit</a:t>
            </a:r>
            <a:r>
              <a:rPr lang="en-US" sz="2400" dirty="0" smtClean="0">
                <a:hlinkClick r:id="rId10"/>
              </a:rPr>
              <a:t>/</a:t>
            </a: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34394997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Web Camps</a:t>
            </a:r>
          </a:p>
          <a:p>
            <a:pPr marL="574675" indent="-571500">
              <a:buFont typeface="Arial" panose="020B0604020202020204" pitchFamily="34" charset="0"/>
              <a:buChar char="•"/>
            </a:pPr>
            <a:r>
              <a:rPr lang="en-US" dirty="0" smtClean="0">
                <a:hlinkClick r:id="rId2"/>
              </a:rPr>
              <a:t>http</a:t>
            </a:r>
            <a:r>
              <a:rPr lang="en-US" dirty="0">
                <a:hlinkClick r:id="rId2"/>
              </a:rPr>
              <a:t>://</a:t>
            </a:r>
            <a:r>
              <a:rPr lang="en-US" dirty="0" smtClean="0">
                <a:hlinkClick r:id="rId2"/>
              </a:rPr>
              <a:t>www.devcamps.ms</a:t>
            </a:r>
            <a:endParaRPr lang="en-US" dirty="0" smtClean="0"/>
          </a:p>
          <a:p>
            <a:pPr marL="574675" indent="-571500">
              <a:buFont typeface="Arial" panose="020B0604020202020204" pitchFamily="34" charset="0"/>
              <a:buChar char="•"/>
            </a:pPr>
            <a:r>
              <a:rPr lang="en-US" dirty="0">
                <a:hlinkClick r:id="rId3"/>
              </a:rPr>
              <a:t>http://</a:t>
            </a:r>
            <a:r>
              <a:rPr lang="en-US" dirty="0" smtClean="0">
                <a:hlinkClick r:id="rId3"/>
              </a:rPr>
              <a:t>aka.ms/webcamps-training-kit</a:t>
            </a:r>
            <a:r>
              <a:rPr lang="en-US" dirty="0" smtClean="0"/>
              <a:t> </a:t>
            </a:r>
            <a:endParaRPr lang="en-US" dirty="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1118052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4464299"/>
          </a:xfrm>
        </p:spPr>
        <p:txBody>
          <a:bodyPr/>
          <a:lstStyle/>
          <a:p>
            <a:r>
              <a:rPr lang="en-US" sz="4800" dirty="0" smtClean="0"/>
              <a:t>Tools</a:t>
            </a:r>
          </a:p>
          <a:p>
            <a:pPr marL="574675" indent="-571500">
              <a:buFont typeface="Arial" panose="020B0604020202020204" pitchFamily="34" charset="0"/>
              <a:buChar char="•"/>
            </a:pPr>
            <a:r>
              <a:rPr lang="en-US" dirty="0" smtClean="0">
                <a:hlinkClick r:id="rId2"/>
              </a:rPr>
              <a:t>http</a:t>
            </a:r>
            <a:r>
              <a:rPr lang="en-US" dirty="0">
                <a:hlinkClick r:id="rId2"/>
              </a:rPr>
              <a:t>://www.asp.net</a:t>
            </a:r>
            <a:endParaRPr lang="en-US" dirty="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www.asp.net/vnext</a:t>
            </a:r>
            <a:endParaRPr lang="en-US" dirty="0" smtClean="0"/>
          </a:p>
          <a:p>
            <a:pPr marL="574675" indent="-571500">
              <a:buFont typeface="Arial" panose="020B0604020202020204" pitchFamily="34" charset="0"/>
              <a:buChar char="•"/>
            </a:pPr>
            <a:r>
              <a:rPr lang="en-US" dirty="0">
                <a:hlinkClick r:id="rId4"/>
              </a:rPr>
              <a:t>http://</a:t>
            </a:r>
            <a:r>
              <a:rPr lang="en-US" dirty="0" smtClean="0">
                <a:hlinkClick r:id="rId4"/>
              </a:rPr>
              <a:t>bit.ly/vswebessentials</a:t>
            </a: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255188865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more information</a:t>
            </a:r>
          </a:p>
        </p:txBody>
      </p:sp>
      <p:sp>
        <p:nvSpPr>
          <p:cNvPr id="3" name="Text Placeholder 2"/>
          <p:cNvSpPr>
            <a:spLocks noGrp="1"/>
          </p:cNvSpPr>
          <p:nvPr>
            <p:ph type="body" sz="quarter" idx="10"/>
          </p:nvPr>
        </p:nvSpPr>
        <p:spPr>
          <a:xfrm>
            <a:off x="519112" y="1447799"/>
            <a:ext cx="11149013" cy="3910301"/>
          </a:xfrm>
        </p:spPr>
        <p:txBody>
          <a:bodyPr/>
          <a:lstStyle/>
          <a:p>
            <a:r>
              <a:rPr lang="en-US" sz="2400" dirty="0" smtClean="0"/>
              <a:t>Windows Azure</a:t>
            </a:r>
          </a:p>
          <a:p>
            <a:pPr marL="574675" indent="-571500">
              <a:buFont typeface="Arial" panose="020B0604020202020204" pitchFamily="34" charset="0"/>
              <a:buChar char="•"/>
            </a:pPr>
            <a:r>
              <a:rPr lang="en-US" dirty="0" smtClean="0">
                <a:hlinkClick r:id="rId2"/>
              </a:rPr>
              <a:t>http</a:t>
            </a:r>
            <a:r>
              <a:rPr lang="en-US" dirty="0">
                <a:hlinkClick r:id="rId2"/>
              </a:rPr>
              <a:t>://www.windowsazure.com/en-us/develop/net</a:t>
            </a:r>
            <a:r>
              <a:rPr lang="en-US" dirty="0" smtClean="0">
                <a:hlinkClick r:id="rId2"/>
              </a:rPr>
              <a:t>/</a:t>
            </a:r>
            <a:endParaRPr lang="en-US" dirty="0" smtClean="0"/>
          </a:p>
          <a:p>
            <a:pPr marL="574675" indent="-5715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www.devcamps.ms/windowsazure</a:t>
            </a:r>
            <a:r>
              <a:rPr lang="en-US" dirty="0" smtClean="0"/>
              <a:t> </a:t>
            </a:r>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smtClean="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4728501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Trial</a:t>
            </a:r>
            <a:endParaRPr lang="en-US" dirty="0"/>
          </a:p>
        </p:txBody>
      </p:sp>
      <p:sp>
        <p:nvSpPr>
          <p:cNvPr id="3" name="Text Placeholder 2"/>
          <p:cNvSpPr>
            <a:spLocks noGrp="1"/>
          </p:cNvSpPr>
          <p:nvPr>
            <p:ph type="body" sz="quarter" idx="10"/>
          </p:nvPr>
        </p:nvSpPr>
        <p:spPr>
          <a:xfrm>
            <a:off x="519112" y="5541818"/>
            <a:ext cx="11149013" cy="664797"/>
          </a:xfrm>
        </p:spPr>
        <p:txBody>
          <a:bodyPr/>
          <a:lstStyle/>
          <a:p>
            <a:pPr algn="ctr"/>
            <a:r>
              <a:rPr lang="en-US" sz="4800" dirty="0">
                <a:hlinkClick r:id="rId2"/>
              </a:rPr>
              <a:t>http://</a:t>
            </a:r>
            <a:r>
              <a:rPr lang="en-US" sz="4800" dirty="0" smtClean="0">
                <a:hlinkClick r:id="rId2"/>
              </a:rPr>
              <a:t>aka.ms/webcamps-azure</a:t>
            </a:r>
            <a:r>
              <a:rPr lang="en-US" sz="4800" dirty="0" smtClean="0"/>
              <a:t> </a:t>
            </a:r>
            <a:endParaRPr lang="en-US" sz="4800" dirty="0"/>
          </a:p>
        </p:txBody>
      </p:sp>
      <p:pic>
        <p:nvPicPr>
          <p:cNvPr id="10" name="Picture 9"/>
          <p:cNvPicPr>
            <a:picLocks noChangeAspect="1"/>
          </p:cNvPicPr>
          <p:nvPr/>
        </p:nvPicPr>
        <p:blipFill>
          <a:blip r:embed="rId3"/>
          <a:stretch>
            <a:fillRect/>
          </a:stretch>
        </p:blipFill>
        <p:spPr>
          <a:xfrm>
            <a:off x="2606111" y="1056885"/>
            <a:ext cx="6652190" cy="4127500"/>
          </a:xfrm>
          <a:prstGeom prst="rect">
            <a:avLst/>
          </a:prstGeom>
        </p:spPr>
      </p:pic>
    </p:spTree>
    <p:extLst>
      <p:ext uri="{BB962C8B-B14F-4D97-AF65-F5344CB8AC3E}">
        <p14:creationId xmlns:p14="http://schemas.microsoft.com/office/powerpoint/2010/main" val="3251392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Wrap-up</a:t>
            </a:r>
            <a:endParaRPr lang="en-US" sz="6000" dirty="0"/>
          </a:p>
        </p:txBody>
      </p:sp>
      <p:sp>
        <p:nvSpPr>
          <p:cNvPr id="7" name="Text Placeholder 6"/>
          <p:cNvSpPr>
            <a:spLocks noGrp="1"/>
          </p:cNvSpPr>
          <p:nvPr>
            <p:ph type="body" sz="quarter" idx="11"/>
          </p:nvPr>
        </p:nvSpPr>
        <p:spPr>
          <a:xfrm>
            <a:off x="519113" y="5245387"/>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19112" y="228600"/>
            <a:ext cx="11149013" cy="664797"/>
          </a:xfrm>
        </p:spPr>
        <p:txBody>
          <a:bodyPr/>
          <a:lstStyle/>
          <a:p>
            <a:r>
              <a:rPr lang="en-US" dirty="0" smtClean="0"/>
              <a:t>Recap</a:t>
            </a:r>
            <a:endParaRPr lang="en-US" dirty="0"/>
          </a:p>
        </p:txBody>
      </p:sp>
      <p:sp>
        <p:nvSpPr>
          <p:cNvPr id="6" name="Content Placeholder 5"/>
          <p:cNvSpPr>
            <a:spLocks noGrp="1"/>
          </p:cNvSpPr>
          <p:nvPr>
            <p:ph type="body" sz="quarter" idx="11"/>
            <p:custDataLst>
              <p:tags r:id="rId4"/>
            </p:custDataLst>
          </p:nvPr>
        </p:nvSpPr>
        <p:spPr>
          <a:xfrm>
            <a:off x="3555607" y="2422773"/>
            <a:ext cx="8483991" cy="3231654"/>
          </a:xfrm>
        </p:spPr>
        <p:txBody>
          <a:bodyPr/>
          <a:lstStyle/>
          <a:p>
            <a:pPr marL="0" indent="3175"/>
            <a:r>
              <a:rPr lang="en-US" sz="4000" dirty="0" smtClean="0"/>
              <a:t>What we learned today</a:t>
            </a:r>
          </a:p>
          <a:p>
            <a:pPr marL="0" indent="3175"/>
            <a:r>
              <a:rPr lang="en-US" sz="4000" dirty="0" smtClean="0"/>
              <a:t>What you can do next</a:t>
            </a:r>
          </a:p>
          <a:p>
            <a:pPr marL="0" indent="3175"/>
            <a:r>
              <a:rPr lang="en-US" sz="4000" dirty="0" smtClean="0"/>
              <a:t>Who </a:t>
            </a:r>
            <a:r>
              <a:rPr lang="en-US" sz="4000" dirty="0"/>
              <a:t>you can contact for </a:t>
            </a:r>
            <a:r>
              <a:rPr lang="en-US" sz="4000" dirty="0" smtClean="0"/>
              <a:t>help</a:t>
            </a:r>
          </a:p>
          <a:p>
            <a:pPr marL="0" indent="3175"/>
            <a:r>
              <a:rPr lang="en-US" sz="4000" dirty="0"/>
              <a:t>Where you can find more</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9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smtClean="0"/>
              <a:t>What we learned today</a:t>
            </a:r>
            <a:endParaRPr lang="en-US"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a:t>What we learned today</a:t>
            </a:r>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747897"/>
          </a:xfrm>
        </p:spPr>
        <p:txBody>
          <a:bodyPr/>
          <a:lstStyle/>
          <a:p>
            <a:r>
              <a:rPr lang="en-US" dirty="0"/>
              <a:t>What we learned today</a:t>
            </a:r>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209626"/>
            <a:ext cx="11158536" cy="747897"/>
          </a:xfrm>
          <a:prstGeom prst="rect">
            <a:avLst/>
          </a:prstGeom>
        </p:spPr>
        <p:txBody>
          <a:bodyPr/>
          <a:lstStyle/>
          <a:p>
            <a:r>
              <a:rPr lang="en-US" dirty="0" smtClean="0"/>
              <a:t>What you can do next</a:t>
            </a:r>
            <a:endParaRPr lang="en-US" dirty="0"/>
          </a:p>
        </p:txBody>
      </p:sp>
      <p:grpSp>
        <p:nvGrpSpPr>
          <p:cNvPr id="20" name="Group 19"/>
          <p:cNvGrpSpPr/>
          <p:nvPr/>
        </p:nvGrpSpPr>
        <p:grpSpPr>
          <a:xfrm>
            <a:off x="926328" y="1845986"/>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Build</a:t>
              </a:r>
              <a:endParaRPr lang="en-US" sz="4000" dirty="0"/>
            </a:p>
          </p:txBody>
        </p:sp>
      </p:grpSp>
      <p:grpSp>
        <p:nvGrpSpPr>
          <p:cNvPr id="16" name="Group 15"/>
          <p:cNvGrpSpPr/>
          <p:nvPr/>
        </p:nvGrpSpPr>
        <p:grpSpPr>
          <a:xfrm>
            <a:off x="4218000" y="1845986"/>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Contribute</a:t>
              </a:r>
              <a:endParaRPr lang="en-US" sz="4000" dirty="0"/>
            </a:p>
          </p:txBody>
        </p:sp>
      </p:grpSp>
      <p:grpSp>
        <p:nvGrpSpPr>
          <p:cNvPr id="9" name="Group 8"/>
          <p:cNvGrpSpPr/>
          <p:nvPr/>
        </p:nvGrpSpPr>
        <p:grpSpPr>
          <a:xfrm>
            <a:off x="7302320"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smtClean="0"/>
                <a:t>Grow</a:t>
              </a:r>
              <a:endParaRPr lang="en-US" sz="4000" dirty="0"/>
            </a:p>
          </p:txBody>
        </p:sp>
      </p:gr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47897"/>
          </a:xfrm>
        </p:spPr>
        <p:txBody>
          <a:bodyPr/>
          <a:lstStyle/>
          <a:p>
            <a:r>
              <a:rPr lang="en-US" dirty="0" smtClean="0"/>
              <a:t>Who you can contact for help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4061710"/>
              </p:ext>
            </p:extLst>
          </p:nvPr>
        </p:nvGraphicFramePr>
        <p:xfrm>
          <a:off x="519111" y="1331130"/>
          <a:ext cx="11257017" cy="3657600"/>
        </p:xfrm>
        <a:graphic>
          <a:graphicData uri="http://schemas.openxmlformats.org/drawingml/2006/table">
            <a:tbl>
              <a:tblPr firstRow="1" bandRow="1">
                <a:tableStyleId>{93296810-A885-4BE3-A3E7-6D5BEEA58F35}</a:tableStyleId>
              </a:tblPr>
              <a:tblGrid>
                <a:gridCol w="2523892"/>
                <a:gridCol w="5711253"/>
                <a:gridCol w="3021872"/>
              </a:tblGrid>
              <a:tr h="370840">
                <a:tc>
                  <a:txBody>
                    <a:bodyPr/>
                    <a:lstStyle/>
                    <a:p>
                      <a:r>
                        <a:rPr lang="en-US" sz="2400" dirty="0" smtClean="0"/>
                        <a:t>Human</a:t>
                      </a:r>
                      <a:endParaRPr lang="en-US" sz="2400" dirty="0"/>
                    </a:p>
                  </a:txBody>
                  <a:tcPr/>
                </a:tc>
                <a:tc>
                  <a:txBody>
                    <a:bodyPr/>
                    <a:lstStyle/>
                    <a:p>
                      <a:r>
                        <a:rPr lang="en-US" sz="2400" dirty="0" smtClean="0"/>
                        <a:t>Title</a:t>
                      </a:r>
                      <a:endParaRPr lang="en-US" sz="2400" dirty="0"/>
                    </a:p>
                  </a:txBody>
                  <a:tcPr/>
                </a:tc>
                <a:tc>
                  <a:txBody>
                    <a:bodyPr/>
                    <a:lstStyle/>
                    <a:p>
                      <a:r>
                        <a:rPr lang="en-US" sz="2400" dirty="0" smtClean="0"/>
                        <a:t>Twitter</a:t>
                      </a:r>
                      <a:endParaRPr lang="en-US" sz="2400" dirty="0"/>
                    </a:p>
                  </a:txBody>
                  <a:tcPr/>
                </a:tc>
              </a:tr>
              <a:tr h="370840">
                <a:tc>
                  <a:txBody>
                    <a:bodyPr/>
                    <a:lstStyle/>
                    <a:p>
                      <a:r>
                        <a:rPr lang="en-US" sz="2400" dirty="0" smtClean="0"/>
                        <a:t>Jon Galloway</a:t>
                      </a:r>
                      <a:endParaRPr lang="en-US" sz="2400" dirty="0"/>
                    </a:p>
                  </a:txBody>
                  <a:tcPr/>
                </a:tc>
                <a:tc>
                  <a:txBody>
                    <a:bodyPr/>
                    <a:lstStyle/>
                    <a:p>
                      <a:r>
                        <a:rPr lang="en-US" sz="2400" dirty="0" smtClean="0"/>
                        <a:t>Technical</a:t>
                      </a:r>
                      <a:r>
                        <a:rPr lang="en-US" sz="2400" baseline="0" dirty="0" smtClean="0"/>
                        <a:t> Evangelist</a:t>
                      </a:r>
                      <a:endParaRPr lang="en-US" sz="2400" dirty="0"/>
                    </a:p>
                  </a:txBody>
                  <a:tcPr/>
                </a:tc>
                <a:tc>
                  <a:txBody>
                    <a:bodyPr/>
                    <a:lstStyle/>
                    <a:p>
                      <a:r>
                        <a:rPr lang="en-US" sz="2400" dirty="0" smtClean="0"/>
                        <a:t>@</a:t>
                      </a:r>
                      <a:r>
                        <a:rPr lang="en-US" sz="2400" dirty="0" err="1" smtClean="0"/>
                        <a:t>jongalloway</a:t>
                      </a:r>
                      <a:endParaRPr lang="en-US" sz="2400" dirty="0"/>
                    </a:p>
                  </a:txBody>
                  <a:tcPr/>
                </a:tc>
              </a:tr>
              <a:tr h="370840">
                <a:tc>
                  <a:txBody>
                    <a:bodyPr/>
                    <a:lstStyle/>
                    <a:p>
                      <a:r>
                        <a:rPr lang="en-US" sz="2400" dirty="0" smtClean="0"/>
                        <a:t>Brady Gaster</a:t>
                      </a:r>
                      <a:endParaRPr lang="en-US" sz="2400" dirty="0"/>
                    </a:p>
                  </a:txBody>
                  <a:tcPr/>
                </a:tc>
                <a:tc>
                  <a:txBody>
                    <a:bodyPr/>
                    <a:lstStyle/>
                    <a:p>
                      <a:r>
                        <a:rPr lang="en-US" sz="2400" dirty="0" smtClean="0"/>
                        <a:t>Technical Evangelist</a:t>
                      </a:r>
                      <a:endParaRPr lang="en-US" sz="2400" dirty="0"/>
                    </a:p>
                  </a:txBody>
                  <a:tcPr/>
                </a:tc>
                <a:tc>
                  <a:txBody>
                    <a:bodyPr/>
                    <a:lstStyle/>
                    <a:p>
                      <a:r>
                        <a:rPr lang="en-US" sz="2400" dirty="0" smtClean="0"/>
                        <a:t>@</a:t>
                      </a:r>
                      <a:r>
                        <a:rPr lang="en-US" sz="2400" dirty="0" err="1" smtClean="0"/>
                        <a:t>bradygaster</a:t>
                      </a:r>
                      <a:endParaRPr lang="en-US" sz="2400" dirty="0"/>
                    </a:p>
                  </a:txBody>
                  <a:tcPr/>
                </a:tc>
              </a:tr>
              <a:tr h="370840">
                <a:tc>
                  <a:txBody>
                    <a:bodyPr/>
                    <a:lstStyle/>
                    <a:p>
                      <a:r>
                        <a:rPr lang="en-US" sz="2400" dirty="0" smtClean="0"/>
                        <a:t>Vishal</a:t>
                      </a:r>
                      <a:r>
                        <a:rPr lang="en-US" sz="2400" baseline="0" dirty="0" smtClean="0"/>
                        <a:t> Joshi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t>WebMatrix</a:t>
                      </a:r>
                      <a:r>
                        <a:rPr lang="en-US" sz="2400" dirty="0" smtClean="0"/>
                        <a:t> Principal</a:t>
                      </a:r>
                      <a:r>
                        <a:rPr lang="en-US" sz="2400" baseline="0" dirty="0" smtClean="0"/>
                        <a:t> PM</a:t>
                      </a:r>
                      <a:endParaRPr lang="en-US" sz="2400" dirty="0" smtClean="0"/>
                    </a:p>
                  </a:txBody>
                  <a:tcPr/>
                </a:tc>
                <a:tc>
                  <a:txBody>
                    <a:bodyPr/>
                    <a:lstStyle/>
                    <a:p>
                      <a:r>
                        <a:rPr lang="en-US" sz="2400" dirty="0" smtClean="0"/>
                        <a:t>@</a:t>
                      </a:r>
                      <a:r>
                        <a:rPr lang="en-US" sz="2400" dirty="0" err="1" smtClean="0"/>
                        <a:t>vishalrjoshi</a:t>
                      </a:r>
                      <a:endParaRPr lang="en-US" sz="2400" dirty="0"/>
                    </a:p>
                  </a:txBody>
                  <a:tcPr/>
                </a:tc>
              </a:tr>
              <a:tr h="370840">
                <a:tc>
                  <a:txBody>
                    <a:bodyPr/>
                    <a:lstStyle/>
                    <a:p>
                      <a:r>
                        <a:rPr lang="en-US" sz="2400" dirty="0" smtClean="0"/>
                        <a:t>Sayed Hashimi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Visual Studio Web Deployment</a:t>
                      </a:r>
                      <a:r>
                        <a:rPr lang="en-US" sz="2400" baseline="0" dirty="0" smtClean="0"/>
                        <a:t> PM</a:t>
                      </a:r>
                      <a:endParaRPr lang="en-US" sz="2400" dirty="0" smtClean="0"/>
                    </a:p>
                  </a:txBody>
                  <a:tcPr/>
                </a:tc>
                <a:tc>
                  <a:txBody>
                    <a:bodyPr/>
                    <a:lstStyle/>
                    <a:p>
                      <a:r>
                        <a:rPr lang="en-US" sz="2400" dirty="0" smtClean="0"/>
                        <a:t>@</a:t>
                      </a:r>
                      <a:r>
                        <a:rPr lang="en-US" sz="2400" dirty="0" err="1" smtClean="0"/>
                        <a:t>sayedihashimi</a:t>
                      </a:r>
                      <a:endParaRPr lang="en-US" sz="2400" dirty="0"/>
                    </a:p>
                  </a:txBody>
                  <a:tcPr/>
                </a:tc>
              </a:tr>
              <a:tr h="370840">
                <a:tc>
                  <a:txBody>
                    <a:bodyPr/>
                    <a:lstStyle/>
                    <a:p>
                      <a:r>
                        <a:rPr lang="en-US" sz="2400" dirty="0" smtClean="0"/>
                        <a:t>Nir Mashkowski</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Windows Azure</a:t>
                      </a:r>
                      <a:r>
                        <a:rPr lang="en-US" sz="2400" baseline="0" dirty="0" smtClean="0"/>
                        <a:t> Web Sites Principal PM</a:t>
                      </a:r>
                      <a:endParaRPr lang="en-US" sz="2400" dirty="0" smtClean="0"/>
                    </a:p>
                  </a:txBody>
                  <a:tcPr/>
                </a:tc>
                <a:tc>
                  <a:txBody>
                    <a:bodyPr/>
                    <a:lstStyle/>
                    <a:p>
                      <a:r>
                        <a:rPr lang="en-US" sz="2400" dirty="0" smtClean="0"/>
                        <a:t>@</a:t>
                      </a:r>
                      <a:r>
                        <a:rPr lang="en-US" sz="2400" dirty="0" err="1" smtClean="0"/>
                        <a:t>nirmsk</a:t>
                      </a:r>
                      <a:endParaRPr lang="en-US" sz="2400" dirty="0"/>
                    </a:p>
                  </a:txBody>
                  <a:tcPr/>
                </a:tc>
              </a:tr>
              <a:tr h="370840">
                <a:tc>
                  <a:txBody>
                    <a:bodyPr/>
                    <a:lstStyle/>
                    <a:p>
                      <a:r>
                        <a:rPr lang="en-US" sz="2400" dirty="0" smtClean="0"/>
                        <a:t>Mads Kristensen</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Web Essentials PM</a:t>
                      </a:r>
                    </a:p>
                  </a:txBody>
                  <a:tcPr/>
                </a:tc>
                <a:tc>
                  <a:txBody>
                    <a:bodyPr/>
                    <a:lstStyle/>
                    <a:p>
                      <a:r>
                        <a:rPr lang="en-US" sz="2400" dirty="0" smtClean="0"/>
                        <a:t>@</a:t>
                      </a:r>
                      <a:r>
                        <a:rPr lang="en-US" sz="2400" dirty="0" err="1" smtClean="0"/>
                        <a:t>mkristensen</a:t>
                      </a:r>
                      <a:endParaRPr lang="en-US" sz="2400" dirty="0"/>
                    </a:p>
                  </a:txBody>
                  <a:tcPr/>
                </a:tc>
              </a:tr>
              <a:tr h="370840">
                <a:tc>
                  <a:txBody>
                    <a:bodyPr/>
                    <a:lstStyle/>
                    <a:p>
                      <a:r>
                        <a:rPr lang="en-US" sz="2400" dirty="0" smtClean="0"/>
                        <a:t>Scott </a:t>
                      </a:r>
                      <a:r>
                        <a:rPr lang="en-US" sz="2400" dirty="0" err="1" smtClean="0"/>
                        <a:t>Hanselman</a:t>
                      </a:r>
                      <a:endParaRPr lang="en-US" sz="24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Principal Program Manager, ASP.NET</a:t>
                      </a:r>
                    </a:p>
                  </a:txBody>
                  <a:tcPr/>
                </a:tc>
                <a:tc>
                  <a:txBody>
                    <a:bodyPr/>
                    <a:lstStyle/>
                    <a:p>
                      <a:r>
                        <a:rPr lang="en-US" sz="2400" dirty="0" smtClean="0"/>
                        <a:t>@</a:t>
                      </a:r>
                      <a:r>
                        <a:rPr lang="en-US" sz="2400" dirty="0" err="1" smtClean="0"/>
                        <a:t>shanselman</a:t>
                      </a:r>
                      <a:endParaRPr lang="en-US" sz="2400" dirty="0"/>
                    </a:p>
                  </a:txBody>
                  <a:tcPr/>
                </a:tc>
              </a:tr>
            </a:tbl>
          </a:graphicData>
        </a:graphic>
      </p:graphicFrame>
    </p:spTree>
    <p:extLst>
      <p:ext uri="{BB962C8B-B14F-4D97-AF65-F5344CB8AC3E}">
        <p14:creationId xmlns:p14="http://schemas.microsoft.com/office/powerpoint/2010/main" val="41185010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0"/>
          </p:nvPr>
        </p:nvSpPr>
        <p:spPr>
          <a:xfrm>
            <a:off x="519111" y="1179680"/>
            <a:ext cx="11149013" cy="3005438"/>
          </a:xfrm>
        </p:spPr>
        <p:txBody>
          <a:bodyPr/>
          <a:lstStyle/>
          <a:p>
            <a:r>
              <a:rPr lang="en-US" sz="4800" dirty="0">
                <a:hlinkClick r:id="rId2"/>
              </a:rPr>
              <a:t>http://</a:t>
            </a:r>
            <a:r>
              <a:rPr lang="en-US" sz="4800" dirty="0" smtClean="0">
                <a:hlinkClick r:id="rId2"/>
              </a:rPr>
              <a:t>www.asp.net/feedback</a:t>
            </a:r>
            <a:endParaRPr lang="en-US" sz="4800" dirty="0" smtClean="0"/>
          </a:p>
          <a:p>
            <a:endParaRPr lang="en-US" sz="4800" dirty="0" smtClean="0"/>
          </a:p>
          <a:p>
            <a:r>
              <a:rPr lang="en-US" sz="4800" dirty="0" smtClean="0"/>
              <a:t>[Twitter] </a:t>
            </a:r>
          </a:p>
          <a:p>
            <a:r>
              <a:rPr lang="en-US" sz="4800" dirty="0" smtClean="0"/>
              <a:t>[</a:t>
            </a:r>
            <a:r>
              <a:rPr lang="en-US" sz="4800" dirty="0" err="1" smtClean="0"/>
              <a:t>EMail</a:t>
            </a:r>
            <a:r>
              <a:rPr lang="en-US" sz="4800" dirty="0" smtClean="0"/>
              <a:t>]</a:t>
            </a:r>
            <a:endParaRPr lang="en-US" sz="4800" dirty="0"/>
          </a:p>
        </p:txBody>
      </p:sp>
    </p:spTree>
    <p:extLst>
      <p:ext uri="{BB962C8B-B14F-4D97-AF65-F5344CB8AC3E}">
        <p14:creationId xmlns:p14="http://schemas.microsoft.com/office/powerpoint/2010/main" val="402639394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7822</TotalTime>
  <Words>821</Words>
  <Application>Microsoft Office PowerPoint</Application>
  <PresentationFormat>Custom</PresentationFormat>
  <Paragraphs>159</Paragraphs>
  <Slides>15</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Web Camps Wrap-up</vt:lpstr>
      <vt:lpstr>Recap</vt:lpstr>
      <vt:lpstr>What we learned today</vt:lpstr>
      <vt:lpstr>What we learned today</vt:lpstr>
      <vt:lpstr>What we learned today</vt:lpstr>
      <vt:lpstr>What you can do next</vt:lpstr>
      <vt:lpstr>Who you can contact for help</vt:lpstr>
      <vt:lpstr>Questions</vt:lpstr>
      <vt:lpstr>Where to get more information</vt:lpstr>
      <vt:lpstr>Where to get more information</vt:lpstr>
      <vt:lpstr>Where to get more information</vt:lpstr>
      <vt:lpstr>Where to get more information</vt:lpstr>
      <vt:lpstr>Windows Azure Trial</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349</cp:revision>
  <cp:lastPrinted>2011-10-11T14:25:22Z</cp:lastPrinted>
  <dcterms:created xsi:type="dcterms:W3CDTF">2011-03-29T16:07:22Z</dcterms:created>
  <dcterms:modified xsi:type="dcterms:W3CDTF">2012-12-21T08:59:15Z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