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32"/>
  </p:notesMasterIdLst>
  <p:handoutMasterIdLst>
    <p:handoutMasterId r:id="rId33"/>
  </p:handoutMasterIdLst>
  <p:sldIdLst>
    <p:sldId id="296" r:id="rId6"/>
    <p:sldId id="293" r:id="rId7"/>
    <p:sldId id="257" r:id="rId8"/>
    <p:sldId id="297" r:id="rId9"/>
    <p:sldId id="304" r:id="rId10"/>
    <p:sldId id="305" r:id="rId11"/>
    <p:sldId id="306" r:id="rId12"/>
    <p:sldId id="307" r:id="rId13"/>
    <p:sldId id="308" r:id="rId14"/>
    <p:sldId id="309" r:id="rId15"/>
    <p:sldId id="310" r:id="rId16"/>
    <p:sldId id="311" r:id="rId17"/>
    <p:sldId id="312" r:id="rId18"/>
    <p:sldId id="313" r:id="rId19"/>
    <p:sldId id="314" r:id="rId20"/>
    <p:sldId id="298" r:id="rId21"/>
    <p:sldId id="299" r:id="rId22"/>
    <p:sldId id="300" r:id="rId23"/>
    <p:sldId id="301" r:id="rId24"/>
    <p:sldId id="302" r:id="rId25"/>
    <p:sldId id="315" r:id="rId26"/>
    <p:sldId id="316" r:id="rId27"/>
    <p:sldId id="317" r:id="rId28"/>
    <p:sldId id="319" r:id="rId29"/>
    <p:sldId id="318" r:id="rId30"/>
    <p:sldId id="292" r:id="rId31"/>
  </p:sldIdLst>
  <p:sldSz cx="12188825" cy="6858000"/>
  <p:notesSz cx="6858000" cy="9296400"/>
  <p:custDataLst>
    <p:tags r:id="rId3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66858" autoAdjust="0"/>
  </p:normalViewPr>
  <p:slideViewPr>
    <p:cSldViewPr snapToGrid="0">
      <p:cViewPr varScale="1">
        <p:scale>
          <a:sx n="78" d="100"/>
          <a:sy n="78" d="100"/>
        </p:scale>
        <p:origin x="1458" y="54"/>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12/9/2012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12/9/2012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Introduction to HTML 5</a:t>
            </a:r>
          </a:p>
          <a:p>
            <a:pPr lvl="1"/>
            <a:r>
              <a:rPr lang="en-US" sz="1600" kern="1200" dirty="0" smtClean="0">
                <a:solidFill>
                  <a:schemeClr val="tx1"/>
                </a:solidFill>
                <a:effectLst/>
                <a:latin typeface="Segoe UI" pitchFamily="34" charset="0"/>
                <a:ea typeface="+mn-ea"/>
                <a:cs typeface="+mn-cs"/>
              </a:rPr>
              <a:t>Slides (5)</a:t>
            </a:r>
          </a:p>
          <a:p>
            <a:pPr lvl="1"/>
            <a:r>
              <a:rPr lang="en-US" sz="1600" kern="1200" dirty="0" smtClean="0">
                <a:solidFill>
                  <a:schemeClr val="tx1"/>
                </a:solidFill>
                <a:effectLst/>
                <a:latin typeface="Segoe UI" pitchFamily="34" charset="0"/>
                <a:ea typeface="+mn-ea"/>
                <a:cs typeface="+mn-cs"/>
              </a:rPr>
              <a:t>Demos [mural.ly </a:t>
            </a:r>
            <a:r>
              <a:rPr lang="en-US" sz="1600" kern="1200" dirty="0" err="1" smtClean="0">
                <a:solidFill>
                  <a:schemeClr val="tx1"/>
                </a:solidFill>
                <a:effectLst/>
                <a:latin typeface="Segoe UI" pitchFamily="34" charset="0"/>
                <a:ea typeface="+mn-ea"/>
                <a:cs typeface="+mn-cs"/>
              </a:rPr>
              <a:t>contre</a:t>
            </a:r>
            <a:r>
              <a:rPr lang="en-US" sz="1600" kern="1200" dirty="0" smtClean="0">
                <a:solidFill>
                  <a:schemeClr val="tx1"/>
                </a:solidFill>
                <a:effectLst/>
                <a:latin typeface="Segoe UI" pitchFamily="34" charset="0"/>
                <a:ea typeface="+mn-ea"/>
                <a:cs typeface="+mn-cs"/>
              </a:rPr>
              <a:t> jour] (5)</a:t>
            </a:r>
          </a:p>
          <a:p>
            <a:pPr lvl="0"/>
            <a:r>
              <a:rPr lang="en-US" sz="1600" kern="1200" dirty="0" smtClean="0">
                <a:solidFill>
                  <a:schemeClr val="tx1"/>
                </a:solidFill>
                <a:effectLst/>
                <a:latin typeface="Segoe UI" pitchFamily="34" charset="0"/>
                <a:ea typeface="+mn-ea"/>
                <a:cs typeface="+mn-cs"/>
              </a:rPr>
              <a:t>Hands on HTML5 in an ASP.NET MVC Application</a:t>
            </a:r>
          </a:p>
          <a:p>
            <a:pPr lvl="1"/>
            <a:r>
              <a:rPr lang="en-US" sz="1600" kern="1200" dirty="0" smtClean="0">
                <a:solidFill>
                  <a:schemeClr val="tx1"/>
                </a:solidFill>
                <a:effectLst/>
                <a:latin typeface="Segoe UI" pitchFamily="34" charset="0"/>
                <a:ea typeface="+mn-ea"/>
                <a:cs typeface="+mn-cs"/>
              </a:rPr>
              <a:t>Responsive design (5)</a:t>
            </a:r>
          </a:p>
          <a:p>
            <a:pPr lvl="1"/>
            <a:r>
              <a:rPr lang="en-US" sz="1600" kern="1200" dirty="0" smtClean="0">
                <a:solidFill>
                  <a:schemeClr val="tx1"/>
                </a:solidFill>
                <a:effectLst/>
                <a:latin typeface="Segoe UI" pitchFamily="34" charset="0"/>
                <a:ea typeface="+mn-ea"/>
                <a:cs typeface="+mn-cs"/>
              </a:rPr>
              <a:t>Semantic markup (5)</a:t>
            </a:r>
          </a:p>
          <a:p>
            <a:pPr lvl="1"/>
            <a:r>
              <a:rPr lang="en-US" sz="1600" kern="1200" dirty="0" smtClean="0">
                <a:solidFill>
                  <a:schemeClr val="tx1"/>
                </a:solidFill>
                <a:effectLst/>
                <a:latin typeface="Segoe UI" pitchFamily="34" charset="0"/>
                <a:ea typeface="+mn-ea"/>
                <a:cs typeface="+mn-cs"/>
              </a:rPr>
              <a:t>Leveraging </a:t>
            </a:r>
            <a:r>
              <a:rPr lang="en-US" sz="1600" kern="1200" dirty="0" err="1" smtClean="0">
                <a:solidFill>
                  <a:schemeClr val="tx1"/>
                </a:solidFill>
                <a:effectLst/>
                <a:latin typeface="Segoe UI" pitchFamily="34" charset="0"/>
                <a:ea typeface="+mn-ea"/>
                <a:cs typeface="+mn-cs"/>
              </a:rPr>
              <a:t>Modernizr</a:t>
            </a:r>
            <a:r>
              <a:rPr lang="en-US" sz="1600" kern="1200" dirty="0" smtClean="0">
                <a:solidFill>
                  <a:schemeClr val="tx1"/>
                </a:solidFill>
                <a:effectLst/>
                <a:latin typeface="Segoe UI" pitchFamily="34" charset="0"/>
                <a:ea typeface="+mn-ea"/>
                <a:cs typeface="+mn-cs"/>
              </a:rPr>
              <a:t> classes (5)</a:t>
            </a:r>
          </a:p>
          <a:p>
            <a:pPr lvl="0"/>
            <a:r>
              <a:rPr lang="en-US" sz="1600" kern="1200" dirty="0" smtClean="0">
                <a:solidFill>
                  <a:schemeClr val="tx1"/>
                </a:solidFill>
                <a:effectLst/>
                <a:latin typeface="Segoe UI" pitchFamily="34" charset="0"/>
                <a:ea typeface="+mn-ea"/>
                <a:cs typeface="+mn-cs"/>
              </a:rPr>
              <a:t>jQuery overview (10)</a:t>
            </a:r>
          </a:p>
          <a:p>
            <a:pPr lvl="0"/>
            <a:r>
              <a:rPr lang="en-US" sz="1600" kern="1200" dirty="0" smtClean="0">
                <a:solidFill>
                  <a:schemeClr val="tx1"/>
                </a:solidFill>
                <a:effectLst/>
                <a:latin typeface="Segoe UI" pitchFamily="34" charset="0"/>
                <a:ea typeface="+mn-ea"/>
                <a:cs typeface="+mn-cs"/>
              </a:rPr>
              <a:t>Visual Studio and Web Essentials tools (10)</a:t>
            </a:r>
          </a:p>
          <a:p>
            <a:pPr lvl="0"/>
            <a:r>
              <a:rPr lang="en-US" sz="1600" kern="1200" dirty="0" smtClean="0">
                <a:solidFill>
                  <a:schemeClr val="tx1"/>
                </a:solidFill>
                <a:effectLst/>
                <a:latin typeface="Segoe UI" pitchFamily="34" charset="0"/>
                <a:ea typeface="+mn-ea"/>
                <a:cs typeface="+mn-cs"/>
              </a:rPr>
              <a:t>SPA Template</a:t>
            </a:r>
          </a:p>
          <a:p>
            <a:pPr lvl="1"/>
            <a:r>
              <a:rPr lang="en-US" sz="1600" kern="1200" dirty="0" smtClean="0">
                <a:solidFill>
                  <a:schemeClr val="tx1"/>
                </a:solidFill>
                <a:effectLst/>
                <a:latin typeface="Segoe UI" pitchFamily="34" charset="0"/>
                <a:ea typeface="+mn-ea"/>
                <a:cs typeface="+mn-cs"/>
              </a:rPr>
              <a:t>Slides [5]</a:t>
            </a:r>
          </a:p>
          <a:p>
            <a:pPr lvl="1"/>
            <a:r>
              <a:rPr lang="en-US" sz="1600" kern="1200" smtClean="0">
                <a:solidFill>
                  <a:schemeClr val="tx1"/>
                </a:solidFill>
                <a:effectLst/>
                <a:latin typeface="Segoe UI" pitchFamily="34" charset="0"/>
                <a:ea typeface="+mn-ea"/>
                <a:cs typeface="+mn-cs"/>
              </a:rPr>
              <a:t>Knockout.js bindings (10)</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47651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err="1" smtClean="0"/>
              <a:t>jsBin</a:t>
            </a:r>
            <a:r>
              <a:rPr lang="en-US" baseline="0" dirty="0" smtClean="0"/>
              <a:t> demo: http://jsbin.com/ibaxad/1/edit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53997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err="1" smtClean="0"/>
              <a:t>jsBin</a:t>
            </a:r>
            <a:r>
              <a:rPr lang="en-US" baseline="0" dirty="0" smtClean="0"/>
              <a:t> demo: http://jsbin.com/ibaxad/1/edit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97197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667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19926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15605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00598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smtClean="0"/>
              <a:t>Open a MVC app and show /Views/Shared/_</a:t>
            </a:r>
            <a:r>
              <a:rPr lang="en-US" dirty="0" err="1" smtClean="0"/>
              <a:t>Layout.cshtml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08173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22256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642154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2644651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emf"/><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xml"/><Relationship Id="rId7" Type="http://schemas.openxmlformats.org/officeDocument/2006/relationships/oleObject" Target="../embeddings/oleObject8.bin"/><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4.xml"/><Relationship Id="rId9" Type="http://schemas.openxmlformats.org/officeDocument/2006/relationships/hyperlink" Target="http://trends.builtwith.com/javascript/jQuery"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0.xml"/><Relationship Id="rId4"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emf"/><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2.xml"/><Relationship Id="rId1" Type="http://schemas.openxmlformats.org/officeDocument/2006/relationships/vmlDrawing" Target="../drawings/vmlDrawing12.vml"/><Relationship Id="rId5" Type="http://schemas.openxmlformats.org/officeDocument/2006/relationships/image" Target="../media/image9.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1.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a:t>
            </a:r>
            <a:endParaRPr lang="en-US" dirty="0"/>
          </a:p>
        </p:txBody>
      </p:sp>
      <p:sp>
        <p:nvSpPr>
          <p:cNvPr id="18" name="Text Placeholder 17"/>
          <p:cNvSpPr>
            <a:spLocks noGrp="1"/>
          </p:cNvSpPr>
          <p:nvPr>
            <p:ph type="body" sz="quarter" idx="10"/>
          </p:nvPr>
        </p:nvSpPr>
        <p:spPr>
          <a:xfrm>
            <a:off x="519112" y="1141413"/>
            <a:ext cx="11149013" cy="4339650"/>
          </a:xfrm>
        </p:spPr>
        <p:txBody>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19728"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38522220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 Attributes</a:t>
            </a:r>
            <a:endParaRPr lang="en-US" dirty="0"/>
          </a:p>
        </p:txBody>
      </p:sp>
      <p:sp>
        <p:nvSpPr>
          <p:cNvPr id="18" name="Text Placeholder 17"/>
          <p:cNvSpPr>
            <a:spLocks noGrp="1"/>
          </p:cNvSpPr>
          <p:nvPr>
            <p:ph type="body" sz="quarter" idx="10"/>
          </p:nvPr>
        </p:nvSpPr>
        <p:spPr>
          <a:xfrm>
            <a:off x="519112" y="1140832"/>
            <a:ext cx="11149013" cy="2954655"/>
          </a:xfrm>
        </p:spPr>
        <p:txBody>
          <a:bodyPr/>
          <a:lstStyle/>
          <a:p>
            <a:r>
              <a:rPr lang="en-US" sz="3600" b="1" dirty="0" err="1" smtClean="0">
                <a:solidFill>
                  <a:schemeClr val="accent2"/>
                </a:solidFill>
                <a:latin typeface="+mn-lt"/>
              </a:rPr>
              <a:t>src</a:t>
            </a:r>
            <a:r>
              <a:rPr lang="en-US" sz="3600" dirty="0" smtClean="0"/>
              <a:t> </a:t>
            </a:r>
            <a:r>
              <a:rPr lang="en-US" sz="3600" dirty="0"/>
              <a:t>–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a:t>
            </a:r>
            <a:r>
              <a:rPr lang="en-US" sz="3600" dirty="0" smtClean="0"/>
              <a:t>video</a:t>
            </a:r>
            <a:endParaRPr lang="en-US" sz="3600" dirty="0"/>
          </a:p>
        </p:txBody>
      </p:sp>
      <p:sp>
        <p:nvSpPr>
          <p:cNvPr id="4" name="Rectangle 3"/>
          <p:cNvSpPr/>
          <p:nvPr/>
        </p:nvSpPr>
        <p:spPr bwMode="auto">
          <a:xfrm>
            <a:off x="2967692"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 id="</a:t>
            </a:r>
            <a:r>
              <a:rPr lang="en-US" sz="1800" dirty="0" err="1">
                <a:solidFill>
                  <a:schemeClr val="bg1">
                    <a:alpha val="99000"/>
                  </a:schemeClr>
                </a:solidFill>
                <a:latin typeface="Consolas" pitchFamily="49" charset="0"/>
                <a:cs typeface="Consolas" pitchFamily="49" charset="0"/>
              </a:rPr>
              <a:t>videoTag</a:t>
            </a:r>
            <a:r>
              <a:rPr lang="en-US" sz="1800" dirty="0" smtClean="0">
                <a:solidFill>
                  <a:schemeClr val="bg1">
                    <a:alpha val="99000"/>
                  </a:schemeClr>
                </a:solidFill>
                <a:latin typeface="Consolas" pitchFamily="49" charset="0"/>
                <a:cs typeface="Consolas" pitchFamily="49" charset="0"/>
              </a:rPr>
              <a:t>"&gt;</a:t>
            </a:r>
            <a:endParaRPr lang="en-US" sz="1800" dirty="0">
              <a:solidFill>
                <a:schemeClr val="bg1">
                  <a:alpha val="99000"/>
                </a:schemeClr>
              </a:solidFill>
              <a:latin typeface="Consolas" pitchFamily="49" charset="0"/>
              <a:cs typeface="Consolas" pitchFamily="49" charset="0"/>
            </a:endParaRPr>
          </a:p>
          <a:p>
            <a:r>
              <a:rPr lang="en-US" sz="1800" dirty="0">
                <a:solidFill>
                  <a:schemeClr val="bg1">
                    <a:alpha val="99000"/>
                  </a:schemeClr>
                </a:solidFill>
                <a:latin typeface="Consolas" pitchFamily="49" charset="0"/>
                <a:cs typeface="Consolas" pitchFamily="49" charset="0"/>
              </a:rPr>
              <a:t>  &lt;!-- Only shown when browser doesn’t support video --&gt;</a:t>
            </a:r>
          </a:p>
          <a:p>
            <a:r>
              <a:rPr lang="en-US" sz="1800" dirty="0">
                <a:solidFill>
                  <a:schemeClr val="bg1">
                    <a:alpha val="99000"/>
                  </a:schemeClr>
                </a:solidFill>
                <a:latin typeface="Consolas" pitchFamily="49" charset="0"/>
                <a:cs typeface="Consolas" pitchFamily="49" charset="0"/>
              </a:rPr>
              <a:t>  &lt;!-- You Could Embed Flash or Silverlight Video Here --&gt;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11325921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Multiple HTML 5 &lt;video&gt; Sources?</a:t>
            </a:r>
            <a:endParaRPr lang="en-US" dirty="0"/>
          </a:p>
        </p:txBody>
      </p:sp>
      <p:sp>
        <p:nvSpPr>
          <p:cNvPr id="18" name="Text Placeholder 17"/>
          <p:cNvSpPr>
            <a:spLocks noGrp="1"/>
          </p:cNvSpPr>
          <p:nvPr>
            <p:ph type="body" sz="quarter" idx="10"/>
          </p:nvPr>
        </p:nvSpPr>
        <p:spPr>
          <a:xfrm>
            <a:off x="519112" y="1140832"/>
            <a:ext cx="11149013" cy="997196"/>
          </a:xfrm>
        </p:spPr>
        <p:txBody>
          <a:bodyPr/>
          <a:lstStyle/>
          <a:p>
            <a:r>
              <a:rPr lang="en-US" sz="3600" b="1" dirty="0" smtClean="0">
                <a:solidFill>
                  <a:schemeClr val="accent2"/>
                </a:solidFill>
                <a:latin typeface="+mn-lt"/>
              </a:rPr>
              <a:t>source </a:t>
            </a:r>
            <a:r>
              <a:rPr lang="en-US" sz="3600" dirty="0" smtClean="0"/>
              <a:t>– child element used to specify </a:t>
            </a:r>
            <a:r>
              <a:rPr lang="en-US" sz="3600" dirty="0"/>
              <a:t>the location to pull the source </a:t>
            </a:r>
            <a:r>
              <a:rPr lang="en-US" sz="3600" dirty="0" smtClean="0"/>
              <a:t>file(s)</a:t>
            </a:r>
            <a:endParaRPr lang="en-US" sz="3600" dirty="0"/>
          </a:p>
        </p:txBody>
      </p:sp>
      <p:sp>
        <p:nvSpPr>
          <p:cNvPr id="4" name="Rectangle 3"/>
          <p:cNvSpPr/>
          <p:nvPr/>
        </p:nvSpPr>
        <p:spPr bwMode="auto">
          <a:xfrm>
            <a:off x="1798111" y="2806995"/>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poster="video.jpg"&gt;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t>
            </a:r>
            <a:r>
              <a:rPr lang="en-US" sz="1800" dirty="0" err="1">
                <a:solidFill>
                  <a:schemeClr val="bg1">
                    <a:alpha val="99000"/>
                  </a:schemeClr>
                </a:solidFill>
                <a:latin typeface="Consolas" pitchFamily="49" charset="0"/>
                <a:cs typeface="Consolas" pitchFamily="49" charset="0"/>
              </a:rPr>
              <a:t>video.ogv</a:t>
            </a:r>
            <a:r>
              <a:rPr lang="en-US" sz="1800" dirty="0">
                <a:solidFill>
                  <a:schemeClr val="bg1">
                    <a:alpha val="99000"/>
                  </a:schemeClr>
                </a:solidFill>
                <a:latin typeface="Consolas" pitchFamily="49" charset="0"/>
                <a:cs typeface="Consolas" pitchFamily="49" charset="0"/>
              </a:rPr>
              <a:t>"/&gt;</a:t>
            </a:r>
          </a:p>
          <a:p>
            <a:r>
              <a:rPr lang="en-US" sz="1800" dirty="0">
                <a:solidFill>
                  <a:schemeClr val="bg1">
                    <a:alpha val="99000"/>
                  </a:schemeClr>
                </a:solidFill>
                <a:latin typeface="Consolas" pitchFamily="49" charset="0"/>
                <a:cs typeface="Consolas" pitchFamily="49" charset="0"/>
              </a:rPr>
              <a:t>	&lt;p&gt;This is fallback content&lt;/p&gt;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67226543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&lt;audio&gt;</a:t>
            </a:r>
            <a:endParaRPr lang="en-US" dirty="0"/>
          </a:p>
        </p:txBody>
      </p:sp>
      <p:sp>
        <p:nvSpPr>
          <p:cNvPr id="18" name="Text Placeholder 17"/>
          <p:cNvSpPr>
            <a:spLocks noGrp="1"/>
          </p:cNvSpPr>
          <p:nvPr>
            <p:ph type="body" sz="quarter" idx="10"/>
          </p:nvPr>
        </p:nvSpPr>
        <p:spPr>
          <a:xfrm>
            <a:off x="519112" y="1141413"/>
            <a:ext cx="11149013" cy="122341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3037"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&lt;audio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="audio.mp3" id="</a:t>
            </a:r>
            <a:r>
              <a:rPr lang="en-US" sz="1800" dirty="0" err="1">
                <a:solidFill>
                  <a:schemeClr val="bg1">
                    <a:alpha val="99000"/>
                  </a:schemeClr>
                </a:solidFill>
                <a:latin typeface="Consolas" pitchFamily="49" charset="0"/>
                <a:cs typeface="Consolas" pitchFamily="49" charset="0"/>
              </a:rPr>
              <a:t>audioTag</a:t>
            </a:r>
            <a:r>
              <a:rPr lang="en-US" sz="1800" dirty="0">
                <a:solidFill>
                  <a:schemeClr val="bg1">
                    <a:alpha val="99000"/>
                  </a:schemeClr>
                </a:solidFill>
                <a:latin typeface="Consolas" pitchFamily="49" charset="0"/>
                <a:cs typeface="Consolas" pitchFamily="49" charset="0"/>
              </a:rPr>
              <a:t>" </a:t>
            </a:r>
            <a:r>
              <a:rPr lang="en-US" sz="1800" dirty="0" err="1">
                <a:solidFill>
                  <a:schemeClr val="bg1">
                    <a:alpha val="99000"/>
                  </a:schemeClr>
                </a:solidFill>
                <a:latin typeface="Consolas" pitchFamily="49" charset="0"/>
                <a:cs typeface="Consolas" pitchFamily="49" charset="0"/>
              </a:rPr>
              <a:t>autoplay</a:t>
            </a:r>
            <a:r>
              <a:rPr lang="en-US" sz="1800" dirty="0">
                <a:solidFill>
                  <a:schemeClr val="bg1">
                    <a:alpha val="99000"/>
                  </a:schemeClr>
                </a:solidFill>
                <a:latin typeface="Consolas" pitchFamily="49" charset="0"/>
                <a:cs typeface="Consolas" pitchFamily="49" charset="0"/>
              </a:rPr>
              <a:t> controls&gt;</a:t>
            </a:r>
          </a:p>
          <a:p>
            <a:r>
              <a:rPr lang="en-US" sz="1800" dirty="0">
                <a:solidFill>
                  <a:schemeClr val="bg1">
                    <a:alpha val="99000"/>
                  </a:schemeClr>
                </a:solidFill>
                <a:latin typeface="Consolas" pitchFamily="49" charset="0"/>
                <a:cs typeface="Consolas" pitchFamily="49" charset="0"/>
              </a:rPr>
              <a:t>  &lt;!-- Only shown when browser doesn’t support audio --&gt;</a:t>
            </a:r>
          </a:p>
          <a:p>
            <a:r>
              <a:rPr lang="en-US" sz="1800" dirty="0">
                <a:solidFill>
                  <a:schemeClr val="bg1">
                    <a:alpha val="99000"/>
                  </a:schemeClr>
                </a:solidFill>
                <a:latin typeface="Consolas" pitchFamily="49" charset="0"/>
                <a:cs typeface="Consolas" pitchFamily="49" charset="0"/>
              </a:rPr>
              <a:t>  &lt;!-- You could embed Flash or Silverlight audio here --&gt;</a:t>
            </a:r>
          </a:p>
          <a:p>
            <a:r>
              <a:rPr lang="en-US" sz="1800"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19112"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4000" spc="-100" dirty="0" smtClean="0">
                <a:solidFill>
                  <a:schemeClr val="accent2">
                    <a:alpha val="99000"/>
                  </a:schemeClr>
                </a:solidFill>
                <a:latin typeface="Segoe UI Light" pitchFamily="34" charset="0"/>
              </a:rPr>
              <a:t>Attributes</a:t>
            </a:r>
            <a:endParaRPr lang="en-US" sz="4000" spc="-100" dirty="0">
              <a:solidFill>
                <a:schemeClr val="accent2">
                  <a:alpha val="99000"/>
                </a:schemeClr>
              </a:solidFill>
              <a:latin typeface="Segoe UI Light" pitchFamily="34" charset="0"/>
            </a:endParaRPr>
          </a:p>
        </p:txBody>
      </p:sp>
      <p:sp>
        <p:nvSpPr>
          <p:cNvPr id="3" name="Rectangle 2"/>
          <p:cNvSpPr/>
          <p:nvPr/>
        </p:nvSpPr>
        <p:spPr>
          <a:xfrm>
            <a:off x="517525" y="2995838"/>
            <a:ext cx="11158538" cy="2095958"/>
          </a:xfrm>
          <a:prstGeom prst="rect">
            <a:avLst/>
          </a:prstGeom>
        </p:spPr>
        <p:txBody>
          <a:bodyPr wrap="square" numCol="2">
            <a:spAutoFit/>
          </a:bodyPr>
          <a:lstStyle/>
          <a:p>
            <a:pPr marL="3175" defTabSz="914363">
              <a:lnSpc>
                <a:spcPct val="90000"/>
              </a:lnSpc>
              <a:spcAft>
                <a:spcPts val="900"/>
              </a:spcAft>
              <a:buSzPct val="80000"/>
              <a:buFont typeface="Arial" pitchFamily="34" charset="0"/>
              <a:buNone/>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to </a:t>
            </a:r>
            <a:r>
              <a:rPr lang="en-US" sz="3200" spc="-100" dirty="0">
                <a:gradFill>
                  <a:gsLst>
                    <a:gs pos="0">
                      <a:srgbClr val="595959"/>
                    </a:gs>
                    <a:gs pos="86000">
                      <a:srgbClr val="595959"/>
                    </a:gs>
                  </a:gsLst>
                  <a:lin ang="5400000" scaled="0"/>
                </a:gradFill>
                <a:latin typeface="Segoe UI Light" pitchFamily="34" charset="0"/>
              </a:rPr>
              <a:t>pull the source file</a:t>
            </a:r>
          </a:p>
          <a:p>
            <a:pPr marL="3175" defTabSz="914363">
              <a:lnSpc>
                <a:spcPct val="90000"/>
              </a:lnSpc>
              <a:spcAft>
                <a:spcPts val="900"/>
              </a:spcAft>
              <a:buSzPct val="80000"/>
              <a:buFont typeface="Arial" pitchFamily="34" charset="0"/>
              <a:buNone/>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playing </a:t>
            </a:r>
            <a:r>
              <a:rPr lang="en-US" sz="3200" spc="-100" dirty="0">
                <a:gradFill>
                  <a:gsLst>
                    <a:gs pos="0">
                      <a:srgbClr val="595959"/>
                    </a:gs>
                    <a:gs pos="86000">
                      <a:srgbClr val="595959"/>
                    </a:gs>
                  </a:gsLst>
                  <a:lin ang="5400000" scaled="0"/>
                </a:gradFill>
                <a:latin typeface="Segoe UI Light" pitchFamily="34" charset="0"/>
              </a:rPr>
              <a:t>as soon as it’s ready</a:t>
            </a:r>
          </a:p>
          <a:p>
            <a:pPr marL="3175" defTabSz="914363">
              <a:lnSpc>
                <a:spcPct val="90000"/>
              </a:lnSpc>
              <a:spcAft>
                <a:spcPts val="900"/>
              </a:spcAft>
              <a:buSzPct val="80000"/>
              <a:buFont typeface="Arial" pitchFamily="34" charset="0"/>
              <a:buNone/>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displays </a:t>
            </a:r>
            <a:r>
              <a:rPr lang="en-US" sz="3200" spc="-100" dirty="0">
                <a:gradFill>
                  <a:gsLst>
                    <a:gs pos="0">
                      <a:srgbClr val="595959"/>
                    </a:gs>
                    <a:gs pos="86000">
                      <a:srgbClr val="595959"/>
                    </a:gs>
                  </a:gsLst>
                  <a:lin ang="5400000" scaled="0"/>
                </a:gradFill>
                <a:latin typeface="Segoe UI Light" pitchFamily="34" charset="0"/>
              </a:rPr>
              <a:t>controls</a:t>
            </a:r>
          </a:p>
          <a:p>
            <a:pPr marL="3175" defTabSz="914363">
              <a:lnSpc>
                <a:spcPct val="90000"/>
              </a:lnSpc>
              <a:spcAft>
                <a:spcPts val="900"/>
              </a:spcAft>
              <a:buSzPct val="80000"/>
              <a:buFont typeface="Arial" pitchFamily="34" charset="0"/>
              <a:buNone/>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loads source </a:t>
            </a:r>
            <a:r>
              <a:rPr lang="en-US" sz="3200" spc="-100" dirty="0">
                <a:gradFill>
                  <a:gsLst>
                    <a:gs pos="0">
                      <a:srgbClr val="595959"/>
                    </a:gs>
                    <a:gs pos="86000">
                      <a:srgbClr val="595959"/>
                    </a:gs>
                  </a:gsLst>
                  <a:lin ang="5400000" scaled="0"/>
                </a:gradFill>
                <a:latin typeface="Segoe UI Light" pitchFamily="34" charset="0"/>
              </a:rPr>
              <a:t>at page load</a:t>
            </a:r>
          </a:p>
        </p:txBody>
      </p:sp>
    </p:spTree>
    <p:extLst>
      <p:ext uri="{BB962C8B-B14F-4D97-AF65-F5344CB8AC3E}">
        <p14:creationId xmlns:p14="http://schemas.microsoft.com/office/powerpoint/2010/main" val="321074862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6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HTML5</a:t>
            </a:r>
            <a:endParaRPr lang="en-US" dirty="0"/>
          </a:p>
        </p:txBody>
      </p:sp>
      <p:sp>
        <p:nvSpPr>
          <p:cNvPr id="7" name="Subtitle 6"/>
          <p:cNvSpPr>
            <a:spLocks noGrp="1"/>
          </p:cNvSpPr>
          <p:nvPr>
            <p:ph type="subTitle" idx="1"/>
          </p:nvPr>
        </p:nvSpPr>
        <p:spPr/>
        <p:txBody>
          <a:bodyPr/>
          <a:lstStyle/>
          <a:p>
            <a:r>
              <a:rPr lang="en-US" dirty="0" smtClean="0"/>
              <a:t>New markup features</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58376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9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JavaScript &amp; jQuery</a:t>
            </a:r>
            <a:endParaRPr lang="en-US" dirty="0"/>
          </a:p>
        </p:txBody>
      </p:sp>
    </p:spTree>
    <p:extLst>
      <p:ext uri="{BB962C8B-B14F-4D97-AF65-F5344CB8AC3E}">
        <p14:creationId xmlns:p14="http://schemas.microsoft.com/office/powerpoint/2010/main" val="340878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4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Who Uses </a:t>
            </a:r>
            <a:r>
              <a:rPr lang="en-US" dirty="0" err="1" smtClean="0"/>
              <a:t>jQuery</a:t>
            </a:r>
            <a:r>
              <a:rPr lang="en-US" dirty="0" smtClean="0"/>
              <a:t>?</a:t>
            </a:r>
            <a:endParaRPr lang="en-US" dirty="0"/>
          </a:p>
        </p:txBody>
      </p:sp>
      <p:sp>
        <p:nvSpPr>
          <p:cNvPr id="11" name="Content Placeholder 10"/>
          <p:cNvSpPr>
            <a:spLocks noGrp="1"/>
          </p:cNvSpPr>
          <p:nvPr>
            <p:ph type="body" sz="quarter" idx="10"/>
            <p:custDataLst>
              <p:tags r:id="rId4"/>
            </p:custDataLst>
          </p:nvPr>
        </p:nvSpPr>
        <p:spPr>
          <a:xfrm>
            <a:off x="519112" y="1141413"/>
            <a:ext cx="11149013" cy="1815882"/>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19 million </a:t>
            </a:r>
            <a:r>
              <a:rPr lang="en-US" sz="4000" dirty="0" smtClean="0">
                <a:gradFill>
                  <a:gsLst>
                    <a:gs pos="0">
                      <a:schemeClr val="accent2"/>
                    </a:gs>
                    <a:gs pos="100000">
                      <a:schemeClr val="accent2"/>
                    </a:gs>
                  </a:gsLst>
                  <a:lin ang="5400000" scaled="0"/>
                </a:gradFill>
                <a:latin typeface="Segoe UI Light" pitchFamily="34" charset="0"/>
              </a:rPr>
              <a:t>Web Sites</a:t>
            </a:r>
          </a:p>
          <a:p>
            <a:pPr>
              <a:spcAft>
                <a:spcPts val="1200"/>
              </a:spcAft>
            </a:pPr>
            <a:r>
              <a:rPr lang="en-US" sz="4000" dirty="0" smtClean="0">
                <a:latin typeface="Segoe UI Light" pitchFamily="34" charset="0"/>
              </a:rPr>
              <a:t>2.9 million </a:t>
            </a:r>
            <a:r>
              <a:rPr lang="en-US" sz="4000" dirty="0" smtClean="0">
                <a:latin typeface="Segoe UI Light" pitchFamily="34" charset="0"/>
              </a:rPr>
              <a:t>of those sites rank </a:t>
            </a:r>
            <a:br>
              <a:rPr lang="en-US" sz="4000" dirty="0" smtClean="0">
                <a:latin typeface="Segoe UI Light" pitchFamily="34" charset="0"/>
              </a:rPr>
            </a:br>
            <a:r>
              <a:rPr lang="en-US" sz="4000" dirty="0" smtClean="0">
                <a:latin typeface="Segoe UI Light" pitchFamily="34" charset="0"/>
              </a:rPr>
              <a:t>in the top sites on the web</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 name="TextBox 3"/>
          <p:cNvSpPr txBox="1"/>
          <p:nvPr/>
        </p:nvSpPr>
        <p:spPr>
          <a:xfrm>
            <a:off x="514678" y="5973660"/>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9"/>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74545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7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err="1"/>
              <a:t>jQuery</a:t>
            </a:r>
            <a:r>
              <a:rPr lang="en-US" dirty="0"/>
              <a:t> – why so popular?</a:t>
            </a:r>
          </a:p>
        </p:txBody>
      </p:sp>
      <p:sp>
        <p:nvSpPr>
          <p:cNvPr id="5" name="Text Placeholder 4"/>
          <p:cNvSpPr>
            <a:spLocks noGrp="1"/>
          </p:cNvSpPr>
          <p:nvPr>
            <p:ph type="body" sz="quarter" idx="10"/>
          </p:nvPr>
        </p:nvSpPr>
        <p:spPr>
          <a:xfrm>
            <a:off x="519112" y="1695450"/>
            <a:ext cx="5116375" cy="3693319"/>
          </a:xfrm>
        </p:spPr>
        <p:txBody>
          <a:bodyPr/>
          <a:lstStyle/>
          <a:p>
            <a:pPr>
              <a:spcBef>
                <a:spcPts val="1800"/>
              </a:spcBef>
              <a:spcAft>
                <a:spcPts val="0"/>
              </a:spcAft>
            </a:pPr>
            <a:r>
              <a:rPr lang="en-US" dirty="0"/>
              <a:t>Easy to learn</a:t>
            </a:r>
          </a:p>
          <a:p>
            <a:pPr>
              <a:spcBef>
                <a:spcPts val="1800"/>
              </a:spcBef>
              <a:spcAft>
                <a:spcPts val="0"/>
              </a:spcAft>
            </a:pPr>
            <a:r>
              <a:rPr lang="en-US" dirty="0"/>
              <a:t>Loads of Plugins</a:t>
            </a:r>
          </a:p>
          <a:p>
            <a:pPr>
              <a:spcBef>
                <a:spcPts val="1800"/>
              </a:spcBef>
              <a:spcAft>
                <a:spcPts val="0"/>
              </a:spcAft>
            </a:pPr>
            <a:r>
              <a:rPr lang="en-US" dirty="0"/>
              <a:t>Powerful DOM Selection</a:t>
            </a:r>
          </a:p>
          <a:p>
            <a:pPr>
              <a:spcBef>
                <a:spcPts val="1800"/>
              </a:spcBef>
              <a:spcAft>
                <a:spcPts val="0"/>
              </a:spcAft>
            </a:pPr>
            <a:r>
              <a:rPr lang="en-US" dirty="0"/>
              <a:t>Lightweight</a:t>
            </a:r>
          </a:p>
          <a:p>
            <a:pPr>
              <a:spcBef>
                <a:spcPts val="1800"/>
              </a:spcBef>
              <a:spcAft>
                <a:spcPts val="0"/>
              </a:spcAft>
            </a:pPr>
            <a:r>
              <a:rPr lang="en-US" dirty="0"/>
              <a:t>Community Support</a:t>
            </a:r>
          </a:p>
        </p:txBody>
      </p:sp>
      <p:sp>
        <p:nvSpPr>
          <p:cNvPr id="12" name="Freeform 24"/>
          <p:cNvSpPr>
            <a:spLocks noEditPoints="1"/>
          </p:cNvSpPr>
          <p:nvPr/>
        </p:nvSpPr>
        <p:spPr bwMode="black">
          <a:xfrm>
            <a:off x="9169880" y="3342592"/>
            <a:ext cx="2506184" cy="290739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3254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Community</a:t>
            </a:r>
          </a:p>
        </p:txBody>
      </p:sp>
      <p:sp>
        <p:nvSpPr>
          <p:cNvPr id="3" name="Text Placeholder 4"/>
          <p:cNvSpPr txBox="1">
            <a:spLocks/>
          </p:cNvSpPr>
          <p:nvPr/>
        </p:nvSpPr>
        <p:spPr>
          <a:xfrm>
            <a:off x="51911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dirty="0" smtClean="0">
                <a:solidFill>
                  <a:schemeClr val="accent2">
                    <a:alpha val="99000"/>
                  </a:schemeClr>
                </a:solidFill>
                <a:latin typeface="Segoe UI Light" pitchFamily="34" charset="0"/>
              </a:rPr>
              <a:t>jquery.com</a:t>
            </a:r>
          </a:p>
          <a:p>
            <a:pPr marL="0" indent="0" algn="r">
              <a:spcBef>
                <a:spcPts val="1800"/>
              </a:spcBef>
              <a:buNone/>
            </a:pPr>
            <a:r>
              <a:rPr lang="en-US" dirty="0" smtClean="0">
                <a:solidFill>
                  <a:schemeClr val="accent2">
                    <a:alpha val="99000"/>
                  </a:schemeClr>
                </a:solidFill>
                <a:latin typeface="Segoe UI Light" pitchFamily="34" charset="0"/>
              </a:rPr>
              <a:t>api.jquery.com</a:t>
            </a:r>
          </a:p>
          <a:p>
            <a:pPr marL="0" indent="0" algn="r">
              <a:spcBef>
                <a:spcPts val="1800"/>
              </a:spcBef>
              <a:buNone/>
            </a:pPr>
            <a:r>
              <a:rPr lang="en-US" dirty="0" smtClean="0">
                <a:solidFill>
                  <a:schemeClr val="accent2">
                    <a:alpha val="99000"/>
                  </a:schemeClr>
                </a:solidFill>
                <a:latin typeface="Segoe UI Light" pitchFamily="34" charset="0"/>
              </a:rPr>
              <a:t>forum.jquery.com</a:t>
            </a:r>
          </a:p>
          <a:p>
            <a:pPr marL="0" indent="0" algn="r">
              <a:spcBef>
                <a:spcPts val="1800"/>
              </a:spcBef>
              <a:buNone/>
            </a:pPr>
            <a:r>
              <a:rPr lang="en-US" dirty="0" smtClean="0">
                <a:solidFill>
                  <a:schemeClr val="accent2">
                    <a:alpha val="99000"/>
                  </a:schemeClr>
                </a:solidFill>
                <a:latin typeface="Segoe UI Light" pitchFamily="34" charset="0"/>
              </a:rPr>
              <a:t>meetups.jquery.com</a:t>
            </a:r>
          </a:p>
          <a:p>
            <a:pPr marL="0" indent="0" algn="r">
              <a:spcBef>
                <a:spcPts val="1800"/>
              </a:spcBef>
              <a:buNone/>
            </a:pPr>
            <a:r>
              <a:rPr lang="en-US" dirty="0" smtClean="0">
                <a:solidFill>
                  <a:schemeClr val="accent2">
                    <a:alpha val="99000"/>
                  </a:schemeClr>
                </a:solidFill>
                <a:latin typeface="Segoe UI Light" pitchFamily="34" charset="0"/>
              </a:rPr>
              <a:t>plugins.jquery.com</a:t>
            </a:r>
          </a:p>
          <a:p>
            <a:pPr marL="0" indent="0" algn="r">
              <a:spcBef>
                <a:spcPts val="1800"/>
              </a:spcBef>
              <a:buNone/>
            </a:pPr>
            <a:r>
              <a:rPr lang="en-US"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836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dirty="0">
                <a:solidFill>
                  <a:schemeClr val="tx2">
                    <a:alpha val="99000"/>
                  </a:schemeClr>
                </a:solidFill>
                <a:latin typeface="Segoe UI Light" pitchFamily="34" charset="0"/>
              </a:rPr>
              <a:t>Downloading</a:t>
            </a:r>
          </a:p>
          <a:p>
            <a:pPr marL="0" indent="0">
              <a:spcBef>
                <a:spcPts val="1800"/>
              </a:spcBef>
              <a:buNone/>
            </a:pPr>
            <a:r>
              <a:rPr lang="en-US" dirty="0">
                <a:solidFill>
                  <a:schemeClr val="tx2">
                    <a:alpha val="99000"/>
                  </a:schemeClr>
                </a:solidFill>
                <a:latin typeface="Segoe UI Light" pitchFamily="34" charset="0"/>
              </a:rPr>
              <a:t>Documentation</a:t>
            </a:r>
          </a:p>
          <a:p>
            <a:pPr marL="0" indent="0">
              <a:spcBef>
                <a:spcPts val="1800"/>
              </a:spcBef>
              <a:buNone/>
            </a:pPr>
            <a:r>
              <a:rPr lang="en-US" dirty="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Local </a:t>
            </a:r>
            <a:r>
              <a:rPr lang="en-US" dirty="0" smtClean="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Extending</a:t>
            </a:r>
          </a:p>
          <a:p>
            <a:pPr marL="0" indent="0">
              <a:spcBef>
                <a:spcPts val="1800"/>
              </a:spcBef>
              <a:buNone/>
            </a:pPr>
            <a:r>
              <a:rPr lang="en-US" dirty="0">
                <a:solidFill>
                  <a:schemeClr val="tx2">
                    <a:alpha val="99000"/>
                  </a:schemeClr>
                </a:solidFill>
                <a:latin typeface="Segoe UI Light" pitchFamily="34" charset="0"/>
              </a:rPr>
              <a:t>UI Widgets and Effects</a:t>
            </a:r>
          </a:p>
        </p:txBody>
      </p:sp>
    </p:spTree>
    <p:extLst>
      <p:ext uri="{BB962C8B-B14F-4D97-AF65-F5344CB8AC3E}">
        <p14:creationId xmlns:p14="http://schemas.microsoft.com/office/powerpoint/2010/main" val="39723021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Fundamentals</a:t>
            </a:r>
          </a:p>
        </p:txBody>
      </p:sp>
      <p:sp>
        <p:nvSpPr>
          <p:cNvPr id="6" name="Text Placeholder 5"/>
          <p:cNvSpPr>
            <a:spLocks noGrp="1"/>
          </p:cNvSpPr>
          <p:nvPr>
            <p:ph type="body" sz="quarter" idx="10"/>
          </p:nvPr>
        </p:nvSpPr>
        <p:spPr>
          <a:xfrm>
            <a:off x="519112" y="1092679"/>
            <a:ext cx="11149013" cy="2562240"/>
          </a:xfrm>
        </p:spPr>
        <p:txBody>
          <a:bodyPr/>
          <a:lstStyle/>
          <a:p>
            <a:r>
              <a:rPr lang="en-US" dirty="0" smtClean="0"/>
              <a:t>Find something, Do something</a:t>
            </a:r>
          </a:p>
          <a:p>
            <a:r>
              <a:rPr lang="en-US" dirty="0" smtClean="0"/>
              <a:t>Functional Syntax</a:t>
            </a:r>
          </a:p>
          <a:p>
            <a:r>
              <a:rPr lang="en-US" dirty="0" smtClean="0"/>
              <a:t>DOM Manipulation</a:t>
            </a:r>
          </a:p>
          <a:p>
            <a:r>
              <a:rPr lang="en-US" dirty="0" smtClean="0"/>
              <a:t>Changing of events</a:t>
            </a:r>
            <a:endParaRPr lang="en-US" dirty="0"/>
          </a:p>
        </p:txBody>
      </p:sp>
      <p:sp>
        <p:nvSpPr>
          <p:cNvPr id="8" name="Rectangle 7"/>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6794" y="3641280"/>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p:txBody>
      </p:sp>
      <p:sp>
        <p:nvSpPr>
          <p:cNvPr id="11" name="Rectangle 10"/>
          <p:cNvSpPr/>
          <p:nvPr/>
        </p:nvSpPr>
        <p:spPr bwMode="auto">
          <a:xfrm>
            <a:off x="4056794" y="3641279"/>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a:t>
            </a:r>
            <a:r>
              <a:rPr lang="en-US" sz="2000" dirty="0">
                <a:solidFill>
                  <a:schemeClr val="bg1">
                    <a:alpha val="99000"/>
                  </a:schemeClr>
                </a:solidFill>
                <a:latin typeface="Consolas" pitchFamily="49" charset="0"/>
                <a:cs typeface="Consolas" pitchFamily="49" charset="0"/>
              </a:rPr>
              <a:t>click( function</a:t>
            </a:r>
            <a:r>
              <a:rPr lang="en-US" sz="2000" dirty="0" smtClean="0">
                <a:solidFill>
                  <a:schemeClr val="bg1">
                    <a:alpha val="99000"/>
                  </a:schemeClr>
                </a:solidFill>
                <a:latin typeface="Consolas" pitchFamily="49" charset="0"/>
                <a:cs typeface="Consolas" pitchFamily="49" charset="0"/>
              </a:rPr>
              <a:t>(){</a:t>
            </a:r>
          </a:p>
          <a:p>
            <a:r>
              <a:rPr lang="en-US" sz="2000" dirty="0" smtClean="0">
                <a:solidFill>
                  <a:schemeClr val="bg1">
                    <a:alpha val="99000"/>
                  </a:schemeClr>
                </a:solidFill>
                <a:latin typeface="Consolas" pitchFamily="49" charset="0"/>
                <a:cs typeface="Consolas" pitchFamily="49" charset="0"/>
              </a:rPr>
              <a:t>        $('.submit').</a:t>
            </a:r>
            <a:r>
              <a:rPr lang="en-US" sz="2000" dirty="0" err="1" smtClean="0">
                <a:solidFill>
                  <a:schemeClr val="bg1">
                    <a:alpha val="99000"/>
                  </a:schemeClr>
                </a:solidFill>
                <a:latin typeface="Consolas" pitchFamily="49" charset="0"/>
                <a:cs typeface="Consolas" pitchFamily="49" charset="0"/>
              </a:rPr>
              <a:t>css</a:t>
            </a:r>
            <a:r>
              <a:rPr lang="en-US" sz="2000" dirty="0" smtClean="0">
                <a:solidFill>
                  <a:schemeClr val="bg1">
                    <a:alpha val="99000"/>
                  </a:schemeClr>
                </a:solidFill>
                <a:latin typeface="Consolas" pitchFamily="49" charset="0"/>
                <a:cs typeface="Consolas" pitchFamily="49" charset="0"/>
              </a:rPr>
              <a:t>('color', '#ff0000');</a:t>
            </a:r>
          </a:p>
          <a:p>
            <a:r>
              <a:rPr lang="en-US" sz="2000" dirty="0" smtClean="0">
                <a:solidFill>
                  <a:schemeClr val="bg1">
                    <a:alpha val="99000"/>
                  </a:schemeClr>
                </a:solidFill>
                <a:latin typeface="Consolas" pitchFamily="49" charset="0"/>
                <a:cs typeface="Consolas" pitchFamily="49" charset="0"/>
              </a:rPr>
              <a:t>        $('#container')</a:t>
            </a:r>
          </a:p>
          <a:p>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.append($('&lt;span&gt;Clicked!&lt;/span</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a:t>
            </a:r>
            <a:r>
              <a:rPr lang="en-US" sz="2000" dirty="0">
                <a:solidFill>
                  <a:schemeClr val="bg1">
                    <a:alpha val="99000"/>
                  </a:schemeClr>
                </a:solidFill>
                <a:latin typeface="Consolas" pitchFamily="49" charset="0"/>
                <a:cs typeface="Consolas" pitchFamily="49" charset="0"/>
              </a:rPr>
              <a:t>click(function</a:t>
            </a:r>
            <a:r>
              <a:rPr lang="en-US" sz="2000" dirty="0" smtClean="0">
                <a:solidFill>
                  <a:schemeClr val="bg1">
                    <a:alpha val="99000"/>
                  </a:schemeClr>
                </a:solidFill>
                <a:latin typeface="Consolas" pitchFamily="49" charset="0"/>
                <a:cs typeface="Consolas" pitchFamily="49" charset="0"/>
              </a:rPr>
              <a:t>(){ alert</a:t>
            </a:r>
            <a:r>
              <a:rPr lang="en-US" sz="2000" dirty="0">
                <a:solidFill>
                  <a:schemeClr val="bg1">
                    <a:alpha val="99000"/>
                  </a:schemeClr>
                </a:solidFill>
                <a:latin typeface="Consolas" pitchFamily="49" charset="0"/>
                <a:cs typeface="Consolas" pitchFamily="49" charset="0"/>
              </a:rPr>
              <a:t>('foo</a:t>
            </a:r>
            <a:r>
              <a:rPr lang="en-US" sz="2000" dirty="0" smtClean="0">
                <a:solidFill>
                  <a:schemeClr val="bg1">
                    <a:alpha val="99000"/>
                  </a:schemeClr>
                </a:solidFill>
                <a:latin typeface="Consolas" pitchFamily="49" charset="0"/>
                <a:cs typeface="Consolas" pitchFamily="49" charset="0"/>
              </a:rPr>
              <a:t>'); }));</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164151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Creating HTML5 Applications </a:t>
            </a:r>
            <a:r>
              <a:rPr lang="en-US" smtClean="0"/>
              <a:t>With jQuery</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49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err="1" smtClean="0"/>
              <a:t>jQuery</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464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Single Page Application</a:t>
            </a:r>
            <a:endParaRPr lang="en-US" dirty="0"/>
          </a:p>
        </p:txBody>
      </p:sp>
    </p:spTree>
    <p:extLst>
      <p:ext uri="{BB962C8B-B14F-4D97-AF65-F5344CB8AC3E}">
        <p14:creationId xmlns:p14="http://schemas.microsoft.com/office/powerpoint/2010/main" val="6172491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1652"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9" name="Rectangle 8"/>
          <p:cNvSpPr/>
          <p:nvPr/>
        </p:nvSpPr>
        <p:spPr bwMode="auto">
          <a:xfrm>
            <a:off x="9954426"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0" name="Right Arrow 9"/>
          <p:cNvSpPr/>
          <p:nvPr/>
        </p:nvSpPr>
        <p:spPr bwMode="auto">
          <a:xfrm>
            <a:off x="3006217" y="1194816"/>
            <a:ext cx="615535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a:t>
            </a:r>
            <a:endParaRPr lang="en-US" sz="2200" dirty="0" smtClean="0">
              <a:gradFill>
                <a:gsLst>
                  <a:gs pos="0">
                    <a:srgbClr val="FFFFFF"/>
                  </a:gs>
                  <a:gs pos="100000">
                    <a:srgbClr val="FFFFFF"/>
                  </a:gs>
                </a:gsLst>
                <a:lin ang="5400000" scaled="0"/>
              </a:gradFill>
            </a:endParaRPr>
          </a:p>
        </p:txBody>
      </p:sp>
      <p:grpSp>
        <p:nvGrpSpPr>
          <p:cNvPr id="33" name="Group 32"/>
          <p:cNvGrpSpPr/>
          <p:nvPr/>
        </p:nvGrpSpPr>
        <p:grpSpPr>
          <a:xfrm>
            <a:off x="3006215" y="1911690"/>
            <a:ext cx="6155355"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endParaRPr lang="en-US" sz="2200" dirty="0" smtClean="0">
                <a:gradFill>
                  <a:gsLst>
                    <a:gs pos="0">
                      <a:srgbClr val="FFFFFF"/>
                    </a:gs>
                    <a:gs pos="100000">
                      <a:srgbClr val="FFFFFF"/>
                    </a:gs>
                  </a:gsLst>
                  <a:lin ang="5400000" scaled="0"/>
                </a:gradFill>
              </a:endParaRP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Comparison: standard page requests</a:t>
            </a:r>
            <a:endParaRPr lang="en-US" dirty="0"/>
          </a:p>
        </p:txBody>
      </p:sp>
      <p:sp>
        <p:nvSpPr>
          <p:cNvPr id="26" name="Right Arrow 25"/>
          <p:cNvSpPr/>
          <p:nvPr/>
        </p:nvSpPr>
        <p:spPr bwMode="auto">
          <a:xfrm>
            <a:off x="3012313" y="3639312"/>
            <a:ext cx="615535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http://site.com/products/6</a:t>
            </a:r>
            <a:endParaRPr lang="en-US" sz="2200" dirty="0" smtClean="0">
              <a:gradFill>
                <a:gsLst>
                  <a:gs pos="0">
                    <a:srgbClr val="FFFFFF"/>
                  </a:gs>
                  <a:gs pos="100000">
                    <a:srgbClr val="FFFFFF"/>
                  </a:gs>
                </a:gsLst>
                <a:lin ang="5400000" scaled="0"/>
              </a:gradFill>
            </a:endParaRPr>
          </a:p>
        </p:txBody>
      </p:sp>
      <p:sp>
        <p:nvSpPr>
          <p:cNvPr id="27" name="Right Arrow 26"/>
          <p:cNvSpPr/>
          <p:nvPr/>
        </p:nvSpPr>
        <p:spPr bwMode="auto">
          <a:xfrm flipH="1">
            <a:off x="3012311" y="4459639"/>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endParaRPr lang="en-US" sz="2200" dirty="0" smtClean="0">
              <a:gradFill>
                <a:gsLst>
                  <a:gs pos="0">
                    <a:srgbClr val="FFFFFF"/>
                  </a:gs>
                  <a:gs pos="100000">
                    <a:srgbClr val="FFFFFF"/>
                  </a:gs>
                </a:gsLst>
                <a:lin ang="5400000" scaled="0"/>
              </a:gradFill>
            </a:endParaRPr>
          </a:p>
        </p:txBody>
      </p:sp>
      <p:sp>
        <p:nvSpPr>
          <p:cNvPr id="28" name="Folded Corner 27"/>
          <p:cNvSpPr/>
          <p:nvPr/>
        </p:nvSpPr>
        <p:spPr bwMode="auto">
          <a:xfrm>
            <a:off x="7398652" y="4356186"/>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57336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1652"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9" name="Rectangle 8"/>
          <p:cNvSpPr/>
          <p:nvPr/>
        </p:nvSpPr>
        <p:spPr bwMode="auto">
          <a:xfrm>
            <a:off x="9954426"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0" name="Right Arrow 9"/>
          <p:cNvSpPr/>
          <p:nvPr/>
        </p:nvSpPr>
        <p:spPr bwMode="auto">
          <a:xfrm>
            <a:off x="3006217" y="1194816"/>
            <a:ext cx="6588886"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a:t>
            </a:r>
            <a:endParaRPr lang="en-US" sz="2200" dirty="0" smtClean="0">
              <a:gradFill>
                <a:gsLst>
                  <a:gs pos="0">
                    <a:srgbClr val="FFFFFF"/>
                  </a:gs>
                  <a:gs pos="100000">
                    <a:srgbClr val="FFFFFF"/>
                  </a:gs>
                </a:gsLst>
                <a:lin ang="5400000" scaled="0"/>
              </a:gradFill>
            </a:endParaRPr>
          </a:p>
        </p:txBody>
      </p:sp>
      <p:grpSp>
        <p:nvGrpSpPr>
          <p:cNvPr id="33" name="Group 32"/>
          <p:cNvGrpSpPr/>
          <p:nvPr/>
        </p:nvGrpSpPr>
        <p:grpSpPr>
          <a:xfrm>
            <a:off x="3006215" y="1911690"/>
            <a:ext cx="6588888"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endParaRPr lang="en-US" sz="2200" dirty="0" smtClean="0">
                <a:gradFill>
                  <a:gsLst>
                    <a:gs pos="0">
                      <a:srgbClr val="FFFFFF"/>
                    </a:gs>
                    <a:gs pos="100000">
                      <a:srgbClr val="FFFFFF"/>
                    </a:gs>
                  </a:gsLst>
                  <a:lin ang="5400000" scaled="0"/>
                </a:gradFill>
              </a:endParaRP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Single page application</a:t>
            </a:r>
            <a:endParaRPr lang="en-US" dirty="0"/>
          </a:p>
        </p:txBody>
      </p:sp>
      <p:sp>
        <p:nvSpPr>
          <p:cNvPr id="26" name="Right Arrow 25"/>
          <p:cNvSpPr/>
          <p:nvPr/>
        </p:nvSpPr>
        <p:spPr bwMode="auto">
          <a:xfrm>
            <a:off x="3012312" y="3639312"/>
            <a:ext cx="6582791"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JavaScript Request: http://site.com/api/products/6</a:t>
            </a:r>
            <a:endParaRPr lang="en-US" sz="2200" dirty="0" smtClean="0">
              <a:gradFill>
                <a:gsLst>
                  <a:gs pos="0">
                    <a:srgbClr val="FFFFFF"/>
                  </a:gs>
                  <a:gs pos="100000">
                    <a:srgbClr val="FFFFFF"/>
                  </a:gs>
                </a:gsLst>
                <a:lin ang="5400000" scaled="0"/>
              </a:gradFill>
            </a:endParaRPr>
          </a:p>
        </p:txBody>
      </p:sp>
      <p:grpSp>
        <p:nvGrpSpPr>
          <p:cNvPr id="4" name="Group 3"/>
          <p:cNvGrpSpPr/>
          <p:nvPr/>
        </p:nvGrpSpPr>
        <p:grpSpPr>
          <a:xfrm>
            <a:off x="3012310" y="4459639"/>
            <a:ext cx="6582792" cy="795113"/>
            <a:chOff x="3012310" y="4459639"/>
            <a:chExt cx="6582792" cy="795113"/>
          </a:xfrm>
        </p:grpSpPr>
        <p:sp>
          <p:nvSpPr>
            <p:cNvPr id="27" name="Right Arrow 26"/>
            <p:cNvSpPr/>
            <p:nvPr/>
          </p:nvSpPr>
          <p:spPr bwMode="auto">
            <a:xfrm flipH="1">
              <a:off x="3012310" y="4459639"/>
              <a:ext cx="6582792"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Tiny bit of data</a:t>
              </a:r>
              <a:endParaRPr lang="en-US" sz="2200" dirty="0" smtClean="0">
                <a:gradFill>
                  <a:gsLst>
                    <a:gs pos="0">
                      <a:srgbClr val="FFFFFF"/>
                    </a:gs>
                    <a:gs pos="100000">
                      <a:srgbClr val="FFFFFF"/>
                    </a:gs>
                  </a:gsLst>
                  <a:lin ang="5400000" scaled="0"/>
                </a:gradFill>
              </a:endParaRPr>
            </a:p>
          </p:txBody>
        </p:sp>
        <p:sp>
          <p:nvSpPr>
            <p:cNvPr id="3" name="Cloud 2"/>
            <p:cNvSpPr/>
            <p:nvPr/>
          </p:nvSpPr>
          <p:spPr bwMode="auto">
            <a:xfrm>
              <a:off x="7557336" y="4459639"/>
              <a:ext cx="2037766" cy="795113"/>
            </a:xfrm>
            <a:prstGeom prst="cloud">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{product}</a:t>
              </a: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802554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976497"/>
            <a:ext cx="12188825" cy="531498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Declarative Bindings</a:t>
            </a:r>
          </a:p>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Automatic UI refresh</a:t>
            </a:r>
          </a:p>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Dependency Tracking</a:t>
            </a:r>
          </a:p>
          <a:p>
            <a:pPr defTabSz="914099" fontAlgn="base">
              <a:lnSpc>
                <a:spcPct val="150000"/>
              </a:lnSpc>
              <a:spcBef>
                <a:spcPct val="0"/>
              </a:spcBef>
              <a:spcAft>
                <a:spcPct val="0"/>
              </a:spcAft>
            </a:pPr>
            <a:r>
              <a:rPr lang="en-US" sz="4000" dirty="0" err="1" smtClean="0">
                <a:gradFill>
                  <a:gsLst>
                    <a:gs pos="0">
                      <a:srgbClr val="FFFFFF"/>
                    </a:gs>
                    <a:gs pos="100000">
                      <a:srgbClr val="FFFFFF"/>
                    </a:gs>
                  </a:gsLst>
                  <a:lin ang="5400000" scaled="0"/>
                </a:gradFill>
              </a:rPr>
              <a:t>Templating</a:t>
            </a:r>
            <a:endParaRPr lang="en-US" sz="40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Knockout.js</a:t>
            </a:r>
            <a:endParaRPr lang="en-US" dirty="0"/>
          </a:p>
        </p:txBody>
      </p:sp>
      <p:pic>
        <p:nvPicPr>
          <p:cNvPr id="69636" name="Picture 4" descr="http://knockoutjs.com/img/homep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240" y="976497"/>
            <a:ext cx="6077779" cy="531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35026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861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Single Page Application</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22725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340072" y="1090102"/>
            <a:ext cx="8328053" cy="5896999"/>
          </a:xfrm>
        </p:spPr>
        <p:txBody>
          <a:bodyPr/>
          <a:lstStyle/>
          <a:p>
            <a:r>
              <a:rPr lang="en-US" dirty="0" smtClean="0"/>
              <a:t>Introduction to HTML5</a:t>
            </a:r>
          </a:p>
          <a:p>
            <a:r>
              <a:rPr lang="en-US" dirty="0" smtClean="0"/>
              <a:t>Hands on HTML5 in ASP.NET MVC 4</a:t>
            </a:r>
          </a:p>
          <a:p>
            <a:r>
              <a:rPr lang="en-US" dirty="0" smtClean="0"/>
              <a:t>jQuery overview</a:t>
            </a:r>
          </a:p>
          <a:p>
            <a:r>
              <a:rPr lang="en-US" dirty="0" smtClean="0"/>
              <a:t>Visual Studio web tools</a:t>
            </a:r>
          </a:p>
          <a:p>
            <a:r>
              <a:rPr lang="en-US" dirty="0" smtClean="0"/>
              <a:t>Web Essentials</a:t>
            </a:r>
          </a:p>
          <a:p>
            <a:r>
              <a:rPr lang="en-US" dirty="0" smtClean="0"/>
              <a:t>SPA Template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HTML5</a:t>
            </a:r>
            <a:endParaRPr lang="en-US" dirty="0"/>
          </a:p>
        </p:txBody>
      </p:sp>
    </p:spTree>
    <p:extLst>
      <p:ext uri="{BB962C8B-B14F-4D97-AF65-F5344CB8AC3E}">
        <p14:creationId xmlns:p14="http://schemas.microsoft.com/office/powerpoint/2010/main" val="220458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2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What is HTML5?</a:t>
            </a:r>
            <a:endParaRPr lang="en-US" dirty="0"/>
          </a:p>
        </p:txBody>
      </p:sp>
      <p:sp>
        <p:nvSpPr>
          <p:cNvPr id="5" name="Text Placeholder 4"/>
          <p:cNvSpPr>
            <a:spLocks noGrp="1"/>
          </p:cNvSpPr>
          <p:nvPr>
            <p:ph type="body" sz="quarter" idx="10"/>
          </p:nvPr>
        </p:nvSpPr>
        <p:spPr>
          <a:xfrm>
            <a:off x="469496" y="2521200"/>
            <a:ext cx="5116375" cy="1107996"/>
          </a:xfrm>
        </p:spPr>
        <p:txBody>
          <a:bodyPr/>
          <a:lstStyle/>
          <a:p>
            <a:r>
              <a:rPr lang="en-US" dirty="0" smtClean="0"/>
              <a:t>It isn’t a </a:t>
            </a:r>
            <a:br>
              <a:rPr lang="en-US" dirty="0" smtClean="0"/>
            </a:br>
            <a:r>
              <a:rPr lang="en-US" dirty="0" smtClean="0"/>
              <a:t>marketing message</a:t>
            </a:r>
            <a:endParaRPr lang="en-US" dirty="0"/>
          </a:p>
        </p:txBody>
      </p:sp>
      <p:sp>
        <p:nvSpPr>
          <p:cNvPr id="8" name="Text Placeholder 4"/>
          <p:cNvSpPr txBox="1">
            <a:spLocks/>
          </p:cNvSpPr>
          <p:nvPr/>
        </p:nvSpPr>
        <p:spPr>
          <a:xfrm>
            <a:off x="469496"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a:t>
            </a:r>
            <a:r>
              <a:rPr lang="en-US" b="1" dirty="0" smtClean="0"/>
              <a:t>new standard </a:t>
            </a:r>
            <a:r>
              <a:rPr lang="en-US" dirty="0" smtClean="0"/>
              <a:t>for</a:t>
            </a:r>
          </a:p>
          <a:p>
            <a:r>
              <a:rPr lang="en-US" dirty="0"/>
              <a:t>a</a:t>
            </a:r>
            <a:r>
              <a:rPr lang="en-US" dirty="0" smtClean="0"/>
              <a:t> </a:t>
            </a:r>
            <a:r>
              <a:rPr lang="en-US" b="1" dirty="0" smtClean="0"/>
              <a:t>new web</a:t>
            </a:r>
            <a:endParaRPr lang="en-US" b="1" dirty="0"/>
          </a:p>
        </p:txBody>
      </p:sp>
      <p:sp>
        <p:nvSpPr>
          <p:cNvPr id="9" name="Text Placeholder 4"/>
          <p:cNvSpPr txBox="1">
            <a:spLocks/>
          </p:cNvSpPr>
          <p:nvPr/>
        </p:nvSpPr>
        <p:spPr>
          <a:xfrm>
            <a:off x="469496"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language with support on a variety of devices</a:t>
            </a:r>
            <a:endParaRPr lang="en-US"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69496" y="1173591"/>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Umbrella term: </a:t>
            </a:r>
            <a:r>
              <a:rPr lang="en-US" dirty="0" err="1" smtClean="0"/>
              <a:t>vNext</a:t>
            </a:r>
            <a:endParaRPr lang="en-US" dirty="0" smtClean="0"/>
          </a:p>
          <a:p>
            <a:pPr lvl="0"/>
            <a:r>
              <a:rPr lang="en-US" dirty="0" smtClean="0"/>
              <a:t>HTML, CSS, </a:t>
            </a:r>
            <a:r>
              <a:rPr lang="en-US" dirty="0" err="1" smtClean="0"/>
              <a:t>ECMAScript</a:t>
            </a:r>
            <a:r>
              <a:rPr lang="en-US" dirty="0" smtClean="0"/>
              <a:t> </a:t>
            </a:r>
            <a:endParaRPr lang="en-US" dirty="0"/>
          </a:p>
        </p:txBody>
      </p:sp>
    </p:spTree>
    <p:extLst>
      <p:ext uri="{BB962C8B-B14F-4D97-AF65-F5344CB8AC3E}">
        <p14:creationId xmlns:p14="http://schemas.microsoft.com/office/powerpoint/2010/main" val="184930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4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Why do you care?</a:t>
            </a:r>
            <a:endParaRPr lang="en-US" dirty="0"/>
          </a:p>
        </p:txBody>
      </p:sp>
      <p:sp>
        <p:nvSpPr>
          <p:cNvPr id="5" name="Text Placeholder 4"/>
          <p:cNvSpPr>
            <a:spLocks noGrp="1"/>
          </p:cNvSpPr>
          <p:nvPr>
            <p:ph type="body" sz="quarter" idx="10"/>
          </p:nvPr>
        </p:nvSpPr>
        <p:spPr>
          <a:xfrm>
            <a:off x="469496" y="3327092"/>
            <a:ext cx="5116375" cy="747897"/>
          </a:xfrm>
        </p:spPr>
        <p:txBody>
          <a:bodyPr/>
          <a:lstStyle/>
          <a:p>
            <a:r>
              <a:rPr lang="en-US" sz="5400" b="1" dirty="0" smtClean="0"/>
              <a:t>Simpler</a:t>
            </a:r>
            <a:endParaRPr lang="en-US" sz="5400" b="1" dirty="0"/>
          </a:p>
        </p:txBody>
      </p:sp>
      <p:sp>
        <p:nvSpPr>
          <p:cNvPr id="8" name="Text Placeholder 4"/>
          <p:cNvSpPr txBox="1">
            <a:spLocks/>
          </p:cNvSpPr>
          <p:nvPr/>
        </p:nvSpPr>
        <p:spPr>
          <a:xfrm>
            <a:off x="469496" y="4616993"/>
            <a:ext cx="5116375" cy="74789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5400" b="1" dirty="0" smtClean="0"/>
              <a:t>Semantic</a:t>
            </a:r>
            <a:endParaRPr lang="en-US" sz="5400" b="1"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69496" y="2037191"/>
            <a:ext cx="5116375" cy="74789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5400" b="1" dirty="0" smtClean="0"/>
              <a:t>Smaller</a:t>
            </a:r>
            <a:endParaRPr lang="en-US" sz="5400" b="1" dirty="0"/>
          </a:p>
        </p:txBody>
      </p:sp>
    </p:spTree>
    <p:extLst>
      <p:ext uri="{BB962C8B-B14F-4D97-AF65-F5344CB8AC3E}">
        <p14:creationId xmlns:p14="http://schemas.microsoft.com/office/powerpoint/2010/main" val="364127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rot="16200000">
            <a:off x="5452343" y="399328"/>
            <a:ext cx="1279378" cy="11149013"/>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endParaRPr lang="en-US" sz="1600" kern="1200" dirty="0"/>
          </a:p>
        </p:txBody>
      </p:sp>
      <p:sp>
        <p:nvSpPr>
          <p:cNvPr id="3" name="Title 2"/>
          <p:cNvSpPr>
            <a:spLocks noGrp="1"/>
          </p:cNvSpPr>
          <p:nvPr>
            <p:ph type="title"/>
          </p:nvPr>
        </p:nvSpPr>
        <p:spPr/>
        <p:txBody>
          <a:bodyPr/>
          <a:lstStyle/>
          <a:p>
            <a:r>
              <a:rPr lang="en-US" dirty="0" smtClean="0"/>
              <a:t>Map of HTML5</a:t>
            </a:r>
            <a:endParaRPr lang="en-US" dirty="0"/>
          </a:p>
        </p:txBody>
      </p:sp>
      <p:sp>
        <p:nvSpPr>
          <p:cNvPr id="5" name="Rectangle 4"/>
          <p:cNvSpPr/>
          <p:nvPr/>
        </p:nvSpPr>
        <p:spPr>
          <a:xfrm>
            <a:off x="517525" y="1141413"/>
            <a:ext cx="10172761"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lvl="0" algn="ctr" defTabSz="1955800" rtl="0">
              <a:lnSpc>
                <a:spcPct val="90000"/>
              </a:lnSpc>
              <a:spcBef>
                <a:spcPct val="0"/>
              </a:spcBef>
              <a:spcAft>
                <a:spcPct val="35000"/>
              </a:spcAft>
            </a:pPr>
            <a:r>
              <a:rPr lang="en-US" sz="4400" kern="1200" dirty="0" smtClean="0">
                <a:solidFill>
                  <a:schemeClr val="lt1">
                    <a:alpha val="99000"/>
                  </a:schemeClr>
                </a:solidFill>
              </a:rPr>
              <a:t>W3C</a:t>
            </a:r>
            <a:endParaRPr lang="en-US" sz="4400" kern="1200" dirty="0">
              <a:solidFill>
                <a:schemeClr val="lt1">
                  <a:alpha val="99000"/>
                </a:schemeClr>
              </a:solidFill>
            </a:endParaRPr>
          </a:p>
        </p:txBody>
      </p:sp>
      <p:sp>
        <p:nvSpPr>
          <p:cNvPr id="6" name="Rectangle 5"/>
          <p:cNvSpPr/>
          <p:nvPr/>
        </p:nvSpPr>
        <p:spPr>
          <a:xfrm>
            <a:off x="519112" y="2328163"/>
            <a:ext cx="754285"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HTML</a:t>
            </a:r>
            <a:endParaRPr lang="en-US" sz="1600" kern="1200" dirty="0">
              <a:solidFill>
                <a:schemeClr val="lt1">
                  <a:alpha val="99000"/>
                </a:schemeClr>
              </a:solidFill>
            </a:endParaRPr>
          </a:p>
        </p:txBody>
      </p:sp>
      <p:sp>
        <p:nvSpPr>
          <p:cNvPr id="15" name="Rectangle 14"/>
          <p:cNvSpPr/>
          <p:nvPr/>
        </p:nvSpPr>
        <p:spPr>
          <a:xfrm>
            <a:off x="1455242" y="2328163"/>
            <a:ext cx="2470072"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CSS</a:t>
            </a:r>
            <a:endParaRPr lang="en-US" sz="1600" kern="1200" dirty="0">
              <a:solidFill>
                <a:schemeClr val="lt1">
                  <a:alpha val="99000"/>
                </a:schemeClr>
              </a:solidFill>
            </a:endParaRPr>
          </a:p>
        </p:txBody>
      </p:sp>
      <p:sp>
        <p:nvSpPr>
          <p:cNvPr id="44" name="Rectangle 43"/>
          <p:cNvSpPr/>
          <p:nvPr/>
        </p:nvSpPr>
        <p:spPr>
          <a:xfrm>
            <a:off x="4107159" y="2328163"/>
            <a:ext cx="2823448"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a:solidFill>
                  <a:schemeClr val="lt1">
                    <a:alpha val="99000"/>
                  </a:schemeClr>
                </a:solidFill>
              </a:rPr>
              <a:t>Web </a:t>
            </a:r>
            <a:r>
              <a:rPr lang="en-US" sz="1600" kern="1200" dirty="0" smtClean="0">
                <a:solidFill>
                  <a:schemeClr val="lt1">
                    <a:alpha val="99000"/>
                  </a:schemeClr>
                </a:solidFill>
              </a:rPr>
              <a:t>Apps</a:t>
            </a:r>
            <a:endParaRPr lang="en-US" sz="1600" kern="1200" dirty="0">
              <a:solidFill>
                <a:schemeClr val="lt1">
                  <a:alpha val="99000"/>
                </a:schemeClr>
              </a:solidFill>
            </a:endParaRPr>
          </a:p>
        </p:txBody>
      </p:sp>
      <p:sp>
        <p:nvSpPr>
          <p:cNvPr id="77" name="Rectangle 76"/>
          <p:cNvSpPr/>
          <p:nvPr/>
        </p:nvSpPr>
        <p:spPr>
          <a:xfrm>
            <a:off x="7112452" y="2328163"/>
            <a:ext cx="1554493"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SVG</a:t>
            </a:r>
            <a:endParaRPr lang="en-US" sz="1600" kern="1200" dirty="0">
              <a:solidFill>
                <a:schemeClr val="lt1">
                  <a:alpha val="99000"/>
                </a:schemeClr>
              </a:solidFill>
            </a:endParaRPr>
          </a:p>
        </p:txBody>
      </p:sp>
      <p:sp>
        <p:nvSpPr>
          <p:cNvPr id="90" name="Rectangle 89"/>
          <p:cNvSpPr/>
          <p:nvPr/>
        </p:nvSpPr>
        <p:spPr>
          <a:xfrm rot="16200000">
            <a:off x="8857160" y="2328163"/>
            <a:ext cx="183312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vert" wrap="square" lIns="36773" tIns="36773" rIns="36773" bIns="36773" numCol="1" spcCol="1270" anchor="ctr" anchorCtr="0">
            <a:noAutofit/>
            <a:sp3d extrusionH="28000" prstMaterial="matte"/>
          </a:bodyPr>
          <a:lstStyle/>
          <a:p>
            <a:pPr lvl="0" algn="ctr" defTabSz="400050">
              <a:lnSpc>
                <a:spcPct val="90000"/>
              </a:lnSpc>
              <a:spcBef>
                <a:spcPct val="0"/>
              </a:spcBef>
              <a:spcAft>
                <a:spcPct val="35000"/>
              </a:spcAft>
            </a:pPr>
            <a:r>
              <a:rPr lang="en-US" sz="1600" kern="1200" dirty="0" smtClean="0">
                <a:solidFill>
                  <a:schemeClr val="lt1">
                    <a:alpha val="99000"/>
                  </a:schemeClr>
                </a:solidFill>
              </a:rPr>
              <a:t>Geolocation</a:t>
            </a:r>
            <a:endParaRPr lang="en-US" sz="1600" kern="1200" dirty="0">
              <a:solidFill>
                <a:schemeClr val="lt1">
                  <a:alpha val="99000"/>
                </a:schemeClr>
              </a:solidFill>
            </a:endParaRPr>
          </a:p>
        </p:txBody>
      </p:sp>
      <p:sp>
        <p:nvSpPr>
          <p:cNvPr id="92" name="Rectangle 91"/>
          <p:cNvSpPr/>
          <p:nvPr/>
        </p:nvSpPr>
        <p:spPr>
          <a:xfrm>
            <a:off x="10872131" y="1141413"/>
            <a:ext cx="795994"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solidFill>
                  <a:schemeClr val="lt1">
                    <a:alpha val="99000"/>
                  </a:schemeClr>
                </a:solidFill>
              </a:rPr>
              <a:t>ECMA</a:t>
            </a:r>
            <a:endParaRPr lang="en-US" sz="2200" kern="1200" dirty="0">
              <a:solidFill>
                <a:schemeClr val="lt1">
                  <a:alpha val="99000"/>
                </a:schemeClr>
              </a:solidFill>
            </a:endParaRPr>
          </a:p>
        </p:txBody>
      </p:sp>
      <p:sp>
        <p:nvSpPr>
          <p:cNvPr id="93" name="Rectangle 92"/>
          <p:cNvSpPr/>
          <p:nvPr/>
        </p:nvSpPr>
        <p:spPr>
          <a:xfrm>
            <a:off x="10872131" y="2328163"/>
            <a:ext cx="79521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ECMA Script  262</a:t>
            </a:r>
            <a:endParaRPr lang="en-US" sz="1600" kern="1200" dirty="0">
              <a:solidFill>
                <a:schemeClr val="lt1">
                  <a:alpha val="99000"/>
                </a:schemeClr>
              </a:solidFill>
            </a:endParaRPr>
          </a:p>
        </p:txBody>
      </p:sp>
      <p:grpSp>
        <p:nvGrpSpPr>
          <p:cNvPr id="114" name="Group 113"/>
          <p:cNvGrpSpPr/>
          <p:nvPr/>
        </p:nvGrpSpPr>
        <p:grpSpPr>
          <a:xfrm>
            <a:off x="10393441" y="5487660"/>
            <a:ext cx="1378475" cy="618038"/>
            <a:chOff x="10082005" y="5148007"/>
            <a:chExt cx="1833126" cy="618038"/>
          </a:xfrm>
        </p:grpSpPr>
        <p:grpSp>
          <p:nvGrpSpPr>
            <p:cNvPr id="107" name="Group 106"/>
            <p:cNvGrpSpPr/>
            <p:nvPr/>
          </p:nvGrpSpPr>
          <p:grpSpPr>
            <a:xfrm>
              <a:off x="10082005" y="5504574"/>
              <a:ext cx="1833126" cy="261471"/>
              <a:chOff x="9039006" y="7047060"/>
              <a:chExt cx="1833126" cy="261471"/>
            </a:xfrm>
          </p:grpSpPr>
          <p:sp>
            <p:nvSpPr>
              <p:cNvPr id="7" name="Freeform 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a:t>
                </a:r>
                <a:endParaRPr lang="en-US" sz="800" kern="1200" dirty="0">
                  <a:solidFill>
                    <a:schemeClr val="bg1"/>
                  </a:solidFill>
                </a:endParaRPr>
              </a:p>
            </p:txBody>
          </p:sp>
          <p:sp>
            <p:nvSpPr>
              <p:cNvPr id="8" name="Freeform 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Canvas 2D Context</a:t>
                </a:r>
                <a:endParaRPr lang="en-US" sz="800" kern="1200" dirty="0">
                  <a:solidFill>
                    <a:schemeClr val="bg1"/>
                  </a:solidFill>
                </a:endParaRPr>
              </a:p>
            </p:txBody>
          </p:sp>
          <p:sp>
            <p:nvSpPr>
              <p:cNvPr id="9" name="Freeform 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Microdata</a:t>
                </a:r>
                <a:endParaRPr lang="en-US" sz="800" kern="1200" dirty="0">
                  <a:solidFill>
                    <a:schemeClr val="bg1"/>
                  </a:solidFill>
                </a:endParaRPr>
              </a:p>
            </p:txBody>
          </p:sp>
        </p:grpSp>
        <p:grpSp>
          <p:nvGrpSpPr>
            <p:cNvPr id="112" name="Group 111"/>
            <p:cNvGrpSpPr/>
            <p:nvPr/>
          </p:nvGrpSpPr>
          <p:grpSpPr>
            <a:xfrm>
              <a:off x="10082005" y="5237665"/>
              <a:ext cx="1833126" cy="261471"/>
              <a:chOff x="9996769" y="5670377"/>
              <a:chExt cx="1833126" cy="261471"/>
            </a:xfrm>
          </p:grpSpPr>
          <p:sp>
            <p:nvSpPr>
              <p:cNvPr id="10" name="Freeform 9"/>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Html+rdfa</a:t>
                </a:r>
                <a:endParaRPr lang="en-US" sz="800" kern="1200" dirty="0">
                  <a:solidFill>
                    <a:schemeClr val="bg1"/>
                  </a:solidFill>
                </a:endParaRPr>
              </a:p>
            </p:txBody>
          </p:sp>
          <p:sp>
            <p:nvSpPr>
              <p:cNvPr id="11" name="Freeform 10"/>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Markup</a:t>
                </a:r>
                <a:endParaRPr lang="en-US" sz="800" kern="1200" dirty="0">
                  <a:solidFill>
                    <a:schemeClr val="bg1"/>
                  </a:solidFill>
                </a:endParaRPr>
              </a:p>
            </p:txBody>
          </p:sp>
          <p:sp>
            <p:nvSpPr>
              <p:cNvPr id="12" name="Freeform 11"/>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Diff From HTML4</a:t>
                </a:r>
                <a:endParaRPr lang="en-US" sz="800" kern="1200" dirty="0">
                  <a:solidFill>
                    <a:schemeClr val="bg1"/>
                  </a:solidFill>
                </a:endParaRPr>
              </a:p>
            </p:txBody>
          </p:sp>
        </p:grpSp>
        <p:sp>
          <p:nvSpPr>
            <p:cNvPr id="23" name="Freeform 2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Writing Modes</a:t>
              </a:r>
              <a:endParaRPr lang="en-US" sz="800" kern="1200" dirty="0">
                <a:solidFill>
                  <a:schemeClr val="bg1"/>
                </a:solidFill>
              </a:endParaRPr>
            </a:p>
          </p:txBody>
        </p:sp>
      </p:grpSp>
      <p:grpSp>
        <p:nvGrpSpPr>
          <p:cNvPr id="113" name="Group 112"/>
          <p:cNvGrpSpPr/>
          <p:nvPr/>
        </p:nvGrpSpPr>
        <p:grpSpPr>
          <a:xfrm>
            <a:off x="8746976" y="5486203"/>
            <a:ext cx="1579546" cy="914879"/>
            <a:chOff x="8540326" y="5193655"/>
            <a:chExt cx="1833127" cy="914879"/>
          </a:xfrm>
        </p:grpSpPr>
        <p:sp>
          <p:nvSpPr>
            <p:cNvPr id="13" name="Freeform 12"/>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Polyglot Markup</a:t>
              </a:r>
              <a:endParaRPr lang="en-US" sz="800" kern="1200" dirty="0">
                <a:solidFill>
                  <a:schemeClr val="bg1"/>
                </a:solidFill>
              </a:endParaRPr>
            </a:p>
          </p:txBody>
        </p:sp>
        <p:sp>
          <p:nvSpPr>
            <p:cNvPr id="14" name="Freeform 13"/>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 Alternatives</a:t>
              </a:r>
              <a:endParaRPr lang="en-US" sz="800" kern="1200" dirty="0">
                <a:solidFill>
                  <a:schemeClr val="bg1"/>
                </a:solidFill>
              </a:endParaRPr>
            </a:p>
          </p:txBody>
        </p:sp>
        <p:sp>
          <p:nvSpPr>
            <p:cNvPr id="16" name="Freeform 15"/>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Snapshot 2007</a:t>
              </a:r>
              <a:endParaRPr lang="en-US" sz="800" kern="1200" dirty="0">
                <a:solidFill>
                  <a:schemeClr val="bg1"/>
                </a:solidFill>
              </a:endParaRPr>
            </a:p>
          </p:txBody>
        </p:sp>
        <p:sp>
          <p:nvSpPr>
            <p:cNvPr id="17" name="Freeform 16"/>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Namespaces</a:t>
              </a:r>
              <a:endParaRPr lang="en-US" sz="800" kern="1200" dirty="0">
                <a:solidFill>
                  <a:schemeClr val="bg1"/>
                </a:solidFill>
              </a:endParaRPr>
            </a:p>
          </p:txBody>
        </p:sp>
        <p:sp>
          <p:nvSpPr>
            <p:cNvPr id="18" name="Freeform 17"/>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Paged Media</a:t>
              </a:r>
              <a:endParaRPr lang="en-US" sz="800" kern="1200" dirty="0">
                <a:solidFill>
                  <a:schemeClr val="bg1"/>
                </a:solidFill>
              </a:endParaRPr>
            </a:p>
          </p:txBody>
        </p:sp>
        <p:sp>
          <p:nvSpPr>
            <p:cNvPr id="19" name="Freeform 18"/>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Print Profile</a:t>
              </a:r>
              <a:endParaRPr lang="en-US" sz="800" kern="1200" dirty="0">
                <a:solidFill>
                  <a:schemeClr val="bg1"/>
                </a:solidFill>
              </a:endParaRPr>
            </a:p>
          </p:txBody>
        </p:sp>
        <p:sp>
          <p:nvSpPr>
            <p:cNvPr id="20" name="Freeform 19"/>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Values And Units</a:t>
              </a:r>
              <a:endParaRPr lang="en-US" sz="800" kern="1200" dirty="0">
                <a:solidFill>
                  <a:schemeClr val="bg1"/>
                </a:solidFill>
              </a:endParaRPr>
            </a:p>
          </p:txBody>
        </p:sp>
        <p:sp>
          <p:nvSpPr>
            <p:cNvPr id="21" name="Freeform 20"/>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Cascading And Inheritance</a:t>
              </a:r>
              <a:endParaRPr lang="en-US" sz="800" kern="1200" dirty="0">
                <a:solidFill>
                  <a:schemeClr val="bg1"/>
                </a:solidFill>
              </a:endParaRPr>
            </a:p>
          </p:txBody>
        </p:sp>
        <p:sp>
          <p:nvSpPr>
            <p:cNvPr id="22" name="Freeform 21"/>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Text</a:t>
              </a:r>
              <a:endParaRPr lang="en-US" sz="800" kern="1200" dirty="0">
                <a:solidFill>
                  <a:schemeClr val="bg1"/>
                </a:solidFill>
              </a:endParaRPr>
            </a:p>
          </p:txBody>
        </p:sp>
        <p:sp>
          <p:nvSpPr>
            <p:cNvPr id="24" name="Freeform 23"/>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Line Grid</a:t>
              </a:r>
              <a:endParaRPr lang="en-US" sz="800" kern="1200" dirty="0">
                <a:solidFill>
                  <a:schemeClr val="bg1"/>
                </a:solidFill>
              </a:endParaRPr>
            </a:p>
          </p:txBody>
        </p:sp>
      </p:grpSp>
      <p:grpSp>
        <p:nvGrpSpPr>
          <p:cNvPr id="111" name="Group 110"/>
          <p:cNvGrpSpPr/>
          <p:nvPr/>
        </p:nvGrpSpPr>
        <p:grpSpPr>
          <a:xfrm>
            <a:off x="7138378" y="5485009"/>
            <a:ext cx="1541680" cy="958466"/>
            <a:chOff x="6890597" y="5192461"/>
            <a:chExt cx="1541680" cy="958466"/>
          </a:xfrm>
        </p:grpSpPr>
        <p:sp>
          <p:nvSpPr>
            <p:cNvPr id="25" name="Freeform 24"/>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Ruby</a:t>
              </a:r>
              <a:endParaRPr lang="en-US" sz="800" kern="1200" dirty="0">
                <a:solidFill>
                  <a:schemeClr val="bg1"/>
                </a:solidFill>
              </a:endParaRPr>
            </a:p>
          </p:txBody>
        </p:sp>
        <p:sp>
          <p:nvSpPr>
            <p:cNvPr id="26" name="Freeform 25"/>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CSS Generated Content </a:t>
              </a:r>
              <a:r>
                <a:rPr lang="en-US" sz="800" dirty="0" smtClean="0">
                  <a:solidFill>
                    <a:schemeClr val="bg1"/>
                  </a:solidFill>
                </a:rPr>
                <a:t/>
              </a:r>
              <a:br>
                <a:rPr lang="en-US" sz="800" dirty="0" smtClean="0">
                  <a:solidFill>
                    <a:schemeClr val="bg1"/>
                  </a:solidFill>
                </a:rPr>
              </a:br>
              <a:r>
                <a:rPr lang="en-US" sz="800" dirty="0" smtClean="0">
                  <a:solidFill>
                    <a:schemeClr val="bg1"/>
                  </a:solidFill>
                </a:rPr>
                <a:t>For </a:t>
              </a:r>
              <a:r>
                <a:rPr lang="en-US" sz="800" dirty="0">
                  <a:solidFill>
                    <a:schemeClr val="bg1"/>
                  </a:solidFill>
                </a:rPr>
                <a:t>Paged Media</a:t>
              </a:r>
            </a:p>
          </p:txBody>
        </p:sp>
        <p:sp>
          <p:nvSpPr>
            <p:cNvPr id="27" name="Freeform 26"/>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Backgrounds And Borders</a:t>
              </a:r>
              <a:endParaRPr lang="en-US" sz="800" kern="1200" dirty="0">
                <a:solidFill>
                  <a:schemeClr val="bg1"/>
                </a:solidFill>
              </a:endParaRPr>
            </a:p>
          </p:txBody>
        </p:sp>
        <p:sp>
          <p:nvSpPr>
            <p:cNvPr id="28" name="Freeform 27"/>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Fonts</a:t>
              </a:r>
              <a:endParaRPr lang="en-US" sz="800" kern="1200" dirty="0">
                <a:solidFill>
                  <a:schemeClr val="bg1"/>
                </a:solidFill>
              </a:endParaRPr>
            </a:p>
          </p:txBody>
        </p:sp>
        <p:sp>
          <p:nvSpPr>
            <p:cNvPr id="29" name="Freeform 28"/>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Box Model</a:t>
              </a:r>
              <a:endParaRPr lang="en-US" sz="800" kern="1200" dirty="0">
                <a:solidFill>
                  <a:schemeClr val="bg1"/>
                </a:solidFill>
              </a:endParaRPr>
            </a:p>
          </p:txBody>
        </p:sp>
        <p:sp>
          <p:nvSpPr>
            <p:cNvPr id="30" name="Freeform 29"/>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Multi-column Layout</a:t>
              </a:r>
              <a:endParaRPr lang="en-US" sz="800" kern="1200" dirty="0">
                <a:solidFill>
                  <a:schemeClr val="bg1"/>
                </a:solidFill>
              </a:endParaRPr>
            </a:p>
          </p:txBody>
        </p:sp>
        <p:sp>
          <p:nvSpPr>
            <p:cNvPr id="31" name="Freeform 30"/>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Template Layout</a:t>
              </a:r>
              <a:endParaRPr lang="en-US" sz="800" kern="1200" dirty="0">
                <a:solidFill>
                  <a:schemeClr val="bg1"/>
                </a:solidFill>
              </a:endParaRPr>
            </a:p>
          </p:txBody>
        </p:sp>
        <p:sp>
          <p:nvSpPr>
            <p:cNvPr id="32" name="Freeform 31"/>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Media Queries</a:t>
              </a:r>
              <a:endParaRPr lang="en-US" sz="800" kern="1200" dirty="0">
                <a:solidFill>
                  <a:schemeClr val="bg1"/>
                </a:solidFill>
              </a:endParaRPr>
            </a:p>
          </p:txBody>
        </p:sp>
        <p:sp>
          <p:nvSpPr>
            <p:cNvPr id="33" name="Freeform 32"/>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Speech</a:t>
              </a:r>
              <a:endParaRPr lang="en-US" sz="800" kern="1200" dirty="0">
                <a:solidFill>
                  <a:schemeClr val="bg1"/>
                </a:solidFill>
              </a:endParaRPr>
            </a:p>
          </p:txBody>
        </p:sp>
        <p:sp>
          <p:nvSpPr>
            <p:cNvPr id="34" name="Freeform 33"/>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Color</a:t>
              </a:r>
              <a:endParaRPr lang="en-US" sz="800" kern="1200" dirty="0">
                <a:solidFill>
                  <a:schemeClr val="bg1"/>
                </a:solidFill>
              </a:endParaRPr>
            </a:p>
          </p:txBody>
        </p:sp>
      </p:grpSp>
      <p:grpSp>
        <p:nvGrpSpPr>
          <p:cNvPr id="115" name="Group 114"/>
          <p:cNvGrpSpPr/>
          <p:nvPr/>
        </p:nvGrpSpPr>
        <p:grpSpPr>
          <a:xfrm>
            <a:off x="5852610" y="5485035"/>
            <a:ext cx="1218850" cy="971785"/>
            <a:chOff x="5623910" y="5192487"/>
            <a:chExt cx="1218850" cy="971785"/>
          </a:xfrm>
        </p:grpSpPr>
        <p:sp>
          <p:nvSpPr>
            <p:cNvPr id="35" name="Freeform 34"/>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User Interface </a:t>
              </a:r>
              <a:endParaRPr lang="en-US" sz="800" kern="1200" dirty="0">
                <a:solidFill>
                  <a:schemeClr val="bg1"/>
                </a:solidFill>
              </a:endParaRPr>
            </a:p>
          </p:txBody>
        </p:sp>
        <p:sp>
          <p:nvSpPr>
            <p:cNvPr id="36" name="Freeform 35"/>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Scoping</a:t>
              </a:r>
              <a:endParaRPr lang="en-US" sz="800" kern="1200" dirty="0">
                <a:solidFill>
                  <a:schemeClr val="bg1"/>
                </a:solidFill>
              </a:endParaRPr>
            </a:p>
          </p:txBody>
        </p:sp>
        <p:sp>
          <p:nvSpPr>
            <p:cNvPr id="37" name="Freeform 36"/>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Grid Positioning</a:t>
              </a:r>
              <a:endParaRPr lang="en-US" sz="800" kern="1200" dirty="0">
                <a:solidFill>
                  <a:schemeClr val="bg1"/>
                </a:solidFill>
              </a:endParaRPr>
            </a:p>
          </p:txBody>
        </p:sp>
        <p:sp>
          <p:nvSpPr>
            <p:cNvPr id="38" name="Freeform 37"/>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Flexible Box Layout</a:t>
              </a:r>
              <a:endParaRPr lang="en-US" sz="800" kern="1200" dirty="0">
                <a:solidFill>
                  <a:schemeClr val="bg1"/>
                </a:solidFill>
              </a:endParaRPr>
            </a:p>
          </p:txBody>
        </p:sp>
        <p:sp>
          <p:nvSpPr>
            <p:cNvPr id="39" name="Freeform 38"/>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Image Values</a:t>
              </a:r>
              <a:endParaRPr lang="en-US" sz="800" kern="1200" dirty="0">
                <a:solidFill>
                  <a:schemeClr val="bg1"/>
                </a:solidFill>
              </a:endParaRPr>
            </a:p>
          </p:txBody>
        </p:sp>
        <p:sp>
          <p:nvSpPr>
            <p:cNvPr id="40" name="Freeform 39"/>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2D Transformations</a:t>
              </a:r>
              <a:endParaRPr lang="en-US" sz="800" kern="1200" dirty="0">
                <a:solidFill>
                  <a:schemeClr val="bg1"/>
                </a:solidFill>
              </a:endParaRPr>
            </a:p>
          </p:txBody>
        </p:sp>
        <p:sp>
          <p:nvSpPr>
            <p:cNvPr id="41" name="Freeform 40"/>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3D Transformations</a:t>
              </a:r>
              <a:endParaRPr lang="en-US" sz="800" kern="1200" dirty="0">
                <a:solidFill>
                  <a:schemeClr val="bg1"/>
                </a:solidFill>
              </a:endParaRPr>
            </a:p>
          </p:txBody>
        </p:sp>
        <p:sp>
          <p:nvSpPr>
            <p:cNvPr id="42" name="Freeform 41"/>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Transitions</a:t>
              </a:r>
              <a:endParaRPr lang="en-US" sz="800" kern="1200" dirty="0">
                <a:solidFill>
                  <a:schemeClr val="bg1"/>
                </a:solidFill>
              </a:endParaRPr>
            </a:p>
          </p:txBody>
        </p:sp>
        <p:sp>
          <p:nvSpPr>
            <p:cNvPr id="43" name="Freeform 42"/>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Animations</a:t>
              </a:r>
              <a:endParaRPr lang="en-US" sz="800" kern="1200" dirty="0">
                <a:solidFill>
                  <a:schemeClr val="bg1"/>
                </a:solidFill>
              </a:endParaRPr>
            </a:p>
          </p:txBody>
        </p:sp>
        <p:sp>
          <p:nvSpPr>
            <p:cNvPr id="45" name="Freeform 44"/>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Cors</a:t>
              </a:r>
              <a:endParaRPr lang="en-US" sz="800" kern="1200" dirty="0">
                <a:solidFill>
                  <a:schemeClr val="bg1"/>
                </a:solidFill>
              </a:endParaRPr>
            </a:p>
          </p:txBody>
        </p:sp>
        <p:sp>
          <p:nvSpPr>
            <p:cNvPr id="46" name="Freeform 45"/>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Element Traversal</a:t>
              </a:r>
              <a:endParaRPr lang="en-US" sz="800" kern="1200" dirty="0">
                <a:solidFill>
                  <a:schemeClr val="bg1"/>
                </a:solidFill>
              </a:endParaRPr>
            </a:p>
          </p:txBody>
        </p:sp>
      </p:grpSp>
      <p:grpSp>
        <p:nvGrpSpPr>
          <p:cNvPr id="103" name="Group 102"/>
          <p:cNvGrpSpPr/>
          <p:nvPr/>
        </p:nvGrpSpPr>
        <p:grpSpPr>
          <a:xfrm>
            <a:off x="4508463" y="5485010"/>
            <a:ext cx="1277229" cy="967937"/>
            <a:chOff x="4332140" y="5239592"/>
            <a:chExt cx="1833129" cy="967937"/>
          </a:xfrm>
        </p:grpSpPr>
        <p:sp>
          <p:nvSpPr>
            <p:cNvPr id="47" name="Freeform 46"/>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File API</a:t>
              </a:r>
              <a:endParaRPr lang="en-US" sz="800" kern="1200" dirty="0">
                <a:solidFill>
                  <a:schemeClr val="bg1"/>
                </a:solidFill>
              </a:endParaRPr>
            </a:p>
          </p:txBody>
        </p:sp>
        <p:sp>
          <p:nvSpPr>
            <p:cNvPr id="48" name="Freeform 47"/>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Index DB</a:t>
              </a:r>
              <a:endParaRPr lang="en-US" sz="800" kern="1200" dirty="0">
                <a:solidFill>
                  <a:schemeClr val="bg1"/>
                </a:solidFill>
              </a:endParaRPr>
            </a:p>
          </p:txBody>
        </p:sp>
        <p:sp>
          <p:nvSpPr>
            <p:cNvPr id="49" name="Freeform 48"/>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lvl="0" defTabSz="222250">
                <a:lnSpc>
                  <a:spcPct val="70000"/>
                </a:lnSpc>
                <a:spcBef>
                  <a:spcPct val="0"/>
                </a:spcBef>
              </a:pPr>
              <a:r>
                <a:rPr lang="en-US" sz="800" kern="1200" dirty="0" smtClean="0">
                  <a:solidFill>
                    <a:schemeClr val="bg1"/>
                  </a:solidFill>
                </a:rPr>
                <a:t>Programmable HTTP </a:t>
              </a:r>
              <a:br>
                <a:rPr lang="en-US" sz="800" kern="1200" dirty="0" smtClean="0">
                  <a:solidFill>
                    <a:schemeClr val="bg1"/>
                  </a:solidFill>
                </a:rPr>
              </a:br>
              <a:r>
                <a:rPr lang="en-US" sz="800" kern="1200" dirty="0" smtClean="0">
                  <a:solidFill>
                    <a:schemeClr val="bg1"/>
                  </a:solidFill>
                </a:rPr>
                <a:t>Caching And Serving</a:t>
              </a:r>
              <a:endParaRPr lang="en-US" sz="800" kern="1200" dirty="0">
                <a:solidFill>
                  <a:schemeClr val="bg1"/>
                </a:solidFill>
              </a:endParaRPr>
            </a:p>
          </p:txBody>
        </p:sp>
        <p:sp>
          <p:nvSpPr>
            <p:cNvPr id="50" name="Freeform 49"/>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Progress Events</a:t>
              </a:r>
              <a:endParaRPr lang="en-US" sz="800" kern="1200" dirty="0">
                <a:solidFill>
                  <a:schemeClr val="bg1"/>
                </a:solidFill>
              </a:endParaRPr>
            </a:p>
          </p:txBody>
        </p:sp>
        <p:sp>
          <p:nvSpPr>
            <p:cNvPr id="51" name="Freeform 50"/>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a:t>
              </a:r>
              <a:endParaRPr lang="en-US" sz="800" kern="1200" dirty="0">
                <a:solidFill>
                  <a:schemeClr val="bg1"/>
                </a:solidFill>
              </a:endParaRPr>
            </a:p>
          </p:txBody>
        </p:sp>
        <p:sp>
          <p:nvSpPr>
            <p:cNvPr id="52" name="Freeform 51"/>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 L2</a:t>
              </a:r>
              <a:endParaRPr lang="en-US" sz="800" kern="1200" dirty="0">
                <a:solidFill>
                  <a:schemeClr val="bg1"/>
                </a:solidFill>
              </a:endParaRPr>
            </a:p>
          </p:txBody>
        </p:sp>
        <p:sp>
          <p:nvSpPr>
            <p:cNvPr id="53" name="Freeform 52"/>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Server-sent Events</a:t>
              </a:r>
              <a:endParaRPr lang="en-US" sz="800" kern="1200" dirty="0">
                <a:solidFill>
                  <a:schemeClr val="bg1"/>
                </a:solidFill>
              </a:endParaRPr>
            </a:p>
          </p:txBody>
        </p:sp>
        <p:sp>
          <p:nvSpPr>
            <p:cNvPr id="54" name="Freeform 53"/>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Uniform Messaging Policy</a:t>
              </a:r>
              <a:endParaRPr lang="en-US" sz="800" kern="1200" dirty="0">
                <a:solidFill>
                  <a:schemeClr val="bg1"/>
                </a:solidFill>
              </a:endParaRPr>
            </a:p>
          </p:txBody>
        </p:sp>
        <p:sp>
          <p:nvSpPr>
            <p:cNvPr id="55" name="Freeform 54"/>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DOM Core</a:t>
              </a:r>
              <a:endParaRPr lang="en-US" sz="800" kern="1200" dirty="0">
                <a:solidFill>
                  <a:schemeClr val="bg1"/>
                </a:solidFill>
              </a:endParaRPr>
            </a:p>
          </p:txBody>
        </p:sp>
        <p:sp>
          <p:nvSpPr>
            <p:cNvPr id="56" name="Freeform 55"/>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SQL Database</a:t>
              </a:r>
              <a:endParaRPr lang="en-US" sz="800" kern="1200" dirty="0">
                <a:solidFill>
                  <a:schemeClr val="bg1"/>
                </a:solidFill>
              </a:endParaRPr>
            </a:p>
          </p:txBody>
        </p:sp>
      </p:grpSp>
      <p:grpSp>
        <p:nvGrpSpPr>
          <p:cNvPr id="101" name="Group 100"/>
          <p:cNvGrpSpPr/>
          <p:nvPr/>
        </p:nvGrpSpPr>
        <p:grpSpPr>
          <a:xfrm>
            <a:off x="3469605" y="5485010"/>
            <a:ext cx="971940" cy="968224"/>
            <a:chOff x="9039006" y="2092670"/>
            <a:chExt cx="1833126" cy="968224"/>
          </a:xfrm>
        </p:grpSpPr>
        <p:sp>
          <p:nvSpPr>
            <p:cNvPr id="57" name="Freeform 56"/>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IDL</a:t>
              </a:r>
              <a:endParaRPr lang="en-US" sz="800" kern="1200" dirty="0">
                <a:solidFill>
                  <a:schemeClr val="bg1"/>
                </a:solidFill>
              </a:endParaRPr>
            </a:p>
          </p:txBody>
        </p:sp>
        <p:sp>
          <p:nvSpPr>
            <p:cNvPr id="58" name="Freeform 57"/>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Sockets API</a:t>
              </a:r>
              <a:endParaRPr lang="en-US" sz="800" kern="1200" dirty="0">
                <a:solidFill>
                  <a:schemeClr val="bg1"/>
                </a:solidFill>
              </a:endParaRPr>
            </a:p>
          </p:txBody>
        </p:sp>
        <p:sp>
          <p:nvSpPr>
            <p:cNvPr id="59" name="Freeform 58"/>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Storage</a:t>
              </a:r>
              <a:endParaRPr lang="en-US" sz="800" kern="1200" dirty="0">
                <a:solidFill>
                  <a:schemeClr val="bg1"/>
                </a:solidFill>
              </a:endParaRPr>
            </a:p>
          </p:txBody>
        </p:sp>
        <p:sp>
          <p:nvSpPr>
            <p:cNvPr id="60" name="Freeform 59"/>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Workers</a:t>
              </a:r>
              <a:endParaRPr lang="en-US" sz="800" kern="1200" dirty="0">
                <a:solidFill>
                  <a:schemeClr val="bg1"/>
                </a:solidFill>
              </a:endParaRPr>
            </a:p>
          </p:txBody>
        </p:sp>
        <p:sp>
          <p:nvSpPr>
            <p:cNvPr id="61" name="Freeform 60"/>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endParaRPr lang="en-US" sz="800" kern="1200" dirty="0">
                <a:solidFill>
                  <a:schemeClr val="bg1"/>
                </a:solidFill>
              </a:endParaRPr>
            </a:p>
          </p:txBody>
        </p:sp>
        <p:sp>
          <p:nvSpPr>
            <p:cNvPr id="62" name="Freeform 61"/>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r>
                <a:rPr lang="en-US" sz="800" kern="1200" dirty="0" smtClean="0">
                  <a:solidFill>
                    <a:schemeClr val="bg1"/>
                  </a:solidFill>
                </a:rPr>
                <a:t> L2</a:t>
              </a:r>
              <a:endParaRPr lang="en-US" sz="800" kern="1200" dirty="0">
                <a:solidFill>
                  <a:schemeClr val="bg1"/>
                </a:solidFill>
              </a:endParaRPr>
            </a:p>
          </p:txBody>
        </p:sp>
        <p:sp>
          <p:nvSpPr>
            <p:cNvPr id="63" name="Freeform 62"/>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L1</a:t>
              </a:r>
              <a:endParaRPr lang="en-US" sz="800" kern="1200" dirty="0">
                <a:solidFill>
                  <a:schemeClr val="bg1"/>
                </a:solidFill>
              </a:endParaRPr>
            </a:p>
          </p:txBody>
        </p:sp>
        <p:sp>
          <p:nvSpPr>
            <p:cNvPr id="64" name="Freeform 63"/>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Core</a:t>
              </a:r>
              <a:endParaRPr lang="en-US" sz="800" kern="1200" dirty="0">
                <a:solidFill>
                  <a:schemeClr val="bg1"/>
                </a:solidFill>
              </a:endParaRPr>
            </a:p>
          </p:txBody>
        </p:sp>
        <p:sp>
          <p:nvSpPr>
            <p:cNvPr id="65" name="Freeform 64"/>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Views</a:t>
              </a:r>
              <a:endParaRPr lang="en-US" sz="800" kern="1200" dirty="0">
                <a:solidFill>
                  <a:schemeClr val="bg1"/>
                </a:solidFill>
              </a:endParaRPr>
            </a:p>
          </p:txBody>
        </p:sp>
        <p:sp>
          <p:nvSpPr>
            <p:cNvPr id="66" name="Freeform 65"/>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Events</a:t>
              </a:r>
              <a:endParaRPr lang="en-US" sz="800" kern="1200" dirty="0">
                <a:solidFill>
                  <a:schemeClr val="bg1"/>
                </a:solidFill>
              </a:endParaRPr>
            </a:p>
          </p:txBody>
        </p:sp>
        <p:sp>
          <p:nvSpPr>
            <p:cNvPr id="67" name="Freeform 66"/>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Style</a:t>
              </a:r>
              <a:endParaRPr lang="en-US" sz="800" kern="1200" dirty="0">
                <a:solidFill>
                  <a:schemeClr val="bg1"/>
                </a:solidFill>
              </a:endParaRPr>
            </a:p>
          </p:txBody>
        </p:sp>
      </p:grpSp>
      <p:grpSp>
        <p:nvGrpSpPr>
          <p:cNvPr id="109" name="Group 108"/>
          <p:cNvGrpSpPr/>
          <p:nvPr/>
        </p:nvGrpSpPr>
        <p:grpSpPr>
          <a:xfrm>
            <a:off x="1907838" y="5489069"/>
            <a:ext cx="1494849" cy="973590"/>
            <a:chOff x="1773715" y="5234225"/>
            <a:chExt cx="1833126" cy="973590"/>
          </a:xfrm>
        </p:grpSpPr>
        <p:grpSp>
          <p:nvGrpSpPr>
            <p:cNvPr id="100" name="Group 99"/>
            <p:cNvGrpSpPr/>
            <p:nvPr/>
          </p:nvGrpSpPr>
          <p:grpSpPr>
            <a:xfrm>
              <a:off x="1773715" y="5946344"/>
              <a:ext cx="1833126" cy="261471"/>
              <a:chOff x="3381155" y="5760728"/>
              <a:chExt cx="1833126" cy="261471"/>
            </a:xfrm>
          </p:grpSpPr>
          <p:sp>
            <p:nvSpPr>
              <p:cNvPr id="68" name="Freeform 67"/>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Traversal And Range</a:t>
                </a:r>
                <a:endParaRPr lang="en-US" sz="800" kern="1200" dirty="0">
                  <a:solidFill>
                    <a:schemeClr val="bg1"/>
                  </a:solidFill>
                </a:endParaRPr>
              </a:p>
            </p:txBody>
          </p:sp>
          <p:sp>
            <p:nvSpPr>
              <p:cNvPr id="69" name="Freeform 68"/>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Html</a:t>
                </a:r>
                <a:endParaRPr lang="en-US" sz="800" kern="1200" dirty="0">
                  <a:solidFill>
                    <a:schemeClr val="bg1"/>
                  </a:solidFill>
                </a:endParaRPr>
              </a:p>
            </p:txBody>
          </p:sp>
          <p:sp>
            <p:nvSpPr>
              <p:cNvPr id="70" name="Freeform 69"/>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Core</a:t>
                </a:r>
                <a:endParaRPr lang="en-US" sz="800" kern="1200" dirty="0">
                  <a:solidFill>
                    <a:schemeClr val="bg1"/>
                  </a:solidFill>
                </a:endParaRPr>
              </a:p>
            </p:txBody>
          </p:sp>
        </p:grpSp>
        <p:grpSp>
          <p:nvGrpSpPr>
            <p:cNvPr id="99" name="Group 98"/>
            <p:cNvGrpSpPr/>
            <p:nvPr/>
          </p:nvGrpSpPr>
          <p:grpSpPr>
            <a:xfrm>
              <a:off x="1773715" y="5234225"/>
              <a:ext cx="1833126" cy="706752"/>
              <a:chOff x="1773715" y="5193508"/>
              <a:chExt cx="1833126" cy="706752"/>
            </a:xfrm>
          </p:grpSpPr>
          <p:sp>
            <p:nvSpPr>
              <p:cNvPr id="71" name="Freeform 70"/>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Events</a:t>
                </a:r>
                <a:endParaRPr lang="en-US" sz="800" kern="1200" dirty="0">
                  <a:solidFill>
                    <a:schemeClr val="bg1"/>
                  </a:solidFill>
                </a:endParaRPr>
              </a:p>
            </p:txBody>
          </p:sp>
          <p:sp>
            <p:nvSpPr>
              <p:cNvPr id="72" name="Freeform 71"/>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Load And Save</a:t>
                </a:r>
                <a:endParaRPr lang="en-US" sz="800" kern="1200" dirty="0">
                  <a:solidFill>
                    <a:schemeClr val="bg1"/>
                  </a:solidFill>
                </a:endParaRPr>
              </a:p>
            </p:txBody>
          </p:sp>
          <p:sp>
            <p:nvSpPr>
              <p:cNvPr id="73" name="Freeform 72"/>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Validation</a:t>
                </a:r>
                <a:endParaRPr lang="en-US" sz="800" kern="1200" dirty="0">
                  <a:solidFill>
                    <a:schemeClr val="bg1"/>
                  </a:solidFill>
                </a:endParaRPr>
              </a:p>
            </p:txBody>
          </p:sp>
          <p:sp>
            <p:nvSpPr>
              <p:cNvPr id="74" name="Freeform 73"/>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t>
                </a:r>
                <a:r>
                  <a:rPr lang="en-US" sz="800" kern="1200" dirty="0" err="1" smtClean="0">
                    <a:solidFill>
                      <a:schemeClr val="bg1"/>
                    </a:solidFill>
                  </a:rPr>
                  <a:t>Xpath</a:t>
                </a:r>
                <a:endParaRPr lang="en-US" sz="800" kern="1200" dirty="0">
                  <a:solidFill>
                    <a:schemeClr val="bg1"/>
                  </a:solidFill>
                </a:endParaRPr>
              </a:p>
            </p:txBody>
          </p:sp>
          <p:sp>
            <p:nvSpPr>
              <p:cNvPr id="75" name="Freeform 74"/>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Views And Formatting</a:t>
                </a:r>
                <a:endParaRPr lang="en-US" sz="800" kern="1200" dirty="0">
                  <a:solidFill>
                    <a:schemeClr val="bg1"/>
                  </a:solidFill>
                </a:endParaRPr>
              </a:p>
            </p:txBody>
          </p:sp>
          <p:sp>
            <p:nvSpPr>
              <p:cNvPr id="76" name="Freeform 75"/>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Abstract Schemas</a:t>
                </a:r>
                <a:endParaRPr lang="en-US" sz="800" kern="1200" dirty="0">
                  <a:solidFill>
                    <a:schemeClr val="bg1"/>
                  </a:solidFill>
                </a:endParaRPr>
              </a:p>
            </p:txBody>
          </p:sp>
          <p:sp>
            <p:nvSpPr>
              <p:cNvPr id="78" name="Freeform 77"/>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Document Structure</a:t>
                </a:r>
                <a:endParaRPr lang="en-US" sz="800" kern="1200" dirty="0">
                  <a:solidFill>
                    <a:schemeClr val="bg1"/>
                  </a:solidFill>
                </a:endParaRPr>
              </a:p>
            </p:txBody>
          </p:sp>
          <p:sp>
            <p:nvSpPr>
              <p:cNvPr id="79" name="Freeform 78"/>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Basic Shapes</a:t>
                </a:r>
                <a:endParaRPr lang="en-US" sz="800" kern="1200" dirty="0">
                  <a:solidFill>
                    <a:schemeClr val="bg1"/>
                  </a:solidFill>
                </a:endParaRPr>
              </a:p>
            </p:txBody>
          </p:sp>
        </p:grpSp>
      </p:grpSp>
      <p:grpSp>
        <p:nvGrpSpPr>
          <p:cNvPr id="108" name="Group 107"/>
          <p:cNvGrpSpPr/>
          <p:nvPr/>
        </p:nvGrpSpPr>
        <p:grpSpPr>
          <a:xfrm>
            <a:off x="705874" y="5489069"/>
            <a:ext cx="1135046" cy="971785"/>
            <a:chOff x="517524" y="5234225"/>
            <a:chExt cx="1833126" cy="971785"/>
          </a:xfrm>
        </p:grpSpPr>
        <p:sp>
          <p:nvSpPr>
            <p:cNvPr id="80" name="Freeform 79"/>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Paths</a:t>
              </a:r>
              <a:endParaRPr lang="en-US" sz="800" kern="1200" dirty="0">
                <a:solidFill>
                  <a:schemeClr val="bg1"/>
                </a:solidFill>
              </a:endParaRPr>
            </a:p>
          </p:txBody>
        </p:sp>
        <p:sp>
          <p:nvSpPr>
            <p:cNvPr id="81" name="Freeform 80"/>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a:t>
              </a:r>
              <a:endParaRPr lang="en-US" sz="800" kern="1200" dirty="0">
                <a:solidFill>
                  <a:schemeClr val="bg1"/>
                </a:solidFill>
              </a:endParaRPr>
            </a:p>
          </p:txBody>
        </p:sp>
        <p:sp>
          <p:nvSpPr>
            <p:cNvPr id="82" name="Freeform 81"/>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Transforms</a:t>
              </a:r>
              <a:endParaRPr lang="en-US" sz="800" kern="1200" dirty="0">
                <a:solidFill>
                  <a:schemeClr val="bg1"/>
                </a:solidFill>
              </a:endParaRPr>
            </a:p>
          </p:txBody>
        </p:sp>
        <p:sp>
          <p:nvSpPr>
            <p:cNvPr id="83" name="Freeform 82"/>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Painting, Filling, Color</a:t>
              </a:r>
              <a:endParaRPr lang="en-US" sz="800" kern="1200" dirty="0">
                <a:solidFill>
                  <a:schemeClr val="bg1"/>
                </a:solidFill>
              </a:endParaRPr>
            </a:p>
          </p:txBody>
        </p:sp>
        <p:sp>
          <p:nvSpPr>
            <p:cNvPr id="84" name="Freeform 83"/>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Scripting</a:t>
              </a:r>
              <a:endParaRPr lang="en-US" sz="800" kern="1200" dirty="0">
                <a:solidFill>
                  <a:schemeClr val="bg1"/>
                </a:solidFill>
              </a:endParaRPr>
            </a:p>
          </p:txBody>
        </p:sp>
        <p:sp>
          <p:nvSpPr>
            <p:cNvPr id="85" name="Freeform 84"/>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Styling</a:t>
              </a:r>
              <a:endParaRPr lang="en-US" sz="800" kern="1200" dirty="0">
                <a:solidFill>
                  <a:schemeClr val="bg1"/>
                </a:solidFill>
              </a:endParaRPr>
            </a:p>
          </p:txBody>
        </p:sp>
        <p:sp>
          <p:nvSpPr>
            <p:cNvPr id="86" name="Freeform 85"/>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Gradients And Patterns</a:t>
              </a:r>
              <a:endParaRPr lang="en-US" sz="800" kern="1200" dirty="0">
                <a:solidFill>
                  <a:schemeClr val="bg1"/>
                </a:solidFill>
              </a:endParaRPr>
            </a:p>
          </p:txBody>
        </p:sp>
        <p:sp>
          <p:nvSpPr>
            <p:cNvPr id="87" name="Freeform 86"/>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Smil</a:t>
              </a:r>
              <a:endParaRPr lang="en-US" sz="800" kern="1200" dirty="0">
                <a:solidFill>
                  <a:schemeClr val="bg1"/>
                </a:solidFill>
              </a:endParaRPr>
            </a:p>
          </p:txBody>
        </p:sp>
        <p:sp>
          <p:nvSpPr>
            <p:cNvPr id="88" name="Freeform 87"/>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Fonts</a:t>
              </a:r>
              <a:endParaRPr lang="en-US" sz="800" kern="1200" dirty="0">
                <a:solidFill>
                  <a:schemeClr val="bg1"/>
                </a:solidFill>
              </a:endParaRPr>
            </a:p>
          </p:txBody>
        </p:sp>
        <p:sp>
          <p:nvSpPr>
            <p:cNvPr id="89" name="Freeform 88"/>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Filters</a:t>
              </a:r>
              <a:endParaRPr lang="en-US" sz="800" kern="1200" dirty="0">
                <a:solidFill>
                  <a:schemeClr val="bg1"/>
                </a:solidFill>
              </a:endParaRPr>
            </a:p>
          </p:txBody>
        </p:sp>
        <p:sp>
          <p:nvSpPr>
            <p:cNvPr id="91" name="Freeform 90"/>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Geolocation API</a:t>
              </a:r>
              <a:endParaRPr lang="en-US" sz="800" kern="1200" dirty="0">
                <a:solidFill>
                  <a:schemeClr val="bg1"/>
                </a:solidFill>
              </a:endParaRPr>
            </a:p>
          </p:txBody>
        </p:sp>
      </p:grpSp>
      <p:sp>
        <p:nvSpPr>
          <p:cNvPr id="94" name="Rectangle 93"/>
          <p:cNvSpPr/>
          <p:nvPr/>
        </p:nvSpPr>
        <p:spPr>
          <a:xfrm rot="16200000">
            <a:off x="5696789" y="-823331"/>
            <a:ext cx="793664" cy="1114901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r>
              <a:rPr lang="en-US" sz="1600" kern="1200" dirty="0" err="1"/>
              <a:t>ECMAScript</a:t>
            </a:r>
            <a:r>
              <a:rPr lang="en-US" sz="1600" kern="1200" dirty="0"/>
              <a:t>  262</a:t>
            </a:r>
          </a:p>
        </p:txBody>
      </p:sp>
    </p:spTree>
    <p:extLst>
      <p:ext uri="{BB962C8B-B14F-4D97-AF65-F5344CB8AC3E}">
        <p14:creationId xmlns:p14="http://schemas.microsoft.com/office/powerpoint/2010/main" val="29574045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HTML5 Markup Elements</a:t>
            </a:r>
            <a:endParaRPr lang="en-US" dirty="0"/>
          </a:p>
        </p:txBody>
      </p:sp>
      <p:sp>
        <p:nvSpPr>
          <p:cNvPr id="4" name="Rectangle 3"/>
          <p:cNvSpPr/>
          <p:nvPr/>
        </p:nvSpPr>
        <p:spPr>
          <a:xfrm>
            <a:off x="2223806" y="114094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algn="l" defTabSz="444500">
              <a:lnSpc>
                <a:spcPct val="90000"/>
              </a:lnSpc>
              <a:spcBef>
                <a:spcPct val="0"/>
              </a:spcBef>
              <a:spcAft>
                <a:spcPct val="15000"/>
              </a:spcAft>
            </a:pPr>
            <a:r>
              <a:rPr lang="en-US" sz="1500" kern="1200" dirty="0" smtClean="0">
                <a:solidFill>
                  <a:schemeClr val="bg1">
                    <a:alpha val="99000"/>
                  </a:schemeClr>
                </a:solidFill>
              </a:rPr>
              <a:t>used to identify the page or application's introduction or navigational aids</a:t>
            </a:r>
            <a:endParaRPr lang="en-US" sz="1500" kern="1200" dirty="0">
              <a:solidFill>
                <a:schemeClr val="bg1">
                  <a:alpha val="99000"/>
                </a:schemeClr>
              </a:solidFill>
            </a:endParaRPr>
          </a:p>
        </p:txBody>
      </p:sp>
      <p:sp>
        <p:nvSpPr>
          <p:cNvPr id="6" name="Rectangle 5"/>
          <p:cNvSpPr/>
          <p:nvPr/>
        </p:nvSpPr>
        <p:spPr>
          <a:xfrm>
            <a:off x="265926" y="109640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&lt;header&gt;</a:t>
            </a:r>
          </a:p>
        </p:txBody>
      </p:sp>
      <p:sp>
        <p:nvSpPr>
          <p:cNvPr id="7" name="Rectangle 6"/>
          <p:cNvSpPr/>
          <p:nvPr/>
        </p:nvSpPr>
        <p:spPr>
          <a:xfrm>
            <a:off x="2223806" y="160864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group heading elements</a:t>
            </a:r>
          </a:p>
        </p:txBody>
      </p:sp>
      <p:sp>
        <p:nvSpPr>
          <p:cNvPr id="8" name="Rectangle 7"/>
          <p:cNvSpPr/>
          <p:nvPr/>
        </p:nvSpPr>
        <p:spPr>
          <a:xfrm>
            <a:off x="265926" y="156410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hgroup</a:t>
            </a:r>
            <a:r>
              <a:rPr lang="en-US" sz="2100" b="1" dirty="0">
                <a:solidFill>
                  <a:schemeClr val="accent2"/>
                </a:solidFill>
              </a:rPr>
              <a:t>&gt;</a:t>
            </a:r>
          </a:p>
        </p:txBody>
      </p:sp>
      <p:sp>
        <p:nvSpPr>
          <p:cNvPr id="9" name="Rectangle 8"/>
          <p:cNvSpPr/>
          <p:nvPr/>
        </p:nvSpPr>
        <p:spPr>
          <a:xfrm>
            <a:off x="2223806" y="207634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a document that links to other documents or to parts within the document itself</a:t>
            </a:r>
          </a:p>
        </p:txBody>
      </p:sp>
      <p:sp>
        <p:nvSpPr>
          <p:cNvPr id="10" name="Rectangle 9"/>
          <p:cNvSpPr/>
          <p:nvPr/>
        </p:nvSpPr>
        <p:spPr>
          <a:xfrm>
            <a:off x="265926" y="203179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nav</a:t>
            </a:r>
            <a:r>
              <a:rPr lang="en-US" sz="2100" b="1" dirty="0">
                <a:solidFill>
                  <a:schemeClr val="accent2"/>
                </a:solidFill>
              </a:rPr>
              <a:t>&gt;</a:t>
            </a:r>
          </a:p>
        </p:txBody>
      </p:sp>
      <p:sp>
        <p:nvSpPr>
          <p:cNvPr id="11" name="Rectangle 10"/>
          <p:cNvSpPr/>
          <p:nvPr/>
        </p:nvSpPr>
        <p:spPr>
          <a:xfrm>
            <a:off x="2223806" y="254403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content that is tangentially related to the content that forms the main textual flow of a document</a:t>
            </a:r>
          </a:p>
        </p:txBody>
      </p:sp>
      <p:sp>
        <p:nvSpPr>
          <p:cNvPr id="12" name="Rectangle 11"/>
          <p:cNvSpPr/>
          <p:nvPr/>
        </p:nvSpPr>
        <p:spPr>
          <a:xfrm>
            <a:off x="265926" y="249949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&lt;aside&gt;</a:t>
            </a:r>
          </a:p>
        </p:txBody>
      </p:sp>
      <p:sp>
        <p:nvSpPr>
          <p:cNvPr id="13" name="Rectangle 12"/>
          <p:cNvSpPr/>
          <p:nvPr/>
        </p:nvSpPr>
        <p:spPr>
          <a:xfrm>
            <a:off x="2223806" y="301173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the footer for the nearest ancestor </a:t>
            </a:r>
            <a:r>
              <a:rPr lang="en-US" sz="1500" dirty="0" smtClean="0">
                <a:solidFill>
                  <a:schemeClr val="bg1">
                    <a:alpha val="99000"/>
                  </a:schemeClr>
                </a:solidFill>
              </a:rPr>
              <a:t>sectioning content </a:t>
            </a:r>
            <a:r>
              <a:rPr lang="en-US" sz="1500" dirty="0">
                <a:solidFill>
                  <a:schemeClr val="bg1">
                    <a:alpha val="99000"/>
                  </a:schemeClr>
                </a:solidFill>
              </a:rPr>
              <a:t>or sectioning root element</a:t>
            </a:r>
          </a:p>
        </p:txBody>
      </p:sp>
      <p:sp>
        <p:nvSpPr>
          <p:cNvPr id="14" name="Rectangle 13"/>
          <p:cNvSpPr/>
          <p:nvPr/>
        </p:nvSpPr>
        <p:spPr>
          <a:xfrm>
            <a:off x="265926" y="296719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&lt;footer&gt;</a:t>
            </a:r>
          </a:p>
        </p:txBody>
      </p:sp>
      <p:sp>
        <p:nvSpPr>
          <p:cNvPr id="15" name="Rectangle 14"/>
          <p:cNvSpPr/>
          <p:nvPr/>
        </p:nvSpPr>
        <p:spPr>
          <a:xfrm>
            <a:off x="2223806" y="347943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content that forms an independent part of a document or site</a:t>
            </a:r>
          </a:p>
        </p:txBody>
      </p:sp>
      <p:sp>
        <p:nvSpPr>
          <p:cNvPr id="16" name="Rectangle 15"/>
          <p:cNvSpPr/>
          <p:nvPr/>
        </p:nvSpPr>
        <p:spPr>
          <a:xfrm>
            <a:off x="265926" y="343488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&lt;article&gt;</a:t>
            </a:r>
          </a:p>
        </p:txBody>
      </p:sp>
      <p:sp>
        <p:nvSpPr>
          <p:cNvPr id="17" name="Rectangle 16"/>
          <p:cNvSpPr/>
          <p:nvPr/>
        </p:nvSpPr>
        <p:spPr>
          <a:xfrm>
            <a:off x="2223806" y="394712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designate generic sections of a document</a:t>
            </a:r>
          </a:p>
        </p:txBody>
      </p:sp>
      <p:sp>
        <p:nvSpPr>
          <p:cNvPr id="18" name="Rectangle 17"/>
          <p:cNvSpPr/>
          <p:nvPr/>
        </p:nvSpPr>
        <p:spPr>
          <a:xfrm>
            <a:off x="265926" y="390258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lvl="0" algn="r" defTabSz="933450">
              <a:lnSpc>
                <a:spcPct val="90000"/>
              </a:lnSpc>
              <a:spcBef>
                <a:spcPct val="0"/>
              </a:spcBef>
              <a:spcAft>
                <a:spcPct val="35000"/>
              </a:spcAft>
            </a:pPr>
            <a:r>
              <a:rPr lang="en-US" sz="2100" b="1" kern="1200" dirty="0" smtClean="0">
                <a:solidFill>
                  <a:schemeClr val="accent2"/>
                </a:solidFill>
              </a:rPr>
              <a:t>&lt;section&gt;</a:t>
            </a:r>
            <a:endParaRPr lang="en-US" sz="2100" b="1" kern="1200" dirty="0">
              <a:solidFill>
                <a:schemeClr val="accent2"/>
              </a:solidFill>
            </a:endParaRPr>
          </a:p>
        </p:txBody>
      </p:sp>
      <p:sp>
        <p:nvSpPr>
          <p:cNvPr id="19" name="Rectangle 18"/>
          <p:cNvSpPr/>
          <p:nvPr/>
        </p:nvSpPr>
        <p:spPr>
          <a:xfrm>
            <a:off x="2223806" y="4414823"/>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enclose a figure like an illustration, diagram, or photo</a:t>
            </a:r>
          </a:p>
        </p:txBody>
      </p:sp>
      <p:sp>
        <p:nvSpPr>
          <p:cNvPr id="20" name="Rectangle 19"/>
          <p:cNvSpPr/>
          <p:nvPr/>
        </p:nvSpPr>
        <p:spPr>
          <a:xfrm>
            <a:off x="265926" y="437028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&lt;figure&gt;</a:t>
            </a:r>
          </a:p>
        </p:txBody>
      </p:sp>
      <p:sp>
        <p:nvSpPr>
          <p:cNvPr id="21" name="Rectangle 20"/>
          <p:cNvSpPr/>
          <p:nvPr/>
        </p:nvSpPr>
        <p:spPr>
          <a:xfrm>
            <a:off x="2223806" y="4882519"/>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identify a figure's caption</a:t>
            </a:r>
          </a:p>
        </p:txBody>
      </p:sp>
      <p:sp>
        <p:nvSpPr>
          <p:cNvPr id="22" name="Rectangle 21"/>
          <p:cNvSpPr/>
          <p:nvPr/>
        </p:nvSpPr>
        <p:spPr>
          <a:xfrm>
            <a:off x="265926" y="483797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t>
            </a:r>
            <a:r>
              <a:rPr lang="en-US" sz="2100" b="1" dirty="0" err="1">
                <a:solidFill>
                  <a:schemeClr val="accent4"/>
                </a:solidFill>
              </a:rPr>
              <a:t>figcaption</a:t>
            </a:r>
            <a:r>
              <a:rPr lang="en-US" sz="2100" b="1" dirty="0">
                <a:solidFill>
                  <a:schemeClr val="accent4"/>
                </a:solidFill>
              </a:rPr>
              <a:t>&gt;</a:t>
            </a:r>
          </a:p>
        </p:txBody>
      </p:sp>
      <p:sp>
        <p:nvSpPr>
          <p:cNvPr id="23" name="Rectangle 22"/>
          <p:cNvSpPr/>
          <p:nvPr/>
        </p:nvSpPr>
        <p:spPr>
          <a:xfrm>
            <a:off x="2223806" y="5350216"/>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video player displayed to allow user control over video playback and a viewport to view a video</a:t>
            </a:r>
          </a:p>
        </p:txBody>
      </p:sp>
      <p:sp>
        <p:nvSpPr>
          <p:cNvPr id="24" name="Rectangle 23"/>
          <p:cNvSpPr/>
          <p:nvPr/>
        </p:nvSpPr>
        <p:spPr>
          <a:xfrm>
            <a:off x="265926" y="530567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&lt;video&gt;</a:t>
            </a:r>
          </a:p>
        </p:txBody>
      </p:sp>
      <p:sp>
        <p:nvSpPr>
          <p:cNvPr id="25" name="Rectangle 24"/>
          <p:cNvSpPr/>
          <p:nvPr/>
        </p:nvSpPr>
        <p:spPr>
          <a:xfrm>
            <a:off x="2223806" y="5817912"/>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an audio player displayed to allow user control over audio playback</a:t>
            </a:r>
          </a:p>
        </p:txBody>
      </p:sp>
      <p:sp>
        <p:nvSpPr>
          <p:cNvPr id="26" name="Rectangle 25"/>
          <p:cNvSpPr/>
          <p:nvPr/>
        </p:nvSpPr>
        <p:spPr>
          <a:xfrm>
            <a:off x="265926" y="577337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&lt;audio&gt;</a:t>
            </a:r>
          </a:p>
        </p:txBody>
      </p:sp>
    </p:spTree>
    <p:extLst>
      <p:ext uri="{BB962C8B-B14F-4D97-AF65-F5344CB8AC3E}">
        <p14:creationId xmlns:p14="http://schemas.microsoft.com/office/powerpoint/2010/main" val="286062382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Canvas</a:t>
            </a:r>
            <a:endParaRPr lang="en-US" dirty="0"/>
          </a:p>
        </p:txBody>
      </p:sp>
      <p:sp>
        <p:nvSpPr>
          <p:cNvPr id="18" name="Text Placeholder 17"/>
          <p:cNvSpPr>
            <a:spLocks noGrp="1"/>
          </p:cNvSpPr>
          <p:nvPr>
            <p:ph type="body" sz="quarter" idx="10"/>
          </p:nvPr>
        </p:nvSpPr>
        <p:spPr>
          <a:xfrm>
            <a:off x="519112" y="1140657"/>
            <a:ext cx="11149013" cy="2885405"/>
          </a:xfrm>
        </p:spPr>
        <p:txBody>
          <a:bodyPr/>
          <a:lstStyle/>
          <a:p>
            <a:r>
              <a:rPr lang="en-US" dirty="0">
                <a:solidFill>
                  <a:schemeClr val="accent2">
                    <a:alpha val="99000"/>
                  </a:schemeClr>
                </a:solidFill>
              </a:rPr>
              <a:t>A block element that allows developers to draw 2d graphics using JavaScript</a:t>
            </a:r>
          </a:p>
          <a:p>
            <a:r>
              <a:rPr lang="en-US" dirty="0"/>
              <a:t>Methods for drawing include: </a:t>
            </a:r>
            <a:r>
              <a:rPr lang="en-US" b="1" dirty="0"/>
              <a:t>paths, boxes, circles, </a:t>
            </a:r>
            <a:r>
              <a:rPr lang="en-US" b="1" dirty="0" smtClean="0"/>
              <a:t>text </a:t>
            </a:r>
            <a:r>
              <a:rPr lang="en-US" b="1" dirty="0"/>
              <a:t>and </a:t>
            </a:r>
            <a:r>
              <a:rPr lang="en-US" b="1" dirty="0" smtClean="0"/>
              <a:t>rasterized </a:t>
            </a:r>
            <a:br>
              <a:rPr lang="en-US" b="1" dirty="0" smtClean="0"/>
            </a:br>
            <a:r>
              <a:rPr lang="en-US" b="1" dirty="0" smtClean="0"/>
              <a:t>images</a:t>
            </a:r>
            <a:endParaRPr lang="en-US" b="1" dirty="0"/>
          </a:p>
        </p:txBody>
      </p:sp>
      <p:sp>
        <p:nvSpPr>
          <p:cNvPr id="28" name="Rectangle 27"/>
          <p:cNvSpPr/>
          <p:nvPr/>
        </p:nvSpPr>
        <p:spPr bwMode="auto">
          <a:xfrm>
            <a:off x="3740354"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bg1">
                    <a:alpha val="99000"/>
                  </a:schemeClr>
                </a:solidFill>
                <a:latin typeface="Consolas" pitchFamily="49" charset="0"/>
                <a:cs typeface="Consolas" pitchFamily="49" charset="0"/>
              </a:rPr>
              <a:t>&lt;canvas id="</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width="200" height="200"&gt;</a:t>
            </a:r>
          </a:p>
          <a:p>
            <a:r>
              <a:rPr lang="en-US" sz="2000" dirty="0" smtClean="0">
                <a:solidFill>
                  <a:schemeClr val="bg1">
                    <a:alpha val="99000"/>
                  </a:schemeClr>
                </a:solidFill>
                <a:latin typeface="Consolas" pitchFamily="49" charset="0"/>
                <a:cs typeface="Consolas" pitchFamily="49" charset="0"/>
              </a:rPr>
              <a:t>  Your browser doesn’t support Canvas, sorry.</a:t>
            </a:r>
          </a:p>
          <a:p>
            <a:r>
              <a:rPr lang="en-US" sz="2000" dirty="0" smtClean="0">
                <a:solidFill>
                  <a:schemeClr val="bg1">
                    <a:alpha val="99000"/>
                  </a:schemeClr>
                </a:solidFill>
                <a:latin typeface="Consolas" pitchFamily="49" charset="0"/>
                <a:cs typeface="Consolas" pitchFamily="49" charset="0"/>
              </a:rPr>
              <a:t>&lt;/canvas&gt;</a:t>
            </a:r>
          </a:p>
          <a:p>
            <a:endParaRPr lang="en-US" sz="2000" dirty="0" smtClean="0">
              <a:solidFill>
                <a:schemeClr val="bg1">
                  <a:alpha val="99000"/>
                </a:schemeClr>
              </a:solidFill>
              <a:latin typeface="Consolas" pitchFamily="49" charset="0"/>
              <a:cs typeface="Consolas" pitchFamily="49" charset="0"/>
            </a:endParaRPr>
          </a:p>
          <a:p>
            <a:r>
              <a:rPr lang="en-US" sz="2000" dirty="0" smtClean="0">
                <a:solidFill>
                  <a:schemeClr val="bg1">
                    <a:alpha val="99000"/>
                  </a:schemeClr>
                </a:solidFill>
                <a:latin typeface="Consolas" pitchFamily="49" charset="0"/>
                <a:cs typeface="Consolas" pitchFamily="49" charset="0"/>
              </a:rPr>
              <a:t>&lt;script type="text/</a:t>
            </a:r>
            <a:r>
              <a:rPr lang="en-US" sz="2000" dirty="0" err="1" smtClean="0">
                <a:solidFill>
                  <a:schemeClr val="bg1">
                    <a:alpha val="99000"/>
                  </a:schemeClr>
                </a:solidFill>
                <a:latin typeface="Consolas" pitchFamily="49" charset="0"/>
                <a:cs typeface="Consolas" pitchFamily="49" charset="0"/>
              </a:rPr>
              <a:t>javascript</a:t>
            </a:r>
            <a:r>
              <a:rPr lang="en-US" sz="2000" dirty="0" smtClean="0">
                <a:solidFill>
                  <a:schemeClr val="bg1">
                    <a:alpha val="99000"/>
                  </a:schemeClr>
                </a:solidFill>
                <a:latin typeface="Consolas" pitchFamily="49" charset="0"/>
                <a:cs typeface="Consolas" pitchFamily="49" charset="0"/>
              </a:rPr>
              <a:t>"&gt;</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example = </a:t>
            </a:r>
            <a:r>
              <a:rPr lang="en-US" sz="2000" dirty="0" err="1" smtClean="0">
                <a:solidFill>
                  <a:schemeClr val="bg1">
                    <a:alpha val="99000"/>
                  </a:schemeClr>
                </a:solidFill>
                <a:latin typeface="Consolas" pitchFamily="49" charset="0"/>
                <a:cs typeface="Consolas" pitchFamily="49" charset="0"/>
              </a:rPr>
              <a:t>document.getElementById</a:t>
            </a:r>
            <a:r>
              <a:rPr lang="en-US" sz="2000" dirty="0" smtClean="0">
                <a:solidFill>
                  <a:schemeClr val="bg1">
                    <a:alpha val="99000"/>
                  </a:schemeClr>
                </a:solidFill>
                <a:latin typeface="Consolas" pitchFamily="49" charset="0"/>
                <a:cs typeface="Consolas" pitchFamily="49" charset="0"/>
              </a:rPr>
              <a:t>("</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context = </a:t>
            </a:r>
            <a:r>
              <a:rPr lang="en-US" sz="2000" dirty="0" err="1" smtClean="0">
                <a:solidFill>
                  <a:schemeClr val="bg1">
                    <a:alpha val="99000"/>
                  </a:schemeClr>
                </a:solidFill>
                <a:latin typeface="Consolas" pitchFamily="49" charset="0"/>
                <a:cs typeface="Consolas" pitchFamily="49" charset="0"/>
              </a:rPr>
              <a:t>example.getContext</a:t>
            </a:r>
            <a:r>
              <a:rPr lang="en-US" sz="2000" dirty="0" smtClean="0">
                <a:solidFill>
                  <a:schemeClr val="bg1">
                    <a:alpha val="99000"/>
                  </a:schemeClr>
                </a:solidFill>
                <a:latin typeface="Consolas" pitchFamily="49" charset="0"/>
                <a:cs typeface="Consolas" pitchFamily="49" charset="0"/>
              </a:rPr>
              <a:t>("2d");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context.fillStyle</a:t>
            </a:r>
            <a:r>
              <a:rPr lang="en-US" sz="2000" dirty="0" smtClean="0">
                <a:solidFill>
                  <a:schemeClr val="bg1">
                    <a:alpha val="99000"/>
                  </a:schemeClr>
                </a:solidFill>
                <a:latin typeface="Consolas" pitchFamily="49" charset="0"/>
                <a:cs typeface="Consolas" pitchFamily="49" charset="0"/>
              </a:rPr>
              <a:t> = "</a:t>
            </a:r>
            <a:r>
              <a:rPr lang="en-US" sz="2000" dirty="0" err="1" smtClean="0">
                <a:solidFill>
                  <a:schemeClr val="bg1">
                    <a:alpha val="99000"/>
                  </a:schemeClr>
                </a:solidFill>
                <a:latin typeface="Consolas" pitchFamily="49" charset="0"/>
                <a:cs typeface="Consolas" pitchFamily="49" charset="0"/>
              </a:rPr>
              <a:t>rgb</a:t>
            </a:r>
            <a:r>
              <a:rPr lang="en-US" sz="2000" dirty="0" smtClean="0">
                <a:solidFill>
                  <a:schemeClr val="bg1">
                    <a:alpha val="99000"/>
                  </a:schemeClr>
                </a:solidFill>
                <a:latin typeface="Consolas" pitchFamily="49" charset="0"/>
                <a:cs typeface="Consolas" pitchFamily="49" charset="0"/>
              </a:rPr>
              <a:t>(255,0,0)";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context.fillRect</a:t>
            </a:r>
            <a:r>
              <a:rPr lang="en-US" sz="2000" dirty="0" smtClean="0">
                <a:solidFill>
                  <a:schemeClr val="bg1">
                    <a:alpha val="99000"/>
                  </a:schemeClr>
                </a:solidFill>
                <a:latin typeface="Consolas" pitchFamily="49" charset="0"/>
                <a:cs typeface="Consolas" pitchFamily="49" charset="0"/>
              </a:rPr>
              <a:t>(30, 30, 50, 50); </a:t>
            </a:r>
          </a:p>
          <a:p>
            <a:r>
              <a:rPr lang="en-US" sz="2000" dirty="0" smtClean="0">
                <a:solidFill>
                  <a:schemeClr val="bg1">
                    <a:alpha val="99000"/>
                  </a:schemeClr>
                </a:solidFill>
                <a:latin typeface="Consolas" pitchFamily="49" charset="0"/>
                <a:cs typeface="Consolas" pitchFamily="49" charset="0"/>
              </a:rPr>
              <a:t>&lt;/script&gt;</a:t>
            </a:r>
            <a:endParaRPr lang="en-US" sz="2000" dirty="0">
              <a:solidFill>
                <a:schemeClr val="bg1">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392306350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4449</TotalTime>
  <Words>1202</Words>
  <Application>Microsoft Office PowerPoint</Application>
  <PresentationFormat>Custom</PresentationFormat>
  <Paragraphs>323</Paragraphs>
  <Slides>26</Slides>
  <Notes>11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4"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Creating HTML5 Applications With jQuery</vt:lpstr>
      <vt:lpstr>Agenda </vt:lpstr>
      <vt:lpstr>PowerPoint Presentation</vt:lpstr>
      <vt:lpstr>What is HTML5?</vt:lpstr>
      <vt:lpstr>Why do you care?</vt:lpstr>
      <vt:lpstr>Map of HTML5</vt:lpstr>
      <vt:lpstr>New HTML5 Markup Elements</vt:lpstr>
      <vt:lpstr>Canvas</vt:lpstr>
      <vt:lpstr>HTML 5 &lt;video&gt;</vt:lpstr>
      <vt:lpstr>HTML 5 &lt;video&gt; Attributes</vt:lpstr>
      <vt:lpstr>Multiple HTML 5 &lt;video&gt; Sources?</vt:lpstr>
      <vt:lpstr>HTML 5 &lt;audio&gt;</vt:lpstr>
      <vt:lpstr>HTML5</vt:lpstr>
      <vt:lpstr>PowerPoint Presentation</vt:lpstr>
      <vt:lpstr>Who Uses jQuery?</vt:lpstr>
      <vt:lpstr>jQuery – why so popular?</vt:lpstr>
      <vt:lpstr>jQuery Community</vt:lpstr>
      <vt:lpstr>jQuery Fundamentals</vt:lpstr>
      <vt:lpstr>jQuery</vt:lpstr>
      <vt:lpstr>PowerPoint Presentation</vt:lpstr>
      <vt:lpstr>PowerPoint Presentation</vt:lpstr>
      <vt:lpstr>PowerPoint Presentation</vt:lpstr>
      <vt:lpstr>Knockout.js</vt:lpstr>
      <vt:lpstr>Single Page Application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342</cp:revision>
  <cp:lastPrinted>2011-10-11T14:25:22Z</cp:lastPrinted>
  <dcterms:created xsi:type="dcterms:W3CDTF">2011-03-29T16:07:22Z</dcterms:created>
  <dcterms:modified xsi:type="dcterms:W3CDTF">2012-12-09T21:19:40Z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