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33"/>
  </p:notesMasterIdLst>
  <p:handoutMasterIdLst>
    <p:handoutMasterId r:id="rId34"/>
  </p:handoutMasterIdLst>
  <p:sldIdLst>
    <p:sldId id="296" r:id="rId6"/>
    <p:sldId id="293" r:id="rId7"/>
    <p:sldId id="257" r:id="rId8"/>
    <p:sldId id="297" r:id="rId9"/>
    <p:sldId id="304" r:id="rId10"/>
    <p:sldId id="305" r:id="rId11"/>
    <p:sldId id="320" r:id="rId12"/>
    <p:sldId id="306" r:id="rId13"/>
    <p:sldId id="307" r:id="rId14"/>
    <p:sldId id="308" r:id="rId15"/>
    <p:sldId id="309" r:id="rId16"/>
    <p:sldId id="310" r:id="rId17"/>
    <p:sldId id="311" r:id="rId18"/>
    <p:sldId id="312" r:id="rId19"/>
    <p:sldId id="313" r:id="rId20"/>
    <p:sldId id="314" r:id="rId21"/>
    <p:sldId id="298" r:id="rId22"/>
    <p:sldId id="299" r:id="rId23"/>
    <p:sldId id="300" r:id="rId24"/>
    <p:sldId id="301" r:id="rId25"/>
    <p:sldId id="302" r:id="rId26"/>
    <p:sldId id="315" r:id="rId27"/>
    <p:sldId id="316" r:id="rId28"/>
    <p:sldId id="317" r:id="rId29"/>
    <p:sldId id="319" r:id="rId30"/>
    <p:sldId id="318" r:id="rId31"/>
    <p:sldId id="292" r:id="rId32"/>
  </p:sldIdLst>
  <p:sldSz cx="12188825" cy="6858000"/>
  <p:notesSz cx="6858000" cy="9296400"/>
  <p:custDataLst>
    <p:tags r:id="rId35"/>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66858" autoAdjust="0"/>
  </p:normalViewPr>
  <p:slideViewPr>
    <p:cSldViewPr snapToGrid="0">
      <p:cViewPr varScale="1">
        <p:scale>
          <a:sx n="52" d="100"/>
          <a:sy n="52" d="100"/>
        </p:scale>
        <p:origin x="1344" y="60"/>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12/14/2012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12/14/2012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600" kern="1200" dirty="0" smtClean="0">
                <a:solidFill>
                  <a:schemeClr val="tx1"/>
                </a:solidFill>
                <a:effectLst/>
                <a:latin typeface="Segoe UI" pitchFamily="34" charset="0"/>
                <a:ea typeface="+mn-ea"/>
                <a:cs typeface="+mn-cs"/>
              </a:rPr>
              <a:t>Introduction to HTML 5</a:t>
            </a:r>
          </a:p>
          <a:p>
            <a:pPr lvl="1"/>
            <a:r>
              <a:rPr lang="en-US" sz="1600" kern="1200" dirty="0" smtClean="0">
                <a:solidFill>
                  <a:schemeClr val="tx1"/>
                </a:solidFill>
                <a:effectLst/>
                <a:latin typeface="Segoe UI" pitchFamily="34" charset="0"/>
                <a:ea typeface="+mn-ea"/>
                <a:cs typeface="+mn-cs"/>
              </a:rPr>
              <a:t>Slides (5)</a:t>
            </a:r>
          </a:p>
          <a:p>
            <a:pPr lvl="1"/>
            <a:r>
              <a:rPr lang="en-US" sz="1600" kern="1200" dirty="0" smtClean="0">
                <a:solidFill>
                  <a:schemeClr val="tx1"/>
                </a:solidFill>
                <a:effectLst/>
                <a:latin typeface="Segoe UI" pitchFamily="34" charset="0"/>
                <a:ea typeface="+mn-ea"/>
                <a:cs typeface="+mn-cs"/>
              </a:rPr>
              <a:t>Demos [mural.ly </a:t>
            </a:r>
            <a:r>
              <a:rPr lang="en-US" sz="1600" kern="1200" dirty="0" err="1" smtClean="0">
                <a:solidFill>
                  <a:schemeClr val="tx1"/>
                </a:solidFill>
                <a:effectLst/>
                <a:latin typeface="Segoe UI" pitchFamily="34" charset="0"/>
                <a:ea typeface="+mn-ea"/>
                <a:cs typeface="+mn-cs"/>
              </a:rPr>
              <a:t>contre</a:t>
            </a:r>
            <a:r>
              <a:rPr lang="en-US" sz="1600" kern="1200" dirty="0" smtClean="0">
                <a:solidFill>
                  <a:schemeClr val="tx1"/>
                </a:solidFill>
                <a:effectLst/>
                <a:latin typeface="Segoe UI" pitchFamily="34" charset="0"/>
                <a:ea typeface="+mn-ea"/>
                <a:cs typeface="+mn-cs"/>
              </a:rPr>
              <a:t> jour] (5)</a:t>
            </a:r>
          </a:p>
          <a:p>
            <a:pPr lvl="0"/>
            <a:r>
              <a:rPr lang="en-US" sz="1600" kern="1200" dirty="0" smtClean="0">
                <a:solidFill>
                  <a:schemeClr val="tx1"/>
                </a:solidFill>
                <a:effectLst/>
                <a:latin typeface="Segoe UI" pitchFamily="34" charset="0"/>
                <a:ea typeface="+mn-ea"/>
                <a:cs typeface="+mn-cs"/>
              </a:rPr>
              <a:t>Hands on HTML5 in an ASP.NET MVC Application</a:t>
            </a:r>
          </a:p>
          <a:p>
            <a:pPr lvl="1"/>
            <a:r>
              <a:rPr lang="en-US" sz="1600" kern="1200" dirty="0" smtClean="0">
                <a:solidFill>
                  <a:schemeClr val="tx1"/>
                </a:solidFill>
                <a:effectLst/>
                <a:latin typeface="Segoe UI" pitchFamily="34" charset="0"/>
                <a:ea typeface="+mn-ea"/>
                <a:cs typeface="+mn-cs"/>
              </a:rPr>
              <a:t>Responsive design (5)</a:t>
            </a:r>
          </a:p>
          <a:p>
            <a:pPr lvl="1"/>
            <a:r>
              <a:rPr lang="en-US" sz="1600" kern="1200" dirty="0" smtClean="0">
                <a:solidFill>
                  <a:schemeClr val="tx1"/>
                </a:solidFill>
                <a:effectLst/>
                <a:latin typeface="Segoe UI" pitchFamily="34" charset="0"/>
                <a:ea typeface="+mn-ea"/>
                <a:cs typeface="+mn-cs"/>
              </a:rPr>
              <a:t>Semantic markup (5)</a:t>
            </a:r>
          </a:p>
          <a:p>
            <a:pPr lvl="1"/>
            <a:r>
              <a:rPr lang="en-US" sz="1600" kern="1200" dirty="0" smtClean="0">
                <a:solidFill>
                  <a:schemeClr val="tx1"/>
                </a:solidFill>
                <a:effectLst/>
                <a:latin typeface="Segoe UI" pitchFamily="34" charset="0"/>
                <a:ea typeface="+mn-ea"/>
                <a:cs typeface="+mn-cs"/>
              </a:rPr>
              <a:t>Leveraging </a:t>
            </a:r>
            <a:r>
              <a:rPr lang="en-US" sz="1600" kern="1200" dirty="0" err="1" smtClean="0">
                <a:solidFill>
                  <a:schemeClr val="tx1"/>
                </a:solidFill>
                <a:effectLst/>
                <a:latin typeface="Segoe UI" pitchFamily="34" charset="0"/>
                <a:ea typeface="+mn-ea"/>
                <a:cs typeface="+mn-cs"/>
              </a:rPr>
              <a:t>Modernizr</a:t>
            </a:r>
            <a:r>
              <a:rPr lang="en-US" sz="1600" kern="1200" dirty="0" smtClean="0">
                <a:solidFill>
                  <a:schemeClr val="tx1"/>
                </a:solidFill>
                <a:effectLst/>
                <a:latin typeface="Segoe UI" pitchFamily="34" charset="0"/>
                <a:ea typeface="+mn-ea"/>
                <a:cs typeface="+mn-cs"/>
              </a:rPr>
              <a:t> classes (5)</a:t>
            </a:r>
          </a:p>
          <a:p>
            <a:pPr lvl="0"/>
            <a:r>
              <a:rPr lang="en-US" sz="1600" kern="1200" dirty="0" smtClean="0">
                <a:solidFill>
                  <a:schemeClr val="tx1"/>
                </a:solidFill>
                <a:effectLst/>
                <a:latin typeface="Segoe UI" pitchFamily="34" charset="0"/>
                <a:ea typeface="+mn-ea"/>
                <a:cs typeface="+mn-cs"/>
              </a:rPr>
              <a:t>jQuery overview (10)</a:t>
            </a:r>
          </a:p>
          <a:p>
            <a:pPr lvl="0"/>
            <a:r>
              <a:rPr lang="en-US" sz="1600" kern="1200" dirty="0" smtClean="0">
                <a:solidFill>
                  <a:schemeClr val="tx1"/>
                </a:solidFill>
                <a:effectLst/>
                <a:latin typeface="Segoe UI" pitchFamily="34" charset="0"/>
                <a:ea typeface="+mn-ea"/>
                <a:cs typeface="+mn-cs"/>
              </a:rPr>
              <a:t>Visual Studio and Web Essentials tools (10)</a:t>
            </a:r>
          </a:p>
          <a:p>
            <a:pPr lvl="0"/>
            <a:r>
              <a:rPr lang="en-US" sz="1600" kern="1200" dirty="0" smtClean="0">
                <a:solidFill>
                  <a:schemeClr val="tx1"/>
                </a:solidFill>
                <a:effectLst/>
                <a:latin typeface="Segoe UI" pitchFamily="34" charset="0"/>
                <a:ea typeface="+mn-ea"/>
                <a:cs typeface="+mn-cs"/>
              </a:rPr>
              <a:t>SPA Template</a:t>
            </a:r>
          </a:p>
          <a:p>
            <a:pPr lvl="1"/>
            <a:r>
              <a:rPr lang="en-US" sz="1600" kern="1200" dirty="0" smtClean="0">
                <a:solidFill>
                  <a:schemeClr val="tx1"/>
                </a:solidFill>
                <a:effectLst/>
                <a:latin typeface="Segoe UI" pitchFamily="34" charset="0"/>
                <a:ea typeface="+mn-ea"/>
                <a:cs typeface="+mn-cs"/>
              </a:rPr>
              <a:t>Slides [5]</a:t>
            </a:r>
          </a:p>
          <a:p>
            <a:pPr lvl="1"/>
            <a:r>
              <a:rPr lang="en-US" sz="1600" kern="1200" smtClean="0">
                <a:solidFill>
                  <a:schemeClr val="tx1"/>
                </a:solidFill>
                <a:effectLst/>
                <a:latin typeface="Segoe UI" pitchFamily="34" charset="0"/>
                <a:ea typeface="+mn-ea"/>
                <a:cs typeface="+mn-cs"/>
              </a:rPr>
              <a:t>Knockout.js bindings (10)</a:t>
            </a:r>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476512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r>
              <a:rPr lang="en-US" dirty="0" err="1" smtClean="0"/>
              <a:t>jsBin</a:t>
            </a:r>
            <a:r>
              <a:rPr lang="en-US" baseline="0" dirty="0" smtClean="0"/>
              <a:t> demo: http://jsbin.com/ibaxad/1/edit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539977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r>
              <a:rPr lang="en-US" dirty="0" err="1" smtClean="0"/>
              <a:t>jsBin</a:t>
            </a:r>
            <a:r>
              <a:rPr lang="en-US" baseline="0" dirty="0" smtClean="0"/>
              <a:t> demo: http://jsbin.com/ibaxad/1/edit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971972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36677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3199263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2156050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005981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r>
              <a:rPr lang="en-US" dirty="0" smtClean="0"/>
              <a:t>Open a MVC app and show /Views/Shared/_</a:t>
            </a:r>
            <a:r>
              <a:rPr lang="en-US" dirty="0" err="1" smtClean="0"/>
              <a:t>Layout.cshtml</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1081730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2222560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3642154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26446511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9.emf"/><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6.xml"/><Relationship Id="rId4"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1.xml"/><Relationship Id="rId1" Type="http://schemas.openxmlformats.org/officeDocument/2006/relationships/vmlDrawing" Target="../drawings/vmlDrawing7.vml"/><Relationship Id="rId6" Type="http://schemas.openxmlformats.org/officeDocument/2006/relationships/image" Target="../media/image9.emf"/><Relationship Id="rId5" Type="http://schemas.openxmlformats.org/officeDocument/2006/relationships/oleObject" Target="../embeddings/oleObject7.bin"/><Relationship Id="rId4"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3.xml"/><Relationship Id="rId7" Type="http://schemas.openxmlformats.org/officeDocument/2006/relationships/oleObject" Target="../embeddings/oleObject8.bin"/><Relationship Id="rId2" Type="http://schemas.openxmlformats.org/officeDocument/2006/relationships/tags" Target="../tags/tag12.xml"/><Relationship Id="rId1" Type="http://schemas.openxmlformats.org/officeDocument/2006/relationships/vmlDrawing" Target="../drawings/vmlDrawing8.vml"/><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tags" Target="../tags/tag14.xml"/><Relationship Id="rId9" Type="http://schemas.openxmlformats.org/officeDocument/2006/relationships/hyperlink" Target="http://trends.builtwith.com/javascript/jQuery" TargetMode="Externa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9.vml"/><Relationship Id="rId6" Type="http://schemas.openxmlformats.org/officeDocument/2006/relationships/image" Target="../media/image9.emf"/><Relationship Id="rId5" Type="http://schemas.openxmlformats.org/officeDocument/2006/relationships/oleObject" Target="../embeddings/oleObject9.bin"/><Relationship Id="rId4"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9.emf"/><Relationship Id="rId2" Type="http://schemas.openxmlformats.org/officeDocument/2006/relationships/tags" Target="../tags/tag16.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notesSlide" Target="../notesSlides/notesSlide10.xml"/><Relationship Id="rId4"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9.emf"/><Relationship Id="rId2" Type="http://schemas.openxmlformats.org/officeDocument/2006/relationships/tags" Target="../tags/tag20.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notesSlide" Target="../notesSlides/notesSlide11.xml"/><Relationship Id="rId4"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22.xml"/><Relationship Id="rId1" Type="http://schemas.openxmlformats.org/officeDocument/2006/relationships/vmlDrawing" Target="../drawings/vmlDrawing12.vml"/><Relationship Id="rId5" Type="http://schemas.openxmlformats.org/officeDocument/2006/relationships/image" Target="../media/image9.emf"/><Relationship Id="rId4"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1.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5.bin"/><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Canvas</a:t>
            </a:r>
            <a:endParaRPr lang="en-US" dirty="0"/>
          </a:p>
        </p:txBody>
      </p:sp>
      <p:sp>
        <p:nvSpPr>
          <p:cNvPr id="18" name="Text Placeholder 17"/>
          <p:cNvSpPr>
            <a:spLocks noGrp="1"/>
          </p:cNvSpPr>
          <p:nvPr>
            <p:ph type="body" sz="quarter" idx="10"/>
          </p:nvPr>
        </p:nvSpPr>
        <p:spPr>
          <a:xfrm>
            <a:off x="519112" y="1140657"/>
            <a:ext cx="11149013" cy="2885405"/>
          </a:xfrm>
        </p:spPr>
        <p:txBody>
          <a:bodyPr/>
          <a:lstStyle/>
          <a:p>
            <a:r>
              <a:rPr lang="en-US" dirty="0">
                <a:solidFill>
                  <a:schemeClr val="accent2">
                    <a:alpha val="99000"/>
                  </a:schemeClr>
                </a:solidFill>
              </a:rPr>
              <a:t>A block element that allows developers to draw 2d graphics using JavaScript</a:t>
            </a:r>
          </a:p>
          <a:p>
            <a:r>
              <a:rPr lang="en-US" dirty="0"/>
              <a:t>Methods for drawing include: </a:t>
            </a:r>
            <a:r>
              <a:rPr lang="en-US" b="1" dirty="0"/>
              <a:t>paths, boxes, circles, </a:t>
            </a:r>
            <a:r>
              <a:rPr lang="en-US" b="1" dirty="0" smtClean="0"/>
              <a:t>text </a:t>
            </a:r>
            <a:r>
              <a:rPr lang="en-US" b="1" dirty="0"/>
              <a:t>and </a:t>
            </a:r>
            <a:r>
              <a:rPr lang="en-US" b="1" dirty="0" smtClean="0"/>
              <a:t>rasterized </a:t>
            </a:r>
            <a:br>
              <a:rPr lang="en-US" b="1" dirty="0" smtClean="0"/>
            </a:br>
            <a:r>
              <a:rPr lang="en-US" b="1" dirty="0" smtClean="0"/>
              <a:t>images</a:t>
            </a:r>
            <a:endParaRPr lang="en-US" b="1" dirty="0"/>
          </a:p>
        </p:txBody>
      </p:sp>
      <p:sp>
        <p:nvSpPr>
          <p:cNvPr id="28" name="Rectangle 27"/>
          <p:cNvSpPr/>
          <p:nvPr/>
        </p:nvSpPr>
        <p:spPr bwMode="auto">
          <a:xfrm>
            <a:off x="3740354" y="3134055"/>
            <a:ext cx="7927771" cy="3479470"/>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smtClean="0">
                <a:solidFill>
                  <a:schemeClr val="bg1">
                    <a:alpha val="99000"/>
                  </a:schemeClr>
                </a:solidFill>
                <a:latin typeface="Consolas" pitchFamily="49" charset="0"/>
                <a:cs typeface="Consolas" pitchFamily="49" charset="0"/>
              </a:rPr>
              <a:t>&lt;canvas id="</a:t>
            </a:r>
            <a:r>
              <a:rPr lang="en-US" sz="2000" dirty="0" err="1" smtClean="0">
                <a:solidFill>
                  <a:schemeClr val="bg1">
                    <a:alpha val="99000"/>
                  </a:schemeClr>
                </a:solidFill>
                <a:latin typeface="Consolas" pitchFamily="49" charset="0"/>
                <a:cs typeface="Consolas" pitchFamily="49" charset="0"/>
              </a:rPr>
              <a:t>myCanvas</a:t>
            </a:r>
            <a:r>
              <a:rPr lang="en-US" sz="2000" dirty="0" smtClean="0">
                <a:solidFill>
                  <a:schemeClr val="bg1">
                    <a:alpha val="99000"/>
                  </a:schemeClr>
                </a:solidFill>
                <a:latin typeface="Consolas" pitchFamily="49" charset="0"/>
                <a:cs typeface="Consolas" pitchFamily="49" charset="0"/>
              </a:rPr>
              <a:t>" width="200" height="200"&gt;</a:t>
            </a:r>
          </a:p>
          <a:p>
            <a:r>
              <a:rPr lang="en-US" sz="2000" dirty="0" smtClean="0">
                <a:solidFill>
                  <a:schemeClr val="bg1">
                    <a:alpha val="99000"/>
                  </a:schemeClr>
                </a:solidFill>
                <a:latin typeface="Consolas" pitchFamily="49" charset="0"/>
                <a:cs typeface="Consolas" pitchFamily="49" charset="0"/>
              </a:rPr>
              <a:t>  Your browser doesn’t support Canvas, sorry.</a:t>
            </a:r>
          </a:p>
          <a:p>
            <a:r>
              <a:rPr lang="en-US" sz="2000" dirty="0" smtClean="0">
                <a:solidFill>
                  <a:schemeClr val="bg1">
                    <a:alpha val="99000"/>
                  </a:schemeClr>
                </a:solidFill>
                <a:latin typeface="Consolas" pitchFamily="49" charset="0"/>
                <a:cs typeface="Consolas" pitchFamily="49" charset="0"/>
              </a:rPr>
              <a:t>&lt;/canvas&gt;</a:t>
            </a:r>
          </a:p>
          <a:p>
            <a:endParaRPr lang="en-US" sz="2000" dirty="0" smtClean="0">
              <a:solidFill>
                <a:schemeClr val="bg1">
                  <a:alpha val="99000"/>
                </a:schemeClr>
              </a:solidFill>
              <a:latin typeface="Consolas" pitchFamily="49" charset="0"/>
              <a:cs typeface="Consolas" pitchFamily="49" charset="0"/>
            </a:endParaRPr>
          </a:p>
          <a:p>
            <a:r>
              <a:rPr lang="en-US" sz="2000" dirty="0" smtClean="0">
                <a:solidFill>
                  <a:schemeClr val="bg1">
                    <a:alpha val="99000"/>
                  </a:schemeClr>
                </a:solidFill>
                <a:latin typeface="Consolas" pitchFamily="49" charset="0"/>
                <a:cs typeface="Consolas" pitchFamily="49" charset="0"/>
              </a:rPr>
              <a:t>&lt;script type="text/</a:t>
            </a:r>
            <a:r>
              <a:rPr lang="en-US" sz="2000" dirty="0" err="1" smtClean="0">
                <a:solidFill>
                  <a:schemeClr val="bg1">
                    <a:alpha val="99000"/>
                  </a:schemeClr>
                </a:solidFill>
                <a:latin typeface="Consolas" pitchFamily="49" charset="0"/>
                <a:cs typeface="Consolas" pitchFamily="49" charset="0"/>
              </a:rPr>
              <a:t>javascript</a:t>
            </a:r>
            <a:r>
              <a:rPr lang="en-US" sz="2000" dirty="0" smtClean="0">
                <a:solidFill>
                  <a:schemeClr val="bg1">
                    <a:alpha val="99000"/>
                  </a:schemeClr>
                </a:solidFill>
                <a:latin typeface="Consolas" pitchFamily="49" charset="0"/>
                <a:cs typeface="Consolas" pitchFamily="49" charset="0"/>
              </a:rPr>
              <a:t>"&gt;</a:t>
            </a:r>
          </a:p>
          <a:p>
            <a:r>
              <a:rPr lang="en-US" sz="2000" dirty="0" smtClean="0">
                <a:solidFill>
                  <a:schemeClr val="bg1">
                    <a:alpha val="99000"/>
                  </a:schemeClr>
                </a:solidFill>
                <a:latin typeface="Consolas" pitchFamily="49" charset="0"/>
                <a:cs typeface="Consolas" pitchFamily="49" charset="0"/>
              </a:rPr>
              <a:t>  </a:t>
            </a:r>
            <a:r>
              <a:rPr lang="en-US" sz="2000" dirty="0" err="1" smtClean="0">
                <a:solidFill>
                  <a:schemeClr val="bg1">
                    <a:alpha val="99000"/>
                  </a:schemeClr>
                </a:solidFill>
                <a:latin typeface="Consolas" pitchFamily="49" charset="0"/>
                <a:cs typeface="Consolas" pitchFamily="49" charset="0"/>
              </a:rPr>
              <a:t>var</a:t>
            </a:r>
            <a:r>
              <a:rPr lang="en-US" sz="2000" dirty="0" smtClean="0">
                <a:solidFill>
                  <a:schemeClr val="bg1">
                    <a:alpha val="99000"/>
                  </a:schemeClr>
                </a:solidFill>
                <a:latin typeface="Consolas" pitchFamily="49" charset="0"/>
                <a:cs typeface="Consolas" pitchFamily="49" charset="0"/>
              </a:rPr>
              <a:t> example = </a:t>
            </a:r>
            <a:r>
              <a:rPr lang="en-US" sz="2000" dirty="0" err="1" smtClean="0">
                <a:solidFill>
                  <a:schemeClr val="bg1">
                    <a:alpha val="99000"/>
                  </a:schemeClr>
                </a:solidFill>
                <a:latin typeface="Consolas" pitchFamily="49" charset="0"/>
                <a:cs typeface="Consolas" pitchFamily="49" charset="0"/>
              </a:rPr>
              <a:t>document.getElementById</a:t>
            </a:r>
            <a:r>
              <a:rPr lang="en-US" sz="2000" dirty="0" smtClean="0">
                <a:solidFill>
                  <a:schemeClr val="bg1">
                    <a:alpha val="99000"/>
                  </a:schemeClr>
                </a:solidFill>
                <a:latin typeface="Consolas" pitchFamily="49" charset="0"/>
                <a:cs typeface="Consolas" pitchFamily="49" charset="0"/>
              </a:rPr>
              <a:t>("</a:t>
            </a:r>
            <a:r>
              <a:rPr lang="en-US" sz="2000" dirty="0" err="1" smtClean="0">
                <a:solidFill>
                  <a:schemeClr val="bg1">
                    <a:alpha val="99000"/>
                  </a:schemeClr>
                </a:solidFill>
                <a:latin typeface="Consolas" pitchFamily="49" charset="0"/>
                <a:cs typeface="Consolas" pitchFamily="49" charset="0"/>
              </a:rPr>
              <a:t>myCanvas</a:t>
            </a:r>
            <a:r>
              <a:rPr lang="en-US" sz="2000" dirty="0" smtClean="0">
                <a:solidFill>
                  <a:schemeClr val="bg1">
                    <a:alpha val="99000"/>
                  </a:schemeClr>
                </a:solidFill>
                <a:latin typeface="Consolas" pitchFamily="49" charset="0"/>
                <a:cs typeface="Consolas" pitchFamily="49" charset="0"/>
              </a:rPr>
              <a:t>"); </a:t>
            </a:r>
          </a:p>
          <a:p>
            <a:r>
              <a:rPr lang="en-US" sz="2000" dirty="0" smtClean="0">
                <a:solidFill>
                  <a:schemeClr val="bg1">
                    <a:alpha val="99000"/>
                  </a:schemeClr>
                </a:solidFill>
                <a:latin typeface="Consolas" pitchFamily="49" charset="0"/>
                <a:cs typeface="Consolas" pitchFamily="49" charset="0"/>
              </a:rPr>
              <a:t>  </a:t>
            </a:r>
            <a:r>
              <a:rPr lang="en-US" sz="2000" dirty="0" err="1" smtClean="0">
                <a:solidFill>
                  <a:schemeClr val="bg1">
                    <a:alpha val="99000"/>
                  </a:schemeClr>
                </a:solidFill>
                <a:latin typeface="Consolas" pitchFamily="49" charset="0"/>
                <a:cs typeface="Consolas" pitchFamily="49" charset="0"/>
              </a:rPr>
              <a:t>var</a:t>
            </a:r>
            <a:r>
              <a:rPr lang="en-US" sz="2000" dirty="0" smtClean="0">
                <a:solidFill>
                  <a:schemeClr val="bg1">
                    <a:alpha val="99000"/>
                  </a:schemeClr>
                </a:solidFill>
                <a:latin typeface="Consolas" pitchFamily="49" charset="0"/>
                <a:cs typeface="Consolas" pitchFamily="49" charset="0"/>
              </a:rPr>
              <a:t> context = </a:t>
            </a:r>
            <a:r>
              <a:rPr lang="en-US" sz="2000" dirty="0" err="1" smtClean="0">
                <a:solidFill>
                  <a:schemeClr val="bg1">
                    <a:alpha val="99000"/>
                  </a:schemeClr>
                </a:solidFill>
                <a:latin typeface="Consolas" pitchFamily="49" charset="0"/>
                <a:cs typeface="Consolas" pitchFamily="49" charset="0"/>
              </a:rPr>
              <a:t>example.getContext</a:t>
            </a:r>
            <a:r>
              <a:rPr lang="en-US" sz="2000" dirty="0" smtClean="0">
                <a:solidFill>
                  <a:schemeClr val="bg1">
                    <a:alpha val="99000"/>
                  </a:schemeClr>
                </a:solidFill>
                <a:latin typeface="Consolas" pitchFamily="49" charset="0"/>
                <a:cs typeface="Consolas" pitchFamily="49" charset="0"/>
              </a:rPr>
              <a:t>("2d"); </a:t>
            </a:r>
          </a:p>
          <a:p>
            <a:r>
              <a:rPr lang="en-US" sz="2000" dirty="0" smtClean="0">
                <a:solidFill>
                  <a:schemeClr val="bg1">
                    <a:alpha val="99000"/>
                  </a:schemeClr>
                </a:solidFill>
                <a:latin typeface="Consolas" pitchFamily="49" charset="0"/>
                <a:cs typeface="Consolas" pitchFamily="49" charset="0"/>
              </a:rPr>
              <a:t>  </a:t>
            </a:r>
            <a:r>
              <a:rPr lang="en-US" sz="2000" dirty="0" err="1" smtClean="0">
                <a:solidFill>
                  <a:schemeClr val="bg1">
                    <a:alpha val="99000"/>
                  </a:schemeClr>
                </a:solidFill>
                <a:latin typeface="Consolas" pitchFamily="49" charset="0"/>
                <a:cs typeface="Consolas" pitchFamily="49" charset="0"/>
              </a:rPr>
              <a:t>context.fillStyle</a:t>
            </a:r>
            <a:r>
              <a:rPr lang="en-US" sz="2000" dirty="0" smtClean="0">
                <a:solidFill>
                  <a:schemeClr val="bg1">
                    <a:alpha val="99000"/>
                  </a:schemeClr>
                </a:solidFill>
                <a:latin typeface="Consolas" pitchFamily="49" charset="0"/>
                <a:cs typeface="Consolas" pitchFamily="49" charset="0"/>
              </a:rPr>
              <a:t> = "</a:t>
            </a:r>
            <a:r>
              <a:rPr lang="en-US" sz="2000" dirty="0" err="1" smtClean="0">
                <a:solidFill>
                  <a:schemeClr val="bg1">
                    <a:alpha val="99000"/>
                  </a:schemeClr>
                </a:solidFill>
                <a:latin typeface="Consolas" pitchFamily="49" charset="0"/>
                <a:cs typeface="Consolas" pitchFamily="49" charset="0"/>
              </a:rPr>
              <a:t>rgb</a:t>
            </a:r>
            <a:r>
              <a:rPr lang="en-US" sz="2000" dirty="0" smtClean="0">
                <a:solidFill>
                  <a:schemeClr val="bg1">
                    <a:alpha val="99000"/>
                  </a:schemeClr>
                </a:solidFill>
                <a:latin typeface="Consolas" pitchFamily="49" charset="0"/>
                <a:cs typeface="Consolas" pitchFamily="49" charset="0"/>
              </a:rPr>
              <a:t>(255,0,0)"; </a:t>
            </a:r>
          </a:p>
          <a:p>
            <a:r>
              <a:rPr lang="en-US" sz="2000" dirty="0" smtClean="0">
                <a:solidFill>
                  <a:schemeClr val="bg1">
                    <a:alpha val="99000"/>
                  </a:schemeClr>
                </a:solidFill>
                <a:latin typeface="Consolas" pitchFamily="49" charset="0"/>
                <a:cs typeface="Consolas" pitchFamily="49" charset="0"/>
              </a:rPr>
              <a:t>  </a:t>
            </a:r>
            <a:r>
              <a:rPr lang="en-US" sz="2000" dirty="0" err="1" smtClean="0">
                <a:solidFill>
                  <a:schemeClr val="bg1">
                    <a:alpha val="99000"/>
                  </a:schemeClr>
                </a:solidFill>
                <a:latin typeface="Consolas" pitchFamily="49" charset="0"/>
                <a:cs typeface="Consolas" pitchFamily="49" charset="0"/>
              </a:rPr>
              <a:t>context.fillRect</a:t>
            </a:r>
            <a:r>
              <a:rPr lang="en-US" sz="2000" dirty="0" smtClean="0">
                <a:solidFill>
                  <a:schemeClr val="bg1">
                    <a:alpha val="99000"/>
                  </a:schemeClr>
                </a:solidFill>
                <a:latin typeface="Consolas" pitchFamily="49" charset="0"/>
                <a:cs typeface="Consolas" pitchFamily="49" charset="0"/>
              </a:rPr>
              <a:t>(30, 30, 50, 50); </a:t>
            </a:r>
          </a:p>
          <a:p>
            <a:r>
              <a:rPr lang="en-US" sz="2000" dirty="0" smtClean="0">
                <a:solidFill>
                  <a:schemeClr val="bg1">
                    <a:alpha val="99000"/>
                  </a:schemeClr>
                </a:solidFill>
                <a:latin typeface="Consolas" pitchFamily="49" charset="0"/>
                <a:cs typeface="Consolas" pitchFamily="49" charset="0"/>
              </a:rPr>
              <a:t>&lt;/script&gt;</a:t>
            </a:r>
            <a:endParaRPr lang="en-US" sz="2000" dirty="0">
              <a:solidFill>
                <a:schemeClr val="bg1">
                  <a:alpha val="99000"/>
                </a:schemeClr>
              </a:solidFill>
              <a:latin typeface="Consolas" pitchFamily="49" charset="0"/>
              <a:cs typeface="Consolas" pitchFamily="49" charset="0"/>
            </a:endParaRPr>
          </a:p>
        </p:txBody>
      </p:sp>
    </p:spTree>
    <p:extLst>
      <p:ext uri="{BB962C8B-B14F-4D97-AF65-F5344CB8AC3E}">
        <p14:creationId xmlns:p14="http://schemas.microsoft.com/office/powerpoint/2010/main" val="392306350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HTML 5 &lt;video&gt;</a:t>
            </a:r>
            <a:endParaRPr lang="en-US" dirty="0"/>
          </a:p>
        </p:txBody>
      </p:sp>
      <p:sp>
        <p:nvSpPr>
          <p:cNvPr id="18" name="Text Placeholder 17"/>
          <p:cNvSpPr>
            <a:spLocks noGrp="1"/>
          </p:cNvSpPr>
          <p:nvPr>
            <p:ph type="body" sz="quarter" idx="10"/>
          </p:nvPr>
        </p:nvSpPr>
        <p:spPr>
          <a:xfrm>
            <a:off x="519112" y="1141413"/>
            <a:ext cx="11149013" cy="4339650"/>
          </a:xfrm>
        </p:spPr>
        <p:txBody>
          <a:bodyPr/>
          <a:lstStyle/>
          <a:p>
            <a:r>
              <a:rPr lang="en-US" dirty="0" smtClean="0">
                <a:solidFill>
                  <a:schemeClr val="accent2">
                    <a:alpha val="99000"/>
                  </a:schemeClr>
                </a:solidFill>
              </a:rPr>
              <a:t>Support for the HTML5 &lt;video&gt; element</a:t>
            </a:r>
          </a:p>
          <a:p>
            <a:r>
              <a:rPr lang="en-US" dirty="0" smtClean="0"/>
              <a:t>Industry-standard MPEG-4/H.264 video</a:t>
            </a:r>
          </a:p>
          <a:p>
            <a:r>
              <a:rPr lang="en-US" dirty="0" smtClean="0">
                <a:solidFill>
                  <a:schemeClr val="accent2">
                    <a:alpha val="99000"/>
                  </a:schemeClr>
                </a:solidFill>
              </a:rPr>
              <a:t>Video can be composited with </a:t>
            </a:r>
            <a:br>
              <a:rPr lang="en-US" dirty="0" smtClean="0">
                <a:solidFill>
                  <a:schemeClr val="accent2">
                    <a:alpha val="99000"/>
                  </a:schemeClr>
                </a:solidFill>
              </a:rPr>
            </a:br>
            <a:r>
              <a:rPr lang="en-US" dirty="0" smtClean="0">
                <a:solidFill>
                  <a:schemeClr val="accent2">
                    <a:alpha val="99000"/>
                  </a:schemeClr>
                </a:solidFill>
              </a:rPr>
              <a:t>anything else on the page</a:t>
            </a:r>
          </a:p>
          <a:p>
            <a:r>
              <a:rPr lang="en-US" dirty="0" smtClean="0"/>
              <a:t>HTML content, images, SVG graphics</a:t>
            </a:r>
          </a:p>
          <a:p>
            <a:r>
              <a:rPr lang="en-US" dirty="0" smtClean="0">
                <a:solidFill>
                  <a:schemeClr val="accent2">
                    <a:alpha val="99000"/>
                  </a:schemeClr>
                </a:solidFill>
              </a:rPr>
              <a:t>Hardware accelerated, </a:t>
            </a:r>
            <a:br>
              <a:rPr lang="en-US" dirty="0" smtClean="0">
                <a:solidFill>
                  <a:schemeClr val="accent2">
                    <a:alpha val="99000"/>
                  </a:schemeClr>
                </a:solidFill>
              </a:rPr>
            </a:br>
            <a:r>
              <a:rPr lang="en-US" dirty="0" smtClean="0">
                <a:solidFill>
                  <a:schemeClr val="accent2">
                    <a:alpha val="99000"/>
                  </a:schemeClr>
                </a:solidFill>
              </a:rPr>
              <a:t>GPU-based decoding</a:t>
            </a:r>
            <a:endParaRPr lang="en-US" dirty="0">
              <a:solidFill>
                <a:schemeClr val="accent2">
                  <a:alpha val="99000"/>
                </a:schemeClr>
              </a:solidFill>
            </a:endParaRPr>
          </a:p>
        </p:txBody>
      </p:sp>
      <p:grpSp>
        <p:nvGrpSpPr>
          <p:cNvPr id="4" name="Group 3"/>
          <p:cNvGrpSpPr/>
          <p:nvPr/>
        </p:nvGrpSpPr>
        <p:grpSpPr>
          <a:xfrm>
            <a:off x="9119728" y="-521529"/>
            <a:ext cx="2548396" cy="7901058"/>
            <a:chOff x="9119728" y="0"/>
            <a:chExt cx="2548396" cy="7901058"/>
          </a:xfrm>
        </p:grpSpPr>
        <p:sp>
          <p:nvSpPr>
            <p:cNvPr id="8" name="Freeform 7"/>
            <p:cNvSpPr>
              <a:spLocks noEditPoints="1"/>
            </p:cNvSpPr>
            <p:nvPr/>
          </p:nvSpPr>
          <p:spPr bwMode="black">
            <a:xfrm>
              <a:off x="9119728" y="5163037"/>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6" name="Freeform 7"/>
            <p:cNvSpPr>
              <a:spLocks noEditPoints="1"/>
            </p:cNvSpPr>
            <p:nvPr/>
          </p:nvSpPr>
          <p:spPr bwMode="black">
            <a:xfrm>
              <a:off x="9119729" y="2581519"/>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7" name="Freeform 7"/>
            <p:cNvSpPr>
              <a:spLocks noEditPoints="1"/>
            </p:cNvSpPr>
            <p:nvPr/>
          </p:nvSpPr>
          <p:spPr bwMode="black">
            <a:xfrm>
              <a:off x="9119729" y="0"/>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385222209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HTML 5 &lt;video&gt; Attributes</a:t>
            </a:r>
            <a:endParaRPr lang="en-US" dirty="0"/>
          </a:p>
        </p:txBody>
      </p:sp>
      <p:sp>
        <p:nvSpPr>
          <p:cNvPr id="18" name="Text Placeholder 17"/>
          <p:cNvSpPr>
            <a:spLocks noGrp="1"/>
          </p:cNvSpPr>
          <p:nvPr>
            <p:ph type="body" sz="quarter" idx="10"/>
          </p:nvPr>
        </p:nvSpPr>
        <p:spPr>
          <a:xfrm>
            <a:off x="519112" y="1140832"/>
            <a:ext cx="11149013" cy="2954655"/>
          </a:xfrm>
        </p:spPr>
        <p:txBody>
          <a:bodyPr/>
          <a:lstStyle/>
          <a:p>
            <a:r>
              <a:rPr lang="en-US" sz="3600" b="1" dirty="0" err="1" smtClean="0">
                <a:solidFill>
                  <a:schemeClr val="accent2"/>
                </a:solidFill>
                <a:latin typeface="+mn-lt"/>
              </a:rPr>
              <a:t>src</a:t>
            </a:r>
            <a:r>
              <a:rPr lang="en-US" sz="3600" dirty="0" smtClean="0"/>
              <a:t> </a:t>
            </a:r>
            <a:r>
              <a:rPr lang="en-US" sz="3600" dirty="0"/>
              <a:t>– specifies the location to pull the source file</a:t>
            </a:r>
          </a:p>
          <a:p>
            <a:r>
              <a:rPr lang="en-US" sz="3600" b="1" dirty="0" err="1">
                <a:solidFill>
                  <a:schemeClr val="accent2"/>
                </a:solidFill>
                <a:latin typeface="+mn-lt"/>
              </a:rPr>
              <a:t>autoplay</a:t>
            </a:r>
            <a:r>
              <a:rPr lang="en-US" sz="3600" b="1" dirty="0">
                <a:solidFill>
                  <a:schemeClr val="accent1"/>
                </a:solidFill>
                <a:latin typeface="+mn-lt"/>
              </a:rPr>
              <a:t> </a:t>
            </a:r>
            <a:r>
              <a:rPr lang="en-US" sz="3600" dirty="0"/>
              <a:t>– if present starts playing as soon as it’s ready</a:t>
            </a:r>
          </a:p>
          <a:p>
            <a:r>
              <a:rPr lang="en-US" sz="3600" b="1" dirty="0">
                <a:solidFill>
                  <a:schemeClr val="accent2"/>
                </a:solidFill>
                <a:latin typeface="+mn-lt"/>
              </a:rPr>
              <a:t>controls</a:t>
            </a:r>
            <a:r>
              <a:rPr lang="en-US" sz="3600" dirty="0"/>
              <a:t> – if present displays controls</a:t>
            </a:r>
          </a:p>
          <a:p>
            <a:r>
              <a:rPr lang="en-US" sz="3600" b="1" dirty="0">
                <a:solidFill>
                  <a:schemeClr val="accent2"/>
                </a:solidFill>
                <a:latin typeface="+mn-lt"/>
              </a:rPr>
              <a:t>preload</a:t>
            </a:r>
            <a:r>
              <a:rPr lang="en-US" sz="3600" dirty="0"/>
              <a:t> – if present loads source at page load</a:t>
            </a:r>
          </a:p>
          <a:p>
            <a:r>
              <a:rPr lang="en-US" sz="3600" b="1" dirty="0">
                <a:solidFill>
                  <a:schemeClr val="accent2"/>
                </a:solidFill>
                <a:latin typeface="+mn-lt"/>
              </a:rPr>
              <a:t>loop</a:t>
            </a:r>
            <a:r>
              <a:rPr lang="en-US" sz="3600" dirty="0"/>
              <a:t> – if present loops back to the beginning of the </a:t>
            </a:r>
            <a:r>
              <a:rPr lang="en-US" sz="3600" dirty="0" smtClean="0"/>
              <a:t>video</a:t>
            </a:r>
            <a:endParaRPr lang="en-US" sz="3600" dirty="0"/>
          </a:p>
        </p:txBody>
      </p:sp>
      <p:sp>
        <p:nvSpPr>
          <p:cNvPr id="4" name="Rectangle 3"/>
          <p:cNvSpPr/>
          <p:nvPr/>
        </p:nvSpPr>
        <p:spPr bwMode="auto">
          <a:xfrm>
            <a:off x="2967692" y="5204968"/>
            <a:ext cx="8708371" cy="1399032"/>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1800" dirty="0">
                <a:solidFill>
                  <a:schemeClr val="bg1">
                    <a:alpha val="99000"/>
                  </a:schemeClr>
                </a:solidFill>
                <a:latin typeface="Consolas" pitchFamily="49" charset="0"/>
                <a:cs typeface="Consolas" pitchFamily="49" charset="0"/>
              </a:rPr>
              <a:t>&lt;video </a:t>
            </a:r>
            <a:r>
              <a:rPr lang="en-US" sz="1800" dirty="0" err="1">
                <a:solidFill>
                  <a:schemeClr val="bg1">
                    <a:alpha val="99000"/>
                  </a:schemeClr>
                </a:solidFill>
                <a:latin typeface="Consolas" pitchFamily="49" charset="0"/>
                <a:cs typeface="Consolas" pitchFamily="49" charset="0"/>
              </a:rPr>
              <a:t>src</a:t>
            </a:r>
            <a:r>
              <a:rPr lang="en-US" sz="1800" dirty="0">
                <a:solidFill>
                  <a:schemeClr val="bg1">
                    <a:alpha val="99000"/>
                  </a:schemeClr>
                </a:solidFill>
                <a:latin typeface="Consolas" pitchFamily="49" charset="0"/>
                <a:cs typeface="Consolas" pitchFamily="49" charset="0"/>
              </a:rPr>
              <a:t>="video.mp4" id="</a:t>
            </a:r>
            <a:r>
              <a:rPr lang="en-US" sz="1800" dirty="0" err="1">
                <a:solidFill>
                  <a:schemeClr val="bg1">
                    <a:alpha val="99000"/>
                  </a:schemeClr>
                </a:solidFill>
                <a:latin typeface="Consolas" pitchFamily="49" charset="0"/>
                <a:cs typeface="Consolas" pitchFamily="49" charset="0"/>
              </a:rPr>
              <a:t>videoTag</a:t>
            </a:r>
            <a:r>
              <a:rPr lang="en-US" sz="1800" dirty="0" smtClean="0">
                <a:solidFill>
                  <a:schemeClr val="bg1">
                    <a:alpha val="99000"/>
                  </a:schemeClr>
                </a:solidFill>
                <a:latin typeface="Consolas" pitchFamily="49" charset="0"/>
                <a:cs typeface="Consolas" pitchFamily="49" charset="0"/>
              </a:rPr>
              <a:t>"&gt;</a:t>
            </a:r>
            <a:endParaRPr lang="en-US" sz="1800" dirty="0">
              <a:solidFill>
                <a:schemeClr val="bg1">
                  <a:alpha val="99000"/>
                </a:schemeClr>
              </a:solidFill>
              <a:latin typeface="Consolas" pitchFamily="49" charset="0"/>
              <a:cs typeface="Consolas" pitchFamily="49" charset="0"/>
            </a:endParaRPr>
          </a:p>
          <a:p>
            <a:r>
              <a:rPr lang="en-US" sz="1800" dirty="0">
                <a:solidFill>
                  <a:schemeClr val="bg1">
                    <a:alpha val="99000"/>
                  </a:schemeClr>
                </a:solidFill>
                <a:latin typeface="Consolas" pitchFamily="49" charset="0"/>
                <a:cs typeface="Consolas" pitchFamily="49" charset="0"/>
              </a:rPr>
              <a:t>  &lt;!-- Only shown when browser doesn’t support video --&gt;</a:t>
            </a:r>
          </a:p>
          <a:p>
            <a:r>
              <a:rPr lang="en-US" sz="1800" dirty="0">
                <a:solidFill>
                  <a:schemeClr val="bg1">
                    <a:alpha val="99000"/>
                  </a:schemeClr>
                </a:solidFill>
                <a:latin typeface="Consolas" pitchFamily="49" charset="0"/>
                <a:cs typeface="Consolas" pitchFamily="49" charset="0"/>
              </a:rPr>
              <a:t>  &lt;!-- You Could Embed Flash or Silverlight Video Here --&gt;</a:t>
            </a:r>
          </a:p>
          <a:p>
            <a:r>
              <a:rPr lang="en-US" sz="1800" dirty="0">
                <a:solidFill>
                  <a:schemeClr val="bg1">
                    <a:alpha val="99000"/>
                  </a:schemeClr>
                </a:solidFill>
                <a:latin typeface="Consolas" pitchFamily="49" charset="0"/>
                <a:cs typeface="Consolas" pitchFamily="49" charset="0"/>
              </a:rPr>
              <a:t>&lt;/video&gt;</a:t>
            </a:r>
          </a:p>
        </p:txBody>
      </p:sp>
    </p:spTree>
    <p:extLst>
      <p:ext uri="{BB962C8B-B14F-4D97-AF65-F5344CB8AC3E}">
        <p14:creationId xmlns:p14="http://schemas.microsoft.com/office/powerpoint/2010/main" val="113259218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Multiple HTML 5 &lt;video&gt; Sources?</a:t>
            </a:r>
            <a:endParaRPr lang="en-US" dirty="0"/>
          </a:p>
        </p:txBody>
      </p:sp>
      <p:sp>
        <p:nvSpPr>
          <p:cNvPr id="18" name="Text Placeholder 17"/>
          <p:cNvSpPr>
            <a:spLocks noGrp="1"/>
          </p:cNvSpPr>
          <p:nvPr>
            <p:ph type="body" sz="quarter" idx="10"/>
          </p:nvPr>
        </p:nvSpPr>
        <p:spPr>
          <a:xfrm>
            <a:off x="519112" y="1140832"/>
            <a:ext cx="11149013" cy="997196"/>
          </a:xfrm>
        </p:spPr>
        <p:txBody>
          <a:bodyPr/>
          <a:lstStyle/>
          <a:p>
            <a:r>
              <a:rPr lang="en-US" sz="3600" b="1" dirty="0" smtClean="0">
                <a:solidFill>
                  <a:schemeClr val="accent2"/>
                </a:solidFill>
                <a:latin typeface="+mn-lt"/>
              </a:rPr>
              <a:t>source </a:t>
            </a:r>
            <a:r>
              <a:rPr lang="en-US" sz="3600" dirty="0" smtClean="0"/>
              <a:t>– child element used to specify </a:t>
            </a:r>
            <a:r>
              <a:rPr lang="en-US" sz="3600" dirty="0"/>
              <a:t>the location to pull the source </a:t>
            </a:r>
            <a:r>
              <a:rPr lang="en-US" sz="3600" dirty="0" smtClean="0"/>
              <a:t>file(s)</a:t>
            </a:r>
            <a:endParaRPr lang="en-US" sz="3600" dirty="0"/>
          </a:p>
        </p:txBody>
      </p:sp>
      <p:sp>
        <p:nvSpPr>
          <p:cNvPr id="4" name="Rectangle 3"/>
          <p:cNvSpPr/>
          <p:nvPr/>
        </p:nvSpPr>
        <p:spPr bwMode="auto">
          <a:xfrm>
            <a:off x="1798111" y="2806995"/>
            <a:ext cx="8708371" cy="1596065"/>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1800" dirty="0">
                <a:solidFill>
                  <a:schemeClr val="bg1">
                    <a:alpha val="99000"/>
                  </a:schemeClr>
                </a:solidFill>
                <a:latin typeface="Consolas" pitchFamily="49" charset="0"/>
                <a:cs typeface="Consolas" pitchFamily="49" charset="0"/>
              </a:rPr>
              <a:t>&lt;video poster="video.jpg"&gt;</a:t>
            </a:r>
          </a:p>
          <a:p>
            <a:r>
              <a:rPr lang="en-US" sz="1800" dirty="0">
                <a:solidFill>
                  <a:schemeClr val="bg1">
                    <a:alpha val="99000"/>
                  </a:schemeClr>
                </a:solidFill>
                <a:latin typeface="Consolas" pitchFamily="49" charset="0"/>
                <a:cs typeface="Consolas" pitchFamily="49" charset="0"/>
              </a:rPr>
              <a:t>	&lt;source </a:t>
            </a:r>
            <a:r>
              <a:rPr lang="en-US" sz="1800" dirty="0" err="1">
                <a:solidFill>
                  <a:schemeClr val="bg1">
                    <a:alpha val="99000"/>
                  </a:schemeClr>
                </a:solidFill>
                <a:latin typeface="Consolas" pitchFamily="49" charset="0"/>
                <a:cs typeface="Consolas" pitchFamily="49" charset="0"/>
              </a:rPr>
              <a:t>src</a:t>
            </a:r>
            <a:r>
              <a:rPr lang="en-US" sz="1800" dirty="0">
                <a:solidFill>
                  <a:schemeClr val="bg1">
                    <a:alpha val="99000"/>
                  </a:schemeClr>
                </a:solidFill>
                <a:latin typeface="Consolas" pitchFamily="49" charset="0"/>
                <a:cs typeface="Consolas" pitchFamily="49" charset="0"/>
              </a:rPr>
              <a:t>="video.mp4"/&gt;</a:t>
            </a:r>
          </a:p>
          <a:p>
            <a:r>
              <a:rPr lang="en-US" sz="1800" dirty="0">
                <a:solidFill>
                  <a:schemeClr val="bg1">
                    <a:alpha val="99000"/>
                  </a:schemeClr>
                </a:solidFill>
                <a:latin typeface="Consolas" pitchFamily="49" charset="0"/>
                <a:cs typeface="Consolas" pitchFamily="49" charset="0"/>
              </a:rPr>
              <a:t>	&lt;source </a:t>
            </a:r>
            <a:r>
              <a:rPr lang="en-US" sz="1800" dirty="0" err="1">
                <a:solidFill>
                  <a:schemeClr val="bg1">
                    <a:alpha val="99000"/>
                  </a:schemeClr>
                </a:solidFill>
                <a:latin typeface="Consolas" pitchFamily="49" charset="0"/>
                <a:cs typeface="Consolas" pitchFamily="49" charset="0"/>
              </a:rPr>
              <a:t>src</a:t>
            </a:r>
            <a:r>
              <a:rPr lang="en-US" sz="1800" dirty="0">
                <a:solidFill>
                  <a:schemeClr val="bg1">
                    <a:alpha val="99000"/>
                  </a:schemeClr>
                </a:solidFill>
                <a:latin typeface="Consolas" pitchFamily="49" charset="0"/>
                <a:cs typeface="Consolas" pitchFamily="49" charset="0"/>
              </a:rPr>
              <a:t>="</a:t>
            </a:r>
            <a:r>
              <a:rPr lang="en-US" sz="1800" dirty="0" err="1">
                <a:solidFill>
                  <a:schemeClr val="bg1">
                    <a:alpha val="99000"/>
                  </a:schemeClr>
                </a:solidFill>
                <a:latin typeface="Consolas" pitchFamily="49" charset="0"/>
                <a:cs typeface="Consolas" pitchFamily="49" charset="0"/>
              </a:rPr>
              <a:t>video.ogv</a:t>
            </a:r>
            <a:r>
              <a:rPr lang="en-US" sz="1800" dirty="0">
                <a:solidFill>
                  <a:schemeClr val="bg1">
                    <a:alpha val="99000"/>
                  </a:schemeClr>
                </a:solidFill>
                <a:latin typeface="Consolas" pitchFamily="49" charset="0"/>
                <a:cs typeface="Consolas" pitchFamily="49" charset="0"/>
              </a:rPr>
              <a:t>"/&gt;</a:t>
            </a:r>
          </a:p>
          <a:p>
            <a:r>
              <a:rPr lang="en-US" sz="1800" dirty="0">
                <a:solidFill>
                  <a:schemeClr val="bg1">
                    <a:alpha val="99000"/>
                  </a:schemeClr>
                </a:solidFill>
                <a:latin typeface="Consolas" pitchFamily="49" charset="0"/>
                <a:cs typeface="Consolas" pitchFamily="49" charset="0"/>
              </a:rPr>
              <a:t>	&lt;p&gt;This is fallback content&lt;/p&gt;</a:t>
            </a:r>
          </a:p>
          <a:p>
            <a:r>
              <a:rPr lang="en-US" sz="1800" dirty="0">
                <a:solidFill>
                  <a:schemeClr val="bg1">
                    <a:alpha val="99000"/>
                  </a:schemeClr>
                </a:solidFill>
                <a:latin typeface="Consolas" pitchFamily="49" charset="0"/>
                <a:cs typeface="Consolas" pitchFamily="49" charset="0"/>
              </a:rPr>
              <a:t>&lt;/video&gt;</a:t>
            </a:r>
          </a:p>
        </p:txBody>
      </p:sp>
    </p:spTree>
    <p:extLst>
      <p:ext uri="{BB962C8B-B14F-4D97-AF65-F5344CB8AC3E}">
        <p14:creationId xmlns:p14="http://schemas.microsoft.com/office/powerpoint/2010/main" val="67226543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HTML 5 &lt;audio&gt;</a:t>
            </a:r>
            <a:endParaRPr lang="en-US" dirty="0"/>
          </a:p>
        </p:txBody>
      </p:sp>
      <p:sp>
        <p:nvSpPr>
          <p:cNvPr id="18" name="Text Placeholder 17"/>
          <p:cNvSpPr>
            <a:spLocks noGrp="1"/>
          </p:cNvSpPr>
          <p:nvPr>
            <p:ph type="body" sz="quarter" idx="10"/>
          </p:nvPr>
        </p:nvSpPr>
        <p:spPr>
          <a:xfrm>
            <a:off x="519112" y="1141413"/>
            <a:ext cx="11149013" cy="1223412"/>
          </a:xfrm>
        </p:spPr>
        <p:txBody>
          <a:bodyPr numCol="2"/>
          <a:lstStyle/>
          <a:p>
            <a:r>
              <a:rPr lang="en-US" dirty="0"/>
              <a:t>Industry-standard MP3 </a:t>
            </a:r>
            <a:r>
              <a:rPr lang="en-US" dirty="0" smtClean="0"/>
              <a:t/>
            </a:r>
            <a:br>
              <a:rPr lang="en-US" dirty="0" smtClean="0"/>
            </a:br>
            <a:r>
              <a:rPr lang="en-US" dirty="0" smtClean="0"/>
              <a:t>and </a:t>
            </a:r>
            <a:r>
              <a:rPr lang="en-US" dirty="0"/>
              <a:t>AAC audio</a:t>
            </a:r>
          </a:p>
          <a:p>
            <a:r>
              <a:rPr lang="en-US" dirty="0"/>
              <a:t>Fully scriptable via </a:t>
            </a:r>
            <a:r>
              <a:rPr lang="en-US" dirty="0" smtClean="0"/>
              <a:t/>
            </a:r>
            <a:br>
              <a:rPr lang="en-US" dirty="0" smtClean="0"/>
            </a:br>
            <a:r>
              <a:rPr lang="en-US" dirty="0" smtClean="0"/>
              <a:t>the DOM</a:t>
            </a:r>
          </a:p>
        </p:txBody>
      </p:sp>
      <p:sp>
        <p:nvSpPr>
          <p:cNvPr id="5" name="Rectangle 4"/>
          <p:cNvSpPr/>
          <p:nvPr/>
        </p:nvSpPr>
        <p:spPr bwMode="auto">
          <a:xfrm>
            <a:off x="2963037" y="5203186"/>
            <a:ext cx="8705088" cy="140128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1800" dirty="0">
                <a:solidFill>
                  <a:schemeClr val="bg1">
                    <a:alpha val="99000"/>
                  </a:schemeClr>
                </a:solidFill>
                <a:latin typeface="Consolas" pitchFamily="49" charset="0"/>
                <a:cs typeface="Consolas" pitchFamily="49" charset="0"/>
              </a:rPr>
              <a:t>&lt;audio </a:t>
            </a:r>
            <a:r>
              <a:rPr lang="en-US" sz="1800" dirty="0" err="1">
                <a:solidFill>
                  <a:schemeClr val="bg1">
                    <a:alpha val="99000"/>
                  </a:schemeClr>
                </a:solidFill>
                <a:latin typeface="Consolas" pitchFamily="49" charset="0"/>
                <a:cs typeface="Consolas" pitchFamily="49" charset="0"/>
              </a:rPr>
              <a:t>src</a:t>
            </a:r>
            <a:r>
              <a:rPr lang="en-US" sz="1800" dirty="0">
                <a:solidFill>
                  <a:schemeClr val="bg1">
                    <a:alpha val="99000"/>
                  </a:schemeClr>
                </a:solidFill>
                <a:latin typeface="Consolas" pitchFamily="49" charset="0"/>
                <a:cs typeface="Consolas" pitchFamily="49" charset="0"/>
              </a:rPr>
              <a:t>="audio.mp3" id="</a:t>
            </a:r>
            <a:r>
              <a:rPr lang="en-US" sz="1800" dirty="0" err="1">
                <a:solidFill>
                  <a:schemeClr val="bg1">
                    <a:alpha val="99000"/>
                  </a:schemeClr>
                </a:solidFill>
                <a:latin typeface="Consolas" pitchFamily="49" charset="0"/>
                <a:cs typeface="Consolas" pitchFamily="49" charset="0"/>
              </a:rPr>
              <a:t>audioTag</a:t>
            </a:r>
            <a:r>
              <a:rPr lang="en-US" sz="1800" dirty="0">
                <a:solidFill>
                  <a:schemeClr val="bg1">
                    <a:alpha val="99000"/>
                  </a:schemeClr>
                </a:solidFill>
                <a:latin typeface="Consolas" pitchFamily="49" charset="0"/>
                <a:cs typeface="Consolas" pitchFamily="49" charset="0"/>
              </a:rPr>
              <a:t>" </a:t>
            </a:r>
            <a:r>
              <a:rPr lang="en-US" sz="1800" dirty="0" err="1">
                <a:solidFill>
                  <a:schemeClr val="bg1">
                    <a:alpha val="99000"/>
                  </a:schemeClr>
                </a:solidFill>
                <a:latin typeface="Consolas" pitchFamily="49" charset="0"/>
                <a:cs typeface="Consolas" pitchFamily="49" charset="0"/>
              </a:rPr>
              <a:t>autoplay</a:t>
            </a:r>
            <a:r>
              <a:rPr lang="en-US" sz="1800" dirty="0">
                <a:solidFill>
                  <a:schemeClr val="bg1">
                    <a:alpha val="99000"/>
                  </a:schemeClr>
                </a:solidFill>
                <a:latin typeface="Consolas" pitchFamily="49" charset="0"/>
                <a:cs typeface="Consolas" pitchFamily="49" charset="0"/>
              </a:rPr>
              <a:t> controls&gt;</a:t>
            </a:r>
          </a:p>
          <a:p>
            <a:r>
              <a:rPr lang="en-US" sz="1800" dirty="0">
                <a:solidFill>
                  <a:schemeClr val="bg1">
                    <a:alpha val="99000"/>
                  </a:schemeClr>
                </a:solidFill>
                <a:latin typeface="Consolas" pitchFamily="49" charset="0"/>
                <a:cs typeface="Consolas" pitchFamily="49" charset="0"/>
              </a:rPr>
              <a:t>  &lt;!-- Only shown when browser doesn’t support audio --&gt;</a:t>
            </a:r>
          </a:p>
          <a:p>
            <a:r>
              <a:rPr lang="en-US" sz="1800" dirty="0">
                <a:solidFill>
                  <a:schemeClr val="bg1">
                    <a:alpha val="99000"/>
                  </a:schemeClr>
                </a:solidFill>
                <a:latin typeface="Consolas" pitchFamily="49" charset="0"/>
                <a:cs typeface="Consolas" pitchFamily="49" charset="0"/>
              </a:rPr>
              <a:t>  &lt;!-- You could embed Flash or Silverlight audio here --&gt;</a:t>
            </a:r>
          </a:p>
          <a:p>
            <a:r>
              <a:rPr lang="en-US" sz="1800" dirty="0">
                <a:solidFill>
                  <a:schemeClr val="bg1">
                    <a:alpha val="99000"/>
                  </a:schemeClr>
                </a:solidFill>
                <a:latin typeface="Consolas" pitchFamily="49" charset="0"/>
                <a:cs typeface="Consolas" pitchFamily="49" charset="0"/>
              </a:rPr>
              <a:t>&lt;/audio&gt;</a:t>
            </a:r>
          </a:p>
        </p:txBody>
      </p:sp>
      <p:sp>
        <p:nvSpPr>
          <p:cNvPr id="2" name="Rectangle 1"/>
          <p:cNvSpPr/>
          <p:nvPr/>
        </p:nvSpPr>
        <p:spPr>
          <a:xfrm>
            <a:off x="519112" y="2434917"/>
            <a:ext cx="6092825" cy="553998"/>
          </a:xfrm>
          <a:prstGeom prst="rect">
            <a:avLst/>
          </a:prstGeom>
        </p:spPr>
        <p:txBody>
          <a:bodyPr vert="horz" wrap="square" lIns="0" tIns="0" rIns="0" bIns="0" rtlCol="0">
            <a:spAutoFit/>
          </a:bodyPr>
          <a:lstStyle/>
          <a:p>
            <a:pPr marL="3175" defTabSz="914363">
              <a:lnSpc>
                <a:spcPct val="90000"/>
              </a:lnSpc>
              <a:spcAft>
                <a:spcPts val="900"/>
              </a:spcAft>
              <a:buSzPct val="80000"/>
              <a:buFont typeface="Arial" pitchFamily="34" charset="0"/>
              <a:buNone/>
            </a:pPr>
            <a:r>
              <a:rPr lang="en-US" sz="4000" spc="-100" dirty="0" smtClean="0">
                <a:solidFill>
                  <a:schemeClr val="accent2">
                    <a:alpha val="99000"/>
                  </a:schemeClr>
                </a:solidFill>
                <a:latin typeface="Segoe UI Light" pitchFamily="34" charset="0"/>
              </a:rPr>
              <a:t>Attributes</a:t>
            </a:r>
            <a:endParaRPr lang="en-US" sz="4000" spc="-100" dirty="0">
              <a:solidFill>
                <a:schemeClr val="accent2">
                  <a:alpha val="99000"/>
                </a:schemeClr>
              </a:solidFill>
              <a:latin typeface="Segoe UI Light" pitchFamily="34" charset="0"/>
            </a:endParaRPr>
          </a:p>
        </p:txBody>
      </p:sp>
      <p:sp>
        <p:nvSpPr>
          <p:cNvPr id="3" name="Rectangle 2"/>
          <p:cNvSpPr/>
          <p:nvPr/>
        </p:nvSpPr>
        <p:spPr>
          <a:xfrm>
            <a:off x="517525" y="2995838"/>
            <a:ext cx="11158538" cy="2095958"/>
          </a:xfrm>
          <a:prstGeom prst="rect">
            <a:avLst/>
          </a:prstGeom>
        </p:spPr>
        <p:txBody>
          <a:bodyPr wrap="square" numCol="2">
            <a:spAutoFit/>
          </a:bodyPr>
          <a:lstStyle/>
          <a:p>
            <a:pPr marL="3175" defTabSz="914363">
              <a:lnSpc>
                <a:spcPct val="90000"/>
              </a:lnSpc>
              <a:spcAft>
                <a:spcPts val="900"/>
              </a:spcAft>
              <a:buSzPct val="80000"/>
              <a:buFont typeface="Arial" pitchFamily="34" charset="0"/>
              <a:buNone/>
            </a:pPr>
            <a:r>
              <a:rPr lang="en-US" sz="3200" b="1" spc="-100" dirty="0" err="1">
                <a:solidFill>
                  <a:schemeClr val="accent2"/>
                </a:solidFill>
              </a:rPr>
              <a:t>src</a:t>
            </a:r>
            <a:r>
              <a:rPr lang="en-US" sz="3200" spc="-100" dirty="0">
                <a:gradFill>
                  <a:gsLst>
                    <a:gs pos="0">
                      <a:srgbClr val="595959"/>
                    </a:gs>
                    <a:gs pos="86000">
                      <a:srgbClr val="595959"/>
                    </a:gs>
                  </a:gsLst>
                  <a:lin ang="5400000" scaled="0"/>
                </a:gradFill>
                <a:latin typeface="Segoe UI Light" pitchFamily="34" charset="0"/>
              </a:rPr>
              <a:t> – specifies the location </a:t>
            </a:r>
            <a:r>
              <a:rPr lang="en-US" sz="3200" spc="-100" dirty="0" smtClean="0">
                <a:gradFill>
                  <a:gsLst>
                    <a:gs pos="0">
                      <a:srgbClr val="595959"/>
                    </a:gs>
                    <a:gs pos="86000">
                      <a:srgbClr val="595959"/>
                    </a:gs>
                  </a:gsLst>
                  <a:lin ang="5400000" scaled="0"/>
                </a:gradFill>
                <a:latin typeface="Segoe UI Light" pitchFamily="34" charset="0"/>
              </a:rPr>
              <a:t/>
            </a:r>
            <a:br>
              <a:rPr lang="en-US" sz="3200" spc="-100" dirty="0" smtClean="0">
                <a:gradFill>
                  <a:gsLst>
                    <a:gs pos="0">
                      <a:srgbClr val="595959"/>
                    </a:gs>
                    <a:gs pos="86000">
                      <a:srgbClr val="595959"/>
                    </a:gs>
                  </a:gsLst>
                  <a:lin ang="5400000" scaled="0"/>
                </a:gradFill>
                <a:latin typeface="Segoe UI Light" pitchFamily="34" charset="0"/>
              </a:rPr>
            </a:br>
            <a:r>
              <a:rPr lang="en-US" sz="3200" spc="-100" dirty="0" smtClean="0">
                <a:gradFill>
                  <a:gsLst>
                    <a:gs pos="0">
                      <a:srgbClr val="595959"/>
                    </a:gs>
                    <a:gs pos="86000">
                      <a:srgbClr val="595959"/>
                    </a:gs>
                  </a:gsLst>
                  <a:lin ang="5400000" scaled="0"/>
                </a:gradFill>
                <a:latin typeface="Segoe UI Light" pitchFamily="34" charset="0"/>
              </a:rPr>
              <a:t>to </a:t>
            </a:r>
            <a:r>
              <a:rPr lang="en-US" sz="3200" spc="-100" dirty="0">
                <a:gradFill>
                  <a:gsLst>
                    <a:gs pos="0">
                      <a:srgbClr val="595959"/>
                    </a:gs>
                    <a:gs pos="86000">
                      <a:srgbClr val="595959"/>
                    </a:gs>
                  </a:gsLst>
                  <a:lin ang="5400000" scaled="0"/>
                </a:gradFill>
                <a:latin typeface="Segoe UI Light" pitchFamily="34" charset="0"/>
              </a:rPr>
              <a:t>pull the source file</a:t>
            </a:r>
          </a:p>
          <a:p>
            <a:pPr marL="3175" defTabSz="914363">
              <a:lnSpc>
                <a:spcPct val="90000"/>
              </a:lnSpc>
              <a:spcAft>
                <a:spcPts val="900"/>
              </a:spcAft>
              <a:buSzPct val="80000"/>
              <a:buFont typeface="Arial" pitchFamily="34" charset="0"/>
              <a:buNone/>
            </a:pPr>
            <a:r>
              <a:rPr lang="en-US" sz="3200" b="1" spc="-100" dirty="0" err="1">
                <a:solidFill>
                  <a:schemeClr val="accent2"/>
                </a:solidFill>
              </a:rPr>
              <a:t>autoplay</a:t>
            </a:r>
            <a:r>
              <a:rPr lang="en-US" sz="3200" spc="-100" dirty="0">
                <a:gradFill>
                  <a:gsLst>
                    <a:gs pos="0">
                      <a:srgbClr val="595959"/>
                    </a:gs>
                    <a:gs pos="86000">
                      <a:srgbClr val="595959"/>
                    </a:gs>
                  </a:gsLst>
                  <a:lin ang="5400000" scaled="0"/>
                </a:gradFill>
                <a:latin typeface="Segoe UI Light" pitchFamily="34" charset="0"/>
              </a:rPr>
              <a:t> – if present starts </a:t>
            </a:r>
            <a:r>
              <a:rPr lang="en-US" sz="3200" spc="-100" dirty="0" smtClean="0">
                <a:gradFill>
                  <a:gsLst>
                    <a:gs pos="0">
                      <a:srgbClr val="595959"/>
                    </a:gs>
                    <a:gs pos="86000">
                      <a:srgbClr val="595959"/>
                    </a:gs>
                  </a:gsLst>
                  <a:lin ang="5400000" scaled="0"/>
                </a:gradFill>
                <a:latin typeface="Segoe UI Light" pitchFamily="34" charset="0"/>
              </a:rPr>
              <a:t/>
            </a:r>
            <a:br>
              <a:rPr lang="en-US" sz="3200" spc="-100" dirty="0" smtClean="0">
                <a:gradFill>
                  <a:gsLst>
                    <a:gs pos="0">
                      <a:srgbClr val="595959"/>
                    </a:gs>
                    <a:gs pos="86000">
                      <a:srgbClr val="595959"/>
                    </a:gs>
                  </a:gsLst>
                  <a:lin ang="5400000" scaled="0"/>
                </a:gradFill>
                <a:latin typeface="Segoe UI Light" pitchFamily="34" charset="0"/>
              </a:rPr>
            </a:br>
            <a:r>
              <a:rPr lang="en-US" sz="3200" spc="-100" dirty="0" smtClean="0">
                <a:gradFill>
                  <a:gsLst>
                    <a:gs pos="0">
                      <a:srgbClr val="595959"/>
                    </a:gs>
                    <a:gs pos="86000">
                      <a:srgbClr val="595959"/>
                    </a:gs>
                  </a:gsLst>
                  <a:lin ang="5400000" scaled="0"/>
                </a:gradFill>
                <a:latin typeface="Segoe UI Light" pitchFamily="34" charset="0"/>
              </a:rPr>
              <a:t>playing </a:t>
            </a:r>
            <a:r>
              <a:rPr lang="en-US" sz="3200" spc="-100" dirty="0">
                <a:gradFill>
                  <a:gsLst>
                    <a:gs pos="0">
                      <a:srgbClr val="595959"/>
                    </a:gs>
                    <a:gs pos="86000">
                      <a:srgbClr val="595959"/>
                    </a:gs>
                  </a:gsLst>
                  <a:lin ang="5400000" scaled="0"/>
                </a:gradFill>
                <a:latin typeface="Segoe UI Light" pitchFamily="34" charset="0"/>
              </a:rPr>
              <a:t>as soon as it’s ready</a:t>
            </a:r>
          </a:p>
          <a:p>
            <a:pPr marL="3175" defTabSz="914363">
              <a:lnSpc>
                <a:spcPct val="90000"/>
              </a:lnSpc>
              <a:spcAft>
                <a:spcPts val="900"/>
              </a:spcAft>
              <a:buSzPct val="80000"/>
              <a:buFont typeface="Arial" pitchFamily="34" charset="0"/>
              <a:buNone/>
            </a:pPr>
            <a:r>
              <a:rPr lang="en-US" sz="3200" b="1" spc="-100" dirty="0">
                <a:solidFill>
                  <a:schemeClr val="accent2"/>
                </a:solidFill>
              </a:rPr>
              <a:t>controls</a:t>
            </a:r>
            <a:r>
              <a:rPr lang="en-US" sz="3200" spc="-100" dirty="0">
                <a:gradFill>
                  <a:gsLst>
                    <a:gs pos="0">
                      <a:srgbClr val="595959"/>
                    </a:gs>
                    <a:gs pos="86000">
                      <a:srgbClr val="595959"/>
                    </a:gs>
                  </a:gsLst>
                  <a:lin ang="5400000" scaled="0"/>
                </a:gradFill>
                <a:latin typeface="Segoe UI Light" pitchFamily="34" charset="0"/>
              </a:rPr>
              <a:t> – if present </a:t>
            </a:r>
            <a:r>
              <a:rPr lang="en-US" sz="3200" spc="-100" dirty="0" smtClean="0">
                <a:gradFill>
                  <a:gsLst>
                    <a:gs pos="0">
                      <a:srgbClr val="595959"/>
                    </a:gs>
                    <a:gs pos="86000">
                      <a:srgbClr val="595959"/>
                    </a:gs>
                  </a:gsLst>
                  <a:lin ang="5400000" scaled="0"/>
                </a:gradFill>
                <a:latin typeface="Segoe UI Light" pitchFamily="34" charset="0"/>
              </a:rPr>
              <a:t/>
            </a:r>
            <a:br>
              <a:rPr lang="en-US" sz="3200" spc="-100" dirty="0" smtClean="0">
                <a:gradFill>
                  <a:gsLst>
                    <a:gs pos="0">
                      <a:srgbClr val="595959"/>
                    </a:gs>
                    <a:gs pos="86000">
                      <a:srgbClr val="595959"/>
                    </a:gs>
                  </a:gsLst>
                  <a:lin ang="5400000" scaled="0"/>
                </a:gradFill>
                <a:latin typeface="Segoe UI Light" pitchFamily="34" charset="0"/>
              </a:rPr>
            </a:br>
            <a:r>
              <a:rPr lang="en-US" sz="3200" spc="-100" dirty="0" smtClean="0">
                <a:gradFill>
                  <a:gsLst>
                    <a:gs pos="0">
                      <a:srgbClr val="595959"/>
                    </a:gs>
                    <a:gs pos="86000">
                      <a:srgbClr val="595959"/>
                    </a:gs>
                  </a:gsLst>
                  <a:lin ang="5400000" scaled="0"/>
                </a:gradFill>
                <a:latin typeface="Segoe UI Light" pitchFamily="34" charset="0"/>
              </a:rPr>
              <a:t>displays </a:t>
            </a:r>
            <a:r>
              <a:rPr lang="en-US" sz="3200" spc="-100" dirty="0">
                <a:gradFill>
                  <a:gsLst>
                    <a:gs pos="0">
                      <a:srgbClr val="595959"/>
                    </a:gs>
                    <a:gs pos="86000">
                      <a:srgbClr val="595959"/>
                    </a:gs>
                  </a:gsLst>
                  <a:lin ang="5400000" scaled="0"/>
                </a:gradFill>
                <a:latin typeface="Segoe UI Light" pitchFamily="34" charset="0"/>
              </a:rPr>
              <a:t>controls</a:t>
            </a:r>
          </a:p>
          <a:p>
            <a:pPr marL="3175" defTabSz="914363">
              <a:lnSpc>
                <a:spcPct val="90000"/>
              </a:lnSpc>
              <a:spcAft>
                <a:spcPts val="900"/>
              </a:spcAft>
              <a:buSzPct val="80000"/>
              <a:buFont typeface="Arial" pitchFamily="34" charset="0"/>
              <a:buNone/>
            </a:pPr>
            <a:r>
              <a:rPr lang="en-US" sz="3200" b="1" spc="-100" dirty="0">
                <a:solidFill>
                  <a:schemeClr val="accent2"/>
                </a:solidFill>
              </a:rPr>
              <a:t>preload</a:t>
            </a:r>
            <a:r>
              <a:rPr lang="en-US" sz="3200" spc="-100" dirty="0">
                <a:gradFill>
                  <a:gsLst>
                    <a:gs pos="0">
                      <a:srgbClr val="595959"/>
                    </a:gs>
                    <a:gs pos="86000">
                      <a:srgbClr val="595959"/>
                    </a:gs>
                  </a:gsLst>
                  <a:lin ang="5400000" scaled="0"/>
                </a:gradFill>
                <a:latin typeface="Segoe UI Light" pitchFamily="34" charset="0"/>
              </a:rPr>
              <a:t> – if present </a:t>
            </a:r>
            <a:r>
              <a:rPr lang="en-US" sz="3200" spc="-100" dirty="0" smtClean="0">
                <a:gradFill>
                  <a:gsLst>
                    <a:gs pos="0">
                      <a:srgbClr val="595959"/>
                    </a:gs>
                    <a:gs pos="86000">
                      <a:srgbClr val="595959"/>
                    </a:gs>
                  </a:gsLst>
                  <a:lin ang="5400000" scaled="0"/>
                </a:gradFill>
                <a:latin typeface="Segoe UI Light" pitchFamily="34" charset="0"/>
              </a:rPr>
              <a:t/>
            </a:r>
            <a:br>
              <a:rPr lang="en-US" sz="3200" spc="-100" dirty="0" smtClean="0">
                <a:gradFill>
                  <a:gsLst>
                    <a:gs pos="0">
                      <a:srgbClr val="595959"/>
                    </a:gs>
                    <a:gs pos="86000">
                      <a:srgbClr val="595959"/>
                    </a:gs>
                  </a:gsLst>
                  <a:lin ang="5400000" scaled="0"/>
                </a:gradFill>
                <a:latin typeface="Segoe UI Light" pitchFamily="34" charset="0"/>
              </a:rPr>
            </a:br>
            <a:r>
              <a:rPr lang="en-US" sz="3200" spc="-100" dirty="0" smtClean="0">
                <a:gradFill>
                  <a:gsLst>
                    <a:gs pos="0">
                      <a:srgbClr val="595959"/>
                    </a:gs>
                    <a:gs pos="86000">
                      <a:srgbClr val="595959"/>
                    </a:gs>
                  </a:gsLst>
                  <a:lin ang="5400000" scaled="0"/>
                </a:gradFill>
                <a:latin typeface="Segoe UI Light" pitchFamily="34" charset="0"/>
              </a:rPr>
              <a:t>loads source </a:t>
            </a:r>
            <a:r>
              <a:rPr lang="en-US" sz="3200" spc="-100" dirty="0">
                <a:gradFill>
                  <a:gsLst>
                    <a:gs pos="0">
                      <a:srgbClr val="595959"/>
                    </a:gs>
                    <a:gs pos="86000">
                      <a:srgbClr val="595959"/>
                    </a:gs>
                  </a:gsLst>
                  <a:lin ang="5400000" scaled="0"/>
                </a:gradFill>
                <a:latin typeface="Segoe UI Light" pitchFamily="34" charset="0"/>
              </a:rPr>
              <a:t>at page load</a:t>
            </a:r>
          </a:p>
        </p:txBody>
      </p:sp>
    </p:spTree>
    <p:extLst>
      <p:ext uri="{BB962C8B-B14F-4D97-AF65-F5344CB8AC3E}">
        <p14:creationId xmlns:p14="http://schemas.microsoft.com/office/powerpoint/2010/main" val="321074862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657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dirty="0" smtClean="0"/>
              <a:t>HTML5</a:t>
            </a:r>
            <a:endParaRPr lang="en-US" dirty="0"/>
          </a:p>
        </p:txBody>
      </p:sp>
      <p:sp>
        <p:nvSpPr>
          <p:cNvPr id="7" name="Subtitle 6"/>
          <p:cNvSpPr>
            <a:spLocks noGrp="1"/>
          </p:cNvSpPr>
          <p:nvPr>
            <p:ph type="subTitle" idx="1"/>
          </p:nvPr>
        </p:nvSpPr>
        <p:spPr/>
        <p:txBody>
          <a:bodyPr/>
          <a:lstStyle/>
          <a:p>
            <a:r>
              <a:rPr lang="en-US" dirty="0" smtClean="0"/>
              <a:t>New markup features</a:t>
            </a:r>
            <a:endParaRPr lang="en-US" dirty="0"/>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58376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59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ext Placeholder 7"/>
          <p:cNvSpPr>
            <a:spLocks noGrp="1"/>
          </p:cNvSpPr>
          <p:nvPr>
            <p:ph type="body" sz="quarter" idx="10"/>
          </p:nvPr>
        </p:nvSpPr>
        <p:spPr>
          <a:xfrm>
            <a:off x="723242" y="2627994"/>
            <a:ext cx="10693401" cy="1378644"/>
          </a:xfrm>
        </p:spPr>
        <p:txBody>
          <a:bodyPr/>
          <a:lstStyle/>
          <a:p>
            <a:endParaRPr lang="en-US" sz="5400" dirty="0" smtClean="0"/>
          </a:p>
        </p:txBody>
      </p:sp>
      <p:sp>
        <p:nvSpPr>
          <p:cNvPr id="6"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5" name="Text Placeholder 7"/>
          <p:cNvSpPr txBox="1">
            <a:spLocks/>
          </p:cNvSpPr>
          <p:nvPr/>
        </p:nvSpPr>
        <p:spPr>
          <a:xfrm>
            <a:off x="673608" y="1483218"/>
            <a:ext cx="10693401" cy="1378644"/>
          </a:xfrm>
          <a:prstGeom prst="rect">
            <a:avLst/>
          </a:prstGeom>
        </p:spPr>
        <p:txBody>
          <a:bodyPr vert="horz" wrap="square" lIns="0" tIns="0" rIns="0" bIns="0" rtlCol="0" anchor="ctr" anchorCtr="0">
            <a:noAutofit/>
            <a:scene3d>
              <a:camera prst="orthographicFront"/>
              <a:lightRig rig="flat" dir="t"/>
            </a:scene3d>
            <a:sp3d>
              <a:contourClr>
                <a:schemeClr val="bg2"/>
              </a:contourClr>
            </a:sp3d>
          </a:bodyPr>
          <a:lstStyle>
            <a:lvl1pPr marL="0" indent="0" algn="l" defTabSz="914363" rtl="0" eaLnBrk="1" latinLnBrk="0" hangingPunct="1">
              <a:lnSpc>
                <a:spcPct val="90000"/>
              </a:lnSpc>
              <a:spcBef>
                <a:spcPct val="20000"/>
              </a:spcBef>
              <a:buSzPct val="80000"/>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JavaScript &amp; jQuery</a:t>
            </a:r>
            <a:endParaRPr lang="en-US" dirty="0"/>
          </a:p>
        </p:txBody>
      </p:sp>
    </p:spTree>
    <p:extLst>
      <p:ext uri="{BB962C8B-B14F-4D97-AF65-F5344CB8AC3E}">
        <p14:creationId xmlns:p14="http://schemas.microsoft.com/office/powerpoint/2010/main" val="3408783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45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Who Uses </a:t>
            </a:r>
            <a:r>
              <a:rPr lang="en-US" dirty="0" err="1" smtClean="0"/>
              <a:t>jQuery</a:t>
            </a:r>
            <a:r>
              <a:rPr lang="en-US" dirty="0" smtClean="0"/>
              <a:t>?</a:t>
            </a:r>
            <a:endParaRPr lang="en-US" dirty="0"/>
          </a:p>
        </p:txBody>
      </p:sp>
      <p:sp>
        <p:nvSpPr>
          <p:cNvPr id="11" name="Content Placeholder 10"/>
          <p:cNvSpPr>
            <a:spLocks noGrp="1"/>
          </p:cNvSpPr>
          <p:nvPr>
            <p:ph type="body" sz="quarter" idx="10"/>
            <p:custDataLst>
              <p:tags r:id="rId4"/>
            </p:custDataLst>
          </p:nvPr>
        </p:nvSpPr>
        <p:spPr>
          <a:xfrm>
            <a:off x="519112" y="1141413"/>
            <a:ext cx="11149013" cy="1815882"/>
          </a:xfrm>
        </p:spPr>
        <p:txBody>
          <a:bodyPr/>
          <a:lstStyle/>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19 million Web Sites</a:t>
            </a:r>
          </a:p>
          <a:p>
            <a:pPr>
              <a:spcAft>
                <a:spcPts val="1200"/>
              </a:spcAft>
            </a:pPr>
            <a:r>
              <a:rPr lang="en-US" sz="4000" dirty="0" smtClean="0">
                <a:latin typeface="Segoe UI Light" pitchFamily="34" charset="0"/>
              </a:rPr>
              <a:t>2.9 million of those sites rank </a:t>
            </a:r>
            <a:br>
              <a:rPr lang="en-US" sz="4000" dirty="0" smtClean="0">
                <a:latin typeface="Segoe UI Light" pitchFamily="34" charset="0"/>
              </a:rPr>
            </a:br>
            <a:r>
              <a:rPr lang="en-US" sz="4000" dirty="0" smtClean="0">
                <a:latin typeface="Segoe UI Light" pitchFamily="34" charset="0"/>
              </a:rPr>
              <a:t>in the top sites on the web</a:t>
            </a:r>
            <a:endParaRPr lang="en-US" sz="4000" dirty="0">
              <a:latin typeface="Segoe UI Light" pitchFamily="34" charset="0"/>
            </a:endParaRPr>
          </a:p>
        </p:txBody>
      </p:sp>
      <p:sp>
        <p:nvSpPr>
          <p:cNvPr id="6" name="Rectangle 5"/>
          <p:cNvSpPr/>
          <p:nvPr/>
        </p:nvSpPr>
        <p:spPr bwMode="auto">
          <a:xfrm>
            <a:off x="9072081" y="1141413"/>
            <a:ext cx="2603981" cy="57165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Freeform 83"/>
          <p:cNvSpPr>
            <a:spLocks noEditPoints="1"/>
          </p:cNvSpPr>
          <p:nvPr/>
        </p:nvSpPr>
        <p:spPr bwMode="black">
          <a:xfrm>
            <a:off x="9275862" y="1447799"/>
            <a:ext cx="2196417" cy="2318597"/>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 name="TextBox 3"/>
          <p:cNvSpPr txBox="1"/>
          <p:nvPr/>
        </p:nvSpPr>
        <p:spPr>
          <a:xfrm>
            <a:off x="514678" y="5973660"/>
            <a:ext cx="5945987" cy="276999"/>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Source: </a:t>
            </a:r>
            <a:r>
              <a:rPr lang="en-US" sz="2000" dirty="0">
                <a:hlinkClick r:id="rId9"/>
              </a:rPr>
              <a:t>http://trends.builtwith.com/javascript/jQuery</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745456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47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lstStyle/>
          <a:p>
            <a:r>
              <a:rPr lang="en-US" dirty="0" err="1"/>
              <a:t>jQuery</a:t>
            </a:r>
            <a:r>
              <a:rPr lang="en-US" dirty="0"/>
              <a:t> – why so popular?</a:t>
            </a:r>
          </a:p>
        </p:txBody>
      </p:sp>
      <p:sp>
        <p:nvSpPr>
          <p:cNvPr id="5" name="Text Placeholder 4"/>
          <p:cNvSpPr>
            <a:spLocks noGrp="1"/>
          </p:cNvSpPr>
          <p:nvPr>
            <p:ph type="body" sz="quarter" idx="10"/>
          </p:nvPr>
        </p:nvSpPr>
        <p:spPr>
          <a:xfrm>
            <a:off x="519112" y="1695450"/>
            <a:ext cx="5116375" cy="3693319"/>
          </a:xfrm>
        </p:spPr>
        <p:txBody>
          <a:bodyPr/>
          <a:lstStyle/>
          <a:p>
            <a:pPr>
              <a:spcBef>
                <a:spcPts val="1800"/>
              </a:spcBef>
              <a:spcAft>
                <a:spcPts val="0"/>
              </a:spcAft>
            </a:pPr>
            <a:r>
              <a:rPr lang="en-US" dirty="0"/>
              <a:t>Easy to learn</a:t>
            </a:r>
          </a:p>
          <a:p>
            <a:pPr>
              <a:spcBef>
                <a:spcPts val="1800"/>
              </a:spcBef>
              <a:spcAft>
                <a:spcPts val="0"/>
              </a:spcAft>
            </a:pPr>
            <a:r>
              <a:rPr lang="en-US" dirty="0"/>
              <a:t>Loads of Plugins</a:t>
            </a:r>
          </a:p>
          <a:p>
            <a:pPr>
              <a:spcBef>
                <a:spcPts val="1800"/>
              </a:spcBef>
              <a:spcAft>
                <a:spcPts val="0"/>
              </a:spcAft>
            </a:pPr>
            <a:r>
              <a:rPr lang="en-US" dirty="0"/>
              <a:t>Powerful DOM Selection</a:t>
            </a:r>
          </a:p>
          <a:p>
            <a:pPr>
              <a:spcBef>
                <a:spcPts val="1800"/>
              </a:spcBef>
              <a:spcAft>
                <a:spcPts val="0"/>
              </a:spcAft>
            </a:pPr>
            <a:r>
              <a:rPr lang="en-US" dirty="0"/>
              <a:t>Lightweight</a:t>
            </a:r>
          </a:p>
          <a:p>
            <a:pPr>
              <a:spcBef>
                <a:spcPts val="1800"/>
              </a:spcBef>
              <a:spcAft>
                <a:spcPts val="0"/>
              </a:spcAft>
            </a:pPr>
            <a:r>
              <a:rPr lang="en-US" dirty="0"/>
              <a:t>Community Support</a:t>
            </a:r>
          </a:p>
        </p:txBody>
      </p:sp>
      <p:sp>
        <p:nvSpPr>
          <p:cNvPr id="12" name="Freeform 24"/>
          <p:cNvSpPr>
            <a:spLocks noEditPoints="1"/>
          </p:cNvSpPr>
          <p:nvPr/>
        </p:nvSpPr>
        <p:spPr bwMode="black">
          <a:xfrm>
            <a:off x="9169880" y="3342592"/>
            <a:ext cx="2506184" cy="2907396"/>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3254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decel="100000"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Community</a:t>
            </a:r>
          </a:p>
        </p:txBody>
      </p:sp>
      <p:sp>
        <p:nvSpPr>
          <p:cNvPr id="3" name="Text Placeholder 4"/>
          <p:cNvSpPr txBox="1">
            <a:spLocks/>
          </p:cNvSpPr>
          <p:nvPr/>
        </p:nvSpPr>
        <p:spPr>
          <a:xfrm>
            <a:off x="519112" y="1695450"/>
            <a:ext cx="5579763" cy="4554538"/>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ts val="1800"/>
              </a:spcBef>
              <a:buNone/>
            </a:pPr>
            <a:r>
              <a:rPr lang="en-US" dirty="0" smtClean="0">
                <a:solidFill>
                  <a:schemeClr val="accent2">
                    <a:alpha val="99000"/>
                  </a:schemeClr>
                </a:solidFill>
                <a:latin typeface="Segoe UI Light" pitchFamily="34" charset="0"/>
              </a:rPr>
              <a:t>jquery.com</a:t>
            </a:r>
          </a:p>
          <a:p>
            <a:pPr marL="0" indent="0" algn="r">
              <a:spcBef>
                <a:spcPts val="1800"/>
              </a:spcBef>
              <a:buNone/>
            </a:pPr>
            <a:r>
              <a:rPr lang="en-US" dirty="0" smtClean="0">
                <a:solidFill>
                  <a:schemeClr val="accent2">
                    <a:alpha val="99000"/>
                  </a:schemeClr>
                </a:solidFill>
                <a:latin typeface="Segoe UI Light" pitchFamily="34" charset="0"/>
              </a:rPr>
              <a:t>api.jquery.com</a:t>
            </a:r>
          </a:p>
          <a:p>
            <a:pPr marL="0" indent="0" algn="r">
              <a:spcBef>
                <a:spcPts val="1800"/>
              </a:spcBef>
              <a:buNone/>
            </a:pPr>
            <a:r>
              <a:rPr lang="en-US" dirty="0" smtClean="0">
                <a:solidFill>
                  <a:schemeClr val="accent2">
                    <a:alpha val="99000"/>
                  </a:schemeClr>
                </a:solidFill>
                <a:latin typeface="Segoe UI Light" pitchFamily="34" charset="0"/>
              </a:rPr>
              <a:t>forum.jquery.com</a:t>
            </a:r>
          </a:p>
          <a:p>
            <a:pPr marL="0" indent="0" algn="r">
              <a:spcBef>
                <a:spcPts val="1800"/>
              </a:spcBef>
              <a:buNone/>
            </a:pPr>
            <a:r>
              <a:rPr lang="en-US" dirty="0" smtClean="0">
                <a:solidFill>
                  <a:schemeClr val="accent2">
                    <a:alpha val="99000"/>
                  </a:schemeClr>
                </a:solidFill>
                <a:latin typeface="Segoe UI Light" pitchFamily="34" charset="0"/>
              </a:rPr>
              <a:t>meetups.jquery.com</a:t>
            </a:r>
          </a:p>
          <a:p>
            <a:pPr marL="0" indent="0" algn="r">
              <a:spcBef>
                <a:spcPts val="1800"/>
              </a:spcBef>
              <a:buNone/>
            </a:pPr>
            <a:r>
              <a:rPr lang="en-US" dirty="0" smtClean="0">
                <a:solidFill>
                  <a:schemeClr val="accent2">
                    <a:alpha val="99000"/>
                  </a:schemeClr>
                </a:solidFill>
                <a:latin typeface="Segoe UI Light" pitchFamily="34" charset="0"/>
              </a:rPr>
              <a:t>plugins.jquery.com</a:t>
            </a:r>
          </a:p>
          <a:p>
            <a:pPr marL="0" indent="0" algn="r">
              <a:spcBef>
                <a:spcPts val="1800"/>
              </a:spcBef>
              <a:buNone/>
            </a:pPr>
            <a:r>
              <a:rPr lang="en-US" dirty="0">
                <a:solidFill>
                  <a:schemeClr val="accent2">
                    <a:alpha val="99000"/>
                  </a:schemeClr>
                </a:solidFill>
                <a:latin typeface="Segoe UI Light" pitchFamily="34" charset="0"/>
              </a:rPr>
              <a:t>jqueryui.com</a:t>
            </a:r>
          </a:p>
        </p:txBody>
      </p:sp>
      <p:sp>
        <p:nvSpPr>
          <p:cNvPr id="4" name="Text Placeholder 4"/>
          <p:cNvSpPr txBox="1">
            <a:spLocks/>
          </p:cNvSpPr>
          <p:nvPr/>
        </p:nvSpPr>
        <p:spPr>
          <a:xfrm>
            <a:off x="6088362" y="1695450"/>
            <a:ext cx="5579763" cy="4554538"/>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800"/>
              </a:spcBef>
              <a:buNone/>
            </a:pPr>
            <a:r>
              <a:rPr lang="en-US" dirty="0">
                <a:solidFill>
                  <a:schemeClr val="tx2">
                    <a:alpha val="99000"/>
                  </a:schemeClr>
                </a:solidFill>
                <a:latin typeface="Segoe UI Light" pitchFamily="34" charset="0"/>
              </a:rPr>
              <a:t>Downloading</a:t>
            </a:r>
          </a:p>
          <a:p>
            <a:pPr marL="0" indent="0">
              <a:spcBef>
                <a:spcPts val="1800"/>
              </a:spcBef>
              <a:buNone/>
            </a:pPr>
            <a:r>
              <a:rPr lang="en-US" dirty="0">
                <a:solidFill>
                  <a:schemeClr val="tx2">
                    <a:alpha val="99000"/>
                  </a:schemeClr>
                </a:solidFill>
                <a:latin typeface="Segoe UI Light" pitchFamily="34" charset="0"/>
              </a:rPr>
              <a:t>Documentation</a:t>
            </a:r>
          </a:p>
          <a:p>
            <a:pPr marL="0" indent="0">
              <a:spcBef>
                <a:spcPts val="1800"/>
              </a:spcBef>
              <a:buNone/>
            </a:pPr>
            <a:r>
              <a:rPr lang="en-US" dirty="0">
                <a:solidFill>
                  <a:schemeClr val="tx2">
                    <a:alpha val="99000"/>
                  </a:schemeClr>
                </a:solidFill>
                <a:latin typeface="Segoe UI Light" pitchFamily="34" charset="0"/>
              </a:rPr>
              <a:t>Community</a:t>
            </a:r>
          </a:p>
          <a:p>
            <a:pPr marL="0" indent="0">
              <a:spcBef>
                <a:spcPts val="1800"/>
              </a:spcBef>
              <a:buNone/>
            </a:pPr>
            <a:r>
              <a:rPr lang="en-US" dirty="0">
                <a:solidFill>
                  <a:schemeClr val="tx2">
                    <a:alpha val="99000"/>
                  </a:schemeClr>
                </a:solidFill>
                <a:latin typeface="Segoe UI Light" pitchFamily="34" charset="0"/>
              </a:rPr>
              <a:t>Local </a:t>
            </a:r>
            <a:r>
              <a:rPr lang="en-US" dirty="0" smtClean="0">
                <a:solidFill>
                  <a:schemeClr val="tx2">
                    <a:alpha val="99000"/>
                  </a:schemeClr>
                </a:solidFill>
                <a:latin typeface="Segoe UI Light" pitchFamily="34" charset="0"/>
              </a:rPr>
              <a:t>Community</a:t>
            </a:r>
          </a:p>
          <a:p>
            <a:pPr marL="0" indent="0">
              <a:spcBef>
                <a:spcPts val="1800"/>
              </a:spcBef>
              <a:buNone/>
            </a:pPr>
            <a:r>
              <a:rPr lang="en-US" dirty="0">
                <a:solidFill>
                  <a:schemeClr val="tx2">
                    <a:alpha val="99000"/>
                  </a:schemeClr>
                </a:solidFill>
                <a:latin typeface="Segoe UI Light" pitchFamily="34" charset="0"/>
              </a:rPr>
              <a:t>Extending</a:t>
            </a:r>
          </a:p>
          <a:p>
            <a:pPr marL="0" indent="0">
              <a:spcBef>
                <a:spcPts val="1800"/>
              </a:spcBef>
              <a:buNone/>
            </a:pPr>
            <a:r>
              <a:rPr lang="en-US" dirty="0">
                <a:solidFill>
                  <a:schemeClr val="tx2">
                    <a:alpha val="99000"/>
                  </a:schemeClr>
                </a:solidFill>
                <a:latin typeface="Segoe UI Light" pitchFamily="34" charset="0"/>
              </a:rPr>
              <a:t>UI Widgets and Effects</a:t>
            </a:r>
          </a:p>
        </p:txBody>
      </p:sp>
    </p:spTree>
    <p:extLst>
      <p:ext uri="{BB962C8B-B14F-4D97-AF65-F5344CB8AC3E}">
        <p14:creationId xmlns:p14="http://schemas.microsoft.com/office/powerpoint/2010/main" val="397230210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50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Creating HTML5 Applications </a:t>
            </a:r>
            <a:r>
              <a:rPr lang="en-US" smtClean="0"/>
              <a:t>With jQuery</a:t>
            </a:r>
            <a:endParaRPr lang="en-US" dirty="0"/>
          </a:p>
        </p:txBody>
      </p:sp>
      <p:sp>
        <p:nvSpPr>
          <p:cNvPr id="7" name="Text Placeholder 6"/>
          <p:cNvSpPr>
            <a:spLocks noGrp="1"/>
          </p:cNvSpPr>
          <p:nvPr>
            <p:ph type="body" sz="quarter" idx="11"/>
          </p:nvPr>
        </p:nvSpPr>
        <p:spPr>
          <a:xfrm>
            <a:off x="519113" y="4612341"/>
            <a:ext cx="5454333" cy="332399"/>
          </a:xfrm>
        </p:spPr>
        <p:txBody>
          <a:bodyPr/>
          <a:lstStyle/>
          <a:p>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Fundamentals</a:t>
            </a:r>
          </a:p>
        </p:txBody>
      </p:sp>
      <p:sp>
        <p:nvSpPr>
          <p:cNvPr id="6" name="Text Placeholder 5"/>
          <p:cNvSpPr>
            <a:spLocks noGrp="1"/>
          </p:cNvSpPr>
          <p:nvPr>
            <p:ph type="body" sz="quarter" idx="10"/>
          </p:nvPr>
        </p:nvSpPr>
        <p:spPr>
          <a:xfrm>
            <a:off x="519112" y="1092679"/>
            <a:ext cx="11149013" cy="2562240"/>
          </a:xfrm>
        </p:spPr>
        <p:txBody>
          <a:bodyPr/>
          <a:lstStyle/>
          <a:p>
            <a:r>
              <a:rPr lang="en-US" dirty="0" smtClean="0"/>
              <a:t>Find something, Do something</a:t>
            </a:r>
          </a:p>
          <a:p>
            <a:r>
              <a:rPr lang="en-US" dirty="0" smtClean="0"/>
              <a:t>Functional Syntax</a:t>
            </a:r>
          </a:p>
          <a:p>
            <a:r>
              <a:rPr lang="en-US" dirty="0" smtClean="0"/>
              <a:t>DOM Manipulation</a:t>
            </a:r>
          </a:p>
          <a:p>
            <a:r>
              <a:rPr lang="en-US" dirty="0" smtClean="0"/>
              <a:t>Changing of events</a:t>
            </a:r>
            <a:endParaRPr lang="en-US" dirty="0"/>
          </a:p>
        </p:txBody>
      </p:sp>
      <p:sp>
        <p:nvSpPr>
          <p:cNvPr id="8" name="Rectangle 7"/>
          <p:cNvSpPr/>
          <p:nvPr/>
        </p:nvSpPr>
        <p:spPr bwMode="auto">
          <a:xfrm>
            <a:off x="4056794" y="3641280"/>
            <a:ext cx="8019708" cy="309687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    $(‘div’).hide();</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&lt;div&gt;This will be hidden&lt;/div&gt;</a:t>
            </a:r>
          </a:p>
          <a:p>
            <a:r>
              <a:rPr lang="en-US" sz="2000" dirty="0">
                <a:solidFill>
                  <a:schemeClr val="bg1">
                    <a:alpha val="99000"/>
                  </a:schemeClr>
                </a:solidFill>
                <a:latin typeface="Consolas" pitchFamily="49" charset="0"/>
                <a:cs typeface="Consolas" pitchFamily="49" charset="0"/>
              </a:rPr>
              <a:t>&lt;div&gt;So will this&lt;/div&gt;</a:t>
            </a:r>
          </a:p>
          <a:p>
            <a:r>
              <a:rPr lang="en-US" sz="2000" dirty="0">
                <a:solidFill>
                  <a:schemeClr val="bg1">
                    <a:alpha val="99000"/>
                  </a:schemeClr>
                </a:solidFill>
                <a:latin typeface="Consolas" pitchFamily="49" charset="0"/>
                <a:cs typeface="Consolas" pitchFamily="49" charset="0"/>
              </a:rPr>
              <a:t>&lt;div&gt;Even this&lt;/div&gt;</a:t>
            </a:r>
          </a:p>
        </p:txBody>
      </p:sp>
      <p:sp>
        <p:nvSpPr>
          <p:cNvPr id="9" name="Rectangle 8"/>
          <p:cNvSpPr/>
          <p:nvPr/>
        </p:nvSpPr>
        <p:spPr bwMode="auto">
          <a:xfrm>
            <a:off x="4056794" y="3641280"/>
            <a:ext cx="8019708" cy="309687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r>
              <a:rPr lang="en-US" sz="2000" dirty="0" smtClean="0">
                <a:solidFill>
                  <a:schemeClr val="bg1">
                    <a:alpha val="99000"/>
                  </a:schemeClr>
                </a:solidFill>
                <a:latin typeface="Consolas" pitchFamily="49" charset="0"/>
                <a:cs typeface="Consolas" pitchFamily="49" charset="0"/>
              </a:rPr>
              <a:t>$(function</a:t>
            </a:r>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a:t>
            </a:r>
            <a:r>
              <a:rPr lang="en-US" sz="2000" dirty="0" smtClean="0">
                <a:solidFill>
                  <a:schemeClr val="bg1">
                    <a:alpha val="99000"/>
                  </a:schemeClr>
                </a:solidFill>
                <a:latin typeface="Consolas" pitchFamily="49" charset="0"/>
                <a:cs typeface="Consolas" pitchFamily="49" charset="0"/>
              </a:rPr>
              <a:t>submit').click(function</a:t>
            </a:r>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        alert('post form');</a:t>
            </a: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&lt;input class=“</a:t>
            </a:r>
            <a:r>
              <a:rPr lang="en-US" sz="2000" dirty="0" smtClean="0">
                <a:solidFill>
                  <a:schemeClr val="bg1">
                    <a:alpha val="99000"/>
                  </a:schemeClr>
                </a:solidFill>
                <a:latin typeface="Consolas" pitchFamily="49" charset="0"/>
                <a:cs typeface="Consolas" pitchFamily="49" charset="0"/>
              </a:rPr>
              <a:t>submit” </a:t>
            </a:r>
            <a:r>
              <a:rPr lang="en-US" sz="2000" dirty="0">
                <a:solidFill>
                  <a:schemeClr val="bg1">
                    <a:alpha val="99000"/>
                  </a:schemeClr>
                </a:solidFill>
                <a:latin typeface="Consolas" pitchFamily="49" charset="0"/>
                <a:cs typeface="Consolas" pitchFamily="49" charset="0"/>
              </a:rPr>
              <a:t>type=“button” value=“Submit</a:t>
            </a:r>
            <a:r>
              <a:rPr lang="en-US" sz="2000" dirty="0" smtClean="0">
                <a:solidFill>
                  <a:schemeClr val="bg1">
                    <a:alpha val="99000"/>
                  </a:schemeClr>
                </a:solidFill>
                <a:latin typeface="Consolas" pitchFamily="49" charset="0"/>
                <a:cs typeface="Consolas" pitchFamily="49" charset="0"/>
              </a:rPr>
              <a:t>”/&gt;</a:t>
            </a:r>
            <a:endParaRPr lang="en-US" sz="2000" dirty="0">
              <a:solidFill>
                <a:schemeClr val="bg1">
                  <a:alpha val="99000"/>
                </a:schemeClr>
              </a:solidFill>
              <a:latin typeface="Consolas" pitchFamily="49" charset="0"/>
              <a:cs typeface="Consolas" pitchFamily="49" charset="0"/>
            </a:endParaRPr>
          </a:p>
          <a:p>
            <a:endParaRPr lang="en-US" sz="2000" dirty="0">
              <a:solidFill>
                <a:schemeClr val="bg1">
                  <a:alpha val="99000"/>
                </a:schemeClr>
              </a:solidFill>
              <a:latin typeface="Consolas" pitchFamily="49" charset="0"/>
              <a:cs typeface="Consolas" pitchFamily="49" charset="0"/>
            </a:endParaRPr>
          </a:p>
        </p:txBody>
      </p:sp>
      <p:sp>
        <p:nvSpPr>
          <p:cNvPr id="10" name="Rectangle 9"/>
          <p:cNvSpPr/>
          <p:nvPr/>
        </p:nvSpPr>
        <p:spPr bwMode="auto">
          <a:xfrm>
            <a:off x="4056794" y="3641280"/>
            <a:ext cx="8019708" cy="3088943"/>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r>
              <a:rPr lang="en-US" sz="2000" dirty="0" smtClean="0">
                <a:solidFill>
                  <a:schemeClr val="bg1">
                    <a:alpha val="99000"/>
                  </a:schemeClr>
                </a:solidFill>
                <a:latin typeface="Consolas" pitchFamily="49" charset="0"/>
                <a:cs typeface="Consolas" pitchFamily="49" charset="0"/>
              </a:rPr>
              <a:t>$(function</a:t>
            </a:r>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a:t>
            </a:r>
            <a:r>
              <a:rPr lang="en-US" sz="2000" dirty="0" smtClean="0">
                <a:solidFill>
                  <a:schemeClr val="bg1">
                    <a:alpha val="99000"/>
                  </a:schemeClr>
                </a:solidFill>
                <a:latin typeface="Consolas" pitchFamily="49" charset="0"/>
                <a:cs typeface="Consolas" pitchFamily="49" charset="0"/>
              </a:rPr>
              <a:t>submit').click(function</a:t>
            </a:r>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        alert('post form');</a:t>
            </a: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&lt;input class=“</a:t>
            </a:r>
            <a:r>
              <a:rPr lang="en-US" sz="2000" dirty="0" smtClean="0">
                <a:solidFill>
                  <a:schemeClr val="bg1">
                    <a:alpha val="99000"/>
                  </a:schemeClr>
                </a:solidFill>
                <a:latin typeface="Consolas" pitchFamily="49" charset="0"/>
                <a:cs typeface="Consolas" pitchFamily="49" charset="0"/>
              </a:rPr>
              <a:t>submit” </a:t>
            </a:r>
            <a:r>
              <a:rPr lang="en-US" sz="2000" dirty="0">
                <a:solidFill>
                  <a:schemeClr val="bg1">
                    <a:alpha val="99000"/>
                  </a:schemeClr>
                </a:solidFill>
                <a:latin typeface="Consolas" pitchFamily="49" charset="0"/>
                <a:cs typeface="Consolas" pitchFamily="49" charset="0"/>
              </a:rPr>
              <a:t>type=“button” value=“Submit</a:t>
            </a:r>
            <a:r>
              <a:rPr lang="en-US" sz="2000" dirty="0" smtClean="0">
                <a:solidFill>
                  <a:schemeClr val="bg1">
                    <a:alpha val="99000"/>
                  </a:schemeClr>
                </a:solidFill>
                <a:latin typeface="Consolas" pitchFamily="49" charset="0"/>
                <a:cs typeface="Consolas" pitchFamily="49" charset="0"/>
              </a:rPr>
              <a:t>”/&gt;</a:t>
            </a:r>
            <a:endParaRPr lang="en-US" sz="2000" dirty="0">
              <a:solidFill>
                <a:schemeClr val="bg1">
                  <a:alpha val="99000"/>
                </a:schemeClr>
              </a:solidFill>
              <a:latin typeface="Consolas" pitchFamily="49" charset="0"/>
              <a:cs typeface="Consolas" pitchFamily="49" charset="0"/>
            </a:endParaRPr>
          </a:p>
        </p:txBody>
      </p:sp>
      <p:sp>
        <p:nvSpPr>
          <p:cNvPr id="11" name="Rectangle 10"/>
          <p:cNvSpPr/>
          <p:nvPr/>
        </p:nvSpPr>
        <p:spPr bwMode="auto">
          <a:xfrm>
            <a:off x="4056794" y="3641279"/>
            <a:ext cx="8019708" cy="3088943"/>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r>
              <a:rPr lang="en-US" sz="2000" dirty="0" smtClean="0">
                <a:solidFill>
                  <a:schemeClr val="bg1">
                    <a:alpha val="99000"/>
                  </a:schemeClr>
                </a:solidFill>
                <a:latin typeface="Consolas" pitchFamily="49" charset="0"/>
                <a:cs typeface="Consolas" pitchFamily="49" charset="0"/>
              </a:rPr>
              <a:t>$(function</a:t>
            </a:r>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a:t>
            </a:r>
            <a:r>
              <a:rPr lang="en-US" sz="2000" dirty="0" smtClean="0">
                <a:solidFill>
                  <a:schemeClr val="bg1">
                    <a:alpha val="99000"/>
                  </a:schemeClr>
                </a:solidFill>
                <a:latin typeface="Consolas" pitchFamily="49" charset="0"/>
                <a:cs typeface="Consolas" pitchFamily="49" charset="0"/>
              </a:rPr>
              <a:t>submit').</a:t>
            </a:r>
            <a:r>
              <a:rPr lang="en-US" sz="2000" dirty="0">
                <a:solidFill>
                  <a:schemeClr val="bg1">
                    <a:alpha val="99000"/>
                  </a:schemeClr>
                </a:solidFill>
                <a:latin typeface="Consolas" pitchFamily="49" charset="0"/>
                <a:cs typeface="Consolas" pitchFamily="49" charset="0"/>
              </a:rPr>
              <a:t>click( function</a:t>
            </a:r>
            <a:r>
              <a:rPr lang="en-US" sz="2000" dirty="0" smtClean="0">
                <a:solidFill>
                  <a:schemeClr val="bg1">
                    <a:alpha val="99000"/>
                  </a:schemeClr>
                </a:solidFill>
                <a:latin typeface="Consolas" pitchFamily="49" charset="0"/>
                <a:cs typeface="Consolas" pitchFamily="49" charset="0"/>
              </a:rPr>
              <a:t>(){</a:t>
            </a:r>
          </a:p>
          <a:p>
            <a:r>
              <a:rPr lang="en-US" sz="2000" dirty="0" smtClean="0">
                <a:solidFill>
                  <a:schemeClr val="bg1">
                    <a:alpha val="99000"/>
                  </a:schemeClr>
                </a:solidFill>
                <a:latin typeface="Consolas" pitchFamily="49" charset="0"/>
                <a:cs typeface="Consolas" pitchFamily="49" charset="0"/>
              </a:rPr>
              <a:t>        $('.submit').</a:t>
            </a:r>
            <a:r>
              <a:rPr lang="en-US" sz="2000" dirty="0" err="1" smtClean="0">
                <a:solidFill>
                  <a:schemeClr val="bg1">
                    <a:alpha val="99000"/>
                  </a:schemeClr>
                </a:solidFill>
                <a:latin typeface="Consolas" pitchFamily="49" charset="0"/>
                <a:cs typeface="Consolas" pitchFamily="49" charset="0"/>
              </a:rPr>
              <a:t>css</a:t>
            </a:r>
            <a:r>
              <a:rPr lang="en-US" sz="2000" dirty="0" smtClean="0">
                <a:solidFill>
                  <a:schemeClr val="bg1">
                    <a:alpha val="99000"/>
                  </a:schemeClr>
                </a:solidFill>
                <a:latin typeface="Consolas" pitchFamily="49" charset="0"/>
                <a:cs typeface="Consolas" pitchFamily="49" charset="0"/>
              </a:rPr>
              <a:t>('color', '#ff0000');</a:t>
            </a:r>
          </a:p>
          <a:p>
            <a:r>
              <a:rPr lang="en-US" sz="2000" dirty="0" smtClean="0">
                <a:solidFill>
                  <a:schemeClr val="bg1">
                    <a:alpha val="99000"/>
                  </a:schemeClr>
                </a:solidFill>
                <a:latin typeface="Consolas" pitchFamily="49" charset="0"/>
                <a:cs typeface="Consolas" pitchFamily="49" charset="0"/>
              </a:rPr>
              <a:t>        $('#container')</a:t>
            </a:r>
          </a:p>
          <a:p>
            <a:r>
              <a:rPr lang="en-US" sz="2000" dirty="0" smtClean="0">
                <a:solidFill>
                  <a:schemeClr val="bg1">
                    <a:alpha val="99000"/>
                  </a:schemeClr>
                </a:solidFill>
                <a:latin typeface="Consolas" pitchFamily="49" charset="0"/>
                <a:cs typeface="Consolas" pitchFamily="49" charset="0"/>
              </a:rPr>
              <a:t>            </a:t>
            </a:r>
            <a:r>
              <a:rPr lang="en-US" sz="2000" dirty="0">
                <a:solidFill>
                  <a:schemeClr val="bg1">
                    <a:alpha val="99000"/>
                  </a:schemeClr>
                </a:solidFill>
                <a:latin typeface="Consolas" pitchFamily="49" charset="0"/>
                <a:cs typeface="Consolas" pitchFamily="49" charset="0"/>
              </a:rPr>
              <a:t>.append($('&lt;span&gt;Clicked!&lt;/span</a:t>
            </a:r>
            <a:r>
              <a:rPr lang="en-US" sz="2000" dirty="0" smtClean="0">
                <a:solidFill>
                  <a:schemeClr val="bg1">
                    <a:alpha val="99000"/>
                  </a:schemeClr>
                </a:solidFill>
                <a:latin typeface="Consolas" pitchFamily="49" charset="0"/>
                <a:cs typeface="Consolas" pitchFamily="49" charset="0"/>
              </a:rPr>
              <a:t>&gt;')</a:t>
            </a:r>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            </a:t>
            </a:r>
            <a:r>
              <a:rPr lang="en-US" sz="2000" dirty="0" smtClean="0">
                <a:solidFill>
                  <a:schemeClr val="bg1">
                    <a:alpha val="99000"/>
                  </a:schemeClr>
                </a:solidFill>
                <a:latin typeface="Consolas" pitchFamily="49" charset="0"/>
                <a:cs typeface="Consolas" pitchFamily="49" charset="0"/>
              </a:rPr>
              <a:t>.</a:t>
            </a:r>
            <a:r>
              <a:rPr lang="en-US" sz="2000" dirty="0">
                <a:solidFill>
                  <a:schemeClr val="bg1">
                    <a:alpha val="99000"/>
                  </a:schemeClr>
                </a:solidFill>
                <a:latin typeface="Consolas" pitchFamily="49" charset="0"/>
                <a:cs typeface="Consolas" pitchFamily="49" charset="0"/>
              </a:rPr>
              <a:t>click(function</a:t>
            </a:r>
            <a:r>
              <a:rPr lang="en-US" sz="2000" dirty="0" smtClean="0">
                <a:solidFill>
                  <a:schemeClr val="bg1">
                    <a:alpha val="99000"/>
                  </a:schemeClr>
                </a:solidFill>
                <a:latin typeface="Consolas" pitchFamily="49" charset="0"/>
                <a:cs typeface="Consolas" pitchFamily="49" charset="0"/>
              </a:rPr>
              <a:t>(){ alert</a:t>
            </a:r>
            <a:r>
              <a:rPr lang="en-US" sz="2000" dirty="0">
                <a:solidFill>
                  <a:schemeClr val="bg1">
                    <a:alpha val="99000"/>
                  </a:schemeClr>
                </a:solidFill>
                <a:latin typeface="Consolas" pitchFamily="49" charset="0"/>
                <a:cs typeface="Consolas" pitchFamily="49" charset="0"/>
              </a:rPr>
              <a:t>('foo</a:t>
            </a:r>
            <a:r>
              <a:rPr lang="en-US" sz="2000" dirty="0" smtClean="0">
                <a:solidFill>
                  <a:schemeClr val="bg1">
                    <a:alpha val="99000"/>
                  </a:schemeClr>
                </a:solidFill>
                <a:latin typeface="Consolas" pitchFamily="49" charset="0"/>
                <a:cs typeface="Consolas" pitchFamily="49" charset="0"/>
              </a:rPr>
              <a:t>'); }));</a:t>
            </a:r>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&lt;/script&gt;</a:t>
            </a:r>
          </a:p>
        </p:txBody>
      </p:sp>
    </p:spTree>
    <p:extLst>
      <p:ext uri="{BB962C8B-B14F-4D97-AF65-F5344CB8AC3E}">
        <p14:creationId xmlns:p14="http://schemas.microsoft.com/office/powerpoint/2010/main" val="21641511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50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dirty="0" err="1" smtClean="0"/>
              <a:t>jQuery</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4644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Single Page Application</a:t>
            </a:r>
            <a:endParaRPr lang="en-US" dirty="0"/>
          </a:p>
        </p:txBody>
      </p:sp>
    </p:spTree>
    <p:extLst>
      <p:ext uri="{BB962C8B-B14F-4D97-AF65-F5344CB8AC3E}">
        <p14:creationId xmlns:p14="http://schemas.microsoft.com/office/powerpoint/2010/main" val="61724913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01652" y="1194816"/>
            <a:ext cx="1811709" cy="498652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Client Browser</a:t>
            </a:r>
          </a:p>
        </p:txBody>
      </p:sp>
      <p:sp>
        <p:nvSpPr>
          <p:cNvPr id="9" name="Rectangle 8"/>
          <p:cNvSpPr/>
          <p:nvPr/>
        </p:nvSpPr>
        <p:spPr bwMode="auto">
          <a:xfrm>
            <a:off x="9954426" y="1194816"/>
            <a:ext cx="1811709" cy="498652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Web</a:t>
            </a:r>
            <a:br>
              <a:rPr lang="en-US" sz="2200" dirty="0" smtClean="0">
                <a:gradFill>
                  <a:gsLst>
                    <a:gs pos="0">
                      <a:srgbClr val="FFFFFF"/>
                    </a:gs>
                    <a:gs pos="100000">
                      <a:srgbClr val="FFFFFF"/>
                    </a:gs>
                  </a:gsLst>
                  <a:lin ang="5400000" scaled="0"/>
                </a:gradFill>
              </a:rPr>
            </a:br>
            <a:r>
              <a:rPr lang="en-US" sz="2200" dirty="0" smtClean="0">
                <a:gradFill>
                  <a:gsLst>
                    <a:gs pos="0">
                      <a:srgbClr val="FFFFFF"/>
                    </a:gs>
                    <a:gs pos="100000">
                      <a:srgbClr val="FFFFFF"/>
                    </a:gs>
                  </a:gsLst>
                  <a:lin ang="5400000" scaled="0"/>
                </a:gradFill>
              </a:rPr>
              <a:t>Server</a:t>
            </a:r>
          </a:p>
        </p:txBody>
      </p:sp>
      <p:sp>
        <p:nvSpPr>
          <p:cNvPr id="10" name="Right Arrow 9"/>
          <p:cNvSpPr/>
          <p:nvPr/>
        </p:nvSpPr>
        <p:spPr bwMode="auto">
          <a:xfrm>
            <a:off x="3006217" y="1194816"/>
            <a:ext cx="615535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Request: http://site.com/products/</a:t>
            </a:r>
          </a:p>
        </p:txBody>
      </p:sp>
      <p:grpSp>
        <p:nvGrpSpPr>
          <p:cNvPr id="33" name="Group 32"/>
          <p:cNvGrpSpPr/>
          <p:nvPr/>
        </p:nvGrpSpPr>
        <p:grpSpPr>
          <a:xfrm>
            <a:off x="3006215" y="1911690"/>
            <a:ext cx="6155355" cy="1547470"/>
            <a:chOff x="3006215" y="1911690"/>
            <a:chExt cx="6155355" cy="1547470"/>
          </a:xfrm>
        </p:grpSpPr>
        <p:sp>
          <p:nvSpPr>
            <p:cNvPr id="14" name="Right Arrow 13"/>
            <p:cNvSpPr/>
            <p:nvPr/>
          </p:nvSpPr>
          <p:spPr bwMode="auto">
            <a:xfrm flipH="1">
              <a:off x="3006215" y="2015143"/>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          Response: Full page</a:t>
              </a:r>
            </a:p>
          </p:txBody>
        </p:sp>
        <p:sp>
          <p:nvSpPr>
            <p:cNvPr id="19" name="Folded Corner 18"/>
            <p:cNvSpPr/>
            <p:nvPr/>
          </p:nvSpPr>
          <p:spPr bwMode="auto">
            <a:xfrm>
              <a:off x="7392556" y="1911690"/>
              <a:ext cx="1448509" cy="1547470"/>
            </a:xfrm>
            <a:prstGeom prst="foldedCorner">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HTML</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CSS</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Images</a:t>
              </a:r>
            </a:p>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Javascript</a:t>
              </a:r>
              <a:endParaRPr lang="en-US" sz="2200" dirty="0" smtClean="0">
                <a:gradFill>
                  <a:gsLst>
                    <a:gs pos="0">
                      <a:srgbClr val="FFFFFF"/>
                    </a:gs>
                    <a:gs pos="100000">
                      <a:srgbClr val="FFFFFF"/>
                    </a:gs>
                  </a:gsLst>
                  <a:lin ang="5400000" scaled="0"/>
                </a:gradFill>
              </a:endParaRPr>
            </a:p>
          </p:txBody>
        </p:sp>
      </p:grpSp>
      <p:sp>
        <p:nvSpPr>
          <p:cNvPr id="24" name="Title 1"/>
          <p:cNvSpPr txBox="1">
            <a:spLocks/>
          </p:cNvSpPr>
          <p:nvPr>
            <p:custDataLst>
              <p:tags r:id="rId1"/>
            </p:custDataLst>
          </p:nvPr>
        </p:nvSpPr>
        <p:spPr>
          <a:xfrm>
            <a:off x="519112" y="228600"/>
            <a:ext cx="11149013" cy="74789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Comparison: standard page requests</a:t>
            </a:r>
            <a:endParaRPr lang="en-US" dirty="0"/>
          </a:p>
        </p:txBody>
      </p:sp>
      <p:sp>
        <p:nvSpPr>
          <p:cNvPr id="26" name="Right Arrow 25"/>
          <p:cNvSpPr/>
          <p:nvPr/>
        </p:nvSpPr>
        <p:spPr bwMode="auto">
          <a:xfrm>
            <a:off x="3012313" y="3639312"/>
            <a:ext cx="615535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Request: http://site.com/products/6</a:t>
            </a:r>
          </a:p>
        </p:txBody>
      </p:sp>
      <p:sp>
        <p:nvSpPr>
          <p:cNvPr id="27" name="Right Arrow 26"/>
          <p:cNvSpPr/>
          <p:nvPr/>
        </p:nvSpPr>
        <p:spPr bwMode="auto">
          <a:xfrm flipH="1">
            <a:off x="3012311" y="4459639"/>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          Response: Full page</a:t>
            </a:r>
          </a:p>
        </p:txBody>
      </p:sp>
      <p:sp>
        <p:nvSpPr>
          <p:cNvPr id="28" name="Folded Corner 27"/>
          <p:cNvSpPr/>
          <p:nvPr/>
        </p:nvSpPr>
        <p:spPr bwMode="auto">
          <a:xfrm>
            <a:off x="7398652" y="4356186"/>
            <a:ext cx="1448509" cy="1547470"/>
          </a:xfrm>
          <a:prstGeom prst="foldedCorner">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HTML</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CSS</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Images</a:t>
            </a:r>
          </a:p>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Javascript</a:t>
            </a: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57336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1+#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1+#ppt_w/2"/>
                                          </p:val>
                                        </p:tav>
                                        <p:tav tm="100000">
                                          <p:val>
                                            <p:strVal val="#ppt_x"/>
                                          </p:val>
                                        </p:tav>
                                      </p:tavLst>
                                    </p:anim>
                                    <p:anim calcmode="lin" valueType="num">
                                      <p:cBhvr additive="base">
                                        <p:cTn id="18" dur="500" fill="hold"/>
                                        <p:tgtEl>
                                          <p:spTgt spid="27"/>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1+#ppt_w/2"/>
                                          </p:val>
                                        </p:tav>
                                        <p:tav tm="100000">
                                          <p:val>
                                            <p:strVal val="#ppt_x"/>
                                          </p:val>
                                        </p:tav>
                                      </p:tavLst>
                                    </p:anim>
                                    <p:anim calcmode="lin" valueType="num">
                                      <p:cBhvr additive="base">
                                        <p:cTn id="2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01652" y="1194816"/>
            <a:ext cx="1811709" cy="498652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Client Browser</a:t>
            </a:r>
          </a:p>
        </p:txBody>
      </p:sp>
      <p:sp>
        <p:nvSpPr>
          <p:cNvPr id="9" name="Rectangle 8"/>
          <p:cNvSpPr/>
          <p:nvPr/>
        </p:nvSpPr>
        <p:spPr bwMode="auto">
          <a:xfrm>
            <a:off x="9954426" y="1194816"/>
            <a:ext cx="1811709" cy="498652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Web</a:t>
            </a:r>
            <a:br>
              <a:rPr lang="en-US" sz="2200" dirty="0" smtClean="0">
                <a:gradFill>
                  <a:gsLst>
                    <a:gs pos="0">
                      <a:srgbClr val="FFFFFF"/>
                    </a:gs>
                    <a:gs pos="100000">
                      <a:srgbClr val="FFFFFF"/>
                    </a:gs>
                  </a:gsLst>
                  <a:lin ang="5400000" scaled="0"/>
                </a:gradFill>
              </a:rPr>
            </a:br>
            <a:r>
              <a:rPr lang="en-US" sz="2200" dirty="0" smtClean="0">
                <a:gradFill>
                  <a:gsLst>
                    <a:gs pos="0">
                      <a:srgbClr val="FFFFFF"/>
                    </a:gs>
                    <a:gs pos="100000">
                      <a:srgbClr val="FFFFFF"/>
                    </a:gs>
                  </a:gsLst>
                  <a:lin ang="5400000" scaled="0"/>
                </a:gradFill>
              </a:rPr>
              <a:t>Server</a:t>
            </a:r>
          </a:p>
        </p:txBody>
      </p:sp>
      <p:sp>
        <p:nvSpPr>
          <p:cNvPr id="10" name="Right Arrow 9"/>
          <p:cNvSpPr/>
          <p:nvPr/>
        </p:nvSpPr>
        <p:spPr bwMode="auto">
          <a:xfrm>
            <a:off x="3006217" y="1194816"/>
            <a:ext cx="6588886"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Request: http://site.com/products/</a:t>
            </a:r>
          </a:p>
        </p:txBody>
      </p:sp>
      <p:grpSp>
        <p:nvGrpSpPr>
          <p:cNvPr id="33" name="Group 32"/>
          <p:cNvGrpSpPr/>
          <p:nvPr/>
        </p:nvGrpSpPr>
        <p:grpSpPr>
          <a:xfrm>
            <a:off x="3006215" y="1911690"/>
            <a:ext cx="6588888" cy="1547470"/>
            <a:chOff x="3006215" y="1911690"/>
            <a:chExt cx="6155355" cy="1547470"/>
          </a:xfrm>
        </p:grpSpPr>
        <p:sp>
          <p:nvSpPr>
            <p:cNvPr id="14" name="Right Arrow 13"/>
            <p:cNvSpPr/>
            <p:nvPr/>
          </p:nvSpPr>
          <p:spPr bwMode="auto">
            <a:xfrm flipH="1">
              <a:off x="3006215" y="2015143"/>
              <a:ext cx="6155355"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          Response: Full page</a:t>
              </a:r>
            </a:p>
          </p:txBody>
        </p:sp>
        <p:sp>
          <p:nvSpPr>
            <p:cNvPr id="19" name="Folded Corner 18"/>
            <p:cNvSpPr/>
            <p:nvPr/>
          </p:nvSpPr>
          <p:spPr bwMode="auto">
            <a:xfrm>
              <a:off x="7392556" y="1911690"/>
              <a:ext cx="1448509" cy="1547470"/>
            </a:xfrm>
            <a:prstGeom prst="foldedCorner">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HTML</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CSS</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Images</a:t>
              </a:r>
            </a:p>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rPr>
                <a:t>Javascript</a:t>
              </a:r>
              <a:endParaRPr lang="en-US" sz="2200" dirty="0" smtClean="0">
                <a:gradFill>
                  <a:gsLst>
                    <a:gs pos="0">
                      <a:srgbClr val="FFFFFF"/>
                    </a:gs>
                    <a:gs pos="100000">
                      <a:srgbClr val="FFFFFF"/>
                    </a:gs>
                  </a:gsLst>
                  <a:lin ang="5400000" scaled="0"/>
                </a:gradFill>
              </a:endParaRPr>
            </a:p>
          </p:txBody>
        </p:sp>
      </p:grpSp>
      <p:sp>
        <p:nvSpPr>
          <p:cNvPr id="24" name="Title 1"/>
          <p:cNvSpPr txBox="1">
            <a:spLocks/>
          </p:cNvSpPr>
          <p:nvPr>
            <p:custDataLst>
              <p:tags r:id="rId1"/>
            </p:custDataLst>
          </p:nvPr>
        </p:nvSpPr>
        <p:spPr>
          <a:xfrm>
            <a:off x="519112" y="228600"/>
            <a:ext cx="11149013" cy="74789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Single page application</a:t>
            </a:r>
            <a:endParaRPr lang="en-US" dirty="0"/>
          </a:p>
        </p:txBody>
      </p:sp>
      <p:sp>
        <p:nvSpPr>
          <p:cNvPr id="26" name="Right Arrow 25"/>
          <p:cNvSpPr/>
          <p:nvPr/>
        </p:nvSpPr>
        <p:spPr bwMode="auto">
          <a:xfrm>
            <a:off x="3012312" y="3639312"/>
            <a:ext cx="6582791"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JavaScript Request: http://site.com/api/products/6</a:t>
            </a:r>
          </a:p>
        </p:txBody>
      </p:sp>
      <p:grpSp>
        <p:nvGrpSpPr>
          <p:cNvPr id="4" name="Group 3"/>
          <p:cNvGrpSpPr/>
          <p:nvPr/>
        </p:nvGrpSpPr>
        <p:grpSpPr>
          <a:xfrm>
            <a:off x="3012310" y="4459639"/>
            <a:ext cx="6582792" cy="795113"/>
            <a:chOff x="3012310" y="4459639"/>
            <a:chExt cx="6582792" cy="795113"/>
          </a:xfrm>
        </p:grpSpPr>
        <p:sp>
          <p:nvSpPr>
            <p:cNvPr id="27" name="Right Arrow 26"/>
            <p:cNvSpPr/>
            <p:nvPr/>
          </p:nvSpPr>
          <p:spPr bwMode="auto">
            <a:xfrm flipH="1">
              <a:off x="3012310" y="4459639"/>
              <a:ext cx="6582792"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          Response: Tiny bit of data</a:t>
              </a:r>
            </a:p>
          </p:txBody>
        </p:sp>
        <p:sp>
          <p:nvSpPr>
            <p:cNvPr id="3" name="Cloud 2"/>
            <p:cNvSpPr/>
            <p:nvPr/>
          </p:nvSpPr>
          <p:spPr bwMode="auto">
            <a:xfrm>
              <a:off x="7557336" y="4459639"/>
              <a:ext cx="2037766" cy="795113"/>
            </a:xfrm>
            <a:prstGeom prst="cloud">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{product}</a:t>
              </a:r>
            </a:p>
          </p:txBody>
        </p:sp>
      </p:grpSp>
    </p:spTree>
    <p:extLst>
      <p:ext uri="{BB962C8B-B14F-4D97-AF65-F5344CB8AC3E}">
        <p14:creationId xmlns:p14="http://schemas.microsoft.com/office/powerpoint/2010/main" val="28025546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1+#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1+#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976497"/>
            <a:ext cx="12188825" cy="5314982"/>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lnSpc>
                <a:spcPct val="150000"/>
              </a:lnSpc>
              <a:spcBef>
                <a:spcPct val="0"/>
              </a:spcBef>
              <a:spcAft>
                <a:spcPct val="0"/>
              </a:spcAft>
            </a:pPr>
            <a:r>
              <a:rPr lang="en-US" sz="4000" dirty="0" smtClean="0">
                <a:gradFill>
                  <a:gsLst>
                    <a:gs pos="0">
                      <a:srgbClr val="FFFFFF"/>
                    </a:gs>
                    <a:gs pos="100000">
                      <a:srgbClr val="FFFFFF"/>
                    </a:gs>
                  </a:gsLst>
                  <a:lin ang="5400000" scaled="0"/>
                </a:gradFill>
              </a:rPr>
              <a:t>Declarative Bindings</a:t>
            </a:r>
          </a:p>
          <a:p>
            <a:pPr defTabSz="914099" fontAlgn="base">
              <a:lnSpc>
                <a:spcPct val="150000"/>
              </a:lnSpc>
              <a:spcBef>
                <a:spcPct val="0"/>
              </a:spcBef>
              <a:spcAft>
                <a:spcPct val="0"/>
              </a:spcAft>
            </a:pPr>
            <a:r>
              <a:rPr lang="en-US" sz="4000" dirty="0" smtClean="0">
                <a:gradFill>
                  <a:gsLst>
                    <a:gs pos="0">
                      <a:srgbClr val="FFFFFF"/>
                    </a:gs>
                    <a:gs pos="100000">
                      <a:srgbClr val="FFFFFF"/>
                    </a:gs>
                  </a:gsLst>
                  <a:lin ang="5400000" scaled="0"/>
                </a:gradFill>
              </a:rPr>
              <a:t>Automatic UI refresh</a:t>
            </a:r>
          </a:p>
          <a:p>
            <a:pPr defTabSz="914099" fontAlgn="base">
              <a:lnSpc>
                <a:spcPct val="150000"/>
              </a:lnSpc>
              <a:spcBef>
                <a:spcPct val="0"/>
              </a:spcBef>
              <a:spcAft>
                <a:spcPct val="0"/>
              </a:spcAft>
            </a:pPr>
            <a:r>
              <a:rPr lang="en-US" sz="4000" dirty="0" smtClean="0">
                <a:gradFill>
                  <a:gsLst>
                    <a:gs pos="0">
                      <a:srgbClr val="FFFFFF"/>
                    </a:gs>
                    <a:gs pos="100000">
                      <a:srgbClr val="FFFFFF"/>
                    </a:gs>
                  </a:gsLst>
                  <a:lin ang="5400000" scaled="0"/>
                </a:gradFill>
              </a:rPr>
              <a:t>Dependency Tracking</a:t>
            </a:r>
          </a:p>
          <a:p>
            <a:pPr defTabSz="914099" fontAlgn="base">
              <a:lnSpc>
                <a:spcPct val="150000"/>
              </a:lnSpc>
              <a:spcBef>
                <a:spcPct val="0"/>
              </a:spcBef>
              <a:spcAft>
                <a:spcPct val="0"/>
              </a:spcAft>
            </a:pPr>
            <a:r>
              <a:rPr lang="en-US" sz="4000" dirty="0" err="1" smtClean="0">
                <a:gradFill>
                  <a:gsLst>
                    <a:gs pos="0">
                      <a:srgbClr val="FFFFFF"/>
                    </a:gs>
                    <a:gs pos="100000">
                      <a:srgbClr val="FFFFFF"/>
                    </a:gs>
                  </a:gsLst>
                  <a:lin ang="5400000" scaled="0"/>
                </a:gradFill>
              </a:rPr>
              <a:t>Templating</a:t>
            </a:r>
            <a:endParaRPr lang="en-US" sz="40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Knockout.js</a:t>
            </a:r>
            <a:endParaRPr lang="en-US" dirty="0"/>
          </a:p>
        </p:txBody>
      </p:sp>
      <p:pic>
        <p:nvPicPr>
          <p:cNvPr id="69636" name="Picture 4" descr="http://knockoutjs.com/img/homepage-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0240" y="976497"/>
            <a:ext cx="6077779" cy="5314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35026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861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dirty="0" smtClean="0"/>
              <a:t>Single Page Application</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22725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8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6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340072" y="1090102"/>
            <a:ext cx="8328053" cy="5896999"/>
          </a:xfrm>
        </p:spPr>
        <p:txBody>
          <a:bodyPr/>
          <a:lstStyle/>
          <a:p>
            <a:r>
              <a:rPr lang="en-US" dirty="0" smtClean="0"/>
              <a:t>Introduction to HTML5</a:t>
            </a:r>
          </a:p>
          <a:p>
            <a:r>
              <a:rPr lang="en-US" dirty="0" smtClean="0"/>
              <a:t>Hands on HTML5 in ASP.NET MVC 4</a:t>
            </a:r>
          </a:p>
          <a:p>
            <a:r>
              <a:rPr lang="en-US" dirty="0" smtClean="0"/>
              <a:t>jQuery overview</a:t>
            </a:r>
          </a:p>
          <a:p>
            <a:r>
              <a:rPr lang="en-US" dirty="0" smtClean="0"/>
              <a:t>Visual Studio web tools</a:t>
            </a:r>
          </a:p>
          <a:p>
            <a:r>
              <a:rPr lang="en-US" dirty="0" smtClean="0"/>
              <a:t>Web Essentials</a:t>
            </a:r>
          </a:p>
          <a:p>
            <a:r>
              <a:rPr lang="en-US" dirty="0" smtClean="0"/>
              <a:t>SPA Template</a:t>
            </a:r>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43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ext Placeholder 7"/>
          <p:cNvSpPr>
            <a:spLocks noGrp="1"/>
          </p:cNvSpPr>
          <p:nvPr>
            <p:ph type="body" sz="quarter" idx="10"/>
          </p:nvPr>
        </p:nvSpPr>
        <p:spPr>
          <a:xfrm>
            <a:off x="723242" y="2627994"/>
            <a:ext cx="10693401" cy="1378644"/>
          </a:xfrm>
        </p:spPr>
        <p:txBody>
          <a:bodyPr/>
          <a:lstStyle/>
          <a:p>
            <a:endParaRPr lang="en-US" sz="5400" dirty="0" smtClean="0"/>
          </a:p>
        </p:txBody>
      </p:sp>
      <p:sp>
        <p:nvSpPr>
          <p:cNvPr id="6"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5" name="Text Placeholder 7"/>
          <p:cNvSpPr txBox="1">
            <a:spLocks/>
          </p:cNvSpPr>
          <p:nvPr/>
        </p:nvSpPr>
        <p:spPr>
          <a:xfrm>
            <a:off x="673608" y="1483218"/>
            <a:ext cx="10693401" cy="1378644"/>
          </a:xfrm>
          <a:prstGeom prst="rect">
            <a:avLst/>
          </a:prstGeom>
        </p:spPr>
        <p:txBody>
          <a:bodyPr vert="horz" wrap="square" lIns="0" tIns="0" rIns="0" bIns="0" rtlCol="0" anchor="ctr" anchorCtr="0">
            <a:noAutofit/>
            <a:scene3d>
              <a:camera prst="orthographicFront"/>
              <a:lightRig rig="flat" dir="t"/>
            </a:scene3d>
            <a:sp3d>
              <a:contourClr>
                <a:schemeClr val="bg2"/>
              </a:contourClr>
            </a:sp3d>
          </a:bodyPr>
          <a:lstStyle>
            <a:lvl1pPr marL="0" indent="0" algn="l" defTabSz="914363" rtl="0" eaLnBrk="1" latinLnBrk="0" hangingPunct="1">
              <a:lnSpc>
                <a:spcPct val="90000"/>
              </a:lnSpc>
              <a:spcBef>
                <a:spcPct val="20000"/>
              </a:spcBef>
              <a:buSzPct val="80000"/>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HTML5</a:t>
            </a:r>
            <a:endParaRPr lang="en-US" dirty="0"/>
          </a:p>
        </p:txBody>
      </p:sp>
    </p:spTree>
    <p:extLst>
      <p:ext uri="{BB962C8B-B14F-4D97-AF65-F5344CB8AC3E}">
        <p14:creationId xmlns:p14="http://schemas.microsoft.com/office/powerpoint/2010/main" val="2204582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52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lstStyle/>
          <a:p>
            <a:r>
              <a:rPr lang="en-US" dirty="0" smtClean="0"/>
              <a:t>What is HTML5?</a:t>
            </a:r>
            <a:endParaRPr lang="en-US" dirty="0"/>
          </a:p>
        </p:txBody>
      </p:sp>
      <p:sp>
        <p:nvSpPr>
          <p:cNvPr id="5" name="Text Placeholder 4"/>
          <p:cNvSpPr>
            <a:spLocks noGrp="1"/>
          </p:cNvSpPr>
          <p:nvPr>
            <p:ph type="body" sz="quarter" idx="10"/>
          </p:nvPr>
        </p:nvSpPr>
        <p:spPr>
          <a:xfrm>
            <a:off x="469496" y="2521200"/>
            <a:ext cx="5116375" cy="1107996"/>
          </a:xfrm>
        </p:spPr>
        <p:txBody>
          <a:bodyPr/>
          <a:lstStyle/>
          <a:p>
            <a:r>
              <a:rPr lang="en-US" dirty="0" smtClean="0"/>
              <a:t>It isn’t a </a:t>
            </a:r>
            <a:br>
              <a:rPr lang="en-US" dirty="0" smtClean="0"/>
            </a:br>
            <a:r>
              <a:rPr lang="en-US" dirty="0" smtClean="0"/>
              <a:t>marketing message</a:t>
            </a:r>
            <a:endParaRPr lang="en-US" dirty="0"/>
          </a:p>
        </p:txBody>
      </p:sp>
      <p:sp>
        <p:nvSpPr>
          <p:cNvPr id="8" name="Text Placeholder 4"/>
          <p:cNvSpPr txBox="1">
            <a:spLocks/>
          </p:cNvSpPr>
          <p:nvPr/>
        </p:nvSpPr>
        <p:spPr>
          <a:xfrm>
            <a:off x="469496" y="3753393"/>
            <a:ext cx="5116375" cy="1223412"/>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 </a:t>
            </a:r>
            <a:r>
              <a:rPr lang="en-US" b="1" dirty="0" smtClean="0"/>
              <a:t>new standard </a:t>
            </a:r>
            <a:r>
              <a:rPr lang="en-US" dirty="0" smtClean="0"/>
              <a:t>for</a:t>
            </a:r>
          </a:p>
          <a:p>
            <a:r>
              <a:rPr lang="en-US" dirty="0"/>
              <a:t>a</a:t>
            </a:r>
            <a:r>
              <a:rPr lang="en-US" dirty="0" smtClean="0"/>
              <a:t> </a:t>
            </a:r>
            <a:r>
              <a:rPr lang="en-US" b="1" dirty="0" smtClean="0"/>
              <a:t>new web</a:t>
            </a:r>
            <a:endParaRPr lang="en-US" b="1" dirty="0"/>
          </a:p>
        </p:txBody>
      </p:sp>
      <p:sp>
        <p:nvSpPr>
          <p:cNvPr id="9" name="Text Placeholder 4"/>
          <p:cNvSpPr txBox="1">
            <a:spLocks/>
          </p:cNvSpPr>
          <p:nvPr/>
        </p:nvSpPr>
        <p:spPr>
          <a:xfrm>
            <a:off x="469496" y="5101003"/>
            <a:ext cx="5116375" cy="11079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 language with support on a variety of devices</a:t>
            </a:r>
            <a:endParaRPr lang="en-US" dirty="0"/>
          </a:p>
        </p:txBody>
      </p:sp>
      <p:sp>
        <p:nvSpPr>
          <p:cNvPr id="11" name="Freeform 11"/>
          <p:cNvSpPr>
            <a:spLocks noEditPoints="1"/>
          </p:cNvSpPr>
          <p:nvPr/>
        </p:nvSpPr>
        <p:spPr bwMode="black">
          <a:xfrm>
            <a:off x="7483339" y="2567879"/>
            <a:ext cx="2344874" cy="2344266"/>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 name="Text Placeholder 4"/>
          <p:cNvSpPr txBox="1">
            <a:spLocks/>
          </p:cNvSpPr>
          <p:nvPr/>
        </p:nvSpPr>
        <p:spPr>
          <a:xfrm>
            <a:off x="469496" y="1173591"/>
            <a:ext cx="5116375" cy="1223412"/>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Umbrella term: </a:t>
            </a:r>
            <a:r>
              <a:rPr lang="en-US" dirty="0" err="1" smtClean="0"/>
              <a:t>vNext</a:t>
            </a:r>
            <a:endParaRPr lang="en-US" dirty="0" smtClean="0"/>
          </a:p>
          <a:p>
            <a:pPr lvl="0"/>
            <a:r>
              <a:rPr lang="en-US" dirty="0" smtClean="0"/>
              <a:t>HTML, CSS, </a:t>
            </a:r>
            <a:r>
              <a:rPr lang="en-US" dirty="0" err="1" smtClean="0"/>
              <a:t>ECMAScript</a:t>
            </a:r>
            <a:r>
              <a:rPr lang="en-US" dirty="0" smtClean="0"/>
              <a:t> </a:t>
            </a:r>
            <a:endParaRPr lang="en-US" dirty="0"/>
          </a:p>
        </p:txBody>
      </p:sp>
    </p:spTree>
    <p:extLst>
      <p:ext uri="{BB962C8B-B14F-4D97-AF65-F5344CB8AC3E}">
        <p14:creationId xmlns:p14="http://schemas.microsoft.com/office/powerpoint/2010/main" val="184930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build="p"/>
      <p:bldP spid="8" grpId="0"/>
      <p:bldP spid="9"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554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lstStyle/>
          <a:p>
            <a:r>
              <a:rPr lang="en-US" dirty="0" smtClean="0"/>
              <a:t>Why do you care?</a:t>
            </a:r>
            <a:endParaRPr lang="en-US" dirty="0"/>
          </a:p>
        </p:txBody>
      </p:sp>
      <p:sp>
        <p:nvSpPr>
          <p:cNvPr id="11" name="Freeform 11"/>
          <p:cNvSpPr>
            <a:spLocks noEditPoints="1"/>
          </p:cNvSpPr>
          <p:nvPr/>
        </p:nvSpPr>
        <p:spPr bwMode="black">
          <a:xfrm>
            <a:off x="7483339" y="2567879"/>
            <a:ext cx="2344874" cy="2344266"/>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3" name="Text Placeholder 2"/>
          <p:cNvSpPr>
            <a:spLocks noGrp="1"/>
          </p:cNvSpPr>
          <p:nvPr>
            <p:ph type="body" sz="quarter" idx="10"/>
          </p:nvPr>
        </p:nvSpPr>
        <p:spPr>
          <a:xfrm>
            <a:off x="519112" y="1695450"/>
            <a:ext cx="4912425" cy="3670236"/>
          </a:xfrm>
        </p:spPr>
        <p:txBody>
          <a:bodyPr/>
          <a:lstStyle/>
          <a:p>
            <a:r>
              <a:rPr lang="en-US" dirty="0" smtClean="0"/>
              <a:t>Browsers have become really powerful</a:t>
            </a:r>
          </a:p>
          <a:p>
            <a:endParaRPr lang="en-US" dirty="0"/>
          </a:p>
          <a:p>
            <a:r>
              <a:rPr lang="en-US" dirty="0" smtClean="0"/>
              <a:t>Standards mean you can target features, </a:t>
            </a:r>
          </a:p>
          <a:p>
            <a:r>
              <a:rPr lang="en-US" dirty="0" smtClean="0"/>
              <a:t>not browsers</a:t>
            </a:r>
            <a:endParaRPr lang="en-US" dirty="0"/>
          </a:p>
        </p:txBody>
      </p:sp>
    </p:spTree>
    <p:extLst>
      <p:ext uri="{BB962C8B-B14F-4D97-AF65-F5344CB8AC3E}">
        <p14:creationId xmlns:p14="http://schemas.microsoft.com/office/powerpoint/2010/main" val="364127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5096891" cy="1523494"/>
          </a:xfrm>
        </p:spPr>
        <p:txBody>
          <a:bodyPr/>
          <a:lstStyle/>
          <a:p>
            <a:r>
              <a:rPr lang="en-US" dirty="0" smtClean="0"/>
              <a:t>HTML5 examples:</a:t>
            </a:r>
            <a:br>
              <a:rPr lang="en-US" dirty="0" smtClean="0"/>
            </a:br>
            <a:r>
              <a:rPr lang="en-US" dirty="0" smtClean="0"/>
              <a:t>	mural.ly</a:t>
            </a:r>
            <a:br>
              <a:rPr lang="en-US" dirty="0" smtClean="0"/>
            </a:br>
            <a:r>
              <a:rPr lang="en-US" dirty="0" smtClean="0"/>
              <a:t>	</a:t>
            </a:r>
            <a:r>
              <a:rPr lang="en-US" dirty="0" err="1" smtClean="0"/>
              <a:t>contre</a:t>
            </a:r>
            <a:r>
              <a:rPr lang="en-US" dirty="0" smtClean="0"/>
              <a:t> jour</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72955404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p:cNvSpPr/>
          <p:nvPr/>
        </p:nvSpPr>
        <p:spPr>
          <a:xfrm rot="16200000">
            <a:off x="5452343" y="399328"/>
            <a:ext cx="1279378" cy="11149013"/>
          </a:xfrm>
          <a:prstGeom prst="rect">
            <a:avLst/>
          </a:prstGeom>
          <a:solidFill>
            <a:schemeClr val="tx2"/>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49916" tIns="49916" rIns="49916" bIns="49916" numCol="1" spcCol="1270" anchor="ctr" anchorCtr="0">
            <a:noAutofit/>
            <a:sp3d extrusionH="28000" prstMaterial="matte"/>
          </a:bodyPr>
          <a:lstStyle/>
          <a:p>
            <a:pPr lvl="0" algn="ctr" defTabSz="311150">
              <a:lnSpc>
                <a:spcPct val="90000"/>
              </a:lnSpc>
              <a:spcBef>
                <a:spcPct val="0"/>
              </a:spcBef>
              <a:spcAft>
                <a:spcPct val="35000"/>
              </a:spcAft>
            </a:pPr>
            <a:endParaRPr lang="en-US" sz="1600" kern="1200" dirty="0"/>
          </a:p>
        </p:txBody>
      </p:sp>
      <p:sp>
        <p:nvSpPr>
          <p:cNvPr id="3" name="Title 2"/>
          <p:cNvSpPr>
            <a:spLocks noGrp="1"/>
          </p:cNvSpPr>
          <p:nvPr>
            <p:ph type="title"/>
          </p:nvPr>
        </p:nvSpPr>
        <p:spPr/>
        <p:txBody>
          <a:bodyPr/>
          <a:lstStyle/>
          <a:p>
            <a:r>
              <a:rPr lang="en-US" dirty="0" smtClean="0"/>
              <a:t>Map of HTML5</a:t>
            </a:r>
            <a:endParaRPr lang="en-US" dirty="0"/>
          </a:p>
        </p:txBody>
      </p:sp>
      <p:sp>
        <p:nvSpPr>
          <p:cNvPr id="5" name="Rectangle 4"/>
          <p:cNvSpPr/>
          <p:nvPr/>
        </p:nvSpPr>
        <p:spPr>
          <a:xfrm>
            <a:off x="517525" y="1141413"/>
            <a:ext cx="10172761" cy="993696"/>
          </a:xfrm>
          <a:prstGeom prst="rect">
            <a:avLst/>
          </a:prstGeom>
          <a:solidFill>
            <a:schemeClr val="accent4"/>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221330" tIns="221330" rIns="221330" bIns="221330" numCol="1" spcCol="1270" anchor="ctr" anchorCtr="0">
            <a:noAutofit/>
            <a:sp3d extrusionH="28000" prstMaterial="matte"/>
          </a:bodyPr>
          <a:lstStyle/>
          <a:p>
            <a:pPr lvl="0" algn="ctr" defTabSz="1955800" rtl="0">
              <a:lnSpc>
                <a:spcPct val="90000"/>
              </a:lnSpc>
              <a:spcBef>
                <a:spcPct val="0"/>
              </a:spcBef>
              <a:spcAft>
                <a:spcPct val="35000"/>
              </a:spcAft>
            </a:pPr>
            <a:r>
              <a:rPr lang="en-US" sz="4400" kern="1200" dirty="0" smtClean="0">
                <a:solidFill>
                  <a:schemeClr val="lt1">
                    <a:alpha val="99000"/>
                  </a:schemeClr>
                </a:solidFill>
              </a:rPr>
              <a:t>W3C</a:t>
            </a:r>
            <a:endParaRPr lang="en-US" sz="4400" kern="1200" dirty="0">
              <a:solidFill>
                <a:schemeClr val="lt1">
                  <a:alpha val="99000"/>
                </a:schemeClr>
              </a:solidFill>
            </a:endParaRPr>
          </a:p>
        </p:txBody>
      </p:sp>
      <p:sp>
        <p:nvSpPr>
          <p:cNvPr id="6" name="Rectangle 5"/>
          <p:cNvSpPr/>
          <p:nvPr/>
        </p:nvSpPr>
        <p:spPr>
          <a:xfrm>
            <a:off x="519112" y="2328163"/>
            <a:ext cx="754285"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81556" tIns="81556" rIns="81556" bIns="81556"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smtClean="0">
                <a:solidFill>
                  <a:schemeClr val="lt1">
                    <a:alpha val="99000"/>
                  </a:schemeClr>
                </a:solidFill>
              </a:rPr>
              <a:t>HTML</a:t>
            </a:r>
            <a:endParaRPr lang="en-US" sz="1600" kern="1200" dirty="0">
              <a:solidFill>
                <a:schemeClr val="lt1">
                  <a:alpha val="99000"/>
                </a:schemeClr>
              </a:solidFill>
            </a:endParaRPr>
          </a:p>
        </p:txBody>
      </p:sp>
      <p:sp>
        <p:nvSpPr>
          <p:cNvPr id="15" name="Rectangle 14"/>
          <p:cNvSpPr/>
          <p:nvPr/>
        </p:nvSpPr>
        <p:spPr>
          <a:xfrm>
            <a:off x="1455242" y="2328163"/>
            <a:ext cx="2470072"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114650" tIns="114650" rIns="114650" bIns="114650"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smtClean="0">
                <a:solidFill>
                  <a:schemeClr val="lt1">
                    <a:alpha val="99000"/>
                  </a:schemeClr>
                </a:solidFill>
              </a:rPr>
              <a:t>CSS</a:t>
            </a:r>
            <a:endParaRPr lang="en-US" sz="1600" kern="1200" dirty="0">
              <a:solidFill>
                <a:schemeClr val="lt1">
                  <a:alpha val="99000"/>
                </a:schemeClr>
              </a:solidFill>
            </a:endParaRPr>
          </a:p>
        </p:txBody>
      </p:sp>
      <p:sp>
        <p:nvSpPr>
          <p:cNvPr id="44" name="Rectangle 43"/>
          <p:cNvSpPr/>
          <p:nvPr/>
        </p:nvSpPr>
        <p:spPr>
          <a:xfrm>
            <a:off x="4107159" y="2328163"/>
            <a:ext cx="2823448"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114650" tIns="114650" rIns="114650" bIns="114650"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a:solidFill>
                  <a:schemeClr val="lt1">
                    <a:alpha val="99000"/>
                  </a:schemeClr>
                </a:solidFill>
              </a:rPr>
              <a:t>Web </a:t>
            </a:r>
            <a:r>
              <a:rPr lang="en-US" sz="1600" kern="1200" dirty="0" smtClean="0">
                <a:solidFill>
                  <a:schemeClr val="lt1">
                    <a:alpha val="99000"/>
                  </a:schemeClr>
                </a:solidFill>
              </a:rPr>
              <a:t>Apps</a:t>
            </a:r>
            <a:endParaRPr lang="en-US" sz="1600" kern="1200" dirty="0">
              <a:solidFill>
                <a:schemeClr val="lt1">
                  <a:alpha val="99000"/>
                </a:schemeClr>
              </a:solidFill>
            </a:endParaRPr>
          </a:p>
        </p:txBody>
      </p:sp>
      <p:sp>
        <p:nvSpPr>
          <p:cNvPr id="77" name="Rectangle 76"/>
          <p:cNvSpPr/>
          <p:nvPr/>
        </p:nvSpPr>
        <p:spPr>
          <a:xfrm>
            <a:off x="7112452" y="2328163"/>
            <a:ext cx="1554493"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91906" tIns="91906" rIns="91906" bIns="91906"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smtClean="0">
                <a:solidFill>
                  <a:schemeClr val="lt1">
                    <a:alpha val="99000"/>
                  </a:schemeClr>
                </a:solidFill>
              </a:rPr>
              <a:t>SVG</a:t>
            </a:r>
            <a:endParaRPr lang="en-US" sz="1600" kern="1200" dirty="0">
              <a:solidFill>
                <a:schemeClr val="lt1">
                  <a:alpha val="99000"/>
                </a:schemeClr>
              </a:solidFill>
            </a:endParaRPr>
          </a:p>
        </p:txBody>
      </p:sp>
      <p:sp>
        <p:nvSpPr>
          <p:cNvPr id="90" name="Rectangle 89"/>
          <p:cNvSpPr/>
          <p:nvPr/>
        </p:nvSpPr>
        <p:spPr>
          <a:xfrm rot="16200000">
            <a:off x="8857160" y="2328163"/>
            <a:ext cx="1833126"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vert" wrap="square" lIns="36773" tIns="36773" rIns="36773" bIns="36773" numCol="1" spcCol="1270" anchor="ctr" anchorCtr="0">
            <a:noAutofit/>
            <a:sp3d extrusionH="28000" prstMaterial="matte"/>
          </a:bodyPr>
          <a:lstStyle/>
          <a:p>
            <a:pPr lvl="0" algn="ctr" defTabSz="400050">
              <a:lnSpc>
                <a:spcPct val="90000"/>
              </a:lnSpc>
              <a:spcBef>
                <a:spcPct val="0"/>
              </a:spcBef>
              <a:spcAft>
                <a:spcPct val="35000"/>
              </a:spcAft>
            </a:pPr>
            <a:r>
              <a:rPr lang="en-US" sz="1600" kern="1200" dirty="0" smtClean="0">
                <a:solidFill>
                  <a:schemeClr val="lt1">
                    <a:alpha val="99000"/>
                  </a:schemeClr>
                </a:solidFill>
              </a:rPr>
              <a:t>Geolocation</a:t>
            </a:r>
            <a:endParaRPr lang="en-US" sz="1600" kern="1200" dirty="0">
              <a:solidFill>
                <a:schemeClr val="lt1">
                  <a:alpha val="99000"/>
                </a:schemeClr>
              </a:solidFill>
            </a:endParaRPr>
          </a:p>
        </p:txBody>
      </p:sp>
      <p:sp>
        <p:nvSpPr>
          <p:cNvPr id="92" name="Rectangle 91"/>
          <p:cNvSpPr/>
          <p:nvPr/>
        </p:nvSpPr>
        <p:spPr>
          <a:xfrm>
            <a:off x="10872131" y="1141413"/>
            <a:ext cx="795994" cy="993696"/>
          </a:xfrm>
          <a:prstGeom prst="rect">
            <a:avLst/>
          </a:prstGeom>
          <a:solidFill>
            <a:schemeClr val="accent4"/>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91894" tIns="91894" rIns="91894" bIns="91894" numCol="1" spcCol="1270" anchor="ctr" anchorCtr="0">
            <a:noAutofit/>
            <a:sp3d extrusionH="28000" prstMaterial="matte"/>
          </a:bodyPr>
          <a:lstStyle/>
          <a:p>
            <a:pPr lvl="0" algn="ctr" defTabSz="800100">
              <a:lnSpc>
                <a:spcPct val="90000"/>
              </a:lnSpc>
              <a:spcBef>
                <a:spcPct val="0"/>
              </a:spcBef>
              <a:spcAft>
                <a:spcPct val="35000"/>
              </a:spcAft>
            </a:pPr>
            <a:r>
              <a:rPr lang="en-US" sz="1800" kern="1200" dirty="0" smtClean="0">
                <a:solidFill>
                  <a:schemeClr val="lt1">
                    <a:alpha val="99000"/>
                  </a:schemeClr>
                </a:solidFill>
              </a:rPr>
              <a:t>ECMA</a:t>
            </a:r>
            <a:endParaRPr lang="en-US" sz="2200" kern="1200" dirty="0">
              <a:solidFill>
                <a:schemeClr val="lt1">
                  <a:alpha val="99000"/>
                </a:schemeClr>
              </a:solidFill>
            </a:endParaRPr>
          </a:p>
        </p:txBody>
      </p:sp>
      <p:sp>
        <p:nvSpPr>
          <p:cNvPr id="93" name="Rectangle 92"/>
          <p:cNvSpPr/>
          <p:nvPr/>
        </p:nvSpPr>
        <p:spPr>
          <a:xfrm>
            <a:off x="10872131" y="2328163"/>
            <a:ext cx="795216"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84251" tIns="84251" rIns="84251" bIns="84251"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smtClean="0">
                <a:solidFill>
                  <a:schemeClr val="lt1">
                    <a:alpha val="99000"/>
                  </a:schemeClr>
                </a:solidFill>
              </a:rPr>
              <a:t>ECMA Script  262</a:t>
            </a:r>
            <a:endParaRPr lang="en-US" sz="1600" kern="1200" dirty="0">
              <a:solidFill>
                <a:schemeClr val="lt1">
                  <a:alpha val="99000"/>
                </a:schemeClr>
              </a:solidFill>
            </a:endParaRPr>
          </a:p>
        </p:txBody>
      </p:sp>
      <p:grpSp>
        <p:nvGrpSpPr>
          <p:cNvPr id="114" name="Group 113"/>
          <p:cNvGrpSpPr/>
          <p:nvPr/>
        </p:nvGrpSpPr>
        <p:grpSpPr>
          <a:xfrm>
            <a:off x="10393441" y="5487660"/>
            <a:ext cx="1378475" cy="618038"/>
            <a:chOff x="10082005" y="5148007"/>
            <a:chExt cx="1833126" cy="618038"/>
          </a:xfrm>
        </p:grpSpPr>
        <p:grpSp>
          <p:nvGrpSpPr>
            <p:cNvPr id="107" name="Group 106"/>
            <p:cNvGrpSpPr/>
            <p:nvPr/>
          </p:nvGrpSpPr>
          <p:grpSpPr>
            <a:xfrm>
              <a:off x="10082005" y="5504574"/>
              <a:ext cx="1833126" cy="261471"/>
              <a:chOff x="9039006" y="7047060"/>
              <a:chExt cx="1833126" cy="261471"/>
            </a:xfrm>
          </p:grpSpPr>
          <p:sp>
            <p:nvSpPr>
              <p:cNvPr id="7" name="Freeform 6"/>
              <p:cNvSpPr/>
              <p:nvPr/>
            </p:nvSpPr>
            <p:spPr>
              <a:xfrm rot="16200000">
                <a:off x="9913177" y="634957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Html5</a:t>
                </a:r>
                <a:endParaRPr lang="en-US" sz="800" kern="1200" dirty="0">
                  <a:solidFill>
                    <a:schemeClr val="bg1"/>
                  </a:solidFill>
                </a:endParaRPr>
              </a:p>
            </p:txBody>
          </p:sp>
          <p:sp>
            <p:nvSpPr>
              <p:cNvPr id="8" name="Freeform 7"/>
              <p:cNvSpPr/>
              <p:nvPr/>
            </p:nvSpPr>
            <p:spPr>
              <a:xfrm rot="16200000">
                <a:off x="9913177" y="626123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Canvas 2D Context</a:t>
                </a:r>
                <a:endParaRPr lang="en-US" sz="800" kern="1200" dirty="0">
                  <a:solidFill>
                    <a:schemeClr val="bg1"/>
                  </a:solidFill>
                </a:endParaRPr>
              </a:p>
            </p:txBody>
          </p:sp>
          <p:sp>
            <p:nvSpPr>
              <p:cNvPr id="9" name="Freeform 8"/>
              <p:cNvSpPr/>
              <p:nvPr/>
            </p:nvSpPr>
            <p:spPr>
              <a:xfrm rot="16200000">
                <a:off x="9913177" y="617288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Microdata</a:t>
                </a:r>
                <a:endParaRPr lang="en-US" sz="800" kern="1200" dirty="0">
                  <a:solidFill>
                    <a:schemeClr val="bg1"/>
                  </a:solidFill>
                </a:endParaRPr>
              </a:p>
            </p:txBody>
          </p:sp>
        </p:grpSp>
        <p:grpSp>
          <p:nvGrpSpPr>
            <p:cNvPr id="112" name="Group 111"/>
            <p:cNvGrpSpPr/>
            <p:nvPr/>
          </p:nvGrpSpPr>
          <p:grpSpPr>
            <a:xfrm>
              <a:off x="10082005" y="5237665"/>
              <a:ext cx="1833126" cy="261471"/>
              <a:chOff x="9996769" y="5670377"/>
              <a:chExt cx="1833126" cy="261471"/>
            </a:xfrm>
          </p:grpSpPr>
          <p:sp>
            <p:nvSpPr>
              <p:cNvPr id="10" name="Freeform 9"/>
              <p:cNvSpPr/>
              <p:nvPr/>
            </p:nvSpPr>
            <p:spPr>
              <a:xfrm rot="16200000">
                <a:off x="10870940" y="497289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Html+rdfa</a:t>
                </a:r>
                <a:endParaRPr lang="en-US" sz="800" kern="1200" dirty="0">
                  <a:solidFill>
                    <a:schemeClr val="bg1"/>
                  </a:solidFill>
                </a:endParaRPr>
              </a:p>
            </p:txBody>
          </p:sp>
          <p:sp>
            <p:nvSpPr>
              <p:cNvPr id="11" name="Freeform 10"/>
              <p:cNvSpPr/>
              <p:nvPr/>
            </p:nvSpPr>
            <p:spPr>
              <a:xfrm rot="16200000">
                <a:off x="10870940" y="488455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HTML5 Markup</a:t>
                </a:r>
                <a:endParaRPr lang="en-US" sz="800" kern="1200" dirty="0">
                  <a:solidFill>
                    <a:schemeClr val="bg1"/>
                  </a:solidFill>
                </a:endParaRPr>
              </a:p>
            </p:txBody>
          </p:sp>
          <p:sp>
            <p:nvSpPr>
              <p:cNvPr id="12" name="Freeform 11"/>
              <p:cNvSpPr/>
              <p:nvPr/>
            </p:nvSpPr>
            <p:spPr>
              <a:xfrm rot="16200000">
                <a:off x="10870940" y="479620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HTML5 Diff From HTML4</a:t>
                </a:r>
                <a:endParaRPr lang="en-US" sz="800" kern="1200" dirty="0">
                  <a:solidFill>
                    <a:schemeClr val="bg1"/>
                  </a:solidFill>
                </a:endParaRPr>
              </a:p>
            </p:txBody>
          </p:sp>
        </p:grpSp>
        <p:sp>
          <p:nvSpPr>
            <p:cNvPr id="23" name="Freeform 22"/>
            <p:cNvSpPr/>
            <p:nvPr/>
          </p:nvSpPr>
          <p:spPr>
            <a:xfrm rot="16200000">
              <a:off x="10810453" y="4419559"/>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Writing Modes</a:t>
              </a:r>
              <a:endParaRPr lang="en-US" sz="800" kern="1200" dirty="0">
                <a:solidFill>
                  <a:schemeClr val="bg1"/>
                </a:solidFill>
              </a:endParaRPr>
            </a:p>
          </p:txBody>
        </p:sp>
      </p:grpSp>
      <p:grpSp>
        <p:nvGrpSpPr>
          <p:cNvPr id="113" name="Group 112"/>
          <p:cNvGrpSpPr/>
          <p:nvPr/>
        </p:nvGrpSpPr>
        <p:grpSpPr>
          <a:xfrm>
            <a:off x="8746976" y="5486203"/>
            <a:ext cx="1579546" cy="914879"/>
            <a:chOff x="8540326" y="5193655"/>
            <a:chExt cx="1833127" cy="914879"/>
          </a:xfrm>
        </p:grpSpPr>
        <p:sp>
          <p:nvSpPr>
            <p:cNvPr id="13" name="Freeform 12"/>
            <p:cNvSpPr/>
            <p:nvPr/>
          </p:nvSpPr>
          <p:spPr>
            <a:xfrm rot="16200000">
              <a:off x="9414498" y="503955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Polyglot Markup</a:t>
              </a:r>
              <a:endParaRPr lang="en-US" sz="800" kern="1200" dirty="0">
                <a:solidFill>
                  <a:schemeClr val="bg1"/>
                </a:solidFill>
              </a:endParaRPr>
            </a:p>
          </p:txBody>
        </p:sp>
        <p:sp>
          <p:nvSpPr>
            <p:cNvPr id="14" name="Freeform 13"/>
            <p:cNvSpPr/>
            <p:nvPr/>
          </p:nvSpPr>
          <p:spPr>
            <a:xfrm rot="16200000">
              <a:off x="9414498" y="495121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Text Alternatives</a:t>
              </a:r>
              <a:endParaRPr lang="en-US" sz="800" kern="1200" dirty="0">
                <a:solidFill>
                  <a:schemeClr val="bg1"/>
                </a:solidFill>
              </a:endParaRPr>
            </a:p>
          </p:txBody>
        </p:sp>
        <p:sp>
          <p:nvSpPr>
            <p:cNvPr id="16" name="Freeform 15"/>
            <p:cNvSpPr/>
            <p:nvPr/>
          </p:nvSpPr>
          <p:spPr>
            <a:xfrm rot="16200000">
              <a:off x="9414498" y="485930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Snapshot 2007</a:t>
              </a:r>
              <a:endParaRPr lang="en-US" sz="800" kern="1200" dirty="0">
                <a:solidFill>
                  <a:schemeClr val="bg1"/>
                </a:solidFill>
              </a:endParaRPr>
            </a:p>
          </p:txBody>
        </p:sp>
        <p:sp>
          <p:nvSpPr>
            <p:cNvPr id="17" name="Freeform 16"/>
            <p:cNvSpPr/>
            <p:nvPr/>
          </p:nvSpPr>
          <p:spPr>
            <a:xfrm rot="16200000">
              <a:off x="9414498" y="477096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Namespaces</a:t>
              </a:r>
              <a:endParaRPr lang="en-US" sz="800" kern="1200" dirty="0">
                <a:solidFill>
                  <a:schemeClr val="bg1"/>
                </a:solidFill>
              </a:endParaRPr>
            </a:p>
          </p:txBody>
        </p:sp>
        <p:sp>
          <p:nvSpPr>
            <p:cNvPr id="18" name="Freeform 17"/>
            <p:cNvSpPr/>
            <p:nvPr/>
          </p:nvSpPr>
          <p:spPr>
            <a:xfrm rot="16200000">
              <a:off x="9414498" y="468261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Paged Media</a:t>
              </a:r>
              <a:endParaRPr lang="en-US" sz="800" kern="1200" dirty="0">
                <a:solidFill>
                  <a:schemeClr val="bg1"/>
                </a:solidFill>
              </a:endParaRPr>
            </a:p>
          </p:txBody>
        </p:sp>
        <p:sp>
          <p:nvSpPr>
            <p:cNvPr id="19" name="Freeform 18"/>
            <p:cNvSpPr/>
            <p:nvPr/>
          </p:nvSpPr>
          <p:spPr>
            <a:xfrm rot="16200000">
              <a:off x="9414498" y="459427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Print Profile</a:t>
              </a:r>
              <a:endParaRPr lang="en-US" sz="800" kern="1200" dirty="0">
                <a:solidFill>
                  <a:schemeClr val="bg1"/>
                </a:solidFill>
              </a:endParaRPr>
            </a:p>
          </p:txBody>
        </p:sp>
        <p:sp>
          <p:nvSpPr>
            <p:cNvPr id="20" name="Freeform 19"/>
            <p:cNvSpPr/>
            <p:nvPr/>
          </p:nvSpPr>
          <p:spPr>
            <a:xfrm rot="16200000">
              <a:off x="9414498" y="450592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Values And Units</a:t>
              </a:r>
              <a:endParaRPr lang="en-US" sz="800" kern="1200" dirty="0">
                <a:solidFill>
                  <a:schemeClr val="bg1"/>
                </a:solidFill>
              </a:endParaRPr>
            </a:p>
          </p:txBody>
        </p:sp>
        <p:sp>
          <p:nvSpPr>
            <p:cNvPr id="21" name="Freeform 20"/>
            <p:cNvSpPr/>
            <p:nvPr/>
          </p:nvSpPr>
          <p:spPr>
            <a:xfrm rot="16200000">
              <a:off x="9414498" y="441758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Cascading And Inheritance</a:t>
              </a:r>
              <a:endParaRPr lang="en-US" sz="800" kern="1200" dirty="0">
                <a:solidFill>
                  <a:schemeClr val="bg1"/>
                </a:solidFill>
              </a:endParaRPr>
            </a:p>
          </p:txBody>
        </p:sp>
        <p:sp>
          <p:nvSpPr>
            <p:cNvPr id="22" name="Freeform 21"/>
            <p:cNvSpPr/>
            <p:nvPr/>
          </p:nvSpPr>
          <p:spPr>
            <a:xfrm rot="16200000">
              <a:off x="9414498" y="431948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Text</a:t>
              </a:r>
              <a:endParaRPr lang="en-US" sz="800" kern="1200" dirty="0">
                <a:solidFill>
                  <a:schemeClr val="bg1"/>
                </a:solidFill>
              </a:endParaRPr>
            </a:p>
          </p:txBody>
        </p:sp>
        <p:sp>
          <p:nvSpPr>
            <p:cNvPr id="24" name="Freeform 23"/>
            <p:cNvSpPr/>
            <p:nvPr/>
          </p:nvSpPr>
          <p:spPr>
            <a:xfrm rot="16200000">
              <a:off x="9268774" y="5295303"/>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Line Grid</a:t>
              </a:r>
              <a:endParaRPr lang="en-US" sz="800" kern="1200" dirty="0">
                <a:solidFill>
                  <a:schemeClr val="bg1"/>
                </a:solidFill>
              </a:endParaRPr>
            </a:p>
          </p:txBody>
        </p:sp>
      </p:grpSp>
      <p:grpSp>
        <p:nvGrpSpPr>
          <p:cNvPr id="111" name="Group 110"/>
          <p:cNvGrpSpPr/>
          <p:nvPr/>
        </p:nvGrpSpPr>
        <p:grpSpPr>
          <a:xfrm>
            <a:off x="7138378" y="5485009"/>
            <a:ext cx="1541680" cy="958466"/>
            <a:chOff x="6890597" y="5192461"/>
            <a:chExt cx="1541680" cy="958466"/>
          </a:xfrm>
        </p:grpSpPr>
        <p:sp>
          <p:nvSpPr>
            <p:cNvPr id="25" name="Freeform 24"/>
            <p:cNvSpPr/>
            <p:nvPr/>
          </p:nvSpPr>
          <p:spPr>
            <a:xfrm rot="16200000">
              <a:off x="7619046" y="533769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Ruby</a:t>
              </a:r>
              <a:endParaRPr lang="en-US" sz="800" kern="1200" dirty="0">
                <a:solidFill>
                  <a:schemeClr val="bg1"/>
                </a:solidFill>
              </a:endParaRPr>
            </a:p>
          </p:txBody>
        </p:sp>
        <p:sp>
          <p:nvSpPr>
            <p:cNvPr id="26" name="Freeform 25"/>
            <p:cNvSpPr/>
            <p:nvPr/>
          </p:nvSpPr>
          <p:spPr>
            <a:xfrm rot="16200000">
              <a:off x="7619046" y="5218389"/>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1533" tIns="21533" rIns="21533" bIns="21533" numCol="1" spcCol="1270" anchor="ctr" anchorCtr="0">
              <a:noAutofit/>
              <a:sp3d extrusionH="28000" prstMaterial="matte"/>
            </a:bodyPr>
            <a:lstStyle/>
            <a:p>
              <a:pPr defTabSz="222250">
                <a:lnSpc>
                  <a:spcPct val="70000"/>
                </a:lnSpc>
                <a:spcBef>
                  <a:spcPct val="0"/>
                </a:spcBef>
              </a:pPr>
              <a:r>
                <a:rPr lang="en-US" sz="800" dirty="0">
                  <a:solidFill>
                    <a:schemeClr val="bg1"/>
                  </a:solidFill>
                </a:rPr>
                <a:t>CSS Generated Content </a:t>
              </a:r>
              <a:r>
                <a:rPr lang="en-US" sz="800" dirty="0" smtClean="0">
                  <a:solidFill>
                    <a:schemeClr val="bg1"/>
                  </a:solidFill>
                </a:rPr>
                <a:t/>
              </a:r>
              <a:br>
                <a:rPr lang="en-US" sz="800" dirty="0" smtClean="0">
                  <a:solidFill>
                    <a:schemeClr val="bg1"/>
                  </a:solidFill>
                </a:rPr>
              </a:br>
              <a:r>
                <a:rPr lang="en-US" sz="800" dirty="0" smtClean="0">
                  <a:solidFill>
                    <a:schemeClr val="bg1"/>
                  </a:solidFill>
                </a:rPr>
                <a:t>For </a:t>
              </a:r>
              <a:r>
                <a:rPr lang="en-US" sz="800" dirty="0">
                  <a:solidFill>
                    <a:schemeClr val="bg1"/>
                  </a:solidFill>
                </a:rPr>
                <a:t>Paged Media</a:t>
              </a:r>
            </a:p>
          </p:txBody>
        </p:sp>
        <p:sp>
          <p:nvSpPr>
            <p:cNvPr id="27" name="Freeform 26"/>
            <p:cNvSpPr/>
            <p:nvPr/>
          </p:nvSpPr>
          <p:spPr>
            <a:xfrm rot="16200000">
              <a:off x="7619045" y="507622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Backgrounds And Borders</a:t>
              </a:r>
              <a:endParaRPr lang="en-US" sz="800" kern="1200" dirty="0">
                <a:solidFill>
                  <a:schemeClr val="bg1"/>
                </a:solidFill>
              </a:endParaRPr>
            </a:p>
          </p:txBody>
        </p:sp>
        <p:sp>
          <p:nvSpPr>
            <p:cNvPr id="28" name="Freeform 27"/>
            <p:cNvSpPr/>
            <p:nvPr/>
          </p:nvSpPr>
          <p:spPr>
            <a:xfrm rot="16200000">
              <a:off x="7619045" y="4987882"/>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Fonts</a:t>
              </a:r>
              <a:endParaRPr lang="en-US" sz="800" kern="1200" dirty="0">
                <a:solidFill>
                  <a:schemeClr val="bg1"/>
                </a:solidFill>
              </a:endParaRPr>
            </a:p>
          </p:txBody>
        </p:sp>
        <p:sp>
          <p:nvSpPr>
            <p:cNvPr id="29" name="Freeform 28"/>
            <p:cNvSpPr/>
            <p:nvPr/>
          </p:nvSpPr>
          <p:spPr>
            <a:xfrm rot="16200000">
              <a:off x="7619045" y="4899538"/>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Basic Box Model</a:t>
              </a:r>
              <a:endParaRPr lang="en-US" sz="800" kern="1200" dirty="0">
                <a:solidFill>
                  <a:schemeClr val="bg1"/>
                </a:solidFill>
              </a:endParaRPr>
            </a:p>
          </p:txBody>
        </p:sp>
        <p:sp>
          <p:nvSpPr>
            <p:cNvPr id="30" name="Freeform 29"/>
            <p:cNvSpPr/>
            <p:nvPr/>
          </p:nvSpPr>
          <p:spPr>
            <a:xfrm rot="16200000">
              <a:off x="7619045" y="4811194"/>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Multi-column Layout</a:t>
              </a:r>
              <a:endParaRPr lang="en-US" sz="800" kern="1200" dirty="0">
                <a:solidFill>
                  <a:schemeClr val="bg1"/>
                </a:solidFill>
              </a:endParaRPr>
            </a:p>
          </p:txBody>
        </p:sp>
        <p:sp>
          <p:nvSpPr>
            <p:cNvPr id="31" name="Freeform 30"/>
            <p:cNvSpPr/>
            <p:nvPr/>
          </p:nvSpPr>
          <p:spPr>
            <a:xfrm rot="16200000">
              <a:off x="7619045" y="4722850"/>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Template Layout</a:t>
              </a:r>
              <a:endParaRPr lang="en-US" sz="800" kern="1200" dirty="0">
                <a:solidFill>
                  <a:schemeClr val="bg1"/>
                </a:solidFill>
              </a:endParaRPr>
            </a:p>
          </p:txBody>
        </p:sp>
        <p:sp>
          <p:nvSpPr>
            <p:cNvPr id="32" name="Freeform 31"/>
            <p:cNvSpPr/>
            <p:nvPr/>
          </p:nvSpPr>
          <p:spPr>
            <a:xfrm rot="16200000">
              <a:off x="7619045" y="463450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Media Queries</a:t>
              </a:r>
              <a:endParaRPr lang="en-US" sz="800" kern="1200" dirty="0">
                <a:solidFill>
                  <a:schemeClr val="bg1"/>
                </a:solidFill>
              </a:endParaRPr>
            </a:p>
          </p:txBody>
        </p:sp>
        <p:sp>
          <p:nvSpPr>
            <p:cNvPr id="33" name="Freeform 32"/>
            <p:cNvSpPr/>
            <p:nvPr/>
          </p:nvSpPr>
          <p:spPr>
            <a:xfrm rot="16200000">
              <a:off x="7619045" y="4546162"/>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Speech</a:t>
              </a:r>
              <a:endParaRPr lang="en-US" sz="800" kern="1200" dirty="0">
                <a:solidFill>
                  <a:schemeClr val="bg1"/>
                </a:solidFill>
              </a:endParaRPr>
            </a:p>
          </p:txBody>
        </p:sp>
        <p:sp>
          <p:nvSpPr>
            <p:cNvPr id="34" name="Freeform 33"/>
            <p:cNvSpPr/>
            <p:nvPr/>
          </p:nvSpPr>
          <p:spPr>
            <a:xfrm rot="16200000">
              <a:off x="7457632" y="4625428"/>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Color</a:t>
              </a:r>
              <a:endParaRPr lang="en-US" sz="800" kern="1200" dirty="0">
                <a:solidFill>
                  <a:schemeClr val="bg1"/>
                </a:solidFill>
              </a:endParaRPr>
            </a:p>
          </p:txBody>
        </p:sp>
      </p:grpSp>
      <p:grpSp>
        <p:nvGrpSpPr>
          <p:cNvPr id="115" name="Group 114"/>
          <p:cNvGrpSpPr/>
          <p:nvPr/>
        </p:nvGrpSpPr>
        <p:grpSpPr>
          <a:xfrm>
            <a:off x="5852610" y="5485035"/>
            <a:ext cx="1218850" cy="971785"/>
            <a:chOff x="5623910" y="5192487"/>
            <a:chExt cx="1218850" cy="971785"/>
          </a:xfrm>
        </p:grpSpPr>
        <p:sp>
          <p:nvSpPr>
            <p:cNvPr id="35" name="Freeform 34"/>
            <p:cNvSpPr/>
            <p:nvPr/>
          </p:nvSpPr>
          <p:spPr>
            <a:xfrm rot="16200000">
              <a:off x="6190943" y="5512456"/>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Basic User Interface </a:t>
              </a:r>
              <a:endParaRPr lang="en-US" sz="800" kern="1200" dirty="0">
                <a:solidFill>
                  <a:schemeClr val="bg1"/>
                </a:solidFill>
              </a:endParaRPr>
            </a:p>
          </p:txBody>
        </p:sp>
        <p:sp>
          <p:nvSpPr>
            <p:cNvPr id="36" name="Freeform 35"/>
            <p:cNvSpPr/>
            <p:nvPr/>
          </p:nvSpPr>
          <p:spPr>
            <a:xfrm rot="16200000">
              <a:off x="6190943" y="5424111"/>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Scoping</a:t>
              </a:r>
              <a:endParaRPr lang="en-US" sz="800" kern="1200" dirty="0">
                <a:solidFill>
                  <a:schemeClr val="bg1"/>
                </a:solidFill>
              </a:endParaRPr>
            </a:p>
          </p:txBody>
        </p:sp>
        <p:sp>
          <p:nvSpPr>
            <p:cNvPr id="37" name="Freeform 36"/>
            <p:cNvSpPr/>
            <p:nvPr/>
          </p:nvSpPr>
          <p:spPr>
            <a:xfrm rot="16200000">
              <a:off x="6190943" y="5335767"/>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Grid Positioning</a:t>
              </a:r>
              <a:endParaRPr lang="en-US" sz="800" kern="1200" dirty="0">
                <a:solidFill>
                  <a:schemeClr val="bg1"/>
                </a:solidFill>
              </a:endParaRPr>
            </a:p>
          </p:txBody>
        </p:sp>
        <p:sp>
          <p:nvSpPr>
            <p:cNvPr id="38" name="Freeform 37"/>
            <p:cNvSpPr/>
            <p:nvPr/>
          </p:nvSpPr>
          <p:spPr>
            <a:xfrm rot="16200000">
              <a:off x="6190943" y="5247423"/>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Flexible Box Layout</a:t>
              </a:r>
              <a:endParaRPr lang="en-US" sz="800" kern="1200" dirty="0">
                <a:solidFill>
                  <a:schemeClr val="bg1"/>
                </a:solidFill>
              </a:endParaRPr>
            </a:p>
          </p:txBody>
        </p:sp>
        <p:sp>
          <p:nvSpPr>
            <p:cNvPr id="39" name="Freeform 38"/>
            <p:cNvSpPr/>
            <p:nvPr/>
          </p:nvSpPr>
          <p:spPr>
            <a:xfrm rot="16200000">
              <a:off x="6190943" y="5159079"/>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Image Values</a:t>
              </a:r>
              <a:endParaRPr lang="en-US" sz="800" kern="1200" dirty="0">
                <a:solidFill>
                  <a:schemeClr val="bg1"/>
                </a:solidFill>
              </a:endParaRPr>
            </a:p>
          </p:txBody>
        </p:sp>
        <p:sp>
          <p:nvSpPr>
            <p:cNvPr id="40" name="Freeform 39"/>
            <p:cNvSpPr/>
            <p:nvPr/>
          </p:nvSpPr>
          <p:spPr>
            <a:xfrm rot="16200000">
              <a:off x="6190943" y="5070735"/>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2D Transformations</a:t>
              </a:r>
              <a:endParaRPr lang="en-US" sz="800" kern="1200" dirty="0">
                <a:solidFill>
                  <a:schemeClr val="bg1"/>
                </a:solidFill>
              </a:endParaRPr>
            </a:p>
          </p:txBody>
        </p:sp>
        <p:sp>
          <p:nvSpPr>
            <p:cNvPr id="41" name="Freeform 40"/>
            <p:cNvSpPr/>
            <p:nvPr/>
          </p:nvSpPr>
          <p:spPr>
            <a:xfrm rot="16200000">
              <a:off x="6190943" y="4982391"/>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3D Transformations</a:t>
              </a:r>
              <a:endParaRPr lang="en-US" sz="800" kern="1200" dirty="0">
                <a:solidFill>
                  <a:schemeClr val="bg1"/>
                </a:solidFill>
              </a:endParaRPr>
            </a:p>
          </p:txBody>
        </p:sp>
        <p:sp>
          <p:nvSpPr>
            <p:cNvPr id="42" name="Freeform 41"/>
            <p:cNvSpPr/>
            <p:nvPr/>
          </p:nvSpPr>
          <p:spPr>
            <a:xfrm rot="16200000">
              <a:off x="6190943" y="4894047"/>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Transitions</a:t>
              </a:r>
              <a:endParaRPr lang="en-US" sz="800" kern="1200" dirty="0">
                <a:solidFill>
                  <a:schemeClr val="bg1"/>
                </a:solidFill>
              </a:endParaRPr>
            </a:p>
          </p:txBody>
        </p:sp>
        <p:sp>
          <p:nvSpPr>
            <p:cNvPr id="43" name="Freeform 42"/>
            <p:cNvSpPr/>
            <p:nvPr/>
          </p:nvSpPr>
          <p:spPr>
            <a:xfrm rot="16200000">
              <a:off x="6190943" y="4805703"/>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Animations</a:t>
              </a:r>
              <a:endParaRPr lang="en-US" sz="800" kern="1200" dirty="0">
                <a:solidFill>
                  <a:schemeClr val="bg1"/>
                </a:solidFill>
              </a:endParaRPr>
            </a:p>
          </p:txBody>
        </p:sp>
        <p:sp>
          <p:nvSpPr>
            <p:cNvPr id="45" name="Freeform 44"/>
            <p:cNvSpPr/>
            <p:nvPr/>
          </p:nvSpPr>
          <p:spPr>
            <a:xfrm rot="16200000">
              <a:off x="6190943" y="4713798"/>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Cors</a:t>
              </a:r>
              <a:endParaRPr lang="en-US" sz="800" kern="1200" dirty="0">
                <a:solidFill>
                  <a:schemeClr val="bg1"/>
                </a:solidFill>
              </a:endParaRPr>
            </a:p>
          </p:txBody>
        </p:sp>
        <p:sp>
          <p:nvSpPr>
            <p:cNvPr id="46" name="Freeform 45"/>
            <p:cNvSpPr/>
            <p:nvPr/>
          </p:nvSpPr>
          <p:spPr>
            <a:xfrm rot="16200000">
              <a:off x="6190943" y="4625454"/>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Element Traversal</a:t>
              </a:r>
              <a:endParaRPr lang="en-US" sz="800" kern="1200" dirty="0">
                <a:solidFill>
                  <a:schemeClr val="bg1"/>
                </a:solidFill>
              </a:endParaRPr>
            </a:p>
          </p:txBody>
        </p:sp>
      </p:grpSp>
      <p:grpSp>
        <p:nvGrpSpPr>
          <p:cNvPr id="103" name="Group 102"/>
          <p:cNvGrpSpPr/>
          <p:nvPr/>
        </p:nvGrpSpPr>
        <p:grpSpPr>
          <a:xfrm>
            <a:off x="4508463" y="5485010"/>
            <a:ext cx="1277229" cy="967937"/>
            <a:chOff x="4332140" y="5239592"/>
            <a:chExt cx="1833129" cy="967937"/>
          </a:xfrm>
        </p:grpSpPr>
        <p:sp>
          <p:nvSpPr>
            <p:cNvPr id="47" name="Freeform 46"/>
            <p:cNvSpPr/>
            <p:nvPr/>
          </p:nvSpPr>
          <p:spPr>
            <a:xfrm rot="16200000">
              <a:off x="5206314" y="524857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File API</a:t>
              </a:r>
              <a:endParaRPr lang="en-US" sz="800" kern="1200" dirty="0">
                <a:solidFill>
                  <a:schemeClr val="bg1"/>
                </a:solidFill>
              </a:endParaRPr>
            </a:p>
          </p:txBody>
        </p:sp>
        <p:sp>
          <p:nvSpPr>
            <p:cNvPr id="48" name="Freeform 47"/>
            <p:cNvSpPr/>
            <p:nvPr/>
          </p:nvSpPr>
          <p:spPr>
            <a:xfrm rot="16200000">
              <a:off x="5206314" y="516051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Index DB</a:t>
              </a:r>
              <a:endParaRPr lang="en-US" sz="800" kern="1200" dirty="0">
                <a:solidFill>
                  <a:schemeClr val="bg1"/>
                </a:solidFill>
              </a:endParaRPr>
            </a:p>
          </p:txBody>
        </p:sp>
        <p:sp>
          <p:nvSpPr>
            <p:cNvPr id="49" name="Freeform 48"/>
            <p:cNvSpPr/>
            <p:nvPr/>
          </p:nvSpPr>
          <p:spPr>
            <a:xfrm rot="16200000">
              <a:off x="5124645" y="5094716"/>
              <a:ext cx="118248" cy="1703258"/>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1533" tIns="21533" rIns="21533" bIns="21533" numCol="1" spcCol="1270" anchor="ctr" anchorCtr="0">
              <a:noAutofit/>
              <a:sp3d extrusionH="28000" prstMaterial="matte"/>
            </a:bodyPr>
            <a:lstStyle/>
            <a:p>
              <a:pPr lvl="0" defTabSz="222250">
                <a:lnSpc>
                  <a:spcPct val="70000"/>
                </a:lnSpc>
                <a:spcBef>
                  <a:spcPct val="0"/>
                </a:spcBef>
              </a:pPr>
              <a:r>
                <a:rPr lang="en-US" sz="800" kern="1200" dirty="0" smtClean="0">
                  <a:solidFill>
                    <a:schemeClr val="bg1"/>
                  </a:solidFill>
                </a:rPr>
                <a:t>Programmable HTTP </a:t>
              </a:r>
              <a:br>
                <a:rPr lang="en-US" sz="800" kern="1200" dirty="0" smtClean="0">
                  <a:solidFill>
                    <a:schemeClr val="bg1"/>
                  </a:solidFill>
                </a:rPr>
              </a:br>
              <a:r>
                <a:rPr lang="en-US" sz="800" kern="1200" dirty="0" smtClean="0">
                  <a:solidFill>
                    <a:schemeClr val="bg1"/>
                  </a:solidFill>
                </a:rPr>
                <a:t>Caching And Serving</a:t>
              </a:r>
              <a:endParaRPr lang="en-US" sz="800" kern="1200" dirty="0">
                <a:solidFill>
                  <a:schemeClr val="bg1"/>
                </a:solidFill>
              </a:endParaRPr>
            </a:p>
          </p:txBody>
        </p:sp>
        <p:sp>
          <p:nvSpPr>
            <p:cNvPr id="50" name="Freeform 49"/>
            <p:cNvSpPr/>
            <p:nvPr/>
          </p:nvSpPr>
          <p:spPr>
            <a:xfrm rot="16200000">
              <a:off x="5206311" y="489548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Progress Events</a:t>
              </a:r>
              <a:endParaRPr lang="en-US" sz="800" kern="1200" dirty="0">
                <a:solidFill>
                  <a:schemeClr val="bg1"/>
                </a:solidFill>
              </a:endParaRPr>
            </a:p>
          </p:txBody>
        </p:sp>
        <p:sp>
          <p:nvSpPr>
            <p:cNvPr id="51" name="Freeform 50"/>
            <p:cNvSpPr/>
            <p:nvPr/>
          </p:nvSpPr>
          <p:spPr>
            <a:xfrm rot="16200000">
              <a:off x="5206311" y="480714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Selectors API</a:t>
              </a:r>
              <a:endParaRPr lang="en-US" sz="800" kern="1200" dirty="0">
                <a:solidFill>
                  <a:schemeClr val="bg1"/>
                </a:solidFill>
              </a:endParaRPr>
            </a:p>
          </p:txBody>
        </p:sp>
        <p:sp>
          <p:nvSpPr>
            <p:cNvPr id="52" name="Freeform 51"/>
            <p:cNvSpPr/>
            <p:nvPr/>
          </p:nvSpPr>
          <p:spPr>
            <a:xfrm rot="16200000">
              <a:off x="5206311" y="471879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Selectors API L2</a:t>
              </a:r>
              <a:endParaRPr lang="en-US" sz="800" kern="1200" dirty="0">
                <a:solidFill>
                  <a:schemeClr val="bg1"/>
                </a:solidFill>
              </a:endParaRPr>
            </a:p>
          </p:txBody>
        </p:sp>
        <p:sp>
          <p:nvSpPr>
            <p:cNvPr id="53" name="Freeform 52"/>
            <p:cNvSpPr/>
            <p:nvPr/>
          </p:nvSpPr>
          <p:spPr>
            <a:xfrm rot="16200000">
              <a:off x="5206311" y="463045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Server-sent Events</a:t>
              </a:r>
              <a:endParaRPr lang="en-US" sz="800" kern="1200" dirty="0">
                <a:solidFill>
                  <a:schemeClr val="bg1"/>
                </a:solidFill>
              </a:endParaRPr>
            </a:p>
          </p:txBody>
        </p:sp>
        <p:sp>
          <p:nvSpPr>
            <p:cNvPr id="54" name="Freeform 53"/>
            <p:cNvSpPr/>
            <p:nvPr/>
          </p:nvSpPr>
          <p:spPr>
            <a:xfrm rot="16200000">
              <a:off x="5206311" y="454210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Uniform Messaging Policy</a:t>
              </a:r>
              <a:endParaRPr lang="en-US" sz="800" kern="1200" dirty="0">
                <a:solidFill>
                  <a:schemeClr val="bg1"/>
                </a:solidFill>
              </a:endParaRPr>
            </a:p>
          </p:txBody>
        </p:sp>
        <p:sp>
          <p:nvSpPr>
            <p:cNvPr id="55" name="Freeform 54"/>
            <p:cNvSpPr/>
            <p:nvPr/>
          </p:nvSpPr>
          <p:spPr>
            <a:xfrm rot="16200000">
              <a:off x="5206311" y="445376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DOM Core</a:t>
              </a:r>
              <a:endParaRPr lang="en-US" sz="800" kern="1200" dirty="0">
                <a:solidFill>
                  <a:schemeClr val="bg1"/>
                </a:solidFill>
              </a:endParaRPr>
            </a:p>
          </p:txBody>
        </p:sp>
        <p:sp>
          <p:nvSpPr>
            <p:cNvPr id="56" name="Freeform 55"/>
            <p:cNvSpPr/>
            <p:nvPr/>
          </p:nvSpPr>
          <p:spPr>
            <a:xfrm rot="16200000">
              <a:off x="5206311" y="436542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SQL Database</a:t>
              </a:r>
              <a:endParaRPr lang="en-US" sz="800" kern="1200" dirty="0">
                <a:solidFill>
                  <a:schemeClr val="bg1"/>
                </a:solidFill>
              </a:endParaRPr>
            </a:p>
          </p:txBody>
        </p:sp>
      </p:grpSp>
      <p:grpSp>
        <p:nvGrpSpPr>
          <p:cNvPr id="101" name="Group 100"/>
          <p:cNvGrpSpPr/>
          <p:nvPr/>
        </p:nvGrpSpPr>
        <p:grpSpPr>
          <a:xfrm>
            <a:off x="3469605" y="5485010"/>
            <a:ext cx="971940" cy="968224"/>
            <a:chOff x="9039006" y="2092670"/>
            <a:chExt cx="1833126" cy="968224"/>
          </a:xfrm>
        </p:grpSpPr>
        <p:sp>
          <p:nvSpPr>
            <p:cNvPr id="57" name="Freeform 56"/>
            <p:cNvSpPr/>
            <p:nvPr/>
          </p:nvSpPr>
          <p:spPr>
            <a:xfrm rot="16200000">
              <a:off x="9913177" y="210194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IDL</a:t>
              </a:r>
              <a:endParaRPr lang="en-US" sz="800" kern="1200" dirty="0">
                <a:solidFill>
                  <a:schemeClr val="bg1"/>
                </a:solidFill>
              </a:endParaRPr>
            </a:p>
          </p:txBody>
        </p:sp>
        <p:sp>
          <p:nvSpPr>
            <p:cNvPr id="58" name="Freeform 57"/>
            <p:cNvSpPr/>
            <p:nvPr/>
          </p:nvSpPr>
          <p:spPr>
            <a:xfrm rot="16200000">
              <a:off x="9913177" y="201359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Sockets API</a:t>
              </a:r>
              <a:endParaRPr lang="en-US" sz="800" kern="1200" dirty="0">
                <a:solidFill>
                  <a:schemeClr val="bg1"/>
                </a:solidFill>
              </a:endParaRPr>
            </a:p>
          </p:txBody>
        </p:sp>
        <p:sp>
          <p:nvSpPr>
            <p:cNvPr id="59" name="Freeform 58"/>
            <p:cNvSpPr/>
            <p:nvPr/>
          </p:nvSpPr>
          <p:spPr>
            <a:xfrm rot="16200000">
              <a:off x="9913177" y="192525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Storage</a:t>
              </a:r>
              <a:endParaRPr lang="en-US" sz="800" kern="1200" dirty="0">
                <a:solidFill>
                  <a:schemeClr val="bg1"/>
                </a:solidFill>
              </a:endParaRPr>
            </a:p>
          </p:txBody>
        </p:sp>
        <p:sp>
          <p:nvSpPr>
            <p:cNvPr id="60" name="Freeform 59"/>
            <p:cNvSpPr/>
            <p:nvPr/>
          </p:nvSpPr>
          <p:spPr>
            <a:xfrm rot="16200000">
              <a:off x="9913177" y="183690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Workers</a:t>
              </a:r>
              <a:endParaRPr lang="en-US" sz="800" kern="1200" dirty="0">
                <a:solidFill>
                  <a:schemeClr val="bg1"/>
                </a:solidFill>
              </a:endParaRPr>
            </a:p>
          </p:txBody>
        </p:sp>
        <p:sp>
          <p:nvSpPr>
            <p:cNvPr id="61" name="Freeform 60"/>
            <p:cNvSpPr/>
            <p:nvPr/>
          </p:nvSpPr>
          <p:spPr>
            <a:xfrm rot="16200000">
              <a:off x="9913177" y="174856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Xmlhttprequest</a:t>
              </a:r>
              <a:endParaRPr lang="en-US" sz="800" kern="1200" dirty="0">
                <a:solidFill>
                  <a:schemeClr val="bg1"/>
                </a:solidFill>
              </a:endParaRPr>
            </a:p>
          </p:txBody>
        </p:sp>
        <p:sp>
          <p:nvSpPr>
            <p:cNvPr id="62" name="Freeform 61"/>
            <p:cNvSpPr/>
            <p:nvPr/>
          </p:nvSpPr>
          <p:spPr>
            <a:xfrm rot="16200000">
              <a:off x="9913177" y="166021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Xmlhttprequest</a:t>
              </a:r>
              <a:r>
                <a:rPr lang="en-US" sz="800" kern="1200" dirty="0" smtClean="0">
                  <a:solidFill>
                    <a:schemeClr val="bg1"/>
                  </a:solidFill>
                </a:rPr>
                <a:t> L2</a:t>
              </a:r>
              <a:endParaRPr lang="en-US" sz="800" kern="1200" dirty="0">
                <a:solidFill>
                  <a:schemeClr val="bg1"/>
                </a:solidFill>
              </a:endParaRPr>
            </a:p>
          </p:txBody>
        </p:sp>
        <p:sp>
          <p:nvSpPr>
            <p:cNvPr id="63" name="Freeform 62"/>
            <p:cNvSpPr/>
            <p:nvPr/>
          </p:nvSpPr>
          <p:spPr>
            <a:xfrm rot="16200000">
              <a:off x="9913177" y="157187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L1</a:t>
              </a:r>
              <a:endParaRPr lang="en-US" sz="800" kern="1200" dirty="0">
                <a:solidFill>
                  <a:schemeClr val="bg1"/>
                </a:solidFill>
              </a:endParaRPr>
            </a:p>
          </p:txBody>
        </p:sp>
        <p:sp>
          <p:nvSpPr>
            <p:cNvPr id="64" name="Freeform 63"/>
            <p:cNvSpPr/>
            <p:nvPr/>
          </p:nvSpPr>
          <p:spPr>
            <a:xfrm rot="16200000">
              <a:off x="9913177" y="148353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Core</a:t>
              </a:r>
              <a:endParaRPr lang="en-US" sz="800" kern="1200" dirty="0">
                <a:solidFill>
                  <a:schemeClr val="bg1"/>
                </a:solidFill>
              </a:endParaRPr>
            </a:p>
          </p:txBody>
        </p:sp>
        <p:sp>
          <p:nvSpPr>
            <p:cNvPr id="65" name="Freeform 64"/>
            <p:cNvSpPr/>
            <p:nvPr/>
          </p:nvSpPr>
          <p:spPr>
            <a:xfrm rot="16200000">
              <a:off x="9913177" y="139518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Views</a:t>
              </a:r>
              <a:endParaRPr lang="en-US" sz="800" kern="1200" dirty="0">
                <a:solidFill>
                  <a:schemeClr val="bg1"/>
                </a:solidFill>
              </a:endParaRPr>
            </a:p>
          </p:txBody>
        </p:sp>
        <p:sp>
          <p:nvSpPr>
            <p:cNvPr id="66" name="Freeform 65"/>
            <p:cNvSpPr/>
            <p:nvPr/>
          </p:nvSpPr>
          <p:spPr>
            <a:xfrm rot="16200000">
              <a:off x="9913177" y="130684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Events</a:t>
              </a:r>
              <a:endParaRPr lang="en-US" sz="800" kern="1200" dirty="0">
                <a:solidFill>
                  <a:schemeClr val="bg1"/>
                </a:solidFill>
              </a:endParaRPr>
            </a:p>
          </p:txBody>
        </p:sp>
        <p:sp>
          <p:nvSpPr>
            <p:cNvPr id="67" name="Freeform 66"/>
            <p:cNvSpPr/>
            <p:nvPr/>
          </p:nvSpPr>
          <p:spPr>
            <a:xfrm rot="16200000">
              <a:off x="9913177" y="121849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Style</a:t>
              </a:r>
              <a:endParaRPr lang="en-US" sz="800" kern="1200" dirty="0">
                <a:solidFill>
                  <a:schemeClr val="bg1"/>
                </a:solidFill>
              </a:endParaRPr>
            </a:p>
          </p:txBody>
        </p:sp>
      </p:grpSp>
      <p:grpSp>
        <p:nvGrpSpPr>
          <p:cNvPr id="109" name="Group 108"/>
          <p:cNvGrpSpPr/>
          <p:nvPr/>
        </p:nvGrpSpPr>
        <p:grpSpPr>
          <a:xfrm>
            <a:off x="1907838" y="5489069"/>
            <a:ext cx="1494849" cy="973590"/>
            <a:chOff x="1773715" y="5234225"/>
            <a:chExt cx="1833126" cy="973590"/>
          </a:xfrm>
        </p:grpSpPr>
        <p:grpSp>
          <p:nvGrpSpPr>
            <p:cNvPr id="100" name="Group 99"/>
            <p:cNvGrpSpPr/>
            <p:nvPr/>
          </p:nvGrpSpPr>
          <p:grpSpPr>
            <a:xfrm>
              <a:off x="1773715" y="5946344"/>
              <a:ext cx="1833126" cy="261471"/>
              <a:chOff x="3381155" y="5760728"/>
              <a:chExt cx="1833126" cy="261471"/>
            </a:xfrm>
          </p:grpSpPr>
          <p:sp>
            <p:nvSpPr>
              <p:cNvPr id="68" name="Freeform 67"/>
              <p:cNvSpPr/>
              <p:nvPr/>
            </p:nvSpPr>
            <p:spPr>
              <a:xfrm rot="16200000">
                <a:off x="4255326" y="506324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Traversal And Range</a:t>
                </a:r>
                <a:endParaRPr lang="en-US" sz="800" kern="1200" dirty="0">
                  <a:solidFill>
                    <a:schemeClr val="bg1"/>
                  </a:solidFill>
                </a:endParaRPr>
              </a:p>
            </p:txBody>
          </p:sp>
          <p:sp>
            <p:nvSpPr>
              <p:cNvPr id="69" name="Freeform 68"/>
              <p:cNvSpPr/>
              <p:nvPr/>
            </p:nvSpPr>
            <p:spPr>
              <a:xfrm rot="16200000">
                <a:off x="4255326" y="497490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Html</a:t>
                </a:r>
                <a:endParaRPr lang="en-US" sz="800" kern="1200" dirty="0">
                  <a:solidFill>
                    <a:schemeClr val="bg1"/>
                  </a:solidFill>
                </a:endParaRPr>
              </a:p>
            </p:txBody>
          </p:sp>
          <p:sp>
            <p:nvSpPr>
              <p:cNvPr id="70" name="Freeform 69"/>
              <p:cNvSpPr/>
              <p:nvPr/>
            </p:nvSpPr>
            <p:spPr>
              <a:xfrm rot="16200000">
                <a:off x="4255326" y="488655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Core</a:t>
                </a:r>
                <a:endParaRPr lang="en-US" sz="800" kern="1200" dirty="0">
                  <a:solidFill>
                    <a:schemeClr val="bg1"/>
                  </a:solidFill>
                </a:endParaRPr>
              </a:p>
            </p:txBody>
          </p:sp>
        </p:grpSp>
        <p:grpSp>
          <p:nvGrpSpPr>
            <p:cNvPr id="99" name="Group 98"/>
            <p:cNvGrpSpPr/>
            <p:nvPr/>
          </p:nvGrpSpPr>
          <p:grpSpPr>
            <a:xfrm>
              <a:off x="1773715" y="5234225"/>
              <a:ext cx="1833126" cy="706752"/>
              <a:chOff x="1773715" y="5193508"/>
              <a:chExt cx="1833126" cy="706752"/>
            </a:xfrm>
          </p:grpSpPr>
          <p:sp>
            <p:nvSpPr>
              <p:cNvPr id="71" name="Freeform 70"/>
              <p:cNvSpPr/>
              <p:nvPr/>
            </p:nvSpPr>
            <p:spPr>
              <a:xfrm rot="16200000">
                <a:off x="2647886" y="494130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Events</a:t>
                </a:r>
                <a:endParaRPr lang="en-US" sz="800" kern="1200" dirty="0">
                  <a:solidFill>
                    <a:schemeClr val="bg1"/>
                  </a:solidFill>
                </a:endParaRPr>
              </a:p>
            </p:txBody>
          </p:sp>
          <p:sp>
            <p:nvSpPr>
              <p:cNvPr id="72" name="Freeform 71"/>
              <p:cNvSpPr/>
              <p:nvPr/>
            </p:nvSpPr>
            <p:spPr>
              <a:xfrm rot="16200000">
                <a:off x="2647886" y="485296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Load And Save</a:t>
                </a:r>
                <a:endParaRPr lang="en-US" sz="800" kern="1200" dirty="0">
                  <a:solidFill>
                    <a:schemeClr val="bg1"/>
                  </a:solidFill>
                </a:endParaRPr>
              </a:p>
            </p:txBody>
          </p:sp>
          <p:sp>
            <p:nvSpPr>
              <p:cNvPr id="73" name="Freeform 72"/>
              <p:cNvSpPr/>
              <p:nvPr/>
            </p:nvSpPr>
            <p:spPr>
              <a:xfrm rot="16200000">
                <a:off x="2647886" y="476461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Validation</a:t>
                </a:r>
                <a:endParaRPr lang="en-US" sz="800" kern="1200" dirty="0">
                  <a:solidFill>
                    <a:schemeClr val="bg1"/>
                  </a:solidFill>
                </a:endParaRPr>
              </a:p>
            </p:txBody>
          </p:sp>
          <p:sp>
            <p:nvSpPr>
              <p:cNvPr id="74" name="Freeform 73"/>
              <p:cNvSpPr/>
              <p:nvPr/>
            </p:nvSpPr>
            <p:spPr>
              <a:xfrm rot="16200000">
                <a:off x="2647886" y="467627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a:t>
                </a:r>
                <a:r>
                  <a:rPr lang="en-US" sz="800" kern="1200" dirty="0" err="1" smtClean="0">
                    <a:solidFill>
                      <a:schemeClr val="bg1"/>
                    </a:solidFill>
                  </a:rPr>
                  <a:t>Xpath</a:t>
                </a:r>
                <a:endParaRPr lang="en-US" sz="800" kern="1200" dirty="0">
                  <a:solidFill>
                    <a:schemeClr val="bg1"/>
                  </a:solidFill>
                </a:endParaRPr>
              </a:p>
            </p:txBody>
          </p:sp>
          <p:sp>
            <p:nvSpPr>
              <p:cNvPr id="75" name="Freeform 74"/>
              <p:cNvSpPr/>
              <p:nvPr/>
            </p:nvSpPr>
            <p:spPr>
              <a:xfrm rot="16200000">
                <a:off x="2647886" y="458793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Views And Formatting</a:t>
                </a:r>
                <a:endParaRPr lang="en-US" sz="800" kern="1200" dirty="0">
                  <a:solidFill>
                    <a:schemeClr val="bg1"/>
                  </a:solidFill>
                </a:endParaRPr>
              </a:p>
            </p:txBody>
          </p:sp>
          <p:sp>
            <p:nvSpPr>
              <p:cNvPr id="76" name="Freeform 75"/>
              <p:cNvSpPr/>
              <p:nvPr/>
            </p:nvSpPr>
            <p:spPr>
              <a:xfrm rot="16200000">
                <a:off x="2647886" y="449958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Abstract Schemas</a:t>
                </a:r>
                <a:endParaRPr lang="en-US" sz="800" kern="1200" dirty="0">
                  <a:solidFill>
                    <a:schemeClr val="bg1"/>
                  </a:solidFill>
                </a:endParaRPr>
              </a:p>
            </p:txBody>
          </p:sp>
          <p:sp>
            <p:nvSpPr>
              <p:cNvPr id="78" name="Freeform 77"/>
              <p:cNvSpPr/>
              <p:nvPr/>
            </p:nvSpPr>
            <p:spPr>
              <a:xfrm rot="16200000">
                <a:off x="2647886" y="440768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Document Structure</a:t>
                </a:r>
                <a:endParaRPr lang="en-US" sz="800" kern="1200" dirty="0">
                  <a:solidFill>
                    <a:schemeClr val="bg1"/>
                  </a:solidFill>
                </a:endParaRPr>
              </a:p>
            </p:txBody>
          </p:sp>
          <p:sp>
            <p:nvSpPr>
              <p:cNvPr id="79" name="Freeform 78"/>
              <p:cNvSpPr/>
              <p:nvPr/>
            </p:nvSpPr>
            <p:spPr>
              <a:xfrm rot="16200000">
                <a:off x="2647886" y="431933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Basic Shapes</a:t>
                </a:r>
                <a:endParaRPr lang="en-US" sz="800" kern="1200" dirty="0">
                  <a:solidFill>
                    <a:schemeClr val="bg1"/>
                  </a:solidFill>
                </a:endParaRPr>
              </a:p>
            </p:txBody>
          </p:sp>
        </p:grpSp>
      </p:grpSp>
      <p:grpSp>
        <p:nvGrpSpPr>
          <p:cNvPr id="108" name="Group 107"/>
          <p:cNvGrpSpPr/>
          <p:nvPr/>
        </p:nvGrpSpPr>
        <p:grpSpPr>
          <a:xfrm>
            <a:off x="705874" y="5489069"/>
            <a:ext cx="1135046" cy="971785"/>
            <a:chOff x="517524" y="5234225"/>
            <a:chExt cx="1833126" cy="971785"/>
          </a:xfrm>
        </p:grpSpPr>
        <p:sp>
          <p:nvSpPr>
            <p:cNvPr id="80" name="Freeform 79"/>
            <p:cNvSpPr/>
            <p:nvPr/>
          </p:nvSpPr>
          <p:spPr>
            <a:xfrm rot="16200000">
              <a:off x="1391695" y="524705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Paths</a:t>
              </a:r>
              <a:endParaRPr lang="en-US" sz="800" kern="1200" dirty="0">
                <a:solidFill>
                  <a:schemeClr val="bg1"/>
                </a:solidFill>
              </a:endParaRPr>
            </a:p>
          </p:txBody>
        </p:sp>
        <p:sp>
          <p:nvSpPr>
            <p:cNvPr id="81" name="Freeform 80"/>
            <p:cNvSpPr/>
            <p:nvPr/>
          </p:nvSpPr>
          <p:spPr>
            <a:xfrm rot="16200000">
              <a:off x="1391695" y="515871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Text</a:t>
              </a:r>
              <a:endParaRPr lang="en-US" sz="800" kern="1200" dirty="0">
                <a:solidFill>
                  <a:schemeClr val="bg1"/>
                </a:solidFill>
              </a:endParaRPr>
            </a:p>
          </p:txBody>
        </p:sp>
        <p:sp>
          <p:nvSpPr>
            <p:cNvPr id="82" name="Freeform 81"/>
            <p:cNvSpPr/>
            <p:nvPr/>
          </p:nvSpPr>
          <p:spPr>
            <a:xfrm rot="16200000">
              <a:off x="1391695" y="507036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Transforms</a:t>
              </a:r>
              <a:endParaRPr lang="en-US" sz="800" kern="1200" dirty="0">
                <a:solidFill>
                  <a:schemeClr val="bg1"/>
                </a:solidFill>
              </a:endParaRPr>
            </a:p>
          </p:txBody>
        </p:sp>
        <p:sp>
          <p:nvSpPr>
            <p:cNvPr id="83" name="Freeform 82"/>
            <p:cNvSpPr/>
            <p:nvPr/>
          </p:nvSpPr>
          <p:spPr>
            <a:xfrm rot="16200000">
              <a:off x="1391695" y="498202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Painting, Filling, Color</a:t>
              </a:r>
              <a:endParaRPr lang="en-US" sz="800" kern="1200" dirty="0">
                <a:solidFill>
                  <a:schemeClr val="bg1"/>
                </a:solidFill>
              </a:endParaRPr>
            </a:p>
          </p:txBody>
        </p:sp>
        <p:sp>
          <p:nvSpPr>
            <p:cNvPr id="84" name="Freeform 83"/>
            <p:cNvSpPr/>
            <p:nvPr/>
          </p:nvSpPr>
          <p:spPr>
            <a:xfrm rot="16200000">
              <a:off x="1391695" y="489367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Scripting</a:t>
              </a:r>
              <a:endParaRPr lang="en-US" sz="800" kern="1200" dirty="0">
                <a:solidFill>
                  <a:schemeClr val="bg1"/>
                </a:solidFill>
              </a:endParaRPr>
            </a:p>
          </p:txBody>
        </p:sp>
        <p:sp>
          <p:nvSpPr>
            <p:cNvPr id="85" name="Freeform 84"/>
            <p:cNvSpPr/>
            <p:nvPr/>
          </p:nvSpPr>
          <p:spPr>
            <a:xfrm rot="16200000">
              <a:off x="1391695" y="480533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Styling</a:t>
              </a:r>
              <a:endParaRPr lang="en-US" sz="800" kern="1200" dirty="0">
                <a:solidFill>
                  <a:schemeClr val="bg1"/>
                </a:solidFill>
              </a:endParaRPr>
            </a:p>
          </p:txBody>
        </p:sp>
        <p:sp>
          <p:nvSpPr>
            <p:cNvPr id="86" name="Freeform 85"/>
            <p:cNvSpPr/>
            <p:nvPr/>
          </p:nvSpPr>
          <p:spPr>
            <a:xfrm rot="16200000">
              <a:off x="1391695" y="471699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Gradients And Patterns</a:t>
              </a:r>
              <a:endParaRPr lang="en-US" sz="800" kern="1200" dirty="0">
                <a:solidFill>
                  <a:schemeClr val="bg1"/>
                </a:solidFill>
              </a:endParaRPr>
            </a:p>
          </p:txBody>
        </p:sp>
        <p:sp>
          <p:nvSpPr>
            <p:cNvPr id="87" name="Freeform 86"/>
            <p:cNvSpPr/>
            <p:nvPr/>
          </p:nvSpPr>
          <p:spPr>
            <a:xfrm rot="16200000">
              <a:off x="1391695" y="462864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Smil</a:t>
              </a:r>
              <a:endParaRPr lang="en-US" sz="800" kern="1200" dirty="0">
                <a:solidFill>
                  <a:schemeClr val="bg1"/>
                </a:solidFill>
              </a:endParaRPr>
            </a:p>
          </p:txBody>
        </p:sp>
        <p:sp>
          <p:nvSpPr>
            <p:cNvPr id="88" name="Freeform 87"/>
            <p:cNvSpPr/>
            <p:nvPr/>
          </p:nvSpPr>
          <p:spPr>
            <a:xfrm rot="16200000">
              <a:off x="1391695" y="454030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Fonts</a:t>
              </a:r>
              <a:endParaRPr lang="en-US" sz="800" kern="1200" dirty="0">
                <a:solidFill>
                  <a:schemeClr val="bg1"/>
                </a:solidFill>
              </a:endParaRPr>
            </a:p>
          </p:txBody>
        </p:sp>
        <p:sp>
          <p:nvSpPr>
            <p:cNvPr id="89" name="Freeform 88"/>
            <p:cNvSpPr/>
            <p:nvPr/>
          </p:nvSpPr>
          <p:spPr>
            <a:xfrm rot="16200000">
              <a:off x="1391695" y="445195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Filters</a:t>
              </a:r>
              <a:endParaRPr lang="en-US" sz="800" kern="1200" dirty="0">
                <a:solidFill>
                  <a:schemeClr val="bg1"/>
                </a:solidFill>
              </a:endParaRPr>
            </a:p>
          </p:txBody>
        </p:sp>
        <p:sp>
          <p:nvSpPr>
            <p:cNvPr id="91" name="Freeform 90"/>
            <p:cNvSpPr/>
            <p:nvPr/>
          </p:nvSpPr>
          <p:spPr>
            <a:xfrm rot="16200000">
              <a:off x="1391695" y="436005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Geolocation API</a:t>
              </a:r>
              <a:endParaRPr lang="en-US" sz="800" kern="1200" dirty="0">
                <a:solidFill>
                  <a:schemeClr val="bg1"/>
                </a:solidFill>
              </a:endParaRPr>
            </a:p>
          </p:txBody>
        </p:sp>
      </p:grpSp>
      <p:sp>
        <p:nvSpPr>
          <p:cNvPr id="94" name="Rectangle 93"/>
          <p:cNvSpPr/>
          <p:nvPr/>
        </p:nvSpPr>
        <p:spPr>
          <a:xfrm rot="16200000">
            <a:off x="5696789" y="-823331"/>
            <a:ext cx="793664" cy="11149012"/>
          </a:xfrm>
          <a:prstGeom prst="rect">
            <a:avLst/>
          </a:prstGeom>
          <a:solidFill>
            <a:schemeClr val="tx2"/>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49916" tIns="49916" rIns="49916" bIns="49916" numCol="1" spcCol="1270" anchor="ctr" anchorCtr="0">
            <a:noAutofit/>
            <a:sp3d extrusionH="28000" prstMaterial="matte"/>
          </a:bodyPr>
          <a:lstStyle/>
          <a:p>
            <a:pPr lvl="0" algn="ctr" defTabSz="311150">
              <a:lnSpc>
                <a:spcPct val="90000"/>
              </a:lnSpc>
              <a:spcBef>
                <a:spcPct val="0"/>
              </a:spcBef>
              <a:spcAft>
                <a:spcPct val="35000"/>
              </a:spcAft>
            </a:pPr>
            <a:r>
              <a:rPr lang="en-US" sz="1600" kern="1200" dirty="0" err="1"/>
              <a:t>ECMAScript</a:t>
            </a:r>
            <a:r>
              <a:rPr lang="en-US" sz="1600" kern="1200" dirty="0"/>
              <a:t>  262</a:t>
            </a:r>
          </a:p>
        </p:txBody>
      </p:sp>
    </p:spTree>
    <p:extLst>
      <p:ext uri="{BB962C8B-B14F-4D97-AF65-F5344CB8AC3E}">
        <p14:creationId xmlns:p14="http://schemas.microsoft.com/office/powerpoint/2010/main" val="295740455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HTML5 Markup Elements</a:t>
            </a:r>
            <a:endParaRPr lang="en-US" dirty="0"/>
          </a:p>
        </p:txBody>
      </p:sp>
      <p:sp>
        <p:nvSpPr>
          <p:cNvPr id="4" name="Rectangle 3"/>
          <p:cNvSpPr/>
          <p:nvPr/>
        </p:nvSpPr>
        <p:spPr>
          <a:xfrm>
            <a:off x="2223806" y="1140947"/>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algn="l" defTabSz="444500">
              <a:lnSpc>
                <a:spcPct val="90000"/>
              </a:lnSpc>
              <a:spcBef>
                <a:spcPct val="0"/>
              </a:spcBef>
              <a:spcAft>
                <a:spcPct val="15000"/>
              </a:spcAft>
            </a:pPr>
            <a:r>
              <a:rPr lang="en-US" sz="1500" kern="1200" dirty="0" smtClean="0">
                <a:solidFill>
                  <a:schemeClr val="bg1">
                    <a:alpha val="99000"/>
                  </a:schemeClr>
                </a:solidFill>
              </a:rPr>
              <a:t>used to identify the page or application's introduction or navigational aids</a:t>
            </a:r>
            <a:endParaRPr lang="en-US" sz="1500" kern="1200" dirty="0">
              <a:solidFill>
                <a:schemeClr val="bg1">
                  <a:alpha val="99000"/>
                </a:schemeClr>
              </a:solidFill>
            </a:endParaRPr>
          </a:p>
        </p:txBody>
      </p:sp>
      <p:sp>
        <p:nvSpPr>
          <p:cNvPr id="6" name="Rectangle 5"/>
          <p:cNvSpPr/>
          <p:nvPr/>
        </p:nvSpPr>
        <p:spPr>
          <a:xfrm>
            <a:off x="265926" y="1096404"/>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&lt;header&gt;</a:t>
            </a:r>
          </a:p>
        </p:txBody>
      </p:sp>
      <p:sp>
        <p:nvSpPr>
          <p:cNvPr id="7" name="Rectangle 6"/>
          <p:cNvSpPr/>
          <p:nvPr/>
        </p:nvSpPr>
        <p:spPr>
          <a:xfrm>
            <a:off x="2223806" y="1608644"/>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used to group heading elements</a:t>
            </a:r>
          </a:p>
        </p:txBody>
      </p:sp>
      <p:sp>
        <p:nvSpPr>
          <p:cNvPr id="8" name="Rectangle 7"/>
          <p:cNvSpPr/>
          <p:nvPr/>
        </p:nvSpPr>
        <p:spPr>
          <a:xfrm>
            <a:off x="265926" y="1564100"/>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a:t>
            </a:r>
            <a:r>
              <a:rPr lang="en-US" sz="2100" b="1" dirty="0" err="1">
                <a:solidFill>
                  <a:schemeClr val="accent2"/>
                </a:solidFill>
              </a:rPr>
              <a:t>hgroup</a:t>
            </a:r>
            <a:r>
              <a:rPr lang="en-US" sz="2100" b="1" dirty="0">
                <a:solidFill>
                  <a:schemeClr val="accent2"/>
                </a:solidFill>
              </a:rPr>
              <a:t>&gt;</a:t>
            </a:r>
          </a:p>
        </p:txBody>
      </p:sp>
      <p:sp>
        <p:nvSpPr>
          <p:cNvPr id="9" name="Rectangle 8"/>
          <p:cNvSpPr/>
          <p:nvPr/>
        </p:nvSpPr>
        <p:spPr>
          <a:xfrm>
            <a:off x="2223806" y="2076340"/>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a section of a document that links to other documents or to parts within the document itself</a:t>
            </a:r>
          </a:p>
        </p:txBody>
      </p:sp>
      <p:sp>
        <p:nvSpPr>
          <p:cNvPr id="10" name="Rectangle 9"/>
          <p:cNvSpPr/>
          <p:nvPr/>
        </p:nvSpPr>
        <p:spPr>
          <a:xfrm>
            <a:off x="265926" y="2031797"/>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a:t>
            </a:r>
            <a:r>
              <a:rPr lang="en-US" sz="2100" b="1" dirty="0" err="1">
                <a:solidFill>
                  <a:schemeClr val="accent2"/>
                </a:solidFill>
              </a:rPr>
              <a:t>nav</a:t>
            </a:r>
            <a:r>
              <a:rPr lang="en-US" sz="2100" b="1" dirty="0">
                <a:solidFill>
                  <a:schemeClr val="accent2"/>
                </a:solidFill>
              </a:rPr>
              <a:t>&gt;</a:t>
            </a:r>
          </a:p>
        </p:txBody>
      </p:sp>
      <p:sp>
        <p:nvSpPr>
          <p:cNvPr id="11" name="Rectangle 10"/>
          <p:cNvSpPr/>
          <p:nvPr/>
        </p:nvSpPr>
        <p:spPr>
          <a:xfrm>
            <a:off x="2223806" y="2544037"/>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content that is tangentially related to the content that forms the main textual flow of a document</a:t>
            </a:r>
          </a:p>
        </p:txBody>
      </p:sp>
      <p:sp>
        <p:nvSpPr>
          <p:cNvPr id="12" name="Rectangle 11"/>
          <p:cNvSpPr/>
          <p:nvPr/>
        </p:nvSpPr>
        <p:spPr>
          <a:xfrm>
            <a:off x="265926" y="2499494"/>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&lt;aside&gt;</a:t>
            </a:r>
          </a:p>
        </p:txBody>
      </p:sp>
      <p:sp>
        <p:nvSpPr>
          <p:cNvPr id="13" name="Rectangle 12"/>
          <p:cNvSpPr/>
          <p:nvPr/>
        </p:nvSpPr>
        <p:spPr>
          <a:xfrm>
            <a:off x="2223806" y="3011734"/>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the footer for the nearest ancestor </a:t>
            </a:r>
            <a:r>
              <a:rPr lang="en-US" sz="1500" dirty="0" smtClean="0">
                <a:solidFill>
                  <a:schemeClr val="bg1">
                    <a:alpha val="99000"/>
                  </a:schemeClr>
                </a:solidFill>
              </a:rPr>
              <a:t>sectioning content </a:t>
            </a:r>
            <a:r>
              <a:rPr lang="en-US" sz="1500" dirty="0">
                <a:solidFill>
                  <a:schemeClr val="bg1">
                    <a:alpha val="99000"/>
                  </a:schemeClr>
                </a:solidFill>
              </a:rPr>
              <a:t>or sectioning root element</a:t>
            </a:r>
          </a:p>
        </p:txBody>
      </p:sp>
      <p:sp>
        <p:nvSpPr>
          <p:cNvPr id="14" name="Rectangle 13"/>
          <p:cNvSpPr/>
          <p:nvPr/>
        </p:nvSpPr>
        <p:spPr>
          <a:xfrm>
            <a:off x="265926" y="2967190"/>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&lt;footer&gt;</a:t>
            </a:r>
          </a:p>
        </p:txBody>
      </p:sp>
      <p:sp>
        <p:nvSpPr>
          <p:cNvPr id="15" name="Rectangle 14"/>
          <p:cNvSpPr/>
          <p:nvPr/>
        </p:nvSpPr>
        <p:spPr>
          <a:xfrm>
            <a:off x="2223806" y="3479430"/>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a section of content that forms an independent part of a document or site</a:t>
            </a:r>
          </a:p>
        </p:txBody>
      </p:sp>
      <p:sp>
        <p:nvSpPr>
          <p:cNvPr id="16" name="Rectangle 15"/>
          <p:cNvSpPr/>
          <p:nvPr/>
        </p:nvSpPr>
        <p:spPr>
          <a:xfrm>
            <a:off x="265926" y="3434887"/>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&lt;article&gt;</a:t>
            </a:r>
          </a:p>
        </p:txBody>
      </p:sp>
      <p:sp>
        <p:nvSpPr>
          <p:cNvPr id="17" name="Rectangle 16"/>
          <p:cNvSpPr/>
          <p:nvPr/>
        </p:nvSpPr>
        <p:spPr>
          <a:xfrm>
            <a:off x="2223806" y="3947127"/>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used to designate generic sections of a document</a:t>
            </a:r>
          </a:p>
        </p:txBody>
      </p:sp>
      <p:sp>
        <p:nvSpPr>
          <p:cNvPr id="18" name="Rectangle 17"/>
          <p:cNvSpPr/>
          <p:nvPr/>
        </p:nvSpPr>
        <p:spPr>
          <a:xfrm>
            <a:off x="265926" y="3902583"/>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lvl="0" algn="r" defTabSz="933450">
              <a:lnSpc>
                <a:spcPct val="90000"/>
              </a:lnSpc>
              <a:spcBef>
                <a:spcPct val="0"/>
              </a:spcBef>
              <a:spcAft>
                <a:spcPct val="35000"/>
              </a:spcAft>
            </a:pPr>
            <a:r>
              <a:rPr lang="en-US" sz="2100" b="1" kern="1200" dirty="0" smtClean="0">
                <a:solidFill>
                  <a:schemeClr val="accent2"/>
                </a:solidFill>
              </a:rPr>
              <a:t>&lt;section&gt;</a:t>
            </a:r>
            <a:endParaRPr lang="en-US" sz="2100" b="1" kern="1200" dirty="0">
              <a:solidFill>
                <a:schemeClr val="accent2"/>
              </a:solidFill>
            </a:endParaRPr>
          </a:p>
        </p:txBody>
      </p:sp>
      <p:sp>
        <p:nvSpPr>
          <p:cNvPr id="19" name="Rectangle 18"/>
          <p:cNvSpPr/>
          <p:nvPr/>
        </p:nvSpPr>
        <p:spPr>
          <a:xfrm>
            <a:off x="2223806" y="4414823"/>
            <a:ext cx="9444320" cy="356340"/>
          </a:xfrm>
          <a:prstGeom prst="rect">
            <a:avLst/>
          </a:prstGeom>
          <a:solidFill>
            <a:schemeClr val="accent4"/>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5" rIns="55494" bIns="36445"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used to enclose a figure like an illustration, diagram, or photo</a:t>
            </a:r>
          </a:p>
        </p:txBody>
      </p:sp>
      <p:sp>
        <p:nvSpPr>
          <p:cNvPr id="20" name="Rectangle 19"/>
          <p:cNvSpPr/>
          <p:nvPr/>
        </p:nvSpPr>
        <p:spPr>
          <a:xfrm>
            <a:off x="265926" y="4370280"/>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4"/>
                </a:solidFill>
              </a:rPr>
              <a:t>&lt;figure&gt;</a:t>
            </a:r>
          </a:p>
        </p:txBody>
      </p:sp>
      <p:sp>
        <p:nvSpPr>
          <p:cNvPr id="21" name="Rectangle 20"/>
          <p:cNvSpPr/>
          <p:nvPr/>
        </p:nvSpPr>
        <p:spPr>
          <a:xfrm>
            <a:off x="2223806" y="4882519"/>
            <a:ext cx="9444320" cy="356340"/>
          </a:xfrm>
          <a:prstGeom prst="rect">
            <a:avLst/>
          </a:prstGeom>
          <a:solidFill>
            <a:schemeClr val="accent4"/>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5" rIns="55494" bIns="36445"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used to identify a figure's caption</a:t>
            </a:r>
          </a:p>
        </p:txBody>
      </p:sp>
      <p:sp>
        <p:nvSpPr>
          <p:cNvPr id="22" name="Rectangle 21"/>
          <p:cNvSpPr/>
          <p:nvPr/>
        </p:nvSpPr>
        <p:spPr>
          <a:xfrm>
            <a:off x="265926" y="4837977"/>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4"/>
                </a:solidFill>
              </a:rPr>
              <a:t>&lt;</a:t>
            </a:r>
            <a:r>
              <a:rPr lang="en-US" sz="2100" b="1" dirty="0" err="1">
                <a:solidFill>
                  <a:schemeClr val="accent4"/>
                </a:solidFill>
              </a:rPr>
              <a:t>figcaption</a:t>
            </a:r>
            <a:r>
              <a:rPr lang="en-US" sz="2100" b="1" dirty="0">
                <a:solidFill>
                  <a:schemeClr val="accent4"/>
                </a:solidFill>
              </a:rPr>
              <a:t>&gt;</a:t>
            </a:r>
          </a:p>
        </p:txBody>
      </p:sp>
      <p:sp>
        <p:nvSpPr>
          <p:cNvPr id="23" name="Rectangle 22"/>
          <p:cNvSpPr/>
          <p:nvPr/>
        </p:nvSpPr>
        <p:spPr>
          <a:xfrm>
            <a:off x="2223806" y="5350216"/>
            <a:ext cx="9444320" cy="356341"/>
          </a:xfrm>
          <a:prstGeom prst="rect">
            <a:avLst/>
          </a:prstGeom>
          <a:solidFill>
            <a:schemeClr val="accent4"/>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5"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a video player displayed to allow user control over video playback and a viewport to view a video</a:t>
            </a:r>
          </a:p>
        </p:txBody>
      </p:sp>
      <p:sp>
        <p:nvSpPr>
          <p:cNvPr id="24" name="Rectangle 23"/>
          <p:cNvSpPr/>
          <p:nvPr/>
        </p:nvSpPr>
        <p:spPr>
          <a:xfrm>
            <a:off x="265926" y="5305673"/>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4"/>
                </a:solidFill>
              </a:rPr>
              <a:t>&lt;video&gt;</a:t>
            </a:r>
          </a:p>
        </p:txBody>
      </p:sp>
      <p:sp>
        <p:nvSpPr>
          <p:cNvPr id="25" name="Rectangle 24"/>
          <p:cNvSpPr/>
          <p:nvPr/>
        </p:nvSpPr>
        <p:spPr>
          <a:xfrm>
            <a:off x="2223806" y="5817912"/>
            <a:ext cx="9444320" cy="356341"/>
          </a:xfrm>
          <a:prstGeom prst="rect">
            <a:avLst/>
          </a:prstGeom>
          <a:solidFill>
            <a:schemeClr val="accent4"/>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5"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an audio player displayed to allow user control over audio playback</a:t>
            </a:r>
          </a:p>
        </p:txBody>
      </p:sp>
      <p:sp>
        <p:nvSpPr>
          <p:cNvPr id="26" name="Rectangle 25"/>
          <p:cNvSpPr/>
          <p:nvPr/>
        </p:nvSpPr>
        <p:spPr>
          <a:xfrm>
            <a:off x="265926" y="5773370"/>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4"/>
                </a:solidFill>
              </a:rPr>
              <a:t>&lt;audio&gt;</a:t>
            </a:r>
          </a:p>
        </p:txBody>
      </p:sp>
    </p:spTree>
    <p:extLst>
      <p:ext uri="{BB962C8B-B14F-4D97-AF65-F5344CB8AC3E}">
        <p14:creationId xmlns:p14="http://schemas.microsoft.com/office/powerpoint/2010/main" val="2860623825"/>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8wvpVT650CuEZCub0M4Q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4555</TotalTime>
  <Words>1214</Words>
  <Application>Microsoft Office PowerPoint</Application>
  <PresentationFormat>Custom</PresentationFormat>
  <Paragraphs>323</Paragraphs>
  <Slides>27</Slides>
  <Notes>11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35" baseType="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Creating HTML5 Applications With jQuery</vt:lpstr>
      <vt:lpstr>Agenda </vt:lpstr>
      <vt:lpstr>PowerPoint Presentation</vt:lpstr>
      <vt:lpstr>What is HTML5?</vt:lpstr>
      <vt:lpstr>Why do you care?</vt:lpstr>
      <vt:lpstr>HTML5 examples:  mural.ly  contre jour</vt:lpstr>
      <vt:lpstr>Map of HTML5</vt:lpstr>
      <vt:lpstr>New HTML5 Markup Elements</vt:lpstr>
      <vt:lpstr>Canvas</vt:lpstr>
      <vt:lpstr>HTML 5 &lt;video&gt;</vt:lpstr>
      <vt:lpstr>HTML 5 &lt;video&gt; Attributes</vt:lpstr>
      <vt:lpstr>Multiple HTML 5 &lt;video&gt; Sources?</vt:lpstr>
      <vt:lpstr>HTML 5 &lt;audio&gt;</vt:lpstr>
      <vt:lpstr>HTML5</vt:lpstr>
      <vt:lpstr>PowerPoint Presentation</vt:lpstr>
      <vt:lpstr>Who Uses jQuery?</vt:lpstr>
      <vt:lpstr>jQuery – why so popular?</vt:lpstr>
      <vt:lpstr>jQuery Community</vt:lpstr>
      <vt:lpstr>jQuery Fundamentals</vt:lpstr>
      <vt:lpstr>jQuery</vt:lpstr>
      <vt:lpstr>PowerPoint Presentation</vt:lpstr>
      <vt:lpstr>PowerPoint Presentation</vt:lpstr>
      <vt:lpstr>PowerPoint Presentation</vt:lpstr>
      <vt:lpstr>Knockout.js</vt:lpstr>
      <vt:lpstr>Single Page Application</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Jon Galloway</cp:lastModifiedBy>
  <cp:revision>346</cp:revision>
  <cp:lastPrinted>2011-10-11T14:25:22Z</cp:lastPrinted>
  <dcterms:created xsi:type="dcterms:W3CDTF">2011-03-29T16:07:22Z</dcterms:created>
  <dcterms:modified xsi:type="dcterms:W3CDTF">2012-12-14T04:59:48Z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