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19"/>
  </p:notesMasterIdLst>
  <p:handoutMasterIdLst>
    <p:handoutMasterId r:id="rId20"/>
  </p:handoutMasterIdLst>
  <p:sldIdLst>
    <p:sldId id="295" r:id="rId6"/>
    <p:sldId id="293" r:id="rId7"/>
    <p:sldId id="257" r:id="rId8"/>
    <p:sldId id="294" r:id="rId9"/>
    <p:sldId id="296" r:id="rId10"/>
    <p:sldId id="303" r:id="rId11"/>
    <p:sldId id="301" r:id="rId12"/>
    <p:sldId id="299" r:id="rId13"/>
    <p:sldId id="304" r:id="rId14"/>
    <p:sldId id="305" r:id="rId15"/>
    <p:sldId id="300" r:id="rId16"/>
    <p:sldId id="291" r:id="rId17"/>
    <p:sldId id="292" r:id="rId18"/>
  </p:sldIdLst>
  <p:sldSz cx="12188825" cy="6858000"/>
  <p:notesSz cx="6858000" cy="9296400"/>
  <p:embeddedFontLst>
    <p:embeddedFont>
      <p:font typeface="Consolas" panose="020B0609020204030204" pitchFamily="49" charset="0"/>
      <p:regular r:id="rId21"/>
      <p:bold r:id="rId22"/>
      <p:italic r:id="rId23"/>
      <p:boldItalic r:id="rId24"/>
    </p:embeddedFont>
    <p:embeddedFont>
      <p:font typeface="Segoe Light" panose="020B0604020202020204" charset="0"/>
      <p:regular r:id="rId25"/>
      <p:italic r:id="rId26"/>
    </p:embeddedFont>
    <p:embeddedFont>
      <p:font typeface="Segoe UI Light" panose="020B0502040204020203" pitchFamily="34" charset="0"/>
      <p:regular r:id="rId27"/>
      <p:italic r:id="rId28"/>
    </p:embeddedFont>
    <p:embeddedFont>
      <p:font typeface="Segoe UI" panose="020B0502040204020203" pitchFamily="34" charset="0"/>
      <p:regular r:id="rId29"/>
      <p:bold r:id="rId30"/>
      <p:italic r:id="rId31"/>
      <p:boldItalic r:id="rId32"/>
    </p:embeddedFont>
  </p:embeddedFontLst>
  <p:custDataLst>
    <p:tags r:id="rId3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2727" autoAdjust="0"/>
  </p:normalViewPr>
  <p:slideViewPr>
    <p:cSldViewPr snapToGrid="0">
      <p:cViewPr varScale="1">
        <p:scale>
          <a:sx n="84" d="100"/>
          <a:sy n="84" d="100"/>
        </p:scale>
        <p:origin x="1806" y="72"/>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1448AFD4-95E5-4D8C-BC96-056C80779FA4}" type="presOf" srcId="{48914873-C460-43A6-8A7F-9F5DC4D43744}" destId="{17397D43-AE20-4DE6-BB81-F05A7B561DB3}" srcOrd="0" destOrd="0" presId="urn:microsoft.com/office/officeart/2005/8/layout/default"/>
    <dgm:cxn modelId="{2CA78704-15F4-46C5-B8E8-9097EC34F459}" type="presOf" srcId="{ACD2CAE5-6CA8-422A-A552-FA71416125D4}" destId="{81B22F2D-5B8A-447B-B1AF-78E703F0FBA8}" srcOrd="0" destOrd="0" presId="urn:microsoft.com/office/officeart/2005/8/layout/default"/>
    <dgm:cxn modelId="{00B660AD-D214-42FE-A657-4F3CA6BE9E41}" type="presOf" srcId="{F19B3A84-1E58-4EA4-BC8E-88EE9EC875F3}" destId="{FA43EED7-ABA6-4223-8AF3-2238502642FA}"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BE588B15-E547-4D91-AFD7-BB47C19256CF}" type="presOf" srcId="{E0E45FE1-D0D2-40A3-A6F3-1AA1CCD07210}" destId="{6EBA3DC2-F638-4273-8776-F3FE0A081A64}" srcOrd="0" destOrd="0" presId="urn:microsoft.com/office/officeart/2005/8/layout/default"/>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EC6F8DFE-C178-4BF8-B2FC-9010F59C996C}" type="presParOf" srcId="{17397D43-AE20-4DE6-BB81-F05A7B561DB3}" destId="{81B22F2D-5B8A-447B-B1AF-78E703F0FBA8}" srcOrd="0" destOrd="0" presId="urn:microsoft.com/office/officeart/2005/8/layout/default"/>
    <dgm:cxn modelId="{504CFE06-A205-4764-ADC8-955FCCF71BE0}" type="presParOf" srcId="{17397D43-AE20-4DE6-BB81-F05A7B561DB3}" destId="{06199EA7-9AD7-47F3-B47F-9C74788B88C1}" srcOrd="1" destOrd="0" presId="urn:microsoft.com/office/officeart/2005/8/layout/default"/>
    <dgm:cxn modelId="{3123ACDD-24E2-47E8-A14A-51A936CAA749}" type="presParOf" srcId="{17397D43-AE20-4DE6-BB81-F05A7B561DB3}" destId="{6EBA3DC2-F638-4273-8776-F3FE0A081A64}" srcOrd="2" destOrd="0" presId="urn:microsoft.com/office/officeart/2005/8/layout/default"/>
    <dgm:cxn modelId="{AF80E164-A73A-42DD-8E27-F7E4FBBF25C8}" type="presParOf" srcId="{17397D43-AE20-4DE6-BB81-F05A7B561DB3}" destId="{37010295-AF1F-4C13-A664-2E34FA8C29AB}" srcOrd="3" destOrd="0" presId="urn:microsoft.com/office/officeart/2005/8/layout/default"/>
    <dgm:cxn modelId="{6959A959-4E80-4C76-BC3A-739B1F008D59}" type="presParOf" srcId="{17397D43-AE20-4DE6-BB81-F05A7B561DB3}" destId="{FA43EED7-ABA6-4223-8AF3-2238502642FA}" srcOrd="4" destOrd="0" presId="urn:microsoft.com/office/officeart/2005/8/layout/default"/>
    <dgm:cxn modelId="{6569BB3A-97E3-4D67-8735-E7D1E064DFC8}" type="presParOf" srcId="{17397D43-AE20-4DE6-BB81-F05A7B561DB3}" destId="{3D4591A6-E4DD-4D52-905D-112C3FE0D186}"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11/29/2012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11/29/2012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13</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0426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7</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566569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9.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11.xml"/><Relationship Id="rId16" Type="http://schemas.microsoft.com/office/2007/relationships/diagramDrawing" Target="../diagrams/drawing4.xml"/><Relationship Id="rId1" Type="http://schemas.openxmlformats.org/officeDocument/2006/relationships/vmlDrawing" Target="../drawings/vmlDrawing8.vml"/><Relationship Id="rId6" Type="http://schemas.openxmlformats.org/officeDocument/2006/relationships/image" Target="../media/image9.emf"/><Relationship Id="rId11" Type="http://schemas.microsoft.com/office/2007/relationships/diagramDrawing" Target="../diagrams/drawing3.xml"/><Relationship Id="rId5" Type="http://schemas.openxmlformats.org/officeDocument/2006/relationships/oleObject" Target="../embeddings/oleObject8.bin"/><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notesSlide" Target="../notesSlides/notesSlide10.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hyperlink" Target="http://asp.net/" TargetMode="External"/><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1.xml"/><Relationship Id="rId10" Type="http://schemas.openxmlformats.org/officeDocument/2006/relationships/hyperlink" Target="http://www.devcamps.ms/web" TargetMode="Externa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9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89285771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6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2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2246769"/>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a:p>
            <a:pPr>
              <a:spcAft>
                <a:spcPts val="1200"/>
              </a:spcAft>
            </a:pPr>
            <a:r>
              <a:rPr lang="en-US" sz="3200" smtClean="0">
                <a:latin typeface="+mn-lt"/>
                <a:hlinkClick r:id="rId10"/>
              </a:rPr>
              <a:t>http://www.devcamps.ms/web</a:t>
            </a:r>
            <a:r>
              <a:rPr lang="en-US" sz="3200" smtClean="0">
                <a:latin typeface="+mn-lt"/>
              </a:rPr>
              <a:t> </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4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6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68040" y="1653331"/>
            <a:ext cx="8147020" cy="4770537"/>
          </a:xfrm>
        </p:spPr>
        <p:txBody>
          <a:bodyPr/>
          <a:lstStyle/>
          <a:p>
            <a:pPr marL="0" indent="3175"/>
            <a:r>
              <a:rPr lang="en-US" sz="2400" dirty="0"/>
              <a:t>What’s new in ASP.NET 4.5</a:t>
            </a:r>
          </a:p>
          <a:p>
            <a:pPr marL="0" indent="3175"/>
            <a:r>
              <a:rPr lang="en-US" sz="2400" dirty="0"/>
              <a:t>Building and deploying websites with ASP.NET MVC 4</a:t>
            </a:r>
          </a:p>
          <a:p>
            <a:pPr marL="0" indent="3175"/>
            <a:r>
              <a:rPr lang="en-US" sz="2400" dirty="0"/>
              <a:t>Creating HTML5 Applications with jQuery</a:t>
            </a:r>
          </a:p>
          <a:p>
            <a:pPr marL="0" indent="3175"/>
            <a:r>
              <a:rPr lang="en-US" sz="2400" dirty="0"/>
              <a:t>Building a service layer with ASP.NET Web API</a:t>
            </a:r>
          </a:p>
          <a:p>
            <a:pPr marL="0" indent="3175"/>
            <a:r>
              <a:rPr lang="en-US" sz="2400" dirty="0"/>
              <a:t>Leveraging your ASP.NET development skills to build apps for Office</a:t>
            </a:r>
          </a:p>
          <a:p>
            <a:pPr marL="0" indent="3175"/>
            <a:r>
              <a:rPr lang="en-US" sz="2400" dirty="0"/>
              <a:t>Building for the mobile web</a:t>
            </a:r>
          </a:p>
          <a:p>
            <a:pPr marL="0" indent="3175"/>
            <a:r>
              <a:rPr lang="en-US" sz="2400" dirty="0"/>
              <a:t>Real-time communications with SignalR</a:t>
            </a:r>
          </a:p>
          <a:p>
            <a:pPr marL="0" indent="3175"/>
            <a:r>
              <a:rPr lang="en-US" sz="2400" dirty="0"/>
              <a:t>Using Cloud Application Services</a:t>
            </a:r>
            <a:endParaRPr lang="en-US" sz="24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5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8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7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4173450"/>
          </a:xfrm>
        </p:spPr>
        <p:txBody>
          <a:bodyPr/>
          <a:lstStyle/>
          <a:p>
            <a:pPr>
              <a:spcBef>
                <a:spcPts val="2400"/>
              </a:spcBef>
              <a:spcAft>
                <a:spcPts val="0"/>
              </a:spcAft>
            </a:pPr>
            <a:r>
              <a:rPr lang="en-US" sz="2400" dirty="0" smtClean="0"/>
              <a:t>Find the latest release</a:t>
            </a:r>
          </a:p>
          <a:p>
            <a:pPr>
              <a:spcBef>
                <a:spcPts val="2400"/>
              </a:spcBef>
              <a:spcAft>
                <a:spcPts val="0"/>
              </a:spcAft>
            </a:pPr>
            <a:r>
              <a:rPr lang="en-US" sz="2400" dirty="0" smtClean="0"/>
              <a:t>Install and configure in your project</a:t>
            </a:r>
          </a:p>
          <a:p>
            <a:pPr>
              <a:spcBef>
                <a:spcPts val="2400"/>
              </a:spcBef>
              <a:spcAft>
                <a:spcPts val="0"/>
              </a:spcAft>
            </a:pPr>
            <a:r>
              <a:rPr lang="en-US" sz="2400" dirty="0" smtClean="0"/>
              <a:t>Handle dependencies and versions</a:t>
            </a:r>
          </a:p>
          <a:p>
            <a:pPr>
              <a:spcBef>
                <a:spcPts val="2400"/>
              </a:spcBef>
              <a:spcAft>
                <a:spcPts val="0"/>
              </a:spcAft>
            </a:pPr>
            <a:r>
              <a:rPr lang="en-US" sz="2400" dirty="0" smtClean="0"/>
              <a:t>Updates with dependency checking</a:t>
            </a:r>
          </a:p>
          <a:p>
            <a:pPr>
              <a:spcBef>
                <a:spcPts val="2400"/>
              </a:spcBef>
              <a:spcAft>
                <a:spcPts val="0"/>
              </a:spcAft>
            </a:pPr>
            <a:r>
              <a:rPr lang="en-US" sz="2400" dirty="0" smtClean="0"/>
              <a:t>Common list of </a:t>
            </a:r>
            <a:r>
              <a:rPr lang="en-US" sz="2400" smtClean="0"/>
              <a:t>installed packages</a:t>
            </a:r>
            <a:endParaRPr lang="en-US" sz="2400" dirty="0" smtClean="0"/>
          </a:p>
          <a:p>
            <a:pPr>
              <a:spcBef>
                <a:spcPts val="2400"/>
              </a:spcBef>
              <a:spcAft>
                <a:spcPts val="0"/>
              </a:spcAft>
            </a:pPr>
            <a:r>
              <a:rPr lang="en-US" sz="2400" dirty="0" smtClean="0"/>
              <a:t>Simplified uninstalls</a:t>
            </a:r>
          </a:p>
          <a:p>
            <a:pPr>
              <a:spcBef>
                <a:spcPts val="2400"/>
              </a:spcBef>
              <a:spcAft>
                <a:spcPts val="0"/>
              </a:spcAft>
            </a:pPr>
            <a:r>
              <a:rPr lang="en-US" sz="2400" dirty="0" smtClean="0"/>
              <a:t>Streamlined deployment with Package Restore</a:t>
            </a:r>
            <a:endParaRPr lang="en-US" sz="24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spTree>
    <p:extLst>
      <p:ext uri="{BB962C8B-B14F-4D97-AF65-F5344CB8AC3E}">
        <p14:creationId xmlns:p14="http://schemas.microsoft.com/office/powerpoint/2010/main" val="6049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7728" y="101600"/>
            <a:ext cx="10598728" cy="6858000"/>
          </a:xfrm>
          <a:prstGeom prst="rect">
            <a:avLst/>
          </a:prstGeom>
        </p:spPr>
      </p:pic>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7552</TotalTime>
  <Words>811</Words>
  <Application>Microsoft Office PowerPoint</Application>
  <PresentationFormat>Custom</PresentationFormat>
  <Paragraphs>126</Paragraphs>
  <Slides>13</Slides>
  <Notes>12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Arial</vt:lpstr>
      <vt:lpstr>Consolas</vt:lpstr>
      <vt:lpstr>Segoe Light</vt:lpstr>
      <vt:lpstr>Segoe UI Light</vt:lpstr>
      <vt:lpstr>Segoe UI</vt:lpstr>
      <vt:lpstr>MS1444_Windows Azure Template 16x9_r08b</vt:lpstr>
      <vt:lpstr>White with Consolas font for code slides</vt:lpstr>
      <vt:lpstr>think-cell Slide</vt:lpstr>
      <vt:lpstr>WebCamps Online</vt:lpstr>
      <vt:lpstr>Web Camps Keynote</vt:lpstr>
      <vt:lpstr>Agenda </vt:lpstr>
      <vt:lpstr>The foundation: tools &amp; frameworks</vt:lpstr>
      <vt:lpstr>Visual Studio 2012: The editor for serious web dev</vt:lpstr>
      <vt:lpstr>NuGet: The smart, easy way to manage dependencies</vt:lpstr>
      <vt:lpstr>ASP.NET: A Framework For All</vt:lpstr>
      <vt:lpstr>Deploying ASP.NET Apps to the Cloud</vt:lpstr>
      <vt:lpstr>Windows Azure signup</vt:lpstr>
      <vt:lpstr>The foundation: tools &amp; frameworks</vt:lpstr>
      <vt:lpstr>Taking it further: key scenarios</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311</cp:revision>
  <cp:lastPrinted>2011-10-11T14:25:22Z</cp:lastPrinted>
  <dcterms:created xsi:type="dcterms:W3CDTF">2011-03-29T16:07:22Z</dcterms:created>
  <dcterms:modified xsi:type="dcterms:W3CDTF">2012-11-30T03:17:06Z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