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29"/>
  </p:notesMasterIdLst>
  <p:handoutMasterIdLst>
    <p:handoutMasterId r:id="rId30"/>
  </p:handoutMasterIdLst>
  <p:sldIdLst>
    <p:sldId id="295" r:id="rId6"/>
    <p:sldId id="314" r:id="rId7"/>
    <p:sldId id="293" r:id="rId8"/>
    <p:sldId id="257" r:id="rId9"/>
    <p:sldId id="315" r:id="rId10"/>
    <p:sldId id="294" r:id="rId11"/>
    <p:sldId id="296" r:id="rId12"/>
    <p:sldId id="303" r:id="rId13"/>
    <p:sldId id="301" r:id="rId14"/>
    <p:sldId id="299" r:id="rId15"/>
    <p:sldId id="304" r:id="rId16"/>
    <p:sldId id="313" r:id="rId17"/>
    <p:sldId id="306" r:id="rId18"/>
    <p:sldId id="307" r:id="rId19"/>
    <p:sldId id="308" r:id="rId20"/>
    <p:sldId id="309" r:id="rId21"/>
    <p:sldId id="310" r:id="rId22"/>
    <p:sldId id="311" r:id="rId23"/>
    <p:sldId id="312" r:id="rId24"/>
    <p:sldId id="305" r:id="rId25"/>
    <p:sldId id="300" r:id="rId26"/>
    <p:sldId id="291" r:id="rId27"/>
    <p:sldId id="292" r:id="rId28"/>
  </p:sldIdLst>
  <p:sldSz cx="12188825" cy="6858000"/>
  <p:notesSz cx="6858000" cy="9296400"/>
  <p:embeddedFontLst>
    <p:embeddedFont>
      <p:font typeface="Segoe UI Light" panose="020B0502040204020203" pitchFamily="34" charset="0"/>
      <p:regular r:id="rId31"/>
      <p:italic r:id="rId32"/>
    </p:embeddedFont>
    <p:embeddedFont>
      <p:font typeface="Segoe UI" panose="020B0502040204020203"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Segoe Light" panose="020B0604020202020204" charset="0"/>
      <p:regular r:id="rId41"/>
      <p:italic r:id="rId42"/>
    </p:embeddedFont>
  </p:embeddedFontLst>
  <p:custDataLst>
    <p:tags r:id="rId4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2727" autoAdjust="0"/>
  </p:normalViewPr>
  <p:slideViewPr>
    <p:cSldViewPr snapToGrid="0">
      <p:cViewPr varScale="1">
        <p:scale>
          <a:sx n="84" d="100"/>
          <a:sy n="84" d="100"/>
        </p:scale>
        <p:origin x="1806" y="72"/>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pt>
    <dgm:pt modelId="{1108C22D-D867-484A-A5AB-C27F9AE80D39}" type="sibTrans" cxnId="{C49FD9FD-EB55-478E-9BF8-7A33842FBAC1}">
      <dgm:prSet/>
      <dgm:spPr/>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pt>
    <dgm:pt modelId="{E2E33C33-F5A2-45C5-AF56-0BB04A49ABE7}" type="sibTrans" cxnId="{709C3368-009F-4231-A3CE-749F9BB189CC}">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E0E45FE1-D0D2-40A3-A6F3-1AA1CCD07210}">
      <dgm:prSet/>
      <dgm:spPr/>
      <dgm:t>
        <a:bodyPr/>
        <a:lstStyle/>
        <a:p>
          <a:pPr rtl="0"/>
          <a:r>
            <a:rPr lang="en-US" dirty="0" smtClean="0"/>
            <a:t>NuGet</a:t>
          </a:r>
          <a:endParaRPr lang="en-US" dirty="0"/>
        </a:p>
      </dgm:t>
    </dgm:pt>
    <dgm:pt modelId="{B6989271-9095-4A3F-80CC-A04E4AED6ED7}" type="parTrans" cxnId="{AA937E7F-3D24-4F23-8BCD-6B302A2368E0}">
      <dgm:prSet/>
      <dgm:spPr/>
      <dgm:t>
        <a:bodyPr/>
        <a:lstStyle/>
        <a:p>
          <a:endParaRPr lang="en-US"/>
        </a:p>
      </dgm:t>
    </dgm:pt>
    <dgm:pt modelId="{3913F38B-4F95-4C55-827A-D361D83F0CFA}" type="sibTrans" cxnId="{AA937E7F-3D24-4F23-8BCD-6B302A2368E0}">
      <dgm:prSet/>
      <dgm:spPr/>
      <dgm:t>
        <a:bodyPr/>
        <a:lstStyle/>
        <a:p>
          <a:endParaRPr lang="en-US"/>
        </a:p>
      </dgm:t>
    </dgm:pt>
    <dgm:pt modelId="{F19B3A84-1E58-4EA4-BC8E-88EE9EC875F3}">
      <dgm:prSet/>
      <dgm:spPr/>
      <dgm:t>
        <a:bodyPr/>
        <a:lstStyle/>
        <a:p>
          <a:pPr rtl="0"/>
          <a:r>
            <a:rPr lang="en-US" dirty="0" smtClean="0"/>
            <a:t>ASP.NET</a:t>
          </a:r>
          <a:endParaRPr lang="en-US" dirty="0"/>
        </a:p>
      </dgm:t>
    </dgm:pt>
    <dgm:pt modelId="{2D072C30-8905-4EB1-BA78-E3A6775D6F0E}" type="parTrans" cxnId="{5949F08B-1C36-4CA3-BB6A-2EE419884BF8}">
      <dgm:prSet/>
      <dgm:spPr/>
      <dgm:t>
        <a:bodyPr/>
        <a:lstStyle/>
        <a:p>
          <a:endParaRPr lang="en-US"/>
        </a:p>
      </dgm:t>
    </dgm:pt>
    <dgm:pt modelId="{8B95A16F-26AB-438C-A479-8F0CDEC03FDD}" type="sibTrans" cxnId="{5949F08B-1C36-4CA3-BB6A-2EE419884BF8}">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6EBA3DC2-F638-4273-8776-F3FE0A081A64}" type="pres">
      <dgm:prSet presAssocID="{E0E45FE1-D0D2-40A3-A6F3-1AA1CCD07210}" presName="node" presStyleLbl="node1" presStyleIdx="1" presStyleCnt="4">
        <dgm:presLayoutVars>
          <dgm:bulletEnabled val="1"/>
        </dgm:presLayoutVars>
      </dgm:prSet>
      <dgm:spPr/>
      <dgm:t>
        <a:bodyPr/>
        <a:lstStyle/>
        <a:p>
          <a:endParaRPr lang="en-US"/>
        </a:p>
      </dgm:t>
    </dgm:pt>
    <dgm:pt modelId="{37010295-AF1F-4C13-A664-2E34FA8C29AB}" type="pres">
      <dgm:prSet presAssocID="{3913F38B-4F95-4C55-827A-D361D83F0CFA}" presName="sibTrans" presStyleCnt="0"/>
      <dgm:spPr/>
    </dgm:pt>
    <dgm:pt modelId="{FA43EED7-ABA6-4223-8AF3-2238502642FA}" type="pres">
      <dgm:prSet presAssocID="{F19B3A84-1E58-4EA4-BC8E-88EE9EC875F3}" presName="node" presStyleLbl="node1" presStyleIdx="2" presStyleCnt="4">
        <dgm:presLayoutVars>
          <dgm:bulletEnabled val="1"/>
        </dgm:presLayoutVars>
      </dgm:prSet>
      <dgm:spPr/>
      <dgm:t>
        <a:bodyPr/>
        <a:lstStyle/>
        <a:p>
          <a:endParaRPr lang="en-US"/>
        </a:p>
      </dgm:t>
    </dgm:pt>
    <dgm:pt modelId="{3D4591A6-E4DD-4D52-905D-112C3FE0D186}" type="pres">
      <dgm:prSet presAssocID="{8B95A16F-26AB-438C-A479-8F0CDEC03FDD}"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1448AFD4-95E5-4D8C-BC96-056C80779FA4}" type="presOf" srcId="{48914873-C460-43A6-8A7F-9F5DC4D43744}" destId="{17397D43-AE20-4DE6-BB81-F05A7B561DB3}" srcOrd="0" destOrd="0" presId="urn:microsoft.com/office/officeart/2005/8/layout/default"/>
    <dgm:cxn modelId="{2CA78704-15F4-46C5-B8E8-9097EC34F459}" type="presOf" srcId="{ACD2CAE5-6CA8-422A-A552-FA71416125D4}" destId="{81B22F2D-5B8A-447B-B1AF-78E703F0FBA8}" srcOrd="0" destOrd="0" presId="urn:microsoft.com/office/officeart/2005/8/layout/default"/>
    <dgm:cxn modelId="{00B660AD-D214-42FE-A657-4F3CA6BE9E41}" type="presOf" srcId="{F19B3A84-1E58-4EA4-BC8E-88EE9EC875F3}" destId="{FA43EED7-ABA6-4223-8AF3-2238502642FA}" srcOrd="0" destOrd="0" presId="urn:microsoft.com/office/officeart/2005/8/layout/default"/>
    <dgm:cxn modelId="{B50E6FFC-CBF5-4317-A52D-6EEC604FA0B7}" type="presOf" srcId="{2E47A735-2E54-47D4-8D7B-43DAE317DE22}" destId="{5222C5B1-7198-4817-8170-EA15671F32D9}" srcOrd="0" destOrd="0" presId="urn:microsoft.com/office/officeart/2005/8/layout/default"/>
    <dgm:cxn modelId="{AA937E7F-3D24-4F23-8BCD-6B302A2368E0}" srcId="{48914873-C460-43A6-8A7F-9F5DC4D43744}" destId="{E0E45FE1-D0D2-40A3-A6F3-1AA1CCD07210}" srcOrd="1" destOrd="0" parTransId="{B6989271-9095-4A3F-80CC-A04E4AED6ED7}" sibTransId="{3913F38B-4F95-4C55-827A-D361D83F0CFA}"/>
    <dgm:cxn modelId="{BE588B15-E547-4D91-AFD7-BB47C19256CF}" type="presOf" srcId="{E0E45FE1-D0D2-40A3-A6F3-1AA1CCD07210}" destId="{6EBA3DC2-F638-4273-8776-F3FE0A081A64}" srcOrd="0" destOrd="0" presId="urn:microsoft.com/office/officeart/2005/8/layout/default"/>
    <dgm:cxn modelId="{5949F08B-1C36-4CA3-BB6A-2EE419884BF8}" srcId="{48914873-C460-43A6-8A7F-9F5DC4D43744}" destId="{F19B3A84-1E58-4EA4-BC8E-88EE9EC875F3}" srcOrd="2" destOrd="0" parTransId="{2D072C30-8905-4EB1-BA78-E3A6775D6F0E}" sibTransId="{8B95A16F-26AB-438C-A479-8F0CDEC03FDD}"/>
    <dgm:cxn modelId="{0E487D11-6FF8-4D31-9674-E34AEC0327EA}" srcId="{48914873-C460-43A6-8A7F-9F5DC4D43744}" destId="{ACD2CAE5-6CA8-422A-A552-FA71416125D4}" srcOrd="0" destOrd="0" parTransId="{1CCBF95C-50B4-4AE2-BF6C-988A97E3766F}" sibTransId="{0EE29A21-DDDC-40E2-8756-7355AC783842}"/>
    <dgm:cxn modelId="{75C5F2ED-7190-4282-B715-C0BBE049F4E2}" srcId="{48914873-C460-43A6-8A7F-9F5DC4D43744}" destId="{2E47A735-2E54-47D4-8D7B-43DAE317DE22}" srcOrd="3" destOrd="0" parTransId="{935CD182-5494-4B87-A87B-5C526DA1EFD0}" sibTransId="{9F231788-C31F-4B60-A8BF-C2D421D63C19}"/>
    <dgm:cxn modelId="{EC6F8DFE-C178-4BF8-B2FC-9010F59C996C}" type="presParOf" srcId="{17397D43-AE20-4DE6-BB81-F05A7B561DB3}" destId="{81B22F2D-5B8A-447B-B1AF-78E703F0FBA8}" srcOrd="0" destOrd="0" presId="urn:microsoft.com/office/officeart/2005/8/layout/default"/>
    <dgm:cxn modelId="{504CFE06-A205-4764-ADC8-955FCCF71BE0}" type="presParOf" srcId="{17397D43-AE20-4DE6-BB81-F05A7B561DB3}" destId="{06199EA7-9AD7-47F3-B47F-9C74788B88C1}" srcOrd="1" destOrd="0" presId="urn:microsoft.com/office/officeart/2005/8/layout/default"/>
    <dgm:cxn modelId="{3123ACDD-24E2-47E8-A14A-51A936CAA749}" type="presParOf" srcId="{17397D43-AE20-4DE6-BB81-F05A7B561DB3}" destId="{6EBA3DC2-F638-4273-8776-F3FE0A081A64}" srcOrd="2" destOrd="0" presId="urn:microsoft.com/office/officeart/2005/8/layout/default"/>
    <dgm:cxn modelId="{AF80E164-A73A-42DD-8E27-F7E4FBBF25C8}" type="presParOf" srcId="{17397D43-AE20-4DE6-BB81-F05A7B561DB3}" destId="{37010295-AF1F-4C13-A664-2E34FA8C29AB}" srcOrd="3" destOrd="0" presId="urn:microsoft.com/office/officeart/2005/8/layout/default"/>
    <dgm:cxn modelId="{6959A959-4E80-4C76-BC3A-739B1F008D59}" type="presParOf" srcId="{17397D43-AE20-4DE6-BB81-F05A7B561DB3}" destId="{FA43EED7-ABA6-4223-8AF3-2238502642FA}" srcOrd="4" destOrd="0" presId="urn:microsoft.com/office/officeart/2005/8/layout/default"/>
    <dgm:cxn modelId="{6569BB3A-97E3-4D67-8735-E7D1E064DFC8}" type="presParOf" srcId="{17397D43-AE20-4DE6-BB81-F05A7B561DB3}" destId="{3D4591A6-E4DD-4D52-905D-112C3FE0D186}" srcOrd="5" destOrd="0" presId="urn:microsoft.com/office/officeart/2005/8/layout/default"/>
    <dgm:cxn modelId="{B54C9EA1-1CD2-4602-AF1E-A60A2C95F92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6EBA3DC2-F638-4273-8776-F3FE0A081A64}">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164864"/>
        <a:ext cx="2591274" cy="1554764"/>
      </dsp:txXfrm>
    </dsp:sp>
    <dsp:sp modelId="{FA43EED7-ABA6-4223-8AF3-2238502642FA}">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56656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23</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40426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9</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07743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xml"/><Relationship Id="rId7" Type="http://schemas.openxmlformats.org/officeDocument/2006/relationships/diagramData" Target="../diagrams/data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10.xml"/><Relationship Id="rId9"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tags" Target="../tags/tag11.xml"/><Relationship Id="rId16" Type="http://schemas.microsoft.com/office/2007/relationships/diagramDrawing" Target="../diagrams/drawing4.xml"/><Relationship Id="rId1" Type="http://schemas.openxmlformats.org/officeDocument/2006/relationships/vmlDrawing" Target="../drawings/vmlDrawing8.vml"/><Relationship Id="rId6" Type="http://schemas.openxmlformats.org/officeDocument/2006/relationships/image" Target="../media/image9.emf"/><Relationship Id="rId11" Type="http://schemas.microsoft.com/office/2007/relationships/diagramDrawing" Target="../diagrams/drawing3.xml"/><Relationship Id="rId5" Type="http://schemas.openxmlformats.org/officeDocument/2006/relationships/oleObject" Target="../embeddings/oleObject8.bin"/><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notesSlide" Target="../notesSlides/notesSlide11.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8" Type="http://schemas.openxmlformats.org/officeDocument/2006/relationships/hyperlink" Target="http://asp.net/" TargetMode="External"/><Relationship Id="rId3" Type="http://schemas.openxmlformats.org/officeDocument/2006/relationships/tags" Target="../tags/tag13.xml"/><Relationship Id="rId7" Type="http://schemas.openxmlformats.org/officeDocument/2006/relationships/image" Target="../media/image9.emf"/><Relationship Id="rId12" Type="http://schemas.openxmlformats.org/officeDocument/2006/relationships/hyperlink" Target="http://aka.ms/webcamps-azure" TargetMode="Externa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hyperlink" Target="http://windowsazure.com/" TargetMode="External"/><Relationship Id="rId5" Type="http://schemas.openxmlformats.org/officeDocument/2006/relationships/notesSlide" Target="../notesSlides/notesSlide12.xml"/><Relationship Id="rId10" Type="http://schemas.openxmlformats.org/officeDocument/2006/relationships/hyperlink" Target="http://www.devcamps.ms/web" TargetMode="External"/><Relationship Id="rId4" Type="http://schemas.openxmlformats.org/officeDocument/2006/relationships/slideLayout" Target="../slideLayouts/slideLayout2.xml"/><Relationship Id="rId9" Type="http://schemas.openxmlformats.org/officeDocument/2006/relationships/hyperlink" Target="http://asp.net/vnext"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jongalloway</a:t>
              </a:r>
              <a:r>
                <a:rPr lang="en-US" sz="2600" spc="-100" dirty="0" smtClean="0">
                  <a:gradFill>
                    <a:gsLst>
                      <a:gs pos="0">
                        <a:srgbClr val="595959"/>
                      </a:gs>
                      <a:gs pos="86000">
                        <a:srgbClr val="595959"/>
                      </a:gs>
                    </a:gsLst>
                    <a:lin ang="5400000" scaled="0"/>
                  </a:gradFill>
                  <a:latin typeface="Segoe UI Light" pitchFamily="34" charset="0"/>
                </a:rPr>
                <a:t> / @</a:t>
              </a:r>
              <a:r>
                <a:rPr lang="en-US" sz="2600" spc="-100" dirty="0" err="1" smtClean="0">
                  <a:gradFill>
                    <a:gsLst>
                      <a:gs pos="0">
                        <a:srgbClr val="595959"/>
                      </a:gs>
                      <a:gs pos="86000">
                        <a:srgbClr val="595959"/>
                      </a:gs>
                    </a:gsLst>
                    <a:lin ang="5400000" scaled="0"/>
                  </a:gradFill>
                  <a:latin typeface="Segoe UI Light" pitchFamily="34" charset="0"/>
                </a:rPr>
                <a:t>bradygaster</a:t>
              </a:r>
              <a:r>
                <a:rPr lang="en-US" sz="2600" spc="-100" dirty="0" smtClean="0">
                  <a:gradFill>
                    <a:gsLst>
                      <a:gs pos="0">
                        <a:srgbClr val="595959"/>
                      </a:gs>
                      <a:gs pos="86000">
                        <a:srgbClr val="595959"/>
                      </a:gs>
                    </a:gsLst>
                    <a:lin ang="5400000" scaled="0"/>
                  </a:gradFill>
                  <a:latin typeface="Segoe UI Light" pitchFamily="34" charset="0"/>
                </a:rPr>
                <a:t> / @</a:t>
              </a:r>
              <a:r>
                <a:rPr lang="en-US" sz="2600" spc="-100" dirty="0" err="1" smtClean="0">
                  <a:gradFill>
                    <a:gsLst>
                      <a:gs pos="0">
                        <a:srgbClr val="595959"/>
                      </a:gs>
                      <a:gs pos="86000">
                        <a:srgbClr val="595959"/>
                      </a:gs>
                    </a:gsLst>
                    <a:lin ang="5400000" scaled="0"/>
                  </a:gradFill>
                  <a:latin typeface="Segoe UI Light" pitchFamily="34" charset="0"/>
                </a:rPr>
                <a:t>xinqiu</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6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Deploying </a:t>
            </a:r>
            <a:r>
              <a:rPr lang="en-US" sz="4000" dirty="0"/>
              <a:t>ASP.NET </a:t>
            </a:r>
            <a:r>
              <a:rPr lang="en-US" sz="4000" dirty="0" smtClean="0"/>
              <a:t>Apps </a:t>
            </a:r>
            <a:r>
              <a:rPr lang="en-US" sz="4000" dirty="0"/>
              <a:t>to the Cloud</a:t>
            </a:r>
          </a:p>
        </p:txBody>
      </p:sp>
      <p:sp>
        <p:nvSpPr>
          <p:cNvPr id="5" name="Text Placeholder 4"/>
          <p:cNvSpPr>
            <a:spLocks noGrp="1"/>
          </p:cNvSpPr>
          <p:nvPr>
            <p:ph type="body" sz="quarter" idx="10"/>
          </p:nvPr>
        </p:nvSpPr>
        <p:spPr>
          <a:xfrm>
            <a:off x="517525" y="1695450"/>
            <a:ext cx="5404810" cy="2554545"/>
          </a:xfrm>
        </p:spPr>
        <p:txBody>
          <a:bodyPr/>
          <a:lstStyle/>
          <a:p>
            <a:pPr>
              <a:spcBef>
                <a:spcPts val="1200"/>
              </a:spcBef>
              <a:spcAft>
                <a:spcPts val="0"/>
              </a:spcAft>
            </a:pPr>
            <a:r>
              <a:rPr lang="en-US" sz="2800" dirty="0" smtClean="0"/>
              <a:t>Windows Azure Web Sites (10 free!)</a:t>
            </a:r>
          </a:p>
          <a:p>
            <a:pPr>
              <a:spcBef>
                <a:spcPts val="1200"/>
              </a:spcBef>
              <a:spcAft>
                <a:spcPts val="0"/>
              </a:spcAft>
            </a:pPr>
            <a:r>
              <a:rPr lang="en-US" sz="2800" dirty="0" smtClean="0"/>
              <a:t>Fast site creation and deployment</a:t>
            </a:r>
          </a:p>
          <a:p>
            <a:pPr>
              <a:spcBef>
                <a:spcPts val="1200"/>
              </a:spcBef>
              <a:spcAft>
                <a:spcPts val="0"/>
              </a:spcAft>
            </a:pPr>
            <a:r>
              <a:rPr lang="en-US" sz="2800" dirty="0" smtClean="0"/>
              <a:t>Nothing new to learn</a:t>
            </a:r>
          </a:p>
          <a:p>
            <a:pPr>
              <a:spcBef>
                <a:spcPts val="1200"/>
              </a:spcBef>
              <a:spcAft>
                <a:spcPts val="0"/>
              </a:spcAft>
            </a:pPr>
            <a:r>
              <a:rPr lang="en-US" sz="2800" dirty="0" smtClean="0"/>
              <a:t>Easy to scale</a:t>
            </a:r>
          </a:p>
          <a:p>
            <a:pPr>
              <a:spcBef>
                <a:spcPts val="1200"/>
              </a:spcBef>
              <a:spcAft>
                <a:spcPts val="0"/>
              </a:spcAft>
            </a:pPr>
            <a:endParaRPr lang="en-US" sz="2800"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7728" y="101600"/>
            <a:ext cx="10598728" cy="6858000"/>
          </a:xfrm>
          <a:prstGeom prst="rect">
            <a:avLst/>
          </a:prstGeom>
        </p:spPr>
      </p:pic>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403756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0" y="0"/>
            <a:ext cx="12234121" cy="6858000"/>
          </a:xfrm>
          <a:prstGeom prst="rect">
            <a:avLst/>
          </a:prstGeom>
        </p:spPr>
      </p:pic>
    </p:spTree>
    <p:extLst>
      <p:ext uri="{BB962C8B-B14F-4D97-AF65-F5344CB8AC3E}">
        <p14:creationId xmlns:p14="http://schemas.microsoft.com/office/powerpoint/2010/main" val="217022406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16520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174376109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34702235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0744907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806763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66336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9302095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 notes</a:t>
            </a:r>
            <a:endParaRPr lang="en-US" dirty="0"/>
          </a:p>
        </p:txBody>
      </p:sp>
      <p:sp>
        <p:nvSpPr>
          <p:cNvPr id="3" name="Text Placeholder 2"/>
          <p:cNvSpPr>
            <a:spLocks noGrp="1"/>
          </p:cNvSpPr>
          <p:nvPr>
            <p:ph type="body" sz="quarter" idx="10"/>
          </p:nvPr>
        </p:nvSpPr>
        <p:spPr>
          <a:xfrm>
            <a:off x="519112" y="1447799"/>
            <a:ext cx="11149013" cy="553998"/>
          </a:xfrm>
        </p:spPr>
        <p:txBody>
          <a:bodyPr/>
          <a:lstStyle/>
          <a:p>
            <a:r>
              <a:rPr lang="en-US" dirty="0" smtClean="0"/>
              <a:t>Wireless information:</a:t>
            </a:r>
            <a:endParaRPr lang="en-US" dirty="0" smtClean="0"/>
          </a:p>
        </p:txBody>
      </p:sp>
    </p:spTree>
    <p:extLst>
      <p:ext uri="{BB962C8B-B14F-4D97-AF65-F5344CB8AC3E}">
        <p14:creationId xmlns:p14="http://schemas.microsoft.com/office/powerpoint/2010/main" val="7850563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60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89285771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5559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42251E-7 1.11111E-6 L 0.00208 0.39768 " pathEditMode="relative" rAng="0" ptsTypes="AA">
                                      <p:cBhvr>
                                        <p:cTn id="6" dur="2000" fill="hold"/>
                                        <p:tgtEl>
                                          <p:spTgt spid="4">
                                            <p:graphicEl>
                                              <a:dgm id="{81B22F2D-5B8A-447B-B1AF-78E703F0FBA8}"/>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6EBA3DC2-F638-4273-8776-F3FE0A081A64}"/>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FA43EED7-ABA6-4223-8AF3-2238502642FA}"/>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3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4745915"/>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a:p>
            <a:pPr>
              <a:spcAft>
                <a:spcPts val="1200"/>
              </a:spcAft>
            </a:pPr>
            <a:r>
              <a:rPr lang="en-US" sz="3200" dirty="0" smtClean="0">
                <a:latin typeface="+mn-lt"/>
                <a:hlinkClick r:id="rId10"/>
              </a:rPr>
              <a:t>http://www.devcamps.ms/web</a:t>
            </a:r>
            <a:r>
              <a:rPr lang="en-US" sz="3200" dirty="0" smtClean="0">
                <a:latin typeface="+mn-lt"/>
              </a:rPr>
              <a:t> </a:t>
            </a:r>
          </a:p>
          <a:p>
            <a:pPr>
              <a:spcAft>
                <a:spcPts val="1200"/>
              </a:spcAft>
            </a:pPr>
            <a:r>
              <a:rPr lang="en-US" sz="3200" dirty="0" smtClean="0">
                <a:latin typeface="+mn-lt"/>
                <a:hlinkClick r:id="rId11"/>
              </a:rPr>
              <a:t>http://windowsazure.com</a:t>
            </a:r>
            <a:r>
              <a:rPr lang="en-US" sz="3200" dirty="0" smtClean="0">
                <a:latin typeface="+mn-lt"/>
              </a:rPr>
              <a:t> </a:t>
            </a:r>
          </a:p>
          <a:p>
            <a:pPr>
              <a:spcAft>
                <a:spcPts val="1200"/>
              </a:spcAft>
            </a:pPr>
            <a:r>
              <a:rPr lang="en-US" sz="3200" dirty="0">
                <a:latin typeface="+mn-lt"/>
                <a:hlinkClick r:id="rId12"/>
              </a:rPr>
              <a:t>http://</a:t>
            </a:r>
            <a:r>
              <a:rPr lang="en-US" sz="3200" dirty="0">
                <a:latin typeface="+mn-lt"/>
                <a:hlinkClick r:id="rId12"/>
              </a:rPr>
              <a:t>aka.ms/webcamps-azure</a:t>
            </a:r>
            <a:r>
              <a:rPr lang="en-US" sz="3200" dirty="0">
                <a:latin typeface="+mn-lt"/>
              </a:rPr>
              <a:t> </a:t>
            </a:r>
            <a:r>
              <a:rPr lang="en-US" sz="3200" dirty="0" smtClean="0"/>
              <a:t>(free trial)</a:t>
            </a:r>
            <a:endParaRPr lang="en-US" sz="3200" dirty="0" smtClean="0">
              <a:latin typeface="+mn-lt"/>
            </a:endParaRPr>
          </a:p>
          <a:p>
            <a:pPr>
              <a:spcAft>
                <a:spcPts val="1200"/>
              </a:spcAft>
            </a:pPr>
            <a:endParaRPr lang="en-US" sz="3200" dirty="0">
              <a:latin typeface="+mn-lt"/>
            </a:endParaRPr>
          </a:p>
          <a:p>
            <a:pPr>
              <a:spcAft>
                <a:spcPts val="1200"/>
              </a:spcAft>
            </a:pPr>
            <a:r>
              <a:rPr lang="en-US" sz="3200" dirty="0" smtClean="0">
                <a:latin typeface="+mn-lt"/>
              </a:rPr>
              <a:t>[Reminder: </a:t>
            </a:r>
            <a:r>
              <a:rPr lang="en-US" sz="3200" dirty="0" err="1" smtClean="0">
                <a:latin typeface="+mn-lt"/>
              </a:rPr>
              <a:t>Evals</a:t>
            </a:r>
            <a:r>
              <a:rPr lang="en-US" sz="3200" dirty="0">
                <a:latin typeface="+mn-lt"/>
              </a:rPr>
              <a:t>]</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endParaRPr lang="en-US" dirty="0" smtClean="0"/>
          </a:p>
          <a:p>
            <a:r>
              <a:rPr lang="en-US" dirty="0" smtClean="0"/>
              <a:t>Role</a:t>
            </a:r>
            <a:endParaRPr lang="en-US" dirty="0" smtClean="0"/>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4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68039" y="1554842"/>
            <a:ext cx="8483991" cy="4967514"/>
          </a:xfrm>
        </p:spPr>
        <p:txBody>
          <a:bodyPr/>
          <a:lstStyle/>
          <a:p>
            <a:pPr marL="0" indent="3175"/>
            <a:r>
              <a:rPr lang="en-US" sz="2800" dirty="0"/>
              <a:t>What’s new in ASP.NET 4.5</a:t>
            </a:r>
          </a:p>
          <a:p>
            <a:pPr marL="0" indent="3175"/>
            <a:r>
              <a:rPr lang="en-US" sz="2800" dirty="0"/>
              <a:t>Building and deploying websites with ASP.NET MVC 4</a:t>
            </a:r>
          </a:p>
          <a:p>
            <a:pPr marL="0" indent="3175"/>
            <a:r>
              <a:rPr lang="en-US" sz="2800" dirty="0"/>
              <a:t>Creating HTML5 Applications with jQuery</a:t>
            </a:r>
          </a:p>
          <a:p>
            <a:pPr marL="0" indent="3175"/>
            <a:r>
              <a:rPr lang="en-US" sz="2800" dirty="0"/>
              <a:t>Building a service layer with ASP.NET Web API</a:t>
            </a:r>
          </a:p>
          <a:p>
            <a:pPr marL="0" indent="3175"/>
            <a:r>
              <a:rPr lang="en-US" sz="2800" dirty="0"/>
              <a:t>Leveraging </a:t>
            </a:r>
            <a:r>
              <a:rPr lang="en-US" sz="2800" dirty="0" smtClean="0"/>
              <a:t>ASP.NET </a:t>
            </a:r>
            <a:r>
              <a:rPr lang="en-US" sz="2800" dirty="0" err="1" smtClean="0"/>
              <a:t>dev</a:t>
            </a:r>
            <a:r>
              <a:rPr lang="en-US" sz="2800" dirty="0" smtClean="0"/>
              <a:t> </a:t>
            </a:r>
            <a:r>
              <a:rPr lang="en-US" sz="2800" dirty="0"/>
              <a:t>skills to build apps for Office</a:t>
            </a:r>
          </a:p>
          <a:p>
            <a:pPr marL="0" indent="3175"/>
            <a:r>
              <a:rPr lang="en-US" sz="2800" dirty="0"/>
              <a:t>Building for the mobile web</a:t>
            </a:r>
          </a:p>
          <a:p>
            <a:pPr marL="0" indent="3175"/>
            <a:r>
              <a:rPr lang="en-US" sz="2800" dirty="0"/>
              <a:t>Real-time communications with SignalR</a:t>
            </a:r>
          </a:p>
          <a:p>
            <a:pPr marL="0" indent="3175"/>
            <a:r>
              <a:rPr lang="en-US" sz="2800" dirty="0"/>
              <a:t>Using Cloud Application Services</a:t>
            </a:r>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69729553"/>
              </p:ext>
            </p:extLst>
          </p:nvPr>
        </p:nvGraphicFramePr>
        <p:xfrm>
          <a:off x="633045" y="496379"/>
          <a:ext cx="11131062" cy="5234220"/>
        </p:xfrm>
        <a:graphic>
          <a:graphicData uri="http://schemas.openxmlformats.org/drawingml/2006/table">
            <a:tbl>
              <a:tblPr/>
              <a:tblGrid>
                <a:gridCol w="5943600"/>
                <a:gridCol w="2831123"/>
                <a:gridCol w="2356339"/>
              </a:tblGrid>
              <a:tr h="272595">
                <a:tc>
                  <a:txBody>
                    <a:bodyPr/>
                    <a:lstStyle/>
                    <a:p>
                      <a:pPr rtl="0"/>
                      <a:r>
                        <a:rPr lang="en-US" sz="2000" dirty="0">
                          <a:solidFill>
                            <a:schemeClr val="bg1"/>
                          </a:solidFill>
                        </a:rPr>
                        <a:t>Welcome</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8:30am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What's new in ASP.NET 4.5</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dirty="0">
                          <a:solidFill>
                            <a:schemeClr val="bg1"/>
                          </a:solidFill>
                        </a:rPr>
                        <a:t>Building and deploying websites with ASP.NET MVC 4</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Creating HTML5 Applications with jQuery</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Lunch</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 service layer with ASP.NET Web API</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Leveraging your ASP.NET development skills to build Office Apps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and leveraging social services in ASP.NET</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r>
                        <a:rPr lang="en-US" sz="2000">
                          <a:solidFill>
                            <a:schemeClr val="bg1"/>
                          </a:solidFill>
                        </a:rPr>
                        <a:t>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for the mobile web</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2:30pm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Realtime communications with SignalR</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599">
                <a:tc>
                  <a:txBody>
                    <a:bodyPr/>
                    <a:lstStyle/>
                    <a:p>
                      <a:pPr rtl="0"/>
                      <a:r>
                        <a:rPr lang="en-US" sz="2000">
                          <a:solidFill>
                            <a:schemeClr val="bg1"/>
                          </a:solidFill>
                        </a:rPr>
                        <a:t>Using Cloud Application Services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67">
                <a:tc>
                  <a:txBody>
                    <a:bodyPr/>
                    <a:lstStyle/>
                    <a:p>
                      <a:pPr rtl="0"/>
                      <a:r>
                        <a:rPr lang="en-US" sz="2000" dirty="0">
                          <a:solidFill>
                            <a:schemeClr val="bg1"/>
                          </a:solidFill>
                        </a:rPr>
                        <a:t>Wrap Up</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5:00pm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79732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7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586142"/>
            <a:ext cx="11158536" cy="553998"/>
          </a:xfrm>
          <a:prstGeom prst="rect">
            <a:avLst/>
          </a:prstGeom>
        </p:spPr>
        <p:txBody>
          <a:bodyPr/>
          <a:lstStyle/>
          <a:p>
            <a:r>
              <a:rPr lang="en-US" sz="4000" dirty="0" smtClean="0"/>
              <a:t>Visual Studio 2012: </a:t>
            </a:r>
            <a:r>
              <a:rPr lang="en-US" sz="4000" i="1" dirty="0" smtClean="0"/>
              <a:t>The</a:t>
            </a:r>
            <a:r>
              <a:rPr lang="en-US" sz="4000" dirty="0" smtClean="0"/>
              <a:t> editor for serious web </a:t>
            </a:r>
            <a:r>
              <a:rPr lang="en-US" sz="4000" dirty="0" err="1" smtClean="0"/>
              <a:t>dev</a:t>
            </a:r>
            <a:endParaRPr lang="en-US" sz="4000" dirty="0"/>
          </a:p>
        </p:txBody>
      </p:sp>
      <p:sp>
        <p:nvSpPr>
          <p:cNvPr id="5" name="Text Placeholder 4"/>
          <p:cNvSpPr>
            <a:spLocks noGrp="1"/>
          </p:cNvSpPr>
          <p:nvPr>
            <p:ph type="body" sz="quarter" idx="10"/>
          </p:nvPr>
        </p:nvSpPr>
        <p:spPr>
          <a:xfrm>
            <a:off x="517525" y="1695450"/>
            <a:ext cx="5404810" cy="3170099"/>
          </a:xfrm>
        </p:spPr>
        <p:txBody>
          <a:bodyPr/>
          <a:lstStyle/>
          <a:p>
            <a:pPr>
              <a:spcBef>
                <a:spcPts val="2400"/>
              </a:spcBef>
              <a:spcAft>
                <a:spcPts val="0"/>
              </a:spcAft>
            </a:pPr>
            <a:r>
              <a:rPr lang="en-US" sz="2800" dirty="0" smtClean="0"/>
              <a:t>HTML5 / CSS3 standards and smarts</a:t>
            </a:r>
          </a:p>
          <a:p>
            <a:pPr>
              <a:spcBef>
                <a:spcPts val="2400"/>
              </a:spcBef>
              <a:spcAft>
                <a:spcPts val="0"/>
              </a:spcAft>
            </a:pPr>
            <a:r>
              <a:rPr lang="en-US" sz="2800" dirty="0" smtClean="0"/>
              <a:t>JavaScript language features</a:t>
            </a:r>
            <a:endParaRPr lang="en-US" sz="2800" dirty="0"/>
          </a:p>
          <a:p>
            <a:pPr>
              <a:spcBef>
                <a:spcPts val="2400"/>
              </a:spcBef>
              <a:spcAft>
                <a:spcPts val="0"/>
              </a:spcAft>
            </a:pPr>
            <a:r>
              <a:rPr lang="en-US" sz="2800" dirty="0" smtClean="0"/>
              <a:t>Page Inspector</a:t>
            </a:r>
          </a:p>
          <a:p>
            <a:pPr>
              <a:spcBef>
                <a:spcPts val="2400"/>
              </a:spcBef>
              <a:spcAft>
                <a:spcPts val="0"/>
              </a:spcAft>
            </a:pPr>
            <a:r>
              <a:rPr lang="en-US" sz="2800" dirty="0" smtClean="0"/>
              <a:t>One code editor for client and server</a:t>
            </a:r>
          </a:p>
          <a:p>
            <a:pPr>
              <a:spcBef>
                <a:spcPts val="2400"/>
              </a:spcBef>
              <a:spcAft>
                <a:spcPts val="0"/>
              </a:spcAft>
            </a:pPr>
            <a:r>
              <a:rPr lang="en-US" sz="2800" dirty="0" smtClean="0"/>
              <a:t>Web Essentials extension</a:t>
            </a:r>
            <a:endParaRPr lang="en-US" sz="28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9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NuGet: The smart, easy way to manage dependencies</a:t>
            </a:r>
            <a:endParaRPr lang="en-US" sz="4000" dirty="0"/>
          </a:p>
        </p:txBody>
      </p:sp>
      <p:sp>
        <p:nvSpPr>
          <p:cNvPr id="5" name="Text Placeholder 4"/>
          <p:cNvSpPr>
            <a:spLocks noGrp="1"/>
          </p:cNvSpPr>
          <p:nvPr>
            <p:ph type="body" sz="quarter" idx="10"/>
          </p:nvPr>
        </p:nvSpPr>
        <p:spPr>
          <a:xfrm>
            <a:off x="517525" y="1695450"/>
            <a:ext cx="5404810" cy="4173450"/>
          </a:xfrm>
        </p:spPr>
        <p:txBody>
          <a:bodyPr/>
          <a:lstStyle/>
          <a:p>
            <a:pPr>
              <a:spcBef>
                <a:spcPts val="2400"/>
              </a:spcBef>
              <a:spcAft>
                <a:spcPts val="0"/>
              </a:spcAft>
            </a:pPr>
            <a:r>
              <a:rPr lang="en-US" sz="2400" dirty="0" smtClean="0"/>
              <a:t>Find the latest release</a:t>
            </a:r>
          </a:p>
          <a:p>
            <a:pPr>
              <a:spcBef>
                <a:spcPts val="2400"/>
              </a:spcBef>
              <a:spcAft>
                <a:spcPts val="0"/>
              </a:spcAft>
            </a:pPr>
            <a:r>
              <a:rPr lang="en-US" sz="2400" dirty="0" smtClean="0"/>
              <a:t>Install and configure in your project</a:t>
            </a:r>
          </a:p>
          <a:p>
            <a:pPr>
              <a:spcBef>
                <a:spcPts val="2400"/>
              </a:spcBef>
              <a:spcAft>
                <a:spcPts val="0"/>
              </a:spcAft>
            </a:pPr>
            <a:r>
              <a:rPr lang="en-US" sz="2400" dirty="0" smtClean="0"/>
              <a:t>Handle dependencies and versions</a:t>
            </a:r>
          </a:p>
          <a:p>
            <a:pPr>
              <a:spcBef>
                <a:spcPts val="2400"/>
              </a:spcBef>
              <a:spcAft>
                <a:spcPts val="0"/>
              </a:spcAft>
            </a:pPr>
            <a:r>
              <a:rPr lang="en-US" sz="2400" dirty="0" smtClean="0"/>
              <a:t>Updates with dependency checking</a:t>
            </a:r>
          </a:p>
          <a:p>
            <a:pPr>
              <a:spcBef>
                <a:spcPts val="2400"/>
              </a:spcBef>
              <a:spcAft>
                <a:spcPts val="0"/>
              </a:spcAft>
            </a:pPr>
            <a:r>
              <a:rPr lang="en-US" sz="2400" dirty="0" smtClean="0"/>
              <a:t>Common list of </a:t>
            </a:r>
            <a:r>
              <a:rPr lang="en-US" sz="2400" smtClean="0"/>
              <a:t>installed packages</a:t>
            </a:r>
            <a:endParaRPr lang="en-US" sz="2400" dirty="0" smtClean="0"/>
          </a:p>
          <a:p>
            <a:pPr>
              <a:spcBef>
                <a:spcPts val="2400"/>
              </a:spcBef>
              <a:spcAft>
                <a:spcPts val="0"/>
              </a:spcAft>
            </a:pPr>
            <a:r>
              <a:rPr lang="en-US" sz="2400" dirty="0" smtClean="0"/>
              <a:t>Simplified uninstalls</a:t>
            </a:r>
          </a:p>
          <a:p>
            <a:pPr>
              <a:spcBef>
                <a:spcPts val="2400"/>
              </a:spcBef>
              <a:spcAft>
                <a:spcPts val="0"/>
              </a:spcAft>
            </a:pPr>
            <a:r>
              <a:rPr lang="en-US" sz="2400" dirty="0" smtClean="0"/>
              <a:t>Streamlined deployment with Package Restore</a:t>
            </a:r>
            <a:endParaRPr lang="en-US" sz="24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912" y="1892595"/>
            <a:ext cx="3694834" cy="3694834"/>
          </a:xfrm>
          <a:prstGeom prst="rect">
            <a:avLst/>
          </a:prstGeom>
        </p:spPr>
      </p:pic>
    </p:spTree>
    <p:extLst>
      <p:ext uri="{BB962C8B-B14F-4D97-AF65-F5344CB8AC3E}">
        <p14:creationId xmlns:p14="http://schemas.microsoft.com/office/powerpoint/2010/main" val="6049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ASP.NET: A </a:t>
            </a:r>
            <a:r>
              <a:rPr lang="en-US" dirty="0"/>
              <a:t>F</a:t>
            </a:r>
            <a:r>
              <a:rPr lang="en-US" dirty="0" smtClean="0"/>
              <a:t>ramework </a:t>
            </a:r>
            <a:r>
              <a:rPr lang="en-US" dirty="0"/>
              <a:t>F</a:t>
            </a:r>
            <a:r>
              <a:rPr lang="en-US" dirty="0" smtClean="0"/>
              <a:t>or </a:t>
            </a:r>
            <a:r>
              <a:rPr lang="en-US" dirty="0"/>
              <a:t>A</a:t>
            </a:r>
            <a:r>
              <a:rPr lang="en-US" dirty="0" smtClean="0"/>
              <a:t>ll</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7683</TotalTime>
  <Words>913</Words>
  <Application>Microsoft Office PowerPoint</Application>
  <PresentationFormat>Custom</PresentationFormat>
  <Paragraphs>180</Paragraphs>
  <Slides>23</Slides>
  <Notes>13</Notes>
  <HiddenSlides>2</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1" baseType="lpstr">
      <vt:lpstr>Segoe UI Light</vt:lpstr>
      <vt:lpstr>Segoe UI</vt:lpstr>
      <vt:lpstr>Arial</vt:lpstr>
      <vt:lpstr>Consolas</vt:lpstr>
      <vt:lpstr>Segoe Light</vt:lpstr>
      <vt:lpstr>MS1444_Windows Azure Template 16x9_r08b</vt:lpstr>
      <vt:lpstr>White with Consolas font for code slides</vt:lpstr>
      <vt:lpstr>think-cell Slide</vt:lpstr>
      <vt:lpstr>WebCamps Online</vt:lpstr>
      <vt:lpstr>Housekeeping notes</vt:lpstr>
      <vt:lpstr>Web Camps Keynote</vt:lpstr>
      <vt:lpstr>Agenda </vt:lpstr>
      <vt:lpstr>PowerPoint Presentation</vt:lpstr>
      <vt:lpstr>The foundation: tools &amp; frameworks</vt:lpstr>
      <vt:lpstr>Visual Studio 2012: The editor for serious web dev</vt:lpstr>
      <vt:lpstr>NuGet: The smart, easy way to manage dependencies</vt:lpstr>
      <vt:lpstr>ASP.NET: A Framework For All</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foundation: tools &amp; frameworks</vt:lpstr>
      <vt:lpstr>Taking it further: key scenarios</vt:lpstr>
      <vt:lpstr>Resources</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328</cp:revision>
  <cp:lastPrinted>2011-10-11T14:25:22Z</cp:lastPrinted>
  <dcterms:created xsi:type="dcterms:W3CDTF">2011-03-29T16:07:22Z</dcterms:created>
  <dcterms:modified xsi:type="dcterms:W3CDTF">2012-12-07T22:12:04Z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