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4"/>
  </p:sldMasterIdLst>
  <p:notesMasterIdLst>
    <p:notesMasterId r:id="rId21"/>
  </p:notesMasterIdLst>
  <p:handoutMasterIdLst>
    <p:handoutMasterId r:id="rId22"/>
  </p:handoutMasterIdLst>
  <p:sldIdLst>
    <p:sldId id="256" r:id="rId5"/>
    <p:sldId id="303" r:id="rId6"/>
    <p:sldId id="304" r:id="rId7"/>
    <p:sldId id="297" r:id="rId8"/>
    <p:sldId id="306" r:id="rId9"/>
    <p:sldId id="307" r:id="rId10"/>
    <p:sldId id="305" r:id="rId11"/>
    <p:sldId id="308" r:id="rId12"/>
    <p:sldId id="313" r:id="rId13"/>
    <p:sldId id="311" r:id="rId14"/>
    <p:sldId id="309" r:id="rId15"/>
    <p:sldId id="312" r:id="rId16"/>
    <p:sldId id="314" r:id="rId17"/>
    <p:sldId id="257" r:id="rId18"/>
    <p:sldId id="299" r:id="rId19"/>
    <p:sldId id="315"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760" autoAdjust="0"/>
  </p:normalViewPr>
  <p:slideViewPr>
    <p:cSldViewPr snapToGrid="0">
      <p:cViewPr varScale="1">
        <p:scale>
          <a:sx n="60" d="100"/>
          <a:sy n="60" d="100"/>
        </p:scale>
        <p:origin x="978" y="42"/>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8" d="100"/>
          <a:sy n="88" d="100"/>
        </p:scale>
        <p:origin x="296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11/28/2012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0625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 model enables developers to create new solutions that</a:t>
            </a:r>
            <a:r>
              <a:rPr lang="en-US" baseline="0" dirty="0" smtClean="0"/>
              <a:t> can be implemented using various different UX approaches. These different approaches can be used individually or combined:</a:t>
            </a:r>
          </a:p>
          <a:p>
            <a:pPr marL="171450" indent="-171450">
              <a:buFont typeface="Arial" pitchFamily="34" charset="0"/>
              <a:buChar char="•"/>
            </a:pPr>
            <a:r>
              <a:rPr lang="en-US" b="1" baseline="0" dirty="0" smtClean="0"/>
              <a:t>Immersive: </a:t>
            </a:r>
            <a:r>
              <a:rPr lang="en-US" baseline="0" dirty="0" smtClean="0"/>
              <a:t>This would be an app that does not leverage much from SharePoint except possibly the user interface. An example of this would be the Office Web Apps or an app such as a CRM or accounting system.</a:t>
            </a:r>
          </a:p>
          <a:p>
            <a:pPr marL="171450" indent="-171450">
              <a:buFont typeface="Arial" pitchFamily="34" charset="0"/>
              <a:buChar char="•"/>
            </a:pPr>
            <a:r>
              <a:rPr lang="en-US" b="1" baseline="0" dirty="0" smtClean="0"/>
              <a:t>Part App:</a:t>
            </a:r>
            <a:r>
              <a:rPr lang="en-US" baseline="0" dirty="0" smtClean="0"/>
              <a:t> These types of app may simply add a Web Part to a site that act as the gateway/window to another app or service. Examples could be a time reporting or news control.</a:t>
            </a:r>
          </a:p>
          <a:p>
            <a:pPr marL="171450" indent="-171450">
              <a:buFont typeface="Arial" pitchFamily="34" charset="0"/>
              <a:buChar char="•"/>
            </a:pPr>
            <a:r>
              <a:rPr lang="en-US" b="1" baseline="0" dirty="0" smtClean="0"/>
              <a:t>Extension App: </a:t>
            </a:r>
            <a:r>
              <a:rPr lang="en-US" baseline="0" dirty="0" smtClean="0"/>
              <a:t>These types of apps could be a mix of SharePoint &amp; non-SharePoint assets. For example a time reporting app could use SharePoint document libraries to store timesheets and extend the ribbon / Site Actions menu to submit new timesheets and approve them.</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14061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SharePoint app model is designed to not</a:t>
            </a:r>
            <a:r>
              <a:rPr lang="en-US" baseline="0" dirty="0" smtClean="0"/>
              <a:t> only address issues around the solution package approach to SharePoint customization, but also to introduce new capabilities. SharePoint apps do not live in SharePoint, rather they execute in the browser client or on a non-SharePoint server such as an IIS server or in the cloud. Apps are granted permission into SharePoint sites via OAuth and communicate over the new investments in the REST and CSOM (client-side object model) APIs.</a:t>
            </a:r>
          </a:p>
        </p:txBody>
      </p:sp>
    </p:spTree>
    <p:extLst>
      <p:ext uri="{BB962C8B-B14F-4D97-AF65-F5344CB8AC3E}">
        <p14:creationId xmlns:p14="http://schemas.microsoft.com/office/powerpoint/2010/main" val="764010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Cloud Hosted Apps:</a:t>
            </a:r>
            <a:r>
              <a:rPr lang="en-US" b="1" baseline="0" dirty="0" smtClean="0"/>
              <a:t> </a:t>
            </a:r>
          </a:p>
          <a:p>
            <a:pPr marL="0" indent="0" algn="l">
              <a:buFont typeface="Arial" pitchFamily="34" charset="0"/>
              <a:buNone/>
            </a:pPr>
            <a:r>
              <a:rPr lang="en-US" dirty="0" smtClean="0"/>
              <a:t>You app is hosted either</a:t>
            </a:r>
            <a:r>
              <a:rPr lang="en-US" baseline="0" dirty="0" smtClean="0"/>
              <a:t> in your own hosting (private cloud, 3</a:t>
            </a:r>
            <a:r>
              <a:rPr lang="en-US" baseline="30000" dirty="0" smtClean="0"/>
              <a:t>rd</a:t>
            </a:r>
            <a:r>
              <a:rPr lang="en-US" baseline="0" dirty="0" smtClean="0"/>
              <a:t> party cloud, IIS web site, </a:t>
            </a:r>
            <a:r>
              <a:rPr lang="en-US" baseline="0" dirty="0" err="1" smtClean="0"/>
              <a:t>etc</a:t>
            </a:r>
            <a:r>
              <a:rPr lang="en-US" baseline="0" dirty="0" smtClean="0"/>
              <a:t>) or using an auto provisioning process in Windows Azure</a:t>
            </a:r>
          </a:p>
          <a:p>
            <a:pPr marL="171450" indent="-171450" algn="l">
              <a:buFont typeface="Arial" pitchFamily="34" charset="0"/>
              <a:buChar char="•"/>
            </a:pPr>
            <a:r>
              <a:rPr lang="en-US" b="1" baseline="0" dirty="0" smtClean="0"/>
              <a:t>Provider Hosted App</a:t>
            </a:r>
          </a:p>
          <a:p>
            <a:pPr marL="628650" lvl="1" indent="-171450" algn="l">
              <a:buFont typeface="Arial" pitchFamily="34" charset="0"/>
              <a:buChar char="•"/>
            </a:pPr>
            <a:r>
              <a:rPr lang="en-US" baseline="0" dirty="0" smtClean="0"/>
              <a:t>Customers can create their app in any technology stack and host on any platform they choose.</a:t>
            </a:r>
          </a:p>
          <a:p>
            <a:pPr marL="628650" lvl="1" indent="-171450" algn="l">
              <a:buFont typeface="Arial" pitchFamily="34" charset="0"/>
              <a:buChar char="•"/>
            </a:pPr>
            <a:r>
              <a:rPr lang="en-US" baseline="0" dirty="0" smtClean="0"/>
              <a:t>This could even be using a 3</a:t>
            </a:r>
            <a:r>
              <a:rPr lang="en-US" baseline="30000" dirty="0" smtClean="0"/>
              <a:t>rd</a:t>
            </a:r>
            <a:r>
              <a:rPr lang="en-US" baseline="0" dirty="0" smtClean="0"/>
              <a:t> party cloud using PHP and developed using Eclipse.</a:t>
            </a:r>
          </a:p>
          <a:p>
            <a:pPr marL="628650" lvl="1" indent="-171450" algn="l">
              <a:buFont typeface="Arial" pitchFamily="34" charset="0"/>
              <a:buChar char="•"/>
            </a:pPr>
            <a:r>
              <a:rPr lang="en-US" baseline="0" dirty="0" smtClean="0"/>
              <a:t>Developers would then create a SharePoint app package that would define how to extend SharePoint for use with the app</a:t>
            </a:r>
          </a:p>
          <a:p>
            <a:pPr marL="1085850" lvl="2" indent="-171450" algn="l">
              <a:buFont typeface="Arial" pitchFamily="34" charset="0"/>
              <a:buChar char="•"/>
            </a:pPr>
            <a:r>
              <a:rPr lang="en-US" baseline="0" dirty="0" smtClean="0"/>
              <a:t>Menu extensions</a:t>
            </a:r>
          </a:p>
          <a:p>
            <a:pPr marL="1085850" lvl="2" indent="-171450" algn="l">
              <a:buFont typeface="Arial" pitchFamily="34" charset="0"/>
              <a:buChar char="•"/>
            </a:pPr>
            <a:r>
              <a:rPr lang="en-US" baseline="0" dirty="0" smtClean="0"/>
              <a:t>Web Parts</a:t>
            </a:r>
          </a:p>
          <a:p>
            <a:pPr marL="1085850" lvl="2" indent="-171450" algn="l">
              <a:buFont typeface="Arial" pitchFamily="34" charset="0"/>
              <a:buChar char="•"/>
            </a:pPr>
            <a:r>
              <a:rPr lang="en-US" baseline="0" dirty="0" smtClean="0"/>
              <a:t>Ribbon extensions</a:t>
            </a:r>
          </a:p>
          <a:p>
            <a:pPr marL="1085850" lvl="2" indent="-171450" algn="l">
              <a:buFont typeface="Arial" pitchFamily="34" charset="0"/>
              <a:buChar char="•"/>
            </a:pPr>
            <a:r>
              <a:rPr lang="en-US" baseline="0" dirty="0" smtClean="0"/>
              <a:t>App permissions (OAuth app principal ID)</a:t>
            </a:r>
          </a:p>
          <a:p>
            <a:pPr marL="171450" indent="-171450" algn="l">
              <a:buFont typeface="Arial" pitchFamily="34" charset="0"/>
              <a:buChar char="•"/>
            </a:pPr>
            <a:r>
              <a:rPr lang="en-US" b="1" baseline="0" dirty="0" smtClean="0"/>
              <a:t>Windows Azure Auto-Provisioned App</a:t>
            </a:r>
          </a:p>
          <a:p>
            <a:pPr marL="628650" lvl="1" indent="-171450" algn="l">
              <a:buFont typeface="Arial" pitchFamily="34" charset="0"/>
              <a:buChar char="•"/>
            </a:pPr>
            <a:r>
              <a:rPr lang="en-US" baseline="0" dirty="0" smtClean="0"/>
              <a:t>Create a SharePoint app package</a:t>
            </a:r>
          </a:p>
          <a:p>
            <a:pPr marL="1085850" lvl="2" indent="-171450" algn="l">
              <a:buFont typeface="Arial" pitchFamily="34" charset="0"/>
              <a:buChar char="•"/>
            </a:pPr>
            <a:r>
              <a:rPr lang="en-US" baseline="0" dirty="0" smtClean="0"/>
              <a:t>Includes the SharePoint extensions &amp; everything needed to deploy the application to Windows Azure automatically</a:t>
            </a:r>
          </a:p>
          <a:p>
            <a:pPr marL="1085850" lvl="2" indent="-171450" algn="l">
              <a:buFont typeface="Arial" pitchFamily="34" charset="0"/>
              <a:buChar char="•"/>
            </a:pPr>
            <a:r>
              <a:rPr lang="en-US" baseline="0" dirty="0" smtClean="0"/>
              <a:t>Uses an existing subscription in Windows Azure configured by the tenant administrators</a:t>
            </a:r>
          </a:p>
          <a:p>
            <a:pPr marL="628650" lvl="1" indent="-171450" algn="l">
              <a:buFont typeface="Arial" pitchFamily="34" charset="0"/>
              <a:buChar char="•"/>
            </a:pPr>
            <a:r>
              <a:rPr lang="en-US" baseline="0" dirty="0" smtClean="0"/>
              <a:t>Customers (tenant admins) would configure the subscriptions in Windows Azure where apps are deployed to and not use SharePoint resources</a:t>
            </a:r>
            <a:endParaRPr lang="en-US" dirty="0" smtClean="0"/>
          </a:p>
          <a:p>
            <a:pPr marL="171450" indent="-171450">
              <a:buFont typeface="Arial" pitchFamily="34" charset="0"/>
              <a:buChar char="•"/>
            </a:pPr>
            <a:endParaRPr lang="en-US" baseline="0" dirty="0" smtClean="0"/>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baseline="0" dirty="0" smtClean="0"/>
              <a:t>Apps do share a few common things though. Within each app you will find an AppManfiest.xml file that will describe the app to SharePoint. This contains some basic metadata about the app (ID, title, description &amp; thumbnail) as well as a list of all the permissions the app needs when it is installed.  </a:t>
            </a:r>
            <a:endParaRPr lang="en-US" dirty="0" smtClean="0"/>
          </a:p>
          <a:p>
            <a:pPr marL="171450" indent="-171450">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C07A61E-829A-4CCB-BE00-02FFD4FDCCD1}" type="slidenum">
              <a:rPr lang="en-US" smtClean="0"/>
              <a:t>12</a:t>
            </a:fld>
            <a:endParaRPr lang="en-US"/>
          </a:p>
        </p:txBody>
      </p:sp>
    </p:spTree>
    <p:extLst>
      <p:ext uri="{BB962C8B-B14F-4D97-AF65-F5344CB8AC3E}">
        <p14:creationId xmlns:p14="http://schemas.microsoft.com/office/powerpoint/2010/main" val="4066323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r>
              <a:rPr lang="en-US" baseline="0" dirty="0" smtClean="0"/>
              <a:t>For demo #1:</a:t>
            </a:r>
          </a:p>
          <a:p>
            <a:pPr marL="228600" indent="-228600">
              <a:buFont typeface="+mj-lt"/>
              <a:buAutoNum type="arabicPeriod"/>
            </a:pPr>
            <a:r>
              <a:rPr lang="en-US" baseline="0" dirty="0" smtClean="0"/>
              <a:t>In VS 2012, create a new app for SharePoint(File New Project-&gt;Office/SharePoint, Apps-&gt;App for SharePoint 2013, Select </a:t>
            </a:r>
            <a:r>
              <a:rPr lang="en-US" baseline="0" dirty="0" err="1" smtClean="0"/>
              <a:t>autohosted</a:t>
            </a:r>
            <a:r>
              <a:rPr lang="en-US" baseline="0" dirty="0" smtClean="0"/>
              <a:t> in app settings.)</a:t>
            </a:r>
          </a:p>
          <a:p>
            <a:pPr marL="441581" lvl="1" indent="-228600">
              <a:buFont typeface="+mj-lt"/>
              <a:buAutoNum type="arabicPeriod"/>
            </a:pPr>
            <a:r>
              <a:rPr lang="en-US" baseline="0" dirty="0" smtClean="0"/>
              <a:t>F5 to run the app, this will deploy locally to IIS express – Talk the deployment as you get prompted through the install process, “Trust It” registers the app with SharePoint and Windows Azure ACS for </a:t>
            </a:r>
            <a:r>
              <a:rPr lang="en-US" baseline="0" dirty="0" err="1" smtClean="0"/>
              <a:t>OAuth</a:t>
            </a:r>
            <a:r>
              <a:rPr lang="en-US" baseline="0" dirty="0" smtClean="0"/>
              <a:t>. Once the app loads it simple gets the name of the site from SharePoint via the client-side object model (CSOM), </a:t>
            </a:r>
            <a:r>
              <a:rPr lang="en-US" baseline="0" dirty="0" err="1" smtClean="0"/>
              <a:t>OAuth</a:t>
            </a:r>
            <a:r>
              <a:rPr lang="en-US" baseline="0" dirty="0" smtClean="0"/>
              <a:t> authorizes this call back into SharePoint from the remote Web application. Close the browser to quit debugging.</a:t>
            </a:r>
          </a:p>
          <a:p>
            <a:pPr marL="441581" lvl="1" indent="-228600">
              <a:buFont typeface="+mj-lt"/>
              <a:buAutoNum type="arabicPeriod"/>
            </a:pPr>
            <a:r>
              <a:rPr lang="en-US" baseline="0" dirty="0" smtClean="0"/>
              <a:t>Now, right-click on the project and select Deploy. This will now deploy the app to a Windows Azure Web Site automatically, this WAWS is managed by Office 365, </a:t>
            </a:r>
            <a:r>
              <a:rPr lang="en-US" baseline="0" dirty="0" err="1" smtClean="0"/>
              <a:t>devs</a:t>
            </a:r>
            <a:r>
              <a:rPr lang="en-US" baseline="0" dirty="0" smtClean="0"/>
              <a:t> do not have access to it. A new WAWS is created each time the app is deployed, great for scenarios where their app for SharePoint is a point solution, i.e. fire-and-forget, no need to manage </a:t>
            </a:r>
            <a:r>
              <a:rPr lang="en-US" baseline="0" dirty="0" err="1" smtClean="0"/>
              <a:t>mutli</a:t>
            </a:r>
            <a:r>
              <a:rPr lang="en-US" baseline="0" dirty="0" smtClean="0"/>
              <a:t>-tenancy.</a:t>
            </a:r>
          </a:p>
          <a:p>
            <a:pPr marL="556670" lvl="2" indent="-228600">
              <a:buFont typeface="+mj-lt"/>
              <a:buAutoNum type="arabicPeriod"/>
            </a:pPr>
            <a:r>
              <a:rPr lang="en-US" baseline="0" dirty="0" smtClean="0"/>
              <a:t>When the app loads, show the URL which now points to the O365-managed WAWSs. (https://a-GUID-will-be-here.o365apps.net)</a:t>
            </a:r>
          </a:p>
          <a:p>
            <a:pPr marL="711446" lvl="3" indent="-228600">
              <a:buFont typeface="+mj-lt"/>
              <a:buAutoNum type="arabicPeriod"/>
            </a:pPr>
            <a:r>
              <a:rPr lang="en-US" baseline="0" dirty="0" smtClean="0"/>
              <a:t>Close the browser, right-click the SharePoint project and select, Retract, to remove the app from SharePoint.</a:t>
            </a:r>
          </a:p>
          <a:p>
            <a:pPr marL="441581" lvl="1" indent="-228600">
              <a:buFont typeface="+mj-lt"/>
              <a:buAutoNum type="arabicPeriod"/>
            </a:pPr>
            <a:r>
              <a:rPr lang="en-US" baseline="0" dirty="0" smtClean="0"/>
              <a:t>Remove the Web project from the solution</a:t>
            </a:r>
          </a:p>
          <a:p>
            <a:pPr marL="556670" lvl="2" indent="-228600">
              <a:buFont typeface="+mj-lt"/>
              <a:buAutoNum type="arabicPeriod"/>
            </a:pPr>
            <a:r>
              <a:rPr lang="en-US" baseline="0" dirty="0" smtClean="0"/>
              <a:t>Right-click the Solution and choose to add an Existing MVC4 project you have already built out.</a:t>
            </a:r>
          </a:p>
          <a:p>
            <a:pPr marL="711446" lvl="3" indent="-228600">
              <a:buFont typeface="+mj-lt"/>
              <a:buAutoNum type="arabicPeriod"/>
            </a:pPr>
            <a:r>
              <a:rPr lang="en-US" baseline="0" dirty="0" smtClean="0"/>
              <a:t>Wire-up the MVC 4 app to be </a:t>
            </a:r>
            <a:r>
              <a:rPr lang="en-US" baseline="0" dirty="0" err="1" smtClean="0"/>
              <a:t>autohosted</a:t>
            </a:r>
            <a:r>
              <a:rPr lang="en-US" baseline="0" dirty="0" smtClean="0"/>
              <a:t>, click on the SharePoint project. In the properties window, Click the Web Project property and select your MVC4 project. </a:t>
            </a:r>
          </a:p>
          <a:p>
            <a:pPr marL="843732" lvl="4" indent="-228600">
              <a:buFont typeface="+mj-lt"/>
              <a:buAutoNum type="arabicPeriod"/>
            </a:pPr>
            <a:r>
              <a:rPr lang="en-US" baseline="0" dirty="0" smtClean="0"/>
              <a:t>You will be prompted that you need to change the target framework to .NET 4.</a:t>
            </a:r>
          </a:p>
          <a:p>
            <a:pPr marL="843732" lvl="4" indent="-228600">
              <a:buFont typeface="+mj-lt"/>
              <a:buAutoNum type="arabicPeriod"/>
            </a:pPr>
            <a:r>
              <a:rPr lang="en-US" baseline="0" dirty="0" smtClean="0"/>
              <a:t>And you will be prompted that VS will add some things to the MVC4 project, the SharePoint references, and the </a:t>
            </a:r>
            <a:r>
              <a:rPr lang="en-US" baseline="0" dirty="0" err="1" smtClean="0"/>
              <a:t>TokenHelper</a:t>
            </a:r>
            <a:r>
              <a:rPr lang="en-US" baseline="0" dirty="0" smtClean="0"/>
              <a:t> class are the primary ones. </a:t>
            </a:r>
            <a:r>
              <a:rPr lang="en-US" baseline="0" dirty="0" err="1" smtClean="0"/>
              <a:t>TokenHelper</a:t>
            </a:r>
            <a:r>
              <a:rPr lang="en-US" baseline="0" dirty="0" smtClean="0"/>
              <a:t> provides the </a:t>
            </a:r>
            <a:r>
              <a:rPr lang="en-US" baseline="0" dirty="0" err="1" smtClean="0"/>
              <a:t>OAuth</a:t>
            </a:r>
            <a:r>
              <a:rPr lang="en-US" baseline="0" dirty="0" smtClean="0"/>
              <a:t> helper methods you’ll need to call into SharePoint.</a:t>
            </a:r>
          </a:p>
          <a:p>
            <a:pPr marL="843732" lvl="4" indent="-228600">
              <a:buFont typeface="+mj-lt"/>
              <a:buAutoNum type="arabicPeriod"/>
            </a:pPr>
            <a:r>
              <a:rPr lang="en-US" baseline="0" dirty="0" smtClean="0"/>
              <a:t>BE SURE TO CHANGE THE .NET Framework target to 4. (Note: this is temporary since the process of upgrading clusters to 4.5 is moving forward)</a:t>
            </a:r>
          </a:p>
          <a:p>
            <a:pPr marL="843732" lvl="4" indent="-228600">
              <a:buFont typeface="+mj-lt"/>
              <a:buAutoNum type="arabicPeriod"/>
            </a:pPr>
            <a:r>
              <a:rPr lang="en-US" baseline="0" dirty="0" smtClean="0"/>
              <a:t>NOTE: By removing the Web project from the Web Project property you can then manage the deployment of the app to WA as you would like if you need more scale, etc.</a:t>
            </a:r>
          </a:p>
          <a:p>
            <a:pPr marL="711446" lvl="3" indent="-228600">
              <a:buFont typeface="+mj-lt"/>
              <a:buAutoNum type="arabicPeriod"/>
            </a:pPr>
            <a:r>
              <a:rPr lang="en-US" baseline="0" dirty="0" smtClean="0"/>
              <a:t>Right-click the SharePoint project and select, Deploy, when the browser loads, Trust your app for SharePoint and demo its goodness.</a:t>
            </a:r>
          </a:p>
          <a:p>
            <a:pPr marL="556670" lvl="2" indent="-228600">
              <a:buFont typeface="+mj-lt"/>
              <a:buAutoNum type="arabicPeriod"/>
            </a:pPr>
            <a:endParaRPr lang="en-US" baseline="0" dirty="0" smtClean="0"/>
          </a:p>
        </p:txBody>
      </p:sp>
    </p:spTree>
    <p:extLst>
      <p:ext uri="{BB962C8B-B14F-4D97-AF65-F5344CB8AC3E}">
        <p14:creationId xmlns:p14="http://schemas.microsoft.com/office/powerpoint/2010/main" val="266781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Key points</a:t>
            </a:r>
            <a:r>
              <a:rPr lang="en-US" sz="1200" kern="1200" baseline="0" dirty="0" smtClean="0">
                <a:solidFill>
                  <a:schemeClr val="tx1"/>
                </a:solidFill>
                <a:effectLst/>
                <a:latin typeface="+mn-lt"/>
                <a:ea typeface="+mn-ea"/>
                <a:cs typeface="+mn-cs"/>
              </a:rPr>
              <a:t> for developers to know.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17805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just gives a flavor of the topics covered during training. The training pushes into these as deeply as possible</a:t>
            </a:r>
            <a:r>
              <a:rPr lang="en-US" baseline="0" dirty="0" smtClean="0"/>
              <a:t> in a day with the intent to help developers to get bootstrapped on building apps for the office.com Store.</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5107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11/28/2012 8:43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996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Cloud App Model for Office and SharePoint introduces the possibility of creating a whole new class of apps</a:t>
            </a:r>
            <a:r>
              <a:rPr lang="en-US" baseline="0" dirty="0" smtClean="0"/>
              <a:t> for Office and SharePoint.</a:t>
            </a:r>
          </a:p>
          <a:p>
            <a:endParaRPr lang="en-US" dirty="0" smtClean="0"/>
          </a:p>
          <a:p>
            <a:r>
              <a:rPr lang="en-US" dirty="0" smtClean="0"/>
              <a:t>With it, developers</a:t>
            </a:r>
            <a:r>
              <a:rPr lang="en-US" baseline="0" dirty="0" smtClean="0"/>
              <a:t> bring the reach of the web into Office and SharePoint using standard web technologies along with the Web development skills they already have. </a:t>
            </a:r>
          </a:p>
          <a:p>
            <a:endParaRPr lang="en-US" baseline="0" dirty="0" smtClean="0"/>
          </a:p>
          <a:p>
            <a:r>
              <a:rPr lang="en-US" baseline="0" dirty="0" smtClean="0"/>
              <a:t>Apps can be submitted to the office.com Store and discovered/inserted into Office and SharePoint from within the product. </a:t>
            </a:r>
          </a:p>
          <a:p>
            <a:endParaRPr lang="en-US" baseline="0" dirty="0" smtClean="0"/>
          </a:p>
          <a:p>
            <a:r>
              <a:rPr lang="en-US" baseline="0" dirty="0" smtClean="0"/>
              <a:t>Get started at dev.office.com – developers will setup a developer account to submit apps into the Office Store.</a:t>
            </a:r>
            <a:endParaRPr lang="en-US" dirty="0"/>
          </a:p>
        </p:txBody>
      </p:sp>
      <p:sp>
        <p:nvSpPr>
          <p:cNvPr id="4" name="Slide Number Placeholder 3"/>
          <p:cNvSpPr>
            <a:spLocks noGrp="1"/>
          </p:cNvSpPr>
          <p:nvPr>
            <p:ph type="sldNum" sz="quarter" idx="10"/>
          </p:nvPr>
        </p:nvSpPr>
        <p:spPr/>
        <p:txBody>
          <a:bodyPr/>
          <a:lstStyle/>
          <a:p>
            <a:fld id="{DE277604-F957-433F-BCA2-0779A8E9576D}" type="slidenum">
              <a:rPr lang="en-US" smtClean="0"/>
              <a:pPr/>
              <a:t>2</a:t>
            </a:fld>
            <a:endParaRPr lang="en-US" dirty="0"/>
          </a:p>
        </p:txBody>
      </p:sp>
    </p:spTree>
    <p:extLst>
      <p:ext uri="{BB962C8B-B14F-4D97-AF65-F5344CB8AC3E}">
        <p14:creationId xmlns:p14="http://schemas.microsoft.com/office/powerpoint/2010/main" val="36970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90</a:t>
            </a:r>
            <a:r>
              <a:rPr lang="en-US" baseline="0" dirty="0" smtClean="0"/>
              <a:t> second or so videos that show apps concepts. </a:t>
            </a:r>
          </a:p>
          <a:p>
            <a:endParaRPr lang="en-US" baseline="0" dirty="0" smtClean="0"/>
          </a:p>
          <a:p>
            <a:r>
              <a:rPr lang="en-US" baseline="0" dirty="0" smtClean="0"/>
              <a:t>If you only have time to play one, play the 3</a:t>
            </a:r>
            <a:r>
              <a:rPr lang="en-US" baseline="30000" dirty="0" smtClean="0"/>
              <a:t>rd</a:t>
            </a:r>
            <a:r>
              <a:rPr lang="en-US" baseline="0" dirty="0" smtClean="0"/>
              <a:t> one on the web page “How do apps work anyway?” – it’s more tech focused.</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283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212980" lvl="2" indent="0">
              <a:buNone/>
            </a:pPr>
            <a:r>
              <a:rPr lang="en-US" dirty="0" smtClean="0"/>
              <a:t>Browse the</a:t>
            </a:r>
            <a:r>
              <a:rPr lang="en-US" baseline="0" dirty="0" smtClean="0"/>
              <a:t> office.com Store</a:t>
            </a:r>
            <a:endParaRPr lang="en-US" dirty="0" smtClean="0"/>
          </a:p>
          <a:p>
            <a:pPr marL="212980" lvl="2" indent="0">
              <a:buNone/>
            </a:pPr>
            <a:r>
              <a:rPr lang="en-US" dirty="0" smtClean="0"/>
              <a:t>Show the  following apps in Office 2013 – note:</a:t>
            </a:r>
            <a:r>
              <a:rPr lang="en-US" baseline="0" dirty="0" smtClean="0"/>
              <a:t> Requires you to have Office 2013 installed on your machine</a:t>
            </a:r>
            <a:r>
              <a:rPr lang="en-US" dirty="0" smtClean="0"/>
              <a:t>.</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Bing image search app</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Britannica</a:t>
            </a:r>
          </a:p>
          <a:p>
            <a:pPr marL="328070" marR="0" lvl="2" indent="-11509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smtClean="0"/>
              <a:t>Brainstorm – you’ll need to login with your </a:t>
            </a:r>
            <a:r>
              <a:rPr lang="en-US" dirty="0" err="1" smtClean="0"/>
              <a:t>LiveID</a:t>
            </a:r>
            <a:endParaRPr lang="en-US" dirty="0" smtClean="0"/>
          </a:p>
          <a:p>
            <a:endParaRPr lang="en-US" dirty="0" smtClean="0"/>
          </a:p>
          <a:p>
            <a:r>
              <a:rPr lang="en-US" dirty="0" smtClean="0"/>
              <a:t>Customers have multiple</a:t>
            </a:r>
            <a:r>
              <a:rPr lang="en-US" baseline="0" dirty="0" smtClean="0"/>
              <a:t> ways of obtaining apps. Developers can create apps and submit them to a public marketplace. These types of apps will be validated by Microsoft similar to how apps for the Windows Phone are validated. Customers can then acquire these apps and pay for them if they are not free.</a:t>
            </a:r>
          </a:p>
          <a:p>
            <a:endParaRPr lang="en-US" baseline="0" dirty="0" smtClean="0"/>
          </a:p>
          <a:p>
            <a:r>
              <a:rPr lang="en-US" baseline="0" dirty="0" smtClean="0"/>
              <a:t>Enterprises can also use a corporate catalog which is essentially a private marketplace for their tenant(or deployment in an on premises environment). Enterprise developers can deploy apps to their corporate catalog in order to distribute apps to SharePoint sites but not make them publically available.</a:t>
            </a:r>
          </a:p>
          <a:p>
            <a:endParaRPr lang="en-US" dirty="0" smtClean="0"/>
          </a:p>
        </p:txBody>
      </p:sp>
    </p:spTree>
    <p:extLst>
      <p:ext uri="{BB962C8B-B14F-4D97-AF65-F5344CB8AC3E}">
        <p14:creationId xmlns:p14="http://schemas.microsoft.com/office/powerpoint/2010/main" val="2792650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11/28/2012</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504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basic types (i.e. shapes</a:t>
            </a:r>
            <a:r>
              <a:rPr lang="en-US" baseline="0" dirty="0" smtClean="0"/>
              <a:t>) for Apps for Office.</a:t>
            </a:r>
          </a:p>
          <a:p>
            <a:endParaRPr lang="en-US" dirty="0" smtClean="0"/>
          </a:p>
          <a:p>
            <a:pPr lvl="1"/>
            <a:r>
              <a:rPr lang="en-US" b="1" dirty="0" smtClean="0"/>
              <a:t>Task Pane Apps</a:t>
            </a:r>
            <a:r>
              <a:rPr lang="en-US" dirty="0" smtClean="0"/>
              <a:t> are document-centric and are designed to assist user working with documents. For example, a task pane app can assist they using by searching the Internet for links related to the text that</a:t>
            </a:r>
            <a:r>
              <a:rPr lang="en-US" baseline="0" dirty="0" smtClean="0"/>
              <a:t> is currently selected buy the user. Task pane apps can be used in </a:t>
            </a:r>
            <a:r>
              <a:rPr lang="en-US" dirty="0" smtClean="0"/>
              <a:t>Word, Excel and Project.</a:t>
            </a:r>
          </a:p>
          <a:p>
            <a:pPr>
              <a:spcBef>
                <a:spcPts val="1200"/>
              </a:spcBef>
            </a:pPr>
            <a:endParaRPr lang="en-US" dirty="0" smtClean="0"/>
          </a:p>
          <a:p>
            <a:pPr lvl="1">
              <a:spcBef>
                <a:spcPts val="1200"/>
              </a:spcBef>
            </a:pPr>
            <a:r>
              <a:rPr lang="en-US" b="1" dirty="0" smtClean="0"/>
              <a:t>Content Apps</a:t>
            </a:r>
            <a:r>
              <a:rPr lang="en-US" dirty="0" smtClean="0"/>
              <a:t> are document centric and are designed to add embedded content and functionality directly into document. Note that content apps are only used in Excel 2013 so the associated document will always be an</a:t>
            </a:r>
            <a:r>
              <a:rPr lang="en-US" baseline="0" dirty="0" smtClean="0"/>
              <a:t> Excel workbook.</a:t>
            </a:r>
          </a:p>
          <a:p>
            <a:pPr>
              <a:spcBef>
                <a:spcPts val="1200"/>
              </a:spcBef>
            </a:pPr>
            <a:endParaRPr lang="en-US" dirty="0" smtClean="0"/>
          </a:p>
          <a:p>
            <a:pPr lvl="1">
              <a:spcBef>
                <a:spcPts val="1200"/>
              </a:spcBef>
            </a:pPr>
            <a:r>
              <a:rPr lang="en-US" b="1" dirty="0" smtClean="0"/>
              <a:t>Mail Apps</a:t>
            </a:r>
            <a:r>
              <a:rPr lang="en-US" dirty="0" smtClean="0"/>
              <a:t> are mailbox-centric and are used in in the Outlook Application as well as in Outlook Web App (OWA) . A mail app is designed to extend Outlook items such as messages and appointments with custom UI and behaviors. Note that the use of mail apps require Exchange 2013.</a:t>
            </a:r>
          </a:p>
          <a:p>
            <a:endParaRPr lang="en-US" dirty="0"/>
          </a:p>
        </p:txBody>
      </p:sp>
    </p:spTree>
    <p:extLst>
      <p:ext uri="{BB962C8B-B14F-4D97-AF65-F5344CB8AC3E}">
        <p14:creationId xmlns:p14="http://schemas.microsoft.com/office/powerpoint/2010/main" val="195539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11/28/2012</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111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For</a:t>
            </a:r>
            <a:r>
              <a:rPr lang="en-US" baseline="0" dirty="0" smtClean="0"/>
              <a:t> this demo:</a:t>
            </a:r>
          </a:p>
          <a:p>
            <a:r>
              <a:rPr lang="en-US" baseline="0" dirty="0" smtClean="0"/>
              <a:t>Prerequisite Setup:</a:t>
            </a:r>
          </a:p>
          <a:p>
            <a:pPr marL="228600" indent="-228600">
              <a:buAutoNum type="arabicPeriod"/>
            </a:pPr>
            <a:r>
              <a:rPr lang="en-US" baseline="0" dirty="0" smtClean="0"/>
              <a:t>Create a folder on the C: drive and name it “</a:t>
            </a:r>
            <a:r>
              <a:rPr lang="en-US" baseline="0" dirty="0" err="1" smtClean="0"/>
              <a:t>AppManifests</a:t>
            </a:r>
            <a:r>
              <a:rPr lang="en-US" baseline="0" dirty="0" smtClean="0"/>
              <a:t>”</a:t>
            </a:r>
          </a:p>
          <a:p>
            <a:pPr marL="228600" indent="-228600">
              <a:buAutoNum type="arabicPeriod"/>
            </a:pPr>
            <a:r>
              <a:rPr lang="en-US" baseline="0" dirty="0" smtClean="0"/>
              <a:t>Share the folder with “everyone” so that that you can use it as a file share</a:t>
            </a:r>
          </a:p>
          <a:p>
            <a:pPr marL="228600" indent="-228600">
              <a:buAutoNum type="arabicPeriod"/>
            </a:pPr>
            <a:r>
              <a:rPr lang="en-US" baseline="0" dirty="0" smtClean="0"/>
              <a:t>Open Word, click File-&gt;Options-&gt;Trust Center-&gt;Trust Center Settings…-&gt;Trusted App Catalogs:</a:t>
            </a:r>
          </a:p>
          <a:p>
            <a:pPr marL="441581" lvl="1" indent="-228600">
              <a:buAutoNum type="arabicPeriod"/>
            </a:pPr>
            <a:r>
              <a:rPr lang="en-US" baseline="0" dirty="0" smtClean="0"/>
              <a:t>In the Catalog URL type \\YourMachineNameHere\AppManifests\ and click Add Catalog</a:t>
            </a:r>
          </a:p>
          <a:p>
            <a:pPr marL="556670" lvl="2" indent="-228600">
              <a:buAutoNum type="arabicPeriod"/>
            </a:pPr>
            <a:r>
              <a:rPr lang="en-US" baseline="0" dirty="0" smtClean="0"/>
              <a:t>Make sure the Show in Menu checkbox is checked and click Ok all the way out of the dialogs.</a:t>
            </a:r>
          </a:p>
          <a:p>
            <a:r>
              <a:rPr lang="en-US" baseline="0" dirty="0" smtClean="0"/>
              <a:t>For demo #1:</a:t>
            </a:r>
          </a:p>
          <a:p>
            <a:pPr marL="228600" indent="-228600">
              <a:buFont typeface="+mj-lt"/>
              <a:buAutoNum type="arabicPeriod"/>
            </a:pPr>
            <a:r>
              <a:rPr lang="en-US" baseline="0" dirty="0" smtClean="0"/>
              <a:t>Spin up a new Windows Azure Web Site and download the publish profile</a:t>
            </a:r>
          </a:p>
          <a:p>
            <a:pPr marL="228600" indent="-228600">
              <a:buFont typeface="+mj-lt"/>
              <a:buAutoNum type="arabicPeriod"/>
            </a:pPr>
            <a:r>
              <a:rPr lang="en-US" baseline="0" dirty="0" smtClean="0"/>
              <a:t>In VS 2012, create a new app for </a:t>
            </a:r>
            <a:r>
              <a:rPr lang="en-US" baseline="0" dirty="0" smtClean="0"/>
              <a:t>Office (File New Project-&gt;Office/SharePoint, Apps-&gt;App for Office 2013)</a:t>
            </a:r>
            <a:endParaRPr lang="en-US" baseline="0" dirty="0" smtClean="0"/>
          </a:p>
          <a:p>
            <a:pPr marL="441581" lvl="1" indent="-228600">
              <a:buFont typeface="+mj-lt"/>
              <a:buAutoNum type="arabicPeriod"/>
            </a:pPr>
            <a:r>
              <a:rPr lang="en-US" baseline="0" dirty="0" smtClean="0"/>
              <a:t>F5 to run the app, this will deploy locally to IIS express – show the interaction with the web page and document, close Excel to </a:t>
            </a:r>
            <a:r>
              <a:rPr lang="en-US" baseline="0" dirty="0" smtClean="0"/>
              <a:t>quit </a:t>
            </a:r>
            <a:r>
              <a:rPr lang="en-US" baseline="0" dirty="0" smtClean="0"/>
              <a:t>debugging.</a:t>
            </a:r>
          </a:p>
          <a:p>
            <a:pPr marL="441581" lvl="1" indent="-228600">
              <a:buFont typeface="+mj-lt"/>
              <a:buAutoNum type="arabicPeriod"/>
            </a:pPr>
            <a:r>
              <a:rPr lang="en-US" baseline="0" dirty="0" smtClean="0"/>
              <a:t>Make any form of a modification to the HTML so the web page will be visually altered</a:t>
            </a:r>
          </a:p>
          <a:p>
            <a:pPr marL="556670" lvl="2" indent="-228600">
              <a:buFont typeface="+mj-lt"/>
              <a:buAutoNum type="arabicPeriod"/>
            </a:pPr>
            <a:r>
              <a:rPr lang="en-US" baseline="0" dirty="0" smtClean="0"/>
              <a:t>Publish the Web app to your Windows Azure Web Site</a:t>
            </a:r>
          </a:p>
          <a:p>
            <a:pPr marL="441581" lvl="1" indent="-228600">
              <a:buFont typeface="+mj-lt"/>
              <a:buAutoNum type="arabicPeriod"/>
            </a:pPr>
            <a:r>
              <a:rPr lang="en-US" baseline="0" dirty="0" smtClean="0"/>
              <a:t>Copy the Manifest file to the </a:t>
            </a:r>
            <a:r>
              <a:rPr lang="en-US" baseline="0" dirty="0" err="1" smtClean="0"/>
              <a:t>AppManifest</a:t>
            </a:r>
            <a:r>
              <a:rPr lang="en-US" baseline="0" dirty="0" smtClean="0"/>
              <a:t> folder</a:t>
            </a:r>
          </a:p>
          <a:p>
            <a:pPr marL="556670" lvl="2" indent="-228600">
              <a:buFont typeface="+mj-lt"/>
              <a:buAutoNum type="arabicPeriod"/>
            </a:pPr>
            <a:r>
              <a:rPr lang="en-US" baseline="0" dirty="0" smtClean="0"/>
              <a:t>Open the manifest file in Notepad in the </a:t>
            </a:r>
            <a:r>
              <a:rPr lang="en-US" baseline="0" dirty="0" err="1" smtClean="0"/>
              <a:t>AppManifest</a:t>
            </a:r>
            <a:r>
              <a:rPr lang="en-US" baseline="0" dirty="0" smtClean="0"/>
              <a:t> folder, and put in your HTTPS Web Site URL.</a:t>
            </a:r>
          </a:p>
          <a:p>
            <a:pPr marL="556670" lvl="2" indent="-228600">
              <a:buFont typeface="+mj-lt"/>
              <a:buAutoNum type="arabicPeriod"/>
            </a:pPr>
            <a:r>
              <a:rPr lang="en-US" baseline="0" dirty="0" smtClean="0"/>
              <a:t>Start Excel and open a blank document</a:t>
            </a:r>
          </a:p>
          <a:p>
            <a:pPr marL="711446" lvl="3" indent="-228600">
              <a:buFont typeface="+mj-lt"/>
              <a:buAutoNum type="arabicPeriod"/>
            </a:pPr>
            <a:r>
              <a:rPr lang="en-US" baseline="0" dirty="0" smtClean="0"/>
              <a:t>Click the Insert (ribbon tab), click the down arrow under Apps for Office, Click See all…</a:t>
            </a:r>
          </a:p>
          <a:p>
            <a:pPr marL="843732" lvl="4" indent="-228600">
              <a:buFont typeface="+mj-lt"/>
              <a:buAutoNum type="arabicPeriod"/>
            </a:pPr>
            <a:r>
              <a:rPr lang="en-US" baseline="0" dirty="0" smtClean="0"/>
              <a:t>Click SHARED FOLDER and Refresh if necessary, click on your app and click Insert.</a:t>
            </a:r>
          </a:p>
          <a:p>
            <a:pPr marL="0" marR="0" lvl="0" indent="0" algn="l" defTabSz="914363" rtl="0" eaLnBrk="1" fontAlgn="auto" latinLnBrk="0" hangingPunct="1">
              <a:lnSpc>
                <a:spcPct val="90000"/>
              </a:lnSpc>
              <a:spcBef>
                <a:spcPts val="0"/>
              </a:spcBef>
              <a:spcAft>
                <a:spcPts val="333"/>
              </a:spcAft>
              <a:buClrTx/>
              <a:buSzTx/>
              <a:buFont typeface="+mj-lt"/>
              <a:buNone/>
              <a:tabLst/>
              <a:defRPr/>
            </a:pPr>
            <a:r>
              <a:rPr lang="en-US" baseline="0" dirty="0" smtClean="0"/>
              <a:t>For demo #2:</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Have an MVC4 app for Office fully built and deployed to another Windows Azure Web Site</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Simply open the manifest file again in Notepad and paste in the URL to the Web Site and save the file.</a:t>
            </a:r>
          </a:p>
          <a:p>
            <a:pPr marL="228600" marR="0" lvl="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US" baseline="0" dirty="0" smtClean="0"/>
              <a:t>Run Excel or Word and </a:t>
            </a:r>
            <a:r>
              <a:rPr lang="en-US" b="1" baseline="0" dirty="0" smtClean="0"/>
              <a:t>Insert</a:t>
            </a:r>
            <a:r>
              <a:rPr lang="en-US" baseline="0" dirty="0" smtClean="0"/>
              <a:t> (may need to Refresh) the app for Office via the ribbon again. Demo your MVC4 app for Office.</a:t>
            </a:r>
          </a:p>
          <a:p>
            <a:pPr marL="0" marR="0" lvl="0" indent="0" algn="l" defTabSz="914363" rtl="0" eaLnBrk="1" fontAlgn="auto" latinLnBrk="0" hangingPunct="1">
              <a:lnSpc>
                <a:spcPct val="90000"/>
              </a:lnSpc>
              <a:spcBef>
                <a:spcPts val="0"/>
              </a:spcBef>
              <a:spcAft>
                <a:spcPts val="333"/>
              </a:spcAft>
              <a:buClrTx/>
              <a:buSzTx/>
              <a:buFont typeface="+mj-lt"/>
              <a:buNone/>
              <a:tabLst/>
              <a:defRPr/>
            </a:pPr>
            <a:endParaRPr lang="en-US" baseline="0" dirty="0" smtClean="0"/>
          </a:p>
          <a:p>
            <a:pPr marL="228600" lvl="0" indent="-228600">
              <a:buFont typeface="+mj-lt"/>
              <a:buAutoNum type="arabicPeriod"/>
            </a:pPr>
            <a:endParaRPr lang="en-US" dirty="0" smtClean="0"/>
          </a:p>
        </p:txBody>
      </p:sp>
    </p:spTree>
    <p:extLst>
      <p:ext uri="{BB962C8B-B14F-4D97-AF65-F5344CB8AC3E}">
        <p14:creationId xmlns:p14="http://schemas.microsoft.com/office/powerpoint/2010/main" val="113013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introduce a breaking,</a:t>
            </a:r>
            <a:r>
              <a:rPr lang="en-US" baseline="0" dirty="0" smtClean="0"/>
              <a:t> now philosophical change to how people extend SharePoint.</a:t>
            </a:r>
          </a:p>
          <a:p>
            <a:endParaRPr lang="en-US" baseline="0" dirty="0" smtClean="0"/>
          </a:p>
          <a:p>
            <a:r>
              <a:rPr lang="en-US" baseline="0" dirty="0" smtClean="0"/>
              <a:t>Robust:</a:t>
            </a:r>
          </a:p>
          <a:p>
            <a:pPr marL="171450" indent="-171450" algn="l">
              <a:buFont typeface="Arial" pitchFamily="34" charset="0"/>
              <a:buChar char="•"/>
            </a:pPr>
            <a:r>
              <a:rPr lang="en-US" baseline="0" dirty="0" smtClean="0"/>
              <a:t>Unless the developer has put a lot of forethought into it, upgrading &amp; uninstalling apps in SharePoint was not a great story in pre SharePoint 2013</a:t>
            </a:r>
          </a:p>
          <a:p>
            <a:pPr marL="171450" indent="-171450" algn="l">
              <a:buFont typeface="Arial" pitchFamily="34" charset="0"/>
              <a:buChar char="•"/>
            </a:pPr>
            <a:r>
              <a:rPr lang="en-US" baseline="0" dirty="0" smtClean="0"/>
              <a:t>SharePoint 2013 changes that with robust infrastructure to support upgrade &amp; uninstallation of apps</a:t>
            </a:r>
          </a:p>
          <a:p>
            <a:pPr marL="171450" indent="-171450" algn="l">
              <a:buFont typeface="Arial" pitchFamily="34" charset="0"/>
              <a:buChar char="•"/>
            </a:pPr>
            <a:r>
              <a:rPr lang="en-US" baseline="0" dirty="0" smtClean="0"/>
              <a:t>The upgrade story for apps in SharePoint 2013 also ensures that if an app upgrade fails, it is rolled back so the site isn’t left in a bad state</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Cloud Oriented Apps for SharePoint:</a:t>
            </a:r>
          </a:p>
          <a:p>
            <a:pPr marL="171450" indent="-171450" algn="l">
              <a:buFont typeface="Arial" pitchFamily="34" charset="0"/>
              <a:buChar char="•"/>
            </a:pPr>
            <a:r>
              <a:rPr lang="en-US" baseline="0" dirty="0" smtClean="0"/>
              <a:t>Distributing out the app resource requirements and not depending on SharePoint</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Web Oriented Apps for SharePoint</a:t>
            </a:r>
          </a:p>
          <a:p>
            <a:pPr marL="171450" indent="-171450" algn="l">
              <a:buFont typeface="Arial" pitchFamily="34" charset="0"/>
              <a:buChar char="•"/>
            </a:pPr>
            <a:r>
              <a:rPr lang="en-US" baseline="0" dirty="0" smtClean="0"/>
              <a:t>Not necessarily cloud focused but leverage the best of the best on the web and run “in SharePoint”</a:t>
            </a:r>
          </a:p>
          <a:p>
            <a:pPr marL="0" indent="0" algn="l">
              <a:buFont typeface="Arial" pitchFamily="34" charset="0"/>
              <a:buNone/>
            </a:pPr>
            <a:endParaRPr lang="en-US" baseline="0" dirty="0" smtClean="0"/>
          </a:p>
          <a:p>
            <a:pPr marL="0" indent="0" algn="l">
              <a:buFont typeface="Arial" pitchFamily="34" charset="0"/>
              <a:buNone/>
            </a:pPr>
            <a:r>
              <a:rPr lang="en-US" baseline="0" dirty="0" smtClean="0"/>
              <a:t>Apps are for End Users:</a:t>
            </a:r>
          </a:p>
          <a:p>
            <a:pPr marL="171450" indent="-171450" algn="l">
              <a:buFont typeface="Arial" pitchFamily="34" charset="0"/>
              <a:buChar char="•"/>
            </a:pPr>
            <a:r>
              <a:rPr lang="en-US" baseline="0" dirty="0" smtClean="0"/>
              <a:t>Marketplace is attractive for end users to acquire apps</a:t>
            </a:r>
          </a:p>
          <a:p>
            <a:pPr marL="171450" indent="-171450" algn="l">
              <a:buFont typeface="Arial" pitchFamily="34" charset="0"/>
              <a:buChar char="•"/>
            </a:pPr>
            <a:r>
              <a:rPr lang="en-US" baseline="0" dirty="0" smtClean="0"/>
              <a:t>Apps are validated to ensure people can acquire &amp; install apps without worrying they will steal their data</a:t>
            </a:r>
          </a:p>
          <a:p>
            <a:pPr marL="171450" indent="-171450" algn="l">
              <a:buFont typeface="Arial" pitchFamily="34" charset="0"/>
              <a:buChar char="•"/>
            </a:pPr>
            <a:r>
              <a:rPr lang="en-US" baseline="0" dirty="0" smtClean="0"/>
              <a:t>Apps always ask users/administrators for permission to access the site &amp; data</a:t>
            </a:r>
          </a:p>
          <a:p>
            <a:pPr marL="171450" lvl="0" indent="-171450" algn="l">
              <a:buFont typeface="Arial" pitchFamily="34" charset="0"/>
              <a:buChar char="•"/>
            </a:pPr>
            <a:r>
              <a:rPr lang="en-US" baseline="0" dirty="0" smtClean="0"/>
              <a:t>IT staff can elect to permit their farm to allow users to install apps from the marketplace</a:t>
            </a:r>
          </a:p>
          <a:p>
            <a:pPr marL="171450" lvl="0" indent="-171450" algn="l">
              <a:buFont typeface="Arial" pitchFamily="34" charset="0"/>
              <a:buChar char="•"/>
            </a:pPr>
            <a:r>
              <a:rPr lang="en-US" baseline="0" dirty="0" smtClean="0"/>
              <a:t>IT can see what apps &amp; things are running in their farm / tenancy</a:t>
            </a:r>
          </a:p>
          <a:p>
            <a:pPr marL="171450" lvl="0" indent="-171450" algn="l">
              <a:buFont typeface="Arial" pitchFamily="34" charset="0"/>
              <a:buChar char="•"/>
            </a:pPr>
            <a:r>
              <a:rPr lang="en-US" baseline="0" dirty="0" smtClean="0"/>
              <a:t>IT can see the health &amp; reporting of apps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111319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Rectangle 6"/>
          <p:cNvSpPr/>
          <p:nvPr/>
        </p:nvSpPr>
        <p:spPr bwMode="white">
          <a:xfrm>
            <a:off x="11266" y="0"/>
            <a:ext cx="593018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Rectangle 7"/>
          <p:cNvSpPr/>
          <p:nvPr/>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8" name="Rectangle 7"/>
          <p:cNvSpPr/>
          <p:nvPr/>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Rectangle 7"/>
          <p:cNvSpPr/>
          <p:nvPr/>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666843519"/>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42936257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10633" y="6596390"/>
            <a:ext cx="12199458" cy="253916"/>
          </a:xfrm>
          <a:prstGeom prst="rect">
            <a:avLst/>
          </a:prstGeom>
        </p:spPr>
        <p:txBody>
          <a:bodyPr wrap="square">
            <a:spAutoFit/>
          </a:bodyPr>
          <a:lstStyle/>
          <a:p>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 id="2147484179" r:id="rId19"/>
    <p:sldLayoutId id="2147484180"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dev.office.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www.devcamps.ms/offi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office/apps/fp123579"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8694" y="2109542"/>
            <a:ext cx="10237787" cy="997196"/>
          </a:xfrm>
        </p:spPr>
        <p:txBody>
          <a:bodyPr/>
          <a:lstStyle/>
          <a:p>
            <a:r>
              <a:rPr lang="en-US" sz="6600" dirty="0" smtClean="0"/>
              <a:t>Windows Azure &amp;</a:t>
            </a:r>
            <a:br>
              <a:rPr lang="en-US" sz="6600" dirty="0" smtClean="0"/>
            </a:br>
            <a:r>
              <a:rPr lang="en-US" sz="6600" dirty="0" smtClean="0"/>
              <a:t>apps for Office and SharePoint</a:t>
            </a:r>
            <a:endParaRPr lang="en-US" sz="6600" dirty="0"/>
          </a:p>
        </p:txBody>
      </p:sp>
      <p:sp>
        <p:nvSpPr>
          <p:cNvPr id="5" name="Text Placeholder 4"/>
          <p:cNvSpPr>
            <a:spLocks noGrp="1"/>
          </p:cNvSpPr>
          <p:nvPr>
            <p:ph type="body" sz="quarter" idx="12"/>
          </p:nvPr>
        </p:nvSpPr>
        <p:spPr>
          <a:xfrm>
            <a:off x="978694" y="3825074"/>
            <a:ext cx="10237787" cy="498598"/>
          </a:xfrm>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509" y="4396189"/>
            <a:ext cx="2903814" cy="9227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509" y="3591383"/>
            <a:ext cx="2129139" cy="98398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3509" y="5207480"/>
            <a:ext cx="2416932" cy="83722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1847" y="6057580"/>
            <a:ext cx="3423837" cy="530102"/>
          </a:xfrm>
          <a:prstGeom prst="rect">
            <a:avLst/>
          </a:prstGeom>
        </p:spPr>
      </p:pic>
    </p:spTree>
    <p:extLst>
      <p:ext uri="{BB962C8B-B14F-4D97-AF65-F5344CB8AC3E}">
        <p14:creationId xmlns:p14="http://schemas.microsoft.com/office/powerpoint/2010/main" val="1690158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 App Shapes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449043428"/>
              </p:ext>
            </p:extLst>
          </p:nvPr>
        </p:nvGraphicFramePr>
        <p:xfrm>
          <a:off x="609442" y="1467802"/>
          <a:ext cx="10868367" cy="4922112"/>
        </p:xfrm>
        <a:graphic>
          <a:graphicData uri="http://schemas.openxmlformats.org/drawingml/2006/table">
            <a:tbl>
              <a:tblPr firstRow="1" bandRow="1">
                <a:tableStyleId>{2D5ABB26-0587-4C30-8999-92F81FD0307C}</a:tableStyleId>
              </a:tblPr>
              <a:tblGrid>
                <a:gridCol w="1941760"/>
                <a:gridCol w="2254683"/>
                <a:gridCol w="3954832"/>
                <a:gridCol w="2717092"/>
              </a:tblGrid>
              <a:tr h="384048">
                <a:tc>
                  <a:txBody>
                    <a:bodyPr/>
                    <a:lstStyle/>
                    <a:p>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Shape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Description</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Example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645920">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Immersive Full Page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 that implements a new scenario </a:t>
                      </a:r>
                      <a:r>
                        <a:rPr lang="en-US" sz="1900" smtClean="0"/>
                        <a:t>for customers</a:t>
                      </a:r>
                      <a:endParaRPr lang="en-US" sz="1900" dirty="0" smtClean="0"/>
                    </a:p>
                    <a:p>
                      <a:endParaRPr lang="en-US" sz="1900" dirty="0" smtClean="0"/>
                    </a:p>
                    <a:p>
                      <a:endParaRPr lang="en-US" sz="1900" dirty="0" smtClean="0"/>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Resource</a:t>
                      </a:r>
                      <a:r>
                        <a:rPr lang="en-US" sz="1900" baseline="0" dirty="0" smtClean="0"/>
                        <a:t> Tracking, Budgeting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35331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a:t>
                      </a:r>
                      <a:r>
                        <a:rPr lang="en-US" sz="1900" baseline="0" dirty="0" smtClean="0"/>
                        <a:t> Part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Provides</a:t>
                      </a:r>
                      <a:r>
                        <a:rPr lang="en-US" sz="1900" baseline="0" dirty="0" smtClean="0"/>
                        <a:t> new parts you can add to your sites</a:t>
                      </a:r>
                      <a:endParaRPr lang="en-US" sz="1900" dirty="0" smtClean="0"/>
                    </a:p>
                    <a:p>
                      <a:endParaRPr lang="en-US" sz="1900" dirty="0" smtClean="0"/>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Weather</a:t>
                      </a:r>
                      <a:r>
                        <a:rPr lang="en-US" sz="1900" baseline="0" dirty="0" smtClean="0"/>
                        <a:t>, News, Stock Ticker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53883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Extension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Add new actions for documents and items to a </a:t>
                      </a:r>
                      <a:r>
                        <a:rPr lang="en-US" sz="1900" baseline="0" dirty="0" smtClean="0"/>
                        <a:t>context menu or ribbon</a:t>
                      </a:r>
                      <a:endParaRPr lang="en-US" sz="1900" dirty="0" smtClean="0"/>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Display</a:t>
                      </a:r>
                      <a:r>
                        <a:rPr lang="en-US" sz="1900" baseline="0" dirty="0" smtClean="0"/>
                        <a:t> Document Visualization</a:t>
                      </a:r>
                      <a:r>
                        <a:rPr lang="en-US" sz="1900" dirty="0" smtClean="0"/>
                        <a:t>, Print to a Print Service Vendor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19" name="Group 18"/>
          <p:cNvGrpSpPr/>
          <p:nvPr/>
        </p:nvGrpSpPr>
        <p:grpSpPr>
          <a:xfrm>
            <a:off x="406294" y="2034132"/>
            <a:ext cx="2054555" cy="609600"/>
            <a:chOff x="176645" y="1389090"/>
            <a:chExt cx="1541318" cy="508000"/>
          </a:xfrm>
        </p:grpSpPr>
        <p:sp>
          <p:nvSpPr>
            <p:cNvPr id="12" name="Rectangle 11"/>
            <p:cNvSpPr/>
            <p:nvPr/>
          </p:nvSpPr>
          <p:spPr>
            <a:xfrm>
              <a:off x="1032163" y="1389090"/>
              <a:ext cx="6858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13" name="Rectangle 12"/>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14" name="Straight Connector 13"/>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9045" y="1645976"/>
              <a:ext cx="381000"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9045" y="1772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10059" y="1389098"/>
              <a:ext cx="311727" cy="25688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0045" y="1643090"/>
              <a:ext cx="322118" cy="254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131213" y="3605013"/>
            <a:ext cx="914162" cy="609600"/>
            <a:chOff x="559377" y="2659090"/>
            <a:chExt cx="685800" cy="508000"/>
          </a:xfrm>
        </p:grpSpPr>
        <p:sp>
          <p:nvSpPr>
            <p:cNvPr id="20" name="Rectangle 19"/>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1" name="Rectangle 20"/>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2" name="Rectangle 21"/>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3" name="Rectangle 22"/>
            <p:cNvSpPr/>
            <p:nvPr/>
          </p:nvSpPr>
          <p:spPr>
            <a:xfrm>
              <a:off x="949036" y="2739916"/>
              <a:ext cx="190500" cy="3550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grpSp>
      <p:grpSp>
        <p:nvGrpSpPr>
          <p:cNvPr id="28" name="Group 27"/>
          <p:cNvGrpSpPr/>
          <p:nvPr/>
        </p:nvGrpSpPr>
        <p:grpSpPr>
          <a:xfrm>
            <a:off x="1145059" y="4933894"/>
            <a:ext cx="914162" cy="609600"/>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7" name="Rectangle 26"/>
            <p:cNvSpPr/>
            <p:nvPr/>
          </p:nvSpPr>
          <p:spPr>
            <a:xfrm>
              <a:off x="725643" y="4073409"/>
              <a:ext cx="332509" cy="692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grpSp>
    </p:spTree>
    <p:extLst>
      <p:ext uri="{BB962C8B-B14F-4D97-AF65-F5344CB8AC3E}">
        <p14:creationId xmlns:p14="http://schemas.microsoft.com/office/powerpoint/2010/main" val="7470213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317088"/>
            <a:ext cx="11149013" cy="747897"/>
          </a:xfrm>
        </p:spPr>
        <p:txBody>
          <a:bodyPr/>
          <a:lstStyle/>
          <a:p>
            <a:r>
              <a:rPr lang="en-US" sz="4400" dirty="0" smtClean="0"/>
              <a:t>Introducing the Cloud App Model for SharePoint </a:t>
            </a:r>
            <a:endParaRPr lang="en-US" sz="4400" dirty="0"/>
          </a:p>
        </p:txBody>
      </p:sp>
      <p:sp>
        <p:nvSpPr>
          <p:cNvPr id="5" name="Content Placeholder 4"/>
          <p:cNvSpPr>
            <a:spLocks noGrp="1"/>
          </p:cNvSpPr>
          <p:nvPr>
            <p:ph type="body" sz="quarter" idx="10"/>
          </p:nvPr>
        </p:nvSpPr>
        <p:spPr/>
        <p:txBody>
          <a:bodyPr/>
          <a:lstStyle/>
          <a:p>
            <a:r>
              <a:rPr lang="en-US" sz="3600" dirty="0" smtClean="0"/>
              <a:t>SharePoint applications no longer live in SharePoint</a:t>
            </a:r>
          </a:p>
          <a:p>
            <a:r>
              <a:rPr lang="en-US" sz="3600" dirty="0" smtClean="0"/>
              <a:t>Custom code executes in the client, cloud or on-premises</a:t>
            </a:r>
          </a:p>
          <a:p>
            <a:r>
              <a:rPr lang="en-US" sz="3600" dirty="0" smtClean="0"/>
              <a:t>Apps are granted permissions to SharePoint via OAuth </a:t>
            </a:r>
          </a:p>
          <a:p>
            <a:r>
              <a:rPr lang="en-US" sz="3600" dirty="0" smtClean="0"/>
              <a:t>Apps communicate with SharePoint via REST/CSOM</a:t>
            </a:r>
          </a:p>
        </p:txBody>
      </p:sp>
    </p:spTree>
    <p:extLst>
      <p:ext uri="{BB962C8B-B14F-4D97-AF65-F5344CB8AC3E}">
        <p14:creationId xmlns:p14="http://schemas.microsoft.com/office/powerpoint/2010/main" val="4722723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a:t>Hosting: Choice of </a:t>
            </a:r>
            <a:r>
              <a:rPr lang="en-US" sz="4600" dirty="0" smtClean="0"/>
              <a:t>two cloud-based Architectures</a:t>
            </a:r>
            <a:endParaRPr lang="en-US" sz="4600" dirty="0"/>
          </a:p>
        </p:txBody>
      </p:sp>
      <p:cxnSp>
        <p:nvCxnSpPr>
          <p:cNvPr id="30" name="Straight Connector 29"/>
          <p:cNvCxnSpPr/>
          <p:nvPr/>
        </p:nvCxnSpPr>
        <p:spPr>
          <a:xfrm>
            <a:off x="2668115" y="2951019"/>
            <a:ext cx="9440939"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7322" y="1517230"/>
            <a:ext cx="4140023" cy="903183"/>
          </a:xfrm>
          <a:prstGeom prst="rect">
            <a:avLst/>
          </a:prstGeom>
        </p:spPr>
        <p:txBody>
          <a:bodyPr wrap="square" lIns="117208" tIns="58604" rIns="117208" bIns="58604">
            <a:spAutoFit/>
          </a:bodyPr>
          <a:lstStyle/>
          <a:p>
            <a:r>
              <a:rPr lang="en-US" b="1" dirty="0" smtClean="0">
                <a:latin typeface="Segoe UI" pitchFamily="34" charset="0"/>
                <a:ea typeface="Segoe UI" pitchFamily="34" charset="0"/>
                <a:cs typeface="Segoe UI" pitchFamily="34" charset="0"/>
              </a:rPr>
              <a:t>Provider-Hosted </a:t>
            </a:r>
            <a:r>
              <a:rPr lang="en-US" b="1" dirty="0">
                <a:latin typeface="Segoe UI" pitchFamily="34" charset="0"/>
                <a:ea typeface="Segoe UI" pitchFamily="34" charset="0"/>
                <a:cs typeface="Segoe UI" pitchFamily="34" charset="0"/>
              </a:rPr>
              <a:t>App</a:t>
            </a: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“Bring your own server hosting infrastructure”</a:t>
            </a:r>
          </a:p>
        </p:txBody>
      </p:sp>
      <p:sp>
        <p:nvSpPr>
          <p:cNvPr id="32" name="Rounded Rectangle 31"/>
          <p:cNvSpPr/>
          <p:nvPr/>
        </p:nvSpPr>
        <p:spPr>
          <a:xfrm>
            <a:off x="7153827" y="1618999"/>
            <a:ext cx="1791976" cy="1161288"/>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cxnSp>
        <p:nvCxnSpPr>
          <p:cNvPr id="33" name="Straight Connector 32"/>
          <p:cNvCxnSpPr/>
          <p:nvPr/>
        </p:nvCxnSpPr>
        <p:spPr>
          <a:xfrm flipH="1">
            <a:off x="9192630" y="2189695"/>
            <a:ext cx="322173"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7666" y="2601607"/>
            <a:ext cx="2319777" cy="1041682"/>
          </a:xfrm>
          <a:prstGeom prst="rect">
            <a:avLst/>
          </a:prstGeom>
        </p:spPr>
        <p:txBody>
          <a:bodyPr wrap="square" lIns="117208" tIns="58604" rIns="117208" bIns="58604">
            <a:spAutoFit/>
          </a:bodyPr>
          <a:lstStyle/>
          <a:p>
            <a:r>
              <a:rPr lang="en-US" sz="1500" dirty="0">
                <a:latin typeface="Segoe UI" pitchFamily="34" charset="0"/>
                <a:ea typeface="Segoe UI" pitchFamily="34" charset="0"/>
                <a:cs typeface="Segoe UI" pitchFamily="34" charset="0"/>
              </a:rPr>
              <a:t>Get remote events from SharePoint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Use CSOM/REST + </a:t>
            </a:r>
            <a:br>
              <a:rPr lang="en-US" sz="1500" dirty="0">
                <a:latin typeface="Segoe UI" pitchFamily="34" charset="0"/>
                <a:ea typeface="Segoe UI" pitchFamily="34" charset="0"/>
                <a:cs typeface="Segoe UI" pitchFamily="34" charset="0"/>
              </a:rPr>
            </a:br>
            <a:r>
              <a:rPr lang="en-US" sz="1500" dirty="0" err="1">
                <a:latin typeface="Segoe UI" pitchFamily="34" charset="0"/>
                <a:ea typeface="Segoe UI" pitchFamily="34" charset="0"/>
                <a:cs typeface="Segoe UI" pitchFamily="34" charset="0"/>
              </a:rPr>
              <a:t>OAuth</a:t>
            </a:r>
            <a:r>
              <a:rPr lang="en-US" sz="1500" dirty="0">
                <a:latin typeface="Segoe UI" pitchFamily="34" charset="0"/>
                <a:ea typeface="Segoe UI" pitchFamily="34" charset="0"/>
                <a:cs typeface="Segoe UI" pitchFamily="34" charset="0"/>
              </a:rPr>
              <a:t> to work with SP</a:t>
            </a:r>
          </a:p>
        </p:txBody>
      </p:sp>
      <p:sp>
        <p:nvSpPr>
          <p:cNvPr id="35" name="Left Brace 34"/>
          <p:cNvSpPr/>
          <p:nvPr/>
        </p:nvSpPr>
        <p:spPr>
          <a:xfrm>
            <a:off x="2232763" y="1511601"/>
            <a:ext cx="623730" cy="2869243"/>
          </a:xfrm>
          <a:prstGeom prst="leftBrace">
            <a:avLst>
              <a:gd name="adj1" fmla="val 36695"/>
              <a:gd name="adj2" fmla="val 50000"/>
            </a:avLst>
          </a:prstGeom>
          <a:ln w="38100"/>
        </p:spPr>
        <p:style>
          <a:lnRef idx="1">
            <a:schemeClr val="accent1"/>
          </a:lnRef>
          <a:fillRef idx="0">
            <a:schemeClr val="accent1"/>
          </a:fillRef>
          <a:effectRef idx="0">
            <a:schemeClr val="accent1"/>
          </a:effectRef>
          <a:fontRef idx="minor">
            <a:schemeClr val="tx1"/>
          </a:fontRef>
        </p:style>
        <p:txBody>
          <a:bodyPr lIns="117208" tIns="58604" rIns="117208" bIns="58604" rtlCol="0" anchor="ctr"/>
          <a:lstStyle/>
          <a:p>
            <a:pPr algn="ctr"/>
            <a:endParaRPr lang="en-US" sz="2100"/>
          </a:p>
        </p:txBody>
      </p:sp>
      <p:sp>
        <p:nvSpPr>
          <p:cNvPr id="36" name="Rectangle 35"/>
          <p:cNvSpPr/>
          <p:nvPr/>
        </p:nvSpPr>
        <p:spPr>
          <a:xfrm>
            <a:off x="245235" y="2249793"/>
            <a:ext cx="2958645" cy="395352"/>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Cloud-based Apps</a:t>
            </a:r>
          </a:p>
        </p:txBody>
      </p:sp>
      <p:sp>
        <p:nvSpPr>
          <p:cNvPr id="37" name="Rounded Rectangle 36"/>
          <p:cNvSpPr/>
          <p:nvPr/>
        </p:nvSpPr>
        <p:spPr>
          <a:xfrm>
            <a:off x="9781682" y="1640643"/>
            <a:ext cx="2113314" cy="1161288"/>
          </a:xfrm>
          <a:prstGeom prst="roundRect">
            <a:avLst>
              <a:gd name="adj" fmla="val 3861"/>
            </a:avLst>
          </a:prstGeom>
          <a:ln/>
        </p:spPr>
        <p:style>
          <a:lnRef idx="0">
            <a:schemeClr val="accent2"/>
          </a:lnRef>
          <a:fillRef idx="3">
            <a:schemeClr val="accent2"/>
          </a:fillRef>
          <a:effectRef idx="3">
            <a:schemeClr val="accent2"/>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Your Hosted </a:t>
            </a:r>
            <a:r>
              <a:rPr lang="en-US" sz="2100" b="1" dirty="0" smtClean="0">
                <a:latin typeface="Segoe UI" pitchFamily="34" charset="0"/>
                <a:ea typeface="Segoe UI" pitchFamily="34" charset="0"/>
                <a:cs typeface="Segoe UI" pitchFamily="34" charset="0"/>
              </a:rPr>
              <a:t>Site</a:t>
            </a:r>
          </a:p>
          <a:p>
            <a:pPr algn="ctr"/>
            <a:r>
              <a:rPr lang="en-US" sz="1400" b="1" dirty="0" smtClean="0">
                <a:latin typeface="Segoe UI" pitchFamily="34" charset="0"/>
                <a:ea typeface="Segoe UI" pitchFamily="34" charset="0"/>
                <a:cs typeface="Segoe UI" pitchFamily="34" charset="0"/>
              </a:rPr>
              <a:t>(Windows Azure an Option)</a:t>
            </a:r>
            <a:endParaRPr lang="en-US" sz="1400" b="1" dirty="0">
              <a:latin typeface="Segoe UI" pitchFamily="34" charset="0"/>
              <a:ea typeface="Segoe UI" pitchFamily="34" charset="0"/>
              <a:cs typeface="Segoe UI" pitchFamily="34" charset="0"/>
            </a:endParaRPr>
          </a:p>
        </p:txBody>
      </p:sp>
      <p:sp>
        <p:nvSpPr>
          <p:cNvPr id="21" name="Rectangle 20"/>
          <p:cNvSpPr/>
          <p:nvPr/>
        </p:nvSpPr>
        <p:spPr>
          <a:xfrm>
            <a:off x="2947333" y="3064281"/>
            <a:ext cx="3663013" cy="1364848"/>
          </a:xfrm>
          <a:prstGeom prst="rect">
            <a:avLst/>
          </a:prstGeom>
        </p:spPr>
        <p:txBody>
          <a:bodyPr wrap="square" lIns="117208" tIns="58604" rIns="117208" bIns="58604">
            <a:spAutoFit/>
          </a:bodyPr>
          <a:lstStyle/>
          <a:p>
            <a:r>
              <a:rPr lang="en-US" b="1" dirty="0" err="1" smtClean="0">
                <a:latin typeface="Segoe UI" pitchFamily="34" charset="0"/>
                <a:ea typeface="Segoe UI" pitchFamily="34" charset="0"/>
                <a:cs typeface="Segoe UI" pitchFamily="34" charset="0"/>
              </a:rPr>
              <a:t>Autohosted</a:t>
            </a:r>
            <a:r>
              <a:rPr lang="en-US" b="1" dirty="0" smtClean="0">
                <a:latin typeface="Segoe UI" pitchFamily="34" charset="0"/>
                <a:ea typeface="Segoe UI" pitchFamily="34" charset="0"/>
                <a:cs typeface="Segoe UI" pitchFamily="34" charset="0"/>
              </a:rPr>
              <a:t> App</a:t>
            </a:r>
            <a:endParaRPr lang="en-US" b="1" dirty="0">
              <a:latin typeface="Segoe UI" pitchFamily="34" charset="0"/>
              <a:ea typeface="Segoe UI" pitchFamily="34" charset="0"/>
              <a:cs typeface="Segoe UI" pitchFamily="34" charset="0"/>
            </a:endParaRP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Windows Azure + SQL Azure provisioned </a:t>
            </a:r>
            <a:r>
              <a:rPr lang="en-US" sz="1500" dirty="0" smtClean="0">
                <a:latin typeface="Segoe UI" pitchFamily="34" charset="0"/>
                <a:ea typeface="Segoe UI" pitchFamily="34" charset="0"/>
                <a:cs typeface="Segoe UI" pitchFamily="34" charset="0"/>
              </a:rPr>
              <a:t>automatically as </a:t>
            </a:r>
            <a:r>
              <a:rPr lang="en-US" sz="1500" dirty="0">
                <a:latin typeface="Segoe UI" pitchFamily="34" charset="0"/>
                <a:ea typeface="Segoe UI" pitchFamily="34" charset="0"/>
                <a:cs typeface="Segoe UI" pitchFamily="34" charset="0"/>
              </a:rPr>
              <a:t>apps are installed</a:t>
            </a:r>
          </a:p>
        </p:txBody>
      </p:sp>
      <p:sp>
        <p:nvSpPr>
          <p:cNvPr id="22" name="Rounded Rectangle 21"/>
          <p:cNvSpPr/>
          <p:nvPr/>
        </p:nvSpPr>
        <p:spPr>
          <a:xfrm>
            <a:off x="9781682" y="3064285"/>
            <a:ext cx="2113314" cy="1151695"/>
          </a:xfrm>
          <a:prstGeom prst="roundRect">
            <a:avLst>
              <a:gd name="adj" fmla="val 3861"/>
            </a:avLst>
          </a:prstGeom>
          <a:ln/>
        </p:spPr>
        <p:style>
          <a:lnRef idx="0">
            <a:schemeClr val="accent5"/>
          </a:lnRef>
          <a:fillRef idx="3">
            <a:schemeClr val="accent5"/>
          </a:fillRef>
          <a:effectRef idx="3">
            <a:schemeClr val="accent5"/>
          </a:effectRef>
          <a:fontRef idx="minor">
            <a:schemeClr val="lt1"/>
          </a:fontRef>
        </p:style>
        <p:txBody>
          <a:bodyPr lIns="117208" tIns="58604" rIns="117208" bIns="58604" rtlCol="0" anchor="ctr"/>
          <a:lstStyle/>
          <a:p>
            <a:pPr algn="ctr"/>
            <a:r>
              <a:rPr lang="en-US" sz="2100" b="1" dirty="0" smtClean="0">
                <a:latin typeface="Segoe UI" pitchFamily="34" charset="0"/>
                <a:ea typeface="Segoe UI" pitchFamily="34" charset="0"/>
                <a:cs typeface="Segoe UI" pitchFamily="34" charset="0"/>
              </a:rPr>
              <a:t>Windows Azure</a:t>
            </a:r>
          </a:p>
          <a:p>
            <a:pPr algn="ctr"/>
            <a:r>
              <a:rPr lang="en-US" sz="2100" b="1" dirty="0" smtClean="0">
                <a:latin typeface="Segoe UI" pitchFamily="34" charset="0"/>
                <a:ea typeface="Segoe UI" pitchFamily="34" charset="0"/>
                <a:cs typeface="Segoe UI" pitchFamily="34" charset="0"/>
              </a:rPr>
              <a:t>Web Sites </a:t>
            </a:r>
            <a:endParaRPr lang="en-US" sz="2100" b="1" dirty="0">
              <a:latin typeface="Segoe UI" pitchFamily="34" charset="0"/>
              <a:ea typeface="Segoe UI" pitchFamily="34" charset="0"/>
              <a:cs typeface="Segoe UI" pitchFamily="34" charset="0"/>
            </a:endParaRPr>
          </a:p>
        </p:txBody>
      </p:sp>
      <p:sp>
        <p:nvSpPr>
          <p:cNvPr id="23" name="Rounded Rectangle 22"/>
          <p:cNvSpPr/>
          <p:nvPr/>
        </p:nvSpPr>
        <p:spPr>
          <a:xfrm>
            <a:off x="7153827" y="3064285"/>
            <a:ext cx="1791976" cy="1157750"/>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Web</a:t>
            </a:r>
          </a:p>
        </p:txBody>
      </p:sp>
      <p:cxnSp>
        <p:nvCxnSpPr>
          <p:cNvPr id="24" name="Straight Connector 23"/>
          <p:cNvCxnSpPr/>
          <p:nvPr/>
        </p:nvCxnSpPr>
        <p:spPr>
          <a:xfrm flipH="1">
            <a:off x="9192630" y="3649915"/>
            <a:ext cx="383808"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18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z="6600" dirty="0" smtClean="0"/>
              <a:t>Demo</a:t>
            </a:r>
            <a:endParaRPr lang="en-US" sz="6600" dirty="0"/>
          </a:p>
        </p:txBody>
      </p:sp>
      <p:sp>
        <p:nvSpPr>
          <p:cNvPr id="3" name="TextBox 2"/>
          <p:cNvSpPr txBox="1"/>
          <p:nvPr/>
        </p:nvSpPr>
        <p:spPr>
          <a:xfrm>
            <a:off x="190832" y="1176792"/>
            <a:ext cx="5540267" cy="2954655"/>
          </a:xfrm>
          <a:prstGeom prst="rect">
            <a:avLst/>
          </a:prstGeom>
          <a:noFill/>
        </p:spPr>
        <p:txBody>
          <a:bodyPr wrap="square" lIns="0" tIns="0" rIns="0" bIns="0" rtlCol="0">
            <a:spAutoFit/>
          </a:bodyPr>
          <a:lstStyle/>
          <a:p>
            <a:pPr marL="514350" indent="-514350">
              <a:buAutoNum type="arabicParenR"/>
            </a:pPr>
            <a:r>
              <a:rPr lang="en-US" sz="3200" spc="-70" dirty="0" err="1" smtClean="0">
                <a:gradFill>
                  <a:gsLst>
                    <a:gs pos="2917">
                      <a:schemeClr val="bg2"/>
                    </a:gs>
                    <a:gs pos="95000">
                      <a:schemeClr val="bg2"/>
                    </a:gs>
                  </a:gsLst>
                  <a:lin ang="5400000" scaled="0"/>
                </a:gradFill>
                <a:latin typeface="+mj-lt"/>
              </a:rPr>
              <a:t>Autohosted</a:t>
            </a:r>
            <a:r>
              <a:rPr lang="en-US" sz="3200" spc="-70" dirty="0" smtClean="0">
                <a:gradFill>
                  <a:gsLst>
                    <a:gs pos="2917">
                      <a:schemeClr val="bg2"/>
                    </a:gs>
                    <a:gs pos="95000">
                      <a:schemeClr val="bg2"/>
                    </a:gs>
                  </a:gsLst>
                  <a:lin ang="5400000" scaled="0"/>
                </a:gradFill>
                <a:latin typeface="+mj-lt"/>
              </a:rPr>
              <a:t> app for SharePoint</a:t>
            </a:r>
          </a:p>
          <a:p>
            <a:pPr marL="514350" indent="-514350">
              <a:buAutoNum type="arabicParenR"/>
            </a:pPr>
            <a:endParaRPr lang="en-US" sz="3200" spc="-70" dirty="0" smtClean="0">
              <a:gradFill>
                <a:gsLst>
                  <a:gs pos="2917">
                    <a:schemeClr val="bg2"/>
                  </a:gs>
                  <a:gs pos="95000">
                    <a:schemeClr val="bg2"/>
                  </a:gs>
                </a:gsLst>
                <a:lin ang="5400000" scaled="0"/>
              </a:gradFill>
              <a:latin typeface="+mj-lt"/>
            </a:endParaRPr>
          </a:p>
          <a:p>
            <a:pPr marL="514350" indent="-514350">
              <a:buAutoNum type="arabicParenR"/>
            </a:pPr>
            <a:r>
              <a:rPr lang="en-US" sz="3200" spc="-70" dirty="0" smtClean="0">
                <a:gradFill>
                  <a:gsLst>
                    <a:gs pos="2917">
                      <a:schemeClr val="bg2"/>
                    </a:gs>
                    <a:gs pos="95000">
                      <a:schemeClr val="bg2"/>
                    </a:gs>
                  </a:gsLst>
                  <a:lin ang="5400000" scaled="0"/>
                </a:gradFill>
                <a:latin typeface="+mj-lt"/>
              </a:rPr>
              <a:t>MVC 4 as an </a:t>
            </a:r>
            <a:r>
              <a:rPr lang="en-US" sz="3200" spc="-70" dirty="0" err="1" smtClean="0">
                <a:gradFill>
                  <a:gsLst>
                    <a:gs pos="2917">
                      <a:schemeClr val="bg2"/>
                    </a:gs>
                    <a:gs pos="95000">
                      <a:schemeClr val="bg2"/>
                    </a:gs>
                  </a:gsLst>
                  <a:lin ang="5400000" scaled="0"/>
                </a:gradFill>
                <a:latin typeface="+mj-lt"/>
              </a:rPr>
              <a:t>autohosted</a:t>
            </a:r>
            <a:r>
              <a:rPr lang="en-US" sz="3200" spc="-70" dirty="0" smtClean="0">
                <a:gradFill>
                  <a:gsLst>
                    <a:gs pos="2917">
                      <a:schemeClr val="bg2"/>
                    </a:gs>
                    <a:gs pos="95000">
                      <a:schemeClr val="bg2"/>
                    </a:gs>
                  </a:gsLst>
                  <a:lin ang="5400000" scaled="0"/>
                </a:gradFill>
                <a:latin typeface="+mj-lt"/>
              </a:rPr>
              <a:t> app</a:t>
            </a:r>
          </a:p>
          <a:p>
            <a:pPr marL="514350" indent="-514350">
              <a:buAutoNum type="arabicParenR"/>
            </a:pPr>
            <a:endParaRPr lang="en-US" sz="3200" spc="-70" dirty="0" smtClean="0">
              <a:gradFill>
                <a:gsLst>
                  <a:gs pos="2917">
                    <a:schemeClr val="bg2"/>
                  </a:gs>
                  <a:gs pos="95000">
                    <a:schemeClr val="bg2"/>
                  </a:gs>
                </a:gsLst>
                <a:lin ang="5400000" scaled="0"/>
              </a:gradFill>
              <a:latin typeface="+mj-lt"/>
            </a:endParaRPr>
          </a:p>
          <a:p>
            <a:pPr marL="514350" indent="-514350">
              <a:buAutoNum type="arabicParenR"/>
            </a:pPr>
            <a:r>
              <a:rPr lang="en-US" sz="3200" spc="-70" dirty="0" smtClean="0">
                <a:gradFill>
                  <a:gsLst>
                    <a:gs pos="2917">
                      <a:schemeClr val="bg2"/>
                    </a:gs>
                    <a:gs pos="95000">
                      <a:schemeClr val="bg2"/>
                    </a:gs>
                  </a:gsLst>
                  <a:lin ang="5400000" scaled="0"/>
                </a:gradFill>
                <a:latin typeface="+mj-lt"/>
              </a:rPr>
              <a:t>MVC4 hosted on Windows Azure Web Sites</a:t>
            </a:r>
            <a:endParaRPr lang="en-US" sz="3200" spc="-70" dirty="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8026097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677" y="512388"/>
            <a:ext cx="12058196" cy="1219199"/>
          </a:xfrm>
        </p:spPr>
        <p:txBody>
          <a:bodyPr/>
          <a:lstStyle/>
          <a:p>
            <a:r>
              <a:rPr lang="en-US" sz="4000" dirty="0" smtClean="0"/>
              <a:t>Summary – Call to action</a:t>
            </a:r>
            <a:endParaRPr lang="en-US" sz="4000" dirty="0"/>
          </a:p>
        </p:txBody>
      </p:sp>
      <p:sp>
        <p:nvSpPr>
          <p:cNvPr id="5" name="Content Placeholder 4"/>
          <p:cNvSpPr>
            <a:spLocks noGrp="1"/>
          </p:cNvSpPr>
          <p:nvPr>
            <p:ph type="body" sz="quarter" idx="10"/>
          </p:nvPr>
        </p:nvSpPr>
        <p:spPr>
          <a:xfrm>
            <a:off x="519112" y="1320775"/>
            <a:ext cx="11604399" cy="2043636"/>
          </a:xfrm>
        </p:spPr>
        <p:txBody>
          <a:bodyPr/>
          <a:lstStyle/>
          <a:p>
            <a:r>
              <a:rPr lang="en-US" dirty="0"/>
              <a:t>a</a:t>
            </a:r>
            <a:r>
              <a:rPr lang="en-US" dirty="0" smtClean="0"/>
              <a:t>pps for Office and SharePoint can be:</a:t>
            </a:r>
          </a:p>
          <a:p>
            <a:pPr lvl="1"/>
            <a:r>
              <a:rPr lang="en-US" dirty="0"/>
              <a:t>B</a:t>
            </a:r>
            <a:r>
              <a:rPr lang="en-US" dirty="0" smtClean="0"/>
              <a:t>uilt using standard Web technologies</a:t>
            </a:r>
          </a:p>
          <a:p>
            <a:pPr lvl="1"/>
            <a:r>
              <a:rPr lang="en-US" dirty="0" smtClean="0"/>
              <a:t>Written in any language</a:t>
            </a:r>
          </a:p>
          <a:p>
            <a:pPr lvl="1"/>
            <a:r>
              <a:rPr lang="en-US" dirty="0" smtClean="0"/>
              <a:t>Hosted on Windows Azure or any platform</a:t>
            </a:r>
          </a:p>
          <a:p>
            <a:r>
              <a:rPr lang="en-US" dirty="0" smtClean="0"/>
              <a:t>apps for Office and SharePoint have the worldwide reach of the Office Store on office.com</a:t>
            </a:r>
          </a:p>
          <a:p>
            <a:pPr lvl="1"/>
            <a:r>
              <a:rPr lang="en-US" dirty="0"/>
              <a:t>a</a:t>
            </a:r>
            <a:r>
              <a:rPr lang="en-US" dirty="0" smtClean="0"/>
              <a:t>pps can be monetized now in the Office Store</a:t>
            </a:r>
          </a:p>
          <a:p>
            <a:pPr lvl="1"/>
            <a:endParaRPr lang="en-US" dirty="0" smtClean="0"/>
          </a:p>
          <a:p>
            <a:r>
              <a:rPr lang="en-US" dirty="0" smtClean="0">
                <a:hlinkClick r:id="rId3"/>
              </a:rPr>
              <a:t>dev.office.com</a:t>
            </a:r>
            <a:r>
              <a:rPr lang="en-US" dirty="0" smtClean="0"/>
              <a:t> – to get started now</a:t>
            </a:r>
          </a:p>
          <a:p>
            <a:r>
              <a:rPr lang="en-US" dirty="0" smtClean="0">
                <a:hlinkClick r:id="rId4"/>
              </a:rPr>
              <a:t>www.devcamps.ms/office</a:t>
            </a:r>
            <a:r>
              <a:rPr lang="en-US" dirty="0" smtClean="0"/>
              <a:t> </a:t>
            </a:r>
            <a:r>
              <a:rPr lang="en-US" dirty="0"/>
              <a:t>– </a:t>
            </a:r>
            <a:r>
              <a:rPr lang="en-US" sz="3600" dirty="0" smtClean="0"/>
              <a:t>training </a:t>
            </a:r>
            <a:r>
              <a:rPr lang="en-US" sz="3600" dirty="0"/>
              <a:t>locations </a:t>
            </a:r>
            <a:r>
              <a:rPr lang="en-US" sz="3600" dirty="0" smtClean="0"/>
              <a:t>worldwide</a:t>
            </a:r>
            <a:endParaRPr lang="en-US" dirty="0"/>
          </a:p>
        </p:txBody>
      </p:sp>
    </p:spTree>
    <p:extLst>
      <p:ext uri="{BB962C8B-B14F-4D97-AF65-F5344CB8AC3E}">
        <p14:creationId xmlns:p14="http://schemas.microsoft.com/office/powerpoint/2010/main" val="27189185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
            </a:r>
            <a:r>
              <a:rPr lang="en-US" dirty="0" smtClean="0"/>
              <a:t>ay </a:t>
            </a:r>
            <a:r>
              <a:rPr lang="en-US" dirty="0"/>
              <a:t>t</a:t>
            </a:r>
            <a:r>
              <a:rPr lang="en-US" dirty="0" smtClean="0"/>
              <a:t>opics </a:t>
            </a:r>
            <a:r>
              <a:rPr lang="en-US" dirty="0"/>
              <a:t>i</a:t>
            </a:r>
            <a:r>
              <a:rPr lang="en-US" dirty="0" smtClean="0"/>
              <a:t>nclude…</a:t>
            </a:r>
            <a:endParaRPr lang="en-US" dirty="0"/>
          </a:p>
        </p:txBody>
      </p:sp>
      <p:sp>
        <p:nvSpPr>
          <p:cNvPr id="3" name="Text Placeholder 2"/>
          <p:cNvSpPr>
            <a:spLocks noGrp="1"/>
          </p:cNvSpPr>
          <p:nvPr>
            <p:ph type="body" sz="quarter" idx="10"/>
          </p:nvPr>
        </p:nvSpPr>
        <p:spPr>
          <a:xfrm>
            <a:off x="519112" y="1447799"/>
            <a:ext cx="11149013" cy="4887688"/>
          </a:xfrm>
        </p:spPr>
        <p:txBody>
          <a:bodyPr/>
          <a:lstStyle/>
          <a:p>
            <a:r>
              <a:rPr lang="en-US" sz="3200" dirty="0"/>
              <a:t>Developing </a:t>
            </a:r>
            <a:r>
              <a:rPr lang="en-US" sz="3200" dirty="0" smtClean="0"/>
              <a:t>apps </a:t>
            </a:r>
            <a:r>
              <a:rPr lang="en-US" sz="3200" dirty="0"/>
              <a:t>for Office </a:t>
            </a:r>
            <a:endParaRPr lang="en-US" sz="3200" dirty="0" smtClean="0"/>
          </a:p>
          <a:p>
            <a:pPr lvl="1"/>
            <a:r>
              <a:rPr lang="en-US" dirty="0" smtClean="0"/>
              <a:t>Task Pane, Content and Mail apps</a:t>
            </a:r>
          </a:p>
          <a:p>
            <a:pPr lvl="1"/>
            <a:r>
              <a:rPr lang="en-US" dirty="0" smtClean="0"/>
              <a:t>The Office JavaScript object model</a:t>
            </a:r>
          </a:p>
          <a:p>
            <a:pPr lvl="1"/>
            <a:r>
              <a:rPr lang="en-US" dirty="0"/>
              <a:t>a</a:t>
            </a:r>
            <a:r>
              <a:rPr lang="en-US" dirty="0" smtClean="0"/>
              <a:t>nd more…</a:t>
            </a:r>
          </a:p>
          <a:p>
            <a:pPr lvl="1"/>
            <a:endParaRPr lang="en-US" dirty="0" smtClean="0"/>
          </a:p>
          <a:p>
            <a:r>
              <a:rPr lang="en-US" sz="3200" dirty="0"/>
              <a:t>Developing </a:t>
            </a:r>
            <a:r>
              <a:rPr lang="en-US" sz="3200" dirty="0" smtClean="0"/>
              <a:t>apps </a:t>
            </a:r>
            <a:r>
              <a:rPr lang="en-US" sz="3200" dirty="0"/>
              <a:t>for SharePoint</a:t>
            </a:r>
            <a:endParaRPr lang="en-US" sz="3200" dirty="0" smtClean="0"/>
          </a:p>
          <a:p>
            <a:pPr lvl="1"/>
            <a:r>
              <a:rPr lang="en-US" dirty="0"/>
              <a:t>a</a:t>
            </a:r>
            <a:r>
              <a:rPr lang="en-US" dirty="0" smtClean="0"/>
              <a:t>pp for SharePoint architectures</a:t>
            </a:r>
            <a:endParaRPr lang="en-US" dirty="0"/>
          </a:p>
          <a:p>
            <a:pPr lvl="1"/>
            <a:r>
              <a:rPr lang="en-US" dirty="0" smtClean="0"/>
              <a:t>SharePoint API access via </a:t>
            </a:r>
            <a:r>
              <a:rPr lang="en-US" dirty="0" err="1" smtClean="0"/>
              <a:t>OAuth</a:t>
            </a:r>
            <a:r>
              <a:rPr lang="en-US" dirty="0" smtClean="0"/>
              <a:t>, REST, etc.</a:t>
            </a:r>
          </a:p>
          <a:p>
            <a:pPr lvl="1"/>
            <a:r>
              <a:rPr lang="en-US" dirty="0"/>
              <a:t>and more…</a:t>
            </a:r>
          </a:p>
          <a:p>
            <a:pPr marL="284162" lvl="1" indent="0">
              <a:buNone/>
            </a:pPr>
            <a:endParaRPr lang="en-US" dirty="0"/>
          </a:p>
          <a:p>
            <a:r>
              <a:rPr lang="en-US" sz="3200" dirty="0" smtClean="0"/>
              <a:t>Getting apps into the Office Store</a:t>
            </a:r>
          </a:p>
          <a:p>
            <a:endParaRPr lang="en-US" sz="2800" dirty="0"/>
          </a:p>
        </p:txBody>
      </p:sp>
    </p:spTree>
    <p:extLst>
      <p:ext uri="{BB962C8B-B14F-4D97-AF65-F5344CB8AC3E}">
        <p14:creationId xmlns:p14="http://schemas.microsoft.com/office/powerpoint/2010/main" val="5606052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264747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398419"/>
            <a:ext cx="11149013" cy="747897"/>
          </a:xfrm>
        </p:spPr>
        <p:txBody>
          <a:bodyPr/>
          <a:lstStyle/>
          <a:p>
            <a:r>
              <a:rPr lang="en-US" sz="4000" dirty="0" smtClean="0"/>
              <a:t>The new Cloud </a:t>
            </a:r>
            <a:r>
              <a:rPr lang="en-US" sz="4000" dirty="0"/>
              <a:t>A</a:t>
            </a:r>
            <a:r>
              <a:rPr lang="en-US" sz="4000" dirty="0" smtClean="0"/>
              <a:t>pp Model for Office &amp; SharePoint</a:t>
            </a:r>
            <a:endParaRPr lang="en-US" sz="4000" dirty="0"/>
          </a:p>
        </p:txBody>
      </p:sp>
      <p:pic>
        <p:nvPicPr>
          <p:cNvPr id="4" name="Picture 3"/>
          <p:cNvPicPr>
            <a:picLocks noChangeAspect="1"/>
          </p:cNvPicPr>
          <p:nvPr/>
        </p:nvPicPr>
        <p:blipFill rotWithShape="1">
          <a:blip r:embed="rId3"/>
          <a:srcRect l="22486"/>
          <a:stretch/>
        </p:blipFill>
        <p:spPr>
          <a:xfrm>
            <a:off x="344479" y="2071576"/>
            <a:ext cx="6054245" cy="1390650"/>
          </a:xfrm>
          <a:prstGeom prst="rect">
            <a:avLst/>
          </a:prstGeom>
        </p:spPr>
      </p:pic>
      <p:pic>
        <p:nvPicPr>
          <p:cNvPr id="5" name="Picture 4"/>
          <p:cNvPicPr>
            <a:picLocks noChangeAspect="1"/>
          </p:cNvPicPr>
          <p:nvPr/>
        </p:nvPicPr>
        <p:blipFill>
          <a:blip r:embed="rId4"/>
          <a:stretch>
            <a:fillRect/>
          </a:stretch>
        </p:blipFill>
        <p:spPr>
          <a:xfrm>
            <a:off x="1504341" y="3648666"/>
            <a:ext cx="4781550" cy="2886075"/>
          </a:xfrm>
          <a:prstGeom prst="rect">
            <a:avLst/>
          </a:prstGeom>
        </p:spPr>
      </p:pic>
      <p:pic>
        <p:nvPicPr>
          <p:cNvPr id="6" name="Picture 5"/>
          <p:cNvPicPr>
            <a:picLocks noChangeAspect="1"/>
          </p:cNvPicPr>
          <p:nvPr/>
        </p:nvPicPr>
        <p:blipFill>
          <a:blip r:embed="rId5"/>
          <a:stretch>
            <a:fillRect/>
          </a:stretch>
        </p:blipFill>
        <p:spPr>
          <a:xfrm>
            <a:off x="7021919" y="2827153"/>
            <a:ext cx="3933825" cy="2600325"/>
          </a:xfrm>
          <a:prstGeom prst="rect">
            <a:avLst/>
          </a:prstGeom>
        </p:spPr>
      </p:pic>
      <p:pic>
        <p:nvPicPr>
          <p:cNvPr id="7" name="Picture 6"/>
          <p:cNvPicPr>
            <a:picLocks noChangeAspect="1"/>
          </p:cNvPicPr>
          <p:nvPr/>
        </p:nvPicPr>
        <p:blipFill>
          <a:blip r:embed="rId6"/>
          <a:stretch>
            <a:fillRect/>
          </a:stretch>
        </p:blipFill>
        <p:spPr>
          <a:xfrm>
            <a:off x="1251126" y="1174528"/>
            <a:ext cx="1447800" cy="981075"/>
          </a:xfrm>
          <a:prstGeom prst="rect">
            <a:avLst/>
          </a:prstGeom>
        </p:spPr>
      </p:pic>
      <p:pic>
        <p:nvPicPr>
          <p:cNvPr id="8" name="Picture 7"/>
          <p:cNvPicPr>
            <a:picLocks noChangeAspect="1"/>
          </p:cNvPicPr>
          <p:nvPr/>
        </p:nvPicPr>
        <p:blipFill>
          <a:blip r:embed="rId7"/>
          <a:stretch>
            <a:fillRect/>
          </a:stretch>
        </p:blipFill>
        <p:spPr>
          <a:xfrm>
            <a:off x="2698926" y="1336452"/>
            <a:ext cx="8972550" cy="657225"/>
          </a:xfrm>
          <a:prstGeom prst="rect">
            <a:avLst/>
          </a:prstGeom>
        </p:spPr>
      </p:pic>
    </p:spTree>
    <p:extLst>
      <p:ext uri="{BB962C8B-B14F-4D97-AF65-F5344CB8AC3E}">
        <p14:creationId xmlns:p14="http://schemas.microsoft.com/office/powerpoint/2010/main" val="37598914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ev.office.com == one stop for app </a:t>
            </a:r>
            <a:r>
              <a:rPr lang="en-US" dirty="0" err="1" smtClean="0"/>
              <a:t>devs</a:t>
            </a:r>
            <a:endParaRPr lang="en-US" dirty="0"/>
          </a:p>
        </p:txBody>
      </p:sp>
      <p:sp>
        <p:nvSpPr>
          <p:cNvPr id="3" name="Text Placeholder 2"/>
          <p:cNvSpPr>
            <a:spLocks noGrp="1"/>
          </p:cNvSpPr>
          <p:nvPr>
            <p:ph type="body" sz="quarter" idx="10"/>
          </p:nvPr>
        </p:nvSpPr>
        <p:spPr>
          <a:xfrm>
            <a:off x="519112" y="1447799"/>
            <a:ext cx="5189357" cy="2043636"/>
          </a:xfrm>
        </p:spPr>
        <p:txBody>
          <a:bodyPr/>
          <a:lstStyle/>
          <a:p>
            <a:pPr marL="0" indent="0">
              <a:buNone/>
            </a:pPr>
            <a:r>
              <a:rPr lang="en-US" sz="3600" dirty="0">
                <a:hlinkClick r:id="rId3"/>
              </a:rPr>
              <a:t>http://</a:t>
            </a:r>
            <a:r>
              <a:rPr lang="en-US" sz="3600" dirty="0" smtClean="0">
                <a:hlinkClick r:id="rId3"/>
              </a:rPr>
              <a:t>msdn.microsoft.com/en-us/office/apps/fp123579</a:t>
            </a:r>
            <a:r>
              <a:rPr lang="en-US" sz="3600" dirty="0" smtClean="0"/>
              <a:t> </a:t>
            </a:r>
            <a:endParaRPr lang="en-US" sz="3600" dirty="0"/>
          </a:p>
        </p:txBody>
      </p:sp>
      <p:pic>
        <p:nvPicPr>
          <p:cNvPr id="5" name="Picture 4"/>
          <p:cNvPicPr>
            <a:picLocks noChangeAspect="1"/>
          </p:cNvPicPr>
          <p:nvPr/>
        </p:nvPicPr>
        <p:blipFill>
          <a:blip r:embed="rId4"/>
          <a:stretch>
            <a:fillRect/>
          </a:stretch>
        </p:blipFill>
        <p:spPr>
          <a:xfrm>
            <a:off x="6267693" y="1329532"/>
            <a:ext cx="5083596" cy="4323806"/>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29131854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218090" y="44667"/>
            <a:ext cx="5433533" cy="1178442"/>
          </a:xfrm>
        </p:spPr>
        <p:txBody>
          <a:bodyPr/>
          <a:lstStyle/>
          <a:p>
            <a:r>
              <a:rPr lang="en-US" sz="6600" dirty="0" smtClean="0"/>
              <a:t>Demo</a:t>
            </a:r>
            <a:endParaRPr lang="en-US" sz="6600" dirty="0"/>
          </a:p>
        </p:txBody>
      </p:sp>
      <p:sp>
        <p:nvSpPr>
          <p:cNvPr id="3" name="TextBox 2"/>
          <p:cNvSpPr txBox="1"/>
          <p:nvPr/>
        </p:nvSpPr>
        <p:spPr>
          <a:xfrm>
            <a:off x="190832" y="1176792"/>
            <a:ext cx="4707739" cy="1477328"/>
          </a:xfrm>
          <a:prstGeom prst="rect">
            <a:avLst/>
          </a:prstGeom>
          <a:noFill/>
        </p:spPr>
        <p:txBody>
          <a:bodyPr wrap="square" lIns="0" tIns="0" rIns="0" bIns="0" rtlCol="0">
            <a:spAutoFit/>
          </a:bodyPr>
          <a:lstStyle/>
          <a:p>
            <a:r>
              <a:rPr lang="en-US" sz="3200" spc="-70" dirty="0" smtClean="0">
                <a:gradFill>
                  <a:gsLst>
                    <a:gs pos="2917">
                      <a:schemeClr val="bg2"/>
                    </a:gs>
                    <a:gs pos="95000">
                      <a:schemeClr val="bg2"/>
                    </a:gs>
                  </a:gsLst>
                  <a:lin ang="5400000" scaled="0"/>
                </a:gradFill>
                <a:latin typeface="+mj-lt"/>
              </a:rPr>
              <a:t>Some apps for Office &amp; SharePoint currently in the store</a:t>
            </a:r>
            <a:endParaRPr lang="en-US" sz="3200" spc="-70" dirty="0">
              <a:gradFill>
                <a:gsLst>
                  <a:gs pos="2917">
                    <a:schemeClr val="bg2"/>
                  </a:gs>
                  <a:gs pos="95000">
                    <a:schemeClr val="bg2"/>
                  </a:gs>
                </a:gsLst>
                <a:lin ang="5400000" scaled="0"/>
              </a:gradFill>
              <a:latin typeface="+mj-lt"/>
            </a:endParaRPr>
          </a:p>
        </p:txBody>
      </p:sp>
      <p:pic>
        <p:nvPicPr>
          <p:cNvPr id="2" name="Picture 1"/>
          <p:cNvPicPr>
            <a:picLocks noChangeAspect="1"/>
          </p:cNvPicPr>
          <p:nvPr/>
        </p:nvPicPr>
        <p:blipFill>
          <a:blip r:embed="rId3"/>
          <a:stretch>
            <a:fillRect/>
          </a:stretch>
        </p:blipFill>
        <p:spPr>
          <a:xfrm>
            <a:off x="6218090" y="922632"/>
            <a:ext cx="3999518" cy="2755461"/>
          </a:xfrm>
          <a:prstGeom prst="rect">
            <a:avLst/>
          </a:prstGeom>
          <a:effectLst>
            <a:reflection blurRad="6350" stA="52000" endA="300" endPos="35000" dir="5400000" sy="-100000" algn="bl" rotWithShape="0"/>
          </a:effectLst>
        </p:spPr>
      </p:pic>
      <p:pic>
        <p:nvPicPr>
          <p:cNvPr id="5" name="Picture 4"/>
          <p:cNvPicPr>
            <a:picLocks noChangeAspect="1"/>
          </p:cNvPicPr>
          <p:nvPr/>
        </p:nvPicPr>
        <p:blipFill>
          <a:blip r:embed="rId4"/>
          <a:stretch>
            <a:fillRect/>
          </a:stretch>
        </p:blipFill>
        <p:spPr>
          <a:xfrm>
            <a:off x="7903449" y="3335692"/>
            <a:ext cx="3999518" cy="297248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3379183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Allows Office applications to leverage Web technologies</a:t>
            </a:r>
          </a:p>
          <a:p>
            <a:pPr lvl="1"/>
            <a:r>
              <a:rPr lang="en-US" dirty="0" smtClean="0"/>
              <a:t>HTML 5 and CSS for rendering user interface</a:t>
            </a:r>
          </a:p>
          <a:p>
            <a:pPr lvl="1"/>
            <a:r>
              <a:rPr lang="en-US" dirty="0" smtClean="0"/>
              <a:t>JavaScript and jQuery to add behavior</a:t>
            </a:r>
          </a:p>
          <a:p>
            <a:pPr lvl="1"/>
            <a:r>
              <a:rPr lang="en-US" dirty="0" smtClean="0"/>
              <a:t>Calls to REST APIs to retrieve and update data from across network</a:t>
            </a:r>
          </a:p>
        </p:txBody>
      </p:sp>
    </p:spTree>
    <p:extLst>
      <p:ext uri="{BB962C8B-B14F-4D97-AF65-F5344CB8AC3E}">
        <p14:creationId xmlns:p14="http://schemas.microsoft.com/office/powerpoint/2010/main" val="9415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apps for Office</a:t>
            </a:r>
            <a:endParaRPr lang="en-US" dirty="0"/>
          </a:p>
        </p:txBody>
      </p:sp>
      <p:sp>
        <p:nvSpPr>
          <p:cNvPr id="5" name="Content Placeholder 4"/>
          <p:cNvSpPr>
            <a:spLocks noGrp="1"/>
          </p:cNvSpPr>
          <p:nvPr>
            <p:ph type="body" sz="quarter" idx="10"/>
          </p:nvPr>
        </p:nvSpPr>
        <p:spPr/>
        <p:txBody>
          <a:bodyPr/>
          <a:lstStyle/>
          <a:p>
            <a:r>
              <a:rPr lang="en-US" sz="3600" dirty="0" smtClean="0"/>
              <a:t>Task Pane App for Office (Document-centric)</a:t>
            </a:r>
          </a:p>
          <a:p>
            <a:pPr lvl="1"/>
            <a:r>
              <a:rPr lang="en-US" sz="2000" dirty="0" smtClean="0"/>
              <a:t>Assists user working with one or more documents</a:t>
            </a:r>
          </a:p>
          <a:p>
            <a:pPr lvl="1"/>
            <a:r>
              <a:rPr lang="en-US" sz="2000" dirty="0" smtClean="0"/>
              <a:t>Works in Word, Excel and Project</a:t>
            </a:r>
          </a:p>
          <a:p>
            <a:pPr lvl="1"/>
            <a:endParaRPr lang="en-US" sz="800" dirty="0" smtClean="0"/>
          </a:p>
          <a:p>
            <a:pPr>
              <a:spcBef>
                <a:spcPts val="1200"/>
              </a:spcBef>
            </a:pPr>
            <a:r>
              <a:rPr lang="en-US" sz="3600" dirty="0" smtClean="0"/>
              <a:t>Content App for Office </a:t>
            </a:r>
            <a:r>
              <a:rPr lang="en-US" sz="3600" dirty="0"/>
              <a:t>(Document-centric)</a:t>
            </a:r>
            <a:endParaRPr lang="en-US" sz="3600" dirty="0" smtClean="0"/>
          </a:p>
          <a:p>
            <a:pPr lvl="1"/>
            <a:r>
              <a:rPr lang="en-US" sz="2000" dirty="0" smtClean="0"/>
              <a:t>Adds embedded content/functionality into document</a:t>
            </a:r>
          </a:p>
          <a:p>
            <a:pPr lvl="1"/>
            <a:r>
              <a:rPr lang="en-US" sz="2000" dirty="0" smtClean="0"/>
              <a:t>Only used in </a:t>
            </a:r>
            <a:r>
              <a:rPr lang="en-US" sz="2000" dirty="0"/>
              <a:t>Excel Application and Excel </a:t>
            </a:r>
            <a:r>
              <a:rPr lang="en-US" sz="2000" dirty="0" smtClean="0"/>
              <a:t>Web Application</a:t>
            </a:r>
          </a:p>
          <a:p>
            <a:pPr lvl="1"/>
            <a:endParaRPr lang="en-US" sz="1400" dirty="0" smtClean="0"/>
          </a:p>
          <a:p>
            <a:pPr>
              <a:spcBef>
                <a:spcPts val="1200"/>
              </a:spcBef>
            </a:pPr>
            <a:r>
              <a:rPr lang="en-US" sz="3600" dirty="0" smtClean="0"/>
              <a:t>Mail App for Office (Mailbox-centric</a:t>
            </a:r>
            <a:r>
              <a:rPr lang="en-US" sz="3600" dirty="0"/>
              <a:t>)</a:t>
            </a:r>
            <a:endParaRPr lang="en-US" sz="3600" dirty="0" smtClean="0"/>
          </a:p>
          <a:p>
            <a:pPr lvl="1"/>
            <a:r>
              <a:rPr lang="en-US" sz="2000" dirty="0" smtClean="0"/>
              <a:t>Used in Outlook Application and Outlook Web App (OWA) </a:t>
            </a:r>
          </a:p>
          <a:p>
            <a:pPr lvl="1"/>
            <a:r>
              <a:rPr lang="en-US" sz="2000" dirty="0" smtClean="0"/>
              <a:t>Extends Outlook items with custom UI </a:t>
            </a:r>
            <a:r>
              <a:rPr lang="en-US" sz="2000" dirty="0"/>
              <a:t>and </a:t>
            </a:r>
            <a:r>
              <a:rPr lang="en-US" sz="2000" dirty="0" smtClean="0"/>
              <a:t>behaviors</a:t>
            </a:r>
          </a:p>
          <a:p>
            <a:pPr lvl="1"/>
            <a:r>
              <a:rPr lang="en-US" sz="2000" dirty="0"/>
              <a:t>Outlook </a:t>
            </a:r>
            <a:r>
              <a:rPr lang="en-US" sz="2000" dirty="0" smtClean="0"/>
              <a:t>items can be messages and events</a:t>
            </a:r>
          </a:p>
          <a:p>
            <a:pPr lvl="1"/>
            <a:r>
              <a:rPr lang="en-US" sz="2000" dirty="0" smtClean="0"/>
              <a:t>Mail Apps require Exchange 2013</a:t>
            </a:r>
            <a:endParaRPr lang="en-US" sz="2000" dirty="0"/>
          </a:p>
        </p:txBody>
      </p:sp>
      <p:sp>
        <p:nvSpPr>
          <p:cNvPr id="7" name="Rectangle 2"/>
          <p:cNvSpPr>
            <a:spLocks noChangeArrowheads="1"/>
          </p:cNvSpPr>
          <p:nvPr/>
        </p:nvSpPr>
        <p:spPr bwMode="auto">
          <a:xfrm>
            <a:off x="0" y="-197676"/>
            <a:ext cx="12188825"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208" tIns="58604" rIns="117208" bIns="58604"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976" y="1404255"/>
            <a:ext cx="1749901" cy="454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152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an </a:t>
            </a:r>
            <a:r>
              <a:rPr lang="en-US" dirty="0"/>
              <a:t>a</a:t>
            </a:r>
            <a:r>
              <a:rPr lang="en-US" dirty="0" smtClean="0"/>
              <a:t>pp for Office</a:t>
            </a:r>
            <a:endParaRPr lang="en-US" dirty="0"/>
          </a:p>
        </p:txBody>
      </p:sp>
      <p:sp>
        <p:nvSpPr>
          <p:cNvPr id="5" name="Content Placeholder 4"/>
          <p:cNvSpPr>
            <a:spLocks noGrp="1"/>
          </p:cNvSpPr>
          <p:nvPr>
            <p:ph type="body" sz="quarter" idx="10"/>
          </p:nvPr>
        </p:nvSpPr>
        <p:spPr/>
        <p:txBody>
          <a:bodyPr/>
          <a:lstStyle/>
          <a:p>
            <a:r>
              <a:rPr lang="en-US" sz="3600" dirty="0"/>
              <a:t>Each a</a:t>
            </a:r>
            <a:r>
              <a:rPr lang="en-US" sz="3600" dirty="0" smtClean="0"/>
              <a:t>pp for Office </a:t>
            </a:r>
            <a:r>
              <a:rPr lang="en-US" sz="3600" dirty="0"/>
              <a:t>is based on </a:t>
            </a:r>
            <a:r>
              <a:rPr lang="en-US" sz="3600" dirty="0" smtClean="0"/>
              <a:t>a XML-based </a:t>
            </a:r>
            <a:r>
              <a:rPr lang="en-US" sz="3600" dirty="0"/>
              <a:t>manifest</a:t>
            </a:r>
          </a:p>
          <a:p>
            <a:pPr lvl="1"/>
            <a:r>
              <a:rPr lang="en-US" sz="2000" dirty="0"/>
              <a:t>Manifest </a:t>
            </a:r>
            <a:r>
              <a:rPr lang="en-US" sz="2000" dirty="0" smtClean="0"/>
              <a:t>points </a:t>
            </a:r>
            <a:r>
              <a:rPr lang="en-US" sz="2000" dirty="0"/>
              <a:t>to </a:t>
            </a:r>
            <a:r>
              <a:rPr lang="en-US" sz="2000" dirty="0" smtClean="0"/>
              <a:t>a Web page</a:t>
            </a:r>
            <a:endParaRPr lang="en-US" sz="2000" dirty="0"/>
          </a:p>
          <a:p>
            <a:pPr lvl="1"/>
            <a:r>
              <a:rPr lang="en-US" sz="2000" dirty="0"/>
              <a:t>Manifest defines the type of the a</a:t>
            </a:r>
            <a:r>
              <a:rPr lang="en-US" sz="2000" dirty="0" smtClean="0"/>
              <a:t>pp for Office</a:t>
            </a:r>
            <a:endParaRPr lang="en-US" sz="2000" dirty="0"/>
          </a:p>
          <a:p>
            <a:pPr lvl="1"/>
            <a:r>
              <a:rPr lang="en-US" sz="2000" dirty="0"/>
              <a:t>Manifest defines which Office applications it supports</a:t>
            </a:r>
          </a:p>
          <a:p>
            <a:pPr lvl="1"/>
            <a:r>
              <a:rPr lang="en-US" sz="2000" dirty="0"/>
              <a:t>Manifest defines </a:t>
            </a:r>
            <a:r>
              <a:rPr lang="en-US" sz="2000" dirty="0" smtClean="0"/>
              <a:t>required capabilities</a:t>
            </a:r>
            <a:endParaRPr lang="en-US" sz="2000" dirty="0"/>
          </a:p>
        </p:txBody>
      </p:sp>
      <p:grpSp>
        <p:nvGrpSpPr>
          <p:cNvPr id="8" name="Group 7"/>
          <p:cNvGrpSpPr/>
          <p:nvPr/>
        </p:nvGrpSpPr>
        <p:grpSpPr>
          <a:xfrm>
            <a:off x="2295080" y="3488775"/>
            <a:ext cx="7598664" cy="2812081"/>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119" tIns="38055" rIns="76119" bIns="38055" rtlCol="0">
              <a:spAutoFit/>
            </a:bodyPr>
            <a:lstStyle/>
            <a:p>
              <a:pPr algn="ctr" defTabSz="761183"/>
              <a:r>
                <a:rPr lang="en-US" sz="1166" kern="0" dirty="0" smtClean="0">
                  <a:solidFill>
                    <a:srgbClr val="595959"/>
                  </a:solidFill>
                </a:rPr>
                <a:t>App for Office </a:t>
              </a:r>
              <a:endParaRPr lang="en-US" sz="1166" kern="0" dirty="0">
                <a:solidFill>
                  <a:srgbClr val="595959"/>
                </a:solidFill>
              </a:endParaRPr>
            </a:p>
            <a:p>
              <a:pPr algn="ctr" defTabSz="761183"/>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119" tIns="38055" rIns="76119" bIns="38055" rtlCol="0">
              <a:spAutoFit/>
            </a:bodyPr>
            <a:lstStyle/>
            <a:p>
              <a:pPr defTabSz="761183"/>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a:solidFill>
                    <a:srgbClr val="FF7401"/>
                  </a:solidFill>
                  <a:latin typeface="Segoe UI Light"/>
                  <a:ea typeface="Segoe UI" pitchFamily="34" charset="0"/>
                  <a:cs typeface="Segoe UI" pitchFamily="34" charset="0"/>
                </a:rPr>
                <a:t>a</a:t>
              </a:r>
              <a:r>
                <a:rPr lang="en-US" sz="2333" kern="0" spc="-67" dirty="0" smtClean="0">
                  <a:solidFill>
                    <a:srgbClr val="FF7401"/>
                  </a:solidFill>
                  <a:latin typeface="Segoe UI Light"/>
                  <a:ea typeface="Segoe UI" pitchFamily="34" charset="0"/>
                  <a:cs typeface="Segoe UI" pitchFamily="34" charset="0"/>
                </a:rPr>
                <a:t>pp for Office</a:t>
              </a:r>
              <a:endParaRPr lang="en-US" sz="2333" kern="0" spc="-67" dirty="0">
                <a:solidFill>
                  <a:srgbClr val="FF7401"/>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3786026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z="6600" dirty="0" smtClean="0"/>
              <a:t>Demo</a:t>
            </a:r>
            <a:endParaRPr lang="en-US" sz="6600" dirty="0"/>
          </a:p>
        </p:txBody>
      </p:sp>
      <p:sp>
        <p:nvSpPr>
          <p:cNvPr id="3" name="TextBox 2"/>
          <p:cNvSpPr txBox="1"/>
          <p:nvPr/>
        </p:nvSpPr>
        <p:spPr>
          <a:xfrm>
            <a:off x="190832" y="1176792"/>
            <a:ext cx="5540267" cy="1969770"/>
          </a:xfrm>
          <a:prstGeom prst="rect">
            <a:avLst/>
          </a:prstGeom>
          <a:noFill/>
        </p:spPr>
        <p:txBody>
          <a:bodyPr wrap="square" lIns="0" tIns="0" rIns="0" bIns="0" rtlCol="0">
            <a:spAutoFit/>
          </a:bodyPr>
          <a:lstStyle/>
          <a:p>
            <a:pPr marL="514350" indent="-514350">
              <a:buAutoNum type="arabicParenR"/>
            </a:pPr>
            <a:r>
              <a:rPr lang="en-US" sz="3200" spc="-70" dirty="0" smtClean="0">
                <a:gradFill>
                  <a:gsLst>
                    <a:gs pos="2917">
                      <a:schemeClr val="bg2"/>
                    </a:gs>
                    <a:gs pos="95000">
                      <a:schemeClr val="bg2"/>
                    </a:gs>
                  </a:gsLst>
                  <a:lin ang="5400000" scaled="0"/>
                </a:gradFill>
                <a:latin typeface="+mj-lt"/>
              </a:rPr>
              <a:t>Manifest + Windows Azure Web Site = app for Office</a:t>
            </a:r>
          </a:p>
          <a:p>
            <a:pPr marL="514350" indent="-514350">
              <a:buAutoNum type="arabicParenR"/>
            </a:pPr>
            <a:endParaRPr lang="en-US" sz="3200" spc="-70" dirty="0" smtClean="0">
              <a:gradFill>
                <a:gsLst>
                  <a:gs pos="2917">
                    <a:schemeClr val="bg2"/>
                  </a:gs>
                  <a:gs pos="95000">
                    <a:schemeClr val="bg2"/>
                  </a:gs>
                </a:gsLst>
                <a:lin ang="5400000" scaled="0"/>
              </a:gradFill>
              <a:latin typeface="+mj-lt"/>
            </a:endParaRPr>
          </a:p>
          <a:p>
            <a:pPr marL="514350" indent="-514350">
              <a:buAutoNum type="arabicParenR"/>
            </a:pPr>
            <a:r>
              <a:rPr lang="en-US" sz="3200" spc="-70" dirty="0" smtClean="0">
                <a:gradFill>
                  <a:gsLst>
                    <a:gs pos="2917">
                      <a:schemeClr val="bg2"/>
                    </a:gs>
                    <a:gs pos="95000">
                      <a:schemeClr val="bg2"/>
                    </a:gs>
                  </a:gsLst>
                  <a:lin ang="5400000" scaled="0"/>
                </a:gradFill>
                <a:latin typeface="+mj-lt"/>
              </a:rPr>
              <a:t>MVC 4 as an app for Office</a:t>
            </a:r>
            <a:endParaRPr lang="en-US" sz="3200" spc="-70" dirty="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8964547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462681" cy="747897"/>
          </a:xfrm>
        </p:spPr>
        <p:txBody>
          <a:bodyPr/>
          <a:lstStyle/>
          <a:p>
            <a:r>
              <a:rPr lang="en-US" dirty="0" smtClean="0"/>
              <a:t>Introducing apps for SharePoint Concepts</a:t>
            </a:r>
            <a:endParaRPr lang="en-US" dirty="0"/>
          </a:p>
        </p:txBody>
      </p:sp>
      <p:sp>
        <p:nvSpPr>
          <p:cNvPr id="5" name="Content Placeholder 4"/>
          <p:cNvSpPr>
            <a:spLocks noGrp="1"/>
          </p:cNvSpPr>
          <p:nvPr>
            <p:ph type="body" sz="quarter" idx="10"/>
          </p:nvPr>
        </p:nvSpPr>
        <p:spPr/>
        <p:txBody>
          <a:bodyPr/>
          <a:lstStyle/>
          <a:p>
            <a:pPr marL="0" indent="0">
              <a:buNone/>
            </a:pPr>
            <a:r>
              <a:rPr lang="en-US" sz="3600" dirty="0" smtClean="0"/>
              <a:t>Apps are a philosophical change to extending SharePoint</a:t>
            </a:r>
          </a:p>
          <a:p>
            <a:r>
              <a:rPr lang="en-US" sz="3200" dirty="0" smtClean="0"/>
              <a:t>More scenario-focused</a:t>
            </a:r>
          </a:p>
          <a:p>
            <a:pPr lvl="1"/>
            <a:r>
              <a:rPr lang="en-US" sz="1800" dirty="0" smtClean="0"/>
              <a:t>Event Tracking</a:t>
            </a:r>
          </a:p>
          <a:p>
            <a:pPr lvl="1"/>
            <a:r>
              <a:rPr lang="en-US" sz="1800" dirty="0" smtClean="0"/>
              <a:t>Ticket Management System</a:t>
            </a:r>
          </a:p>
          <a:p>
            <a:pPr lvl="1"/>
            <a:r>
              <a:rPr lang="en-US" sz="1800" dirty="0" smtClean="0"/>
              <a:t>Travel Requests</a:t>
            </a:r>
          </a:p>
          <a:p>
            <a:pPr lvl="1"/>
            <a:r>
              <a:rPr lang="en-US" sz="1800" dirty="0" smtClean="0"/>
              <a:t>Office Inventory Tracking</a:t>
            </a:r>
          </a:p>
          <a:p>
            <a:pPr lvl="1"/>
            <a:r>
              <a:rPr lang="en-US" sz="1800" dirty="0" smtClean="0"/>
              <a:t>Equipment Reservations</a:t>
            </a:r>
          </a:p>
          <a:p>
            <a:r>
              <a:rPr lang="en-US" sz="3200" dirty="0" smtClean="0"/>
              <a:t>Robust</a:t>
            </a:r>
          </a:p>
          <a:p>
            <a:pPr lvl="1"/>
            <a:r>
              <a:rPr lang="en-US" sz="1800" dirty="0" smtClean="0"/>
              <a:t>Built-in robust semantics for install, upgrade &amp; uninstall</a:t>
            </a:r>
          </a:p>
          <a:p>
            <a:r>
              <a:rPr lang="en-US" sz="3200" dirty="0"/>
              <a:t>Cloud &amp; Web-oriented</a:t>
            </a:r>
          </a:p>
          <a:p>
            <a:pPr lvl="1"/>
            <a:r>
              <a:rPr lang="en-US" sz="1600" dirty="0"/>
              <a:t>Solutions built using standard Web technologies</a:t>
            </a:r>
          </a:p>
          <a:p>
            <a:r>
              <a:rPr lang="en-US" sz="3200" dirty="0" smtClean="0"/>
              <a:t>Apps are for End Users</a:t>
            </a:r>
          </a:p>
        </p:txBody>
      </p:sp>
    </p:spTree>
    <p:extLst>
      <p:ext uri="{BB962C8B-B14F-4D97-AF65-F5344CB8AC3E}">
        <p14:creationId xmlns:p14="http://schemas.microsoft.com/office/powerpoint/2010/main" val="23103506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eb Dev Kit - SP Them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sharepoint/v3"/>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e7a6285-2992-4427-9fe0-68311798b47d"/>
    <ds:schemaRef ds:uri="http://www.w3.org/XML/1998/namespace"/>
    <ds:schemaRef ds:uri="http://purl.org/dc/dcmitype/"/>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2069</TotalTime>
  <Words>3608</Words>
  <Application>Microsoft Office PowerPoint</Application>
  <PresentationFormat>Custom</PresentationFormat>
  <Paragraphs>273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Segoe UI</vt:lpstr>
      <vt:lpstr>Segoe UI Light</vt:lpstr>
      <vt:lpstr>Wingdings</vt:lpstr>
      <vt:lpstr>Web Dev Kit - SP Theme</vt:lpstr>
      <vt:lpstr>Windows Azure &amp; apps for Office and SharePoint</vt:lpstr>
      <vt:lpstr>The new Cloud App Model for Office &amp; SharePoint</vt:lpstr>
      <vt:lpstr>dev.office.com == one stop for app devs</vt:lpstr>
      <vt:lpstr>PowerPoint Presentation</vt:lpstr>
      <vt:lpstr>What is an App for Office?</vt:lpstr>
      <vt:lpstr>Types of apps for Office</vt:lpstr>
      <vt:lpstr>Anatomy of an app for Office</vt:lpstr>
      <vt:lpstr>PowerPoint Presentation</vt:lpstr>
      <vt:lpstr>Introducing apps for SharePoint Concepts</vt:lpstr>
      <vt:lpstr>User Experience: App Shapes</vt:lpstr>
      <vt:lpstr>Introducing the Cloud App Model for SharePoint </vt:lpstr>
      <vt:lpstr>Hosting: Choice of two cloud-based Architectures</vt:lpstr>
      <vt:lpstr>PowerPoint Presentation</vt:lpstr>
      <vt:lpstr>Summary – Call to action</vt:lpstr>
      <vt:lpstr>Training day topics include…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apps for Office &amp; SharePoint Development</dc:title>
  <dc:subject>&lt;Event Name&gt;</dc:subject>
  <dc:creator>v-toddba@microsoft.com</dc:creator>
  <cp:keywords>SharePoint</cp:keywords>
  <dc:description>Template: Claire Hoover, Silver Fox Productions Inc.
Formatting: 
Event Date: 
Event Location: 
Audience Type:</dc:description>
  <cp:lastModifiedBy>Donovan Follette</cp:lastModifiedBy>
  <cp:revision>107</cp:revision>
  <dcterms:created xsi:type="dcterms:W3CDTF">2012-06-08T22:41:39Z</dcterms:created>
  <dcterms:modified xsi:type="dcterms:W3CDTF">2012-11-28T18:08:04Z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