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0" r:id="rId4"/>
    <p:sldMasterId id="2147483779" r:id="rId5"/>
  </p:sldMasterIdLst>
  <p:notesMasterIdLst>
    <p:notesMasterId r:id="rId16"/>
  </p:notesMasterIdLst>
  <p:handoutMasterIdLst>
    <p:handoutMasterId r:id="rId17"/>
  </p:handoutMasterIdLst>
  <p:sldIdLst>
    <p:sldId id="295" r:id="rId6"/>
    <p:sldId id="293" r:id="rId7"/>
    <p:sldId id="257" r:id="rId8"/>
    <p:sldId id="317" r:id="rId9"/>
    <p:sldId id="318" r:id="rId10"/>
    <p:sldId id="319" r:id="rId11"/>
    <p:sldId id="320" r:id="rId12"/>
    <p:sldId id="321" r:id="rId13"/>
    <p:sldId id="322" r:id="rId14"/>
    <p:sldId id="292" r:id="rId15"/>
  </p:sldIdLst>
  <p:sldSz cx="12188825" cy="6858000"/>
  <p:notesSz cx="6858000" cy="9296400"/>
  <p:embeddedFontLst>
    <p:embeddedFont>
      <p:font typeface="Segoe UI Light" panose="020B0502040204020203" pitchFamily="34" charset="0"/>
      <p:regular r:id="rId18"/>
      <p:italic r:id="rId19"/>
    </p:embeddedFont>
    <p:embeddedFont>
      <p:font typeface="Segoe UI" panose="020B0502040204020203" pitchFamily="34" charset="0"/>
      <p:regular r:id="rId20"/>
      <p:bold r:id="rId21"/>
      <p:italic r:id="rId22"/>
      <p:boldItalic r:id="rId23"/>
    </p:embeddedFont>
    <p:embeddedFont>
      <p:font typeface="Consolas" panose="020B0609020204030204" pitchFamily="49" charset="0"/>
      <p:regular r:id="rId24"/>
      <p:bold r:id="rId25"/>
      <p:italic r:id="rId26"/>
      <p:boldItalic r:id="rId27"/>
    </p:embeddedFont>
    <p:embeddedFont>
      <p:font typeface="Segoe Light" panose="020B0604020202020204" charset="0"/>
      <p:regular r:id="rId28"/>
      <p:italic r:id="rId29"/>
    </p:embeddedFont>
    <p:embeddedFont>
      <p:font typeface="Calibri" panose="020F0502020204030204" pitchFamily="34" charset="0"/>
      <p:regular r:id="rId30"/>
      <p:bold r:id="rId31"/>
      <p:italic r:id="rId32"/>
      <p:boldItalic r:id="rId33"/>
    </p:embeddedFont>
  </p:embeddedFontLst>
  <p:custDataLst>
    <p:tags r:id="rId34"/>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guide id="8" pos="3829">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FFFFF"/>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7" autoAdjust="0"/>
    <p:restoredTop sz="72727" autoAdjust="0"/>
  </p:normalViewPr>
  <p:slideViewPr>
    <p:cSldViewPr snapToGrid="0">
      <p:cViewPr varScale="1">
        <p:scale>
          <a:sx n="63" d="100"/>
          <a:sy n="63" d="100"/>
        </p:scale>
        <p:origin x="84" y="534"/>
      </p:cViewPr>
      <p:guideLst>
        <p:guide orient="horz" pos="895"/>
        <p:guide orient="horz" pos="719"/>
        <p:guide orient="horz" pos="4166"/>
        <p:guide orient="horz" pos="3937"/>
        <p:guide orient="horz" pos="1068"/>
        <p:guide pos="326"/>
        <p:guide pos="7355"/>
        <p:guide pos="3829"/>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34"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Keynote (30 minutes)</a:t>
            </a:r>
          </a:p>
          <a:p>
            <a:r>
              <a:rPr lang="en-US" sz="1600" kern="1200" dirty="0" smtClean="0">
                <a:solidFill>
                  <a:schemeClr val="tx1"/>
                </a:solidFill>
                <a:effectLst/>
                <a:latin typeface="Segoe UI" pitchFamily="34" charset="0"/>
                <a:ea typeface="+mn-ea"/>
                <a:cs typeface="+mn-cs"/>
              </a:rPr>
              <a:t>We'll start with a quick keynote which lays out roadmap for the day. We'll make sure you're familiar with the core building blocks and tools used to create modern web applications on the Microsoft web platform, then examine some key web development scenarios the modern web platform helps you solve.</a:t>
            </a:r>
          </a:p>
          <a:p>
            <a:r>
              <a:rPr lang="en-US" sz="1600" b="1" kern="1200" dirty="0" smtClean="0">
                <a:solidFill>
                  <a:schemeClr val="tx1"/>
                </a:solidFill>
                <a:effectLst/>
                <a:latin typeface="Segoe UI" pitchFamily="34" charset="0"/>
                <a:ea typeface="+mn-ea"/>
                <a:cs typeface="+mn-cs"/>
              </a:rPr>
              <a:t>Outline:</a:t>
            </a:r>
          </a:p>
          <a:p>
            <a:pPr lvl="0"/>
            <a:r>
              <a:rPr lang="en-US" sz="1600" kern="1200" dirty="0" smtClean="0">
                <a:solidFill>
                  <a:schemeClr val="tx1"/>
                </a:solidFill>
                <a:effectLst/>
                <a:latin typeface="Segoe UI" pitchFamily="34" charset="0"/>
                <a:ea typeface="+mn-ea"/>
                <a:cs typeface="+mn-cs"/>
              </a:rPr>
              <a:t>Framework and tools (20 minutes)</a:t>
            </a:r>
          </a:p>
          <a:p>
            <a:pPr lvl="1"/>
            <a:r>
              <a:rPr lang="en-US" sz="1600" kern="1200" dirty="0" smtClean="0">
                <a:solidFill>
                  <a:schemeClr val="tx1"/>
                </a:solidFill>
                <a:effectLst/>
                <a:latin typeface="Segoe UI" pitchFamily="34" charset="0"/>
                <a:ea typeface="+mn-ea"/>
                <a:cs typeface="+mn-cs"/>
              </a:rPr>
              <a:t>ASP.NET</a:t>
            </a:r>
          </a:p>
          <a:p>
            <a:pPr lvl="1"/>
            <a:r>
              <a:rPr lang="en-US" sz="1600" kern="1200" dirty="0" smtClean="0">
                <a:solidFill>
                  <a:schemeClr val="tx1"/>
                </a:solidFill>
                <a:effectLst/>
                <a:latin typeface="Segoe UI" pitchFamily="34" charset="0"/>
                <a:ea typeface="+mn-ea"/>
                <a:cs typeface="+mn-cs"/>
              </a:rPr>
              <a:t>Tools</a:t>
            </a:r>
          </a:p>
          <a:p>
            <a:pPr lvl="2"/>
            <a:r>
              <a:rPr lang="en-US" sz="1600" kern="1200" dirty="0" smtClean="0">
                <a:solidFill>
                  <a:schemeClr val="tx1"/>
                </a:solidFill>
                <a:effectLst/>
                <a:latin typeface="Segoe UI" pitchFamily="34" charset="0"/>
                <a:ea typeface="+mn-ea"/>
                <a:cs typeface="+mn-cs"/>
              </a:rPr>
              <a:t>Visual Studio</a:t>
            </a:r>
          </a:p>
          <a:p>
            <a:pPr lvl="2"/>
            <a:r>
              <a:rPr lang="en-US" sz="1600" kern="1200" dirty="0" smtClean="0">
                <a:solidFill>
                  <a:schemeClr val="tx1"/>
                </a:solidFill>
                <a:effectLst/>
                <a:latin typeface="Segoe UI" pitchFamily="34" charset="0"/>
                <a:ea typeface="+mn-ea"/>
                <a:cs typeface="+mn-cs"/>
              </a:rPr>
              <a:t>NuGet</a:t>
            </a:r>
          </a:p>
          <a:p>
            <a:pPr lvl="1"/>
            <a:r>
              <a:rPr lang="en-US" sz="1600" kern="1200" dirty="0" smtClean="0">
                <a:solidFill>
                  <a:schemeClr val="tx1"/>
                </a:solidFill>
                <a:effectLst/>
                <a:latin typeface="Segoe UI" pitchFamily="34" charset="0"/>
                <a:ea typeface="+mn-ea"/>
                <a:cs typeface="+mn-cs"/>
              </a:rPr>
              <a:t>Windows Azure</a:t>
            </a:r>
          </a:p>
          <a:p>
            <a:pPr lvl="0"/>
            <a:r>
              <a:rPr lang="en-US" sz="1600" kern="1200" dirty="0" smtClean="0">
                <a:solidFill>
                  <a:schemeClr val="tx1"/>
                </a:solidFill>
                <a:effectLst/>
                <a:latin typeface="Segoe UI" pitchFamily="34" charset="0"/>
                <a:ea typeface="+mn-ea"/>
                <a:cs typeface="+mn-cs"/>
              </a:rPr>
              <a:t>Key Scenarios (10 minutes)</a:t>
            </a:r>
          </a:p>
          <a:p>
            <a:pPr lvl="1"/>
            <a:r>
              <a:rPr lang="en-US" sz="1600" kern="1200" dirty="0" smtClean="0">
                <a:solidFill>
                  <a:schemeClr val="tx1"/>
                </a:solidFill>
                <a:effectLst/>
                <a:latin typeface="Segoe UI" pitchFamily="34" charset="0"/>
                <a:ea typeface="+mn-ea"/>
                <a:cs typeface="+mn-cs"/>
              </a:rPr>
              <a:t>Overview key scenarios</a:t>
            </a:r>
          </a:p>
          <a:p>
            <a:pPr lvl="1"/>
            <a:r>
              <a:rPr lang="en-US" sz="1600" kern="1200" dirty="0" smtClean="0">
                <a:solidFill>
                  <a:schemeClr val="tx1"/>
                </a:solidFill>
                <a:effectLst/>
                <a:latin typeface="Segoe UI" pitchFamily="34" charset="0"/>
                <a:ea typeface="+mn-ea"/>
                <a:cs typeface="+mn-cs"/>
              </a:rPr>
              <a:t>Highlight scenarios we'll be covering today</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977230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10</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lnSpcReduction="10000"/>
          </a:bodyPr>
          <a:lstStyle/>
          <a:p>
            <a:pPr marL="212980" lvl="2" indent="0">
              <a:buNone/>
            </a:pPr>
            <a:r>
              <a:rPr lang="en-US" dirty="0" smtClean="0"/>
              <a:t>Browse the</a:t>
            </a:r>
            <a:r>
              <a:rPr lang="en-US" baseline="0" dirty="0" smtClean="0"/>
              <a:t> office.com Store</a:t>
            </a:r>
            <a:endParaRPr lang="en-US" dirty="0" smtClean="0"/>
          </a:p>
          <a:p>
            <a:pPr marL="212980" lvl="2" indent="0">
              <a:buNone/>
            </a:pPr>
            <a:r>
              <a:rPr lang="en-US" dirty="0" smtClean="0"/>
              <a:t>Show the  following apps in Office 2013 – note:</a:t>
            </a:r>
            <a:r>
              <a:rPr lang="en-US" baseline="0" dirty="0" smtClean="0"/>
              <a:t> Requires you to have Office 2013 installed on your machine</a:t>
            </a:r>
            <a:r>
              <a:rPr lang="en-US" dirty="0" smtClean="0"/>
              <a:t>.</a:t>
            </a:r>
          </a:p>
          <a:p>
            <a:pPr marL="328070" marR="0" lvl="2" indent="-11509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Bing image search app</a:t>
            </a:r>
          </a:p>
          <a:p>
            <a:pPr marL="328070" marR="0" lvl="2" indent="-11509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Britannica</a:t>
            </a:r>
          </a:p>
          <a:p>
            <a:pPr marL="328070" marR="0" lvl="2" indent="-11509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Brainstorm – you’ll need to login with your </a:t>
            </a:r>
            <a:r>
              <a:rPr lang="en-US" dirty="0" err="1" smtClean="0"/>
              <a:t>LiveID</a:t>
            </a:r>
            <a:endParaRPr lang="en-US" dirty="0" smtClean="0"/>
          </a:p>
          <a:p>
            <a:endParaRPr lang="en-US" dirty="0" smtClean="0"/>
          </a:p>
          <a:p>
            <a:r>
              <a:rPr lang="en-US" dirty="0" smtClean="0"/>
              <a:t>Customers have multiple</a:t>
            </a:r>
            <a:r>
              <a:rPr lang="en-US" baseline="0" dirty="0" smtClean="0"/>
              <a:t> ways of obtaining apps. Developers can create apps and submit them to a public marketplace. These types of apps will be validated by Microsoft similar to how apps for the Windows Phone are validated. Customers can then acquire these apps and pay for them if they are not free.</a:t>
            </a:r>
          </a:p>
          <a:p>
            <a:endParaRPr lang="en-US" baseline="0" dirty="0" smtClean="0"/>
          </a:p>
          <a:p>
            <a:r>
              <a:rPr lang="en-US" baseline="0" dirty="0" smtClean="0"/>
              <a:t>Enterprises can also use a corporate catalog which is essentially a private marketplace for their tenant(or deployment in an on premises environment). Enterprise developers can deploy apps to their corporate catalog in order to distribute apps to SharePoint sites but not make them publically available.</a:t>
            </a:r>
          </a:p>
          <a:p>
            <a:endParaRPr lang="en-US" dirty="0" smtClean="0"/>
          </a:p>
        </p:txBody>
      </p:sp>
    </p:spTree>
    <p:extLst>
      <p:ext uri="{BB962C8B-B14F-4D97-AF65-F5344CB8AC3E}">
        <p14:creationId xmlns:p14="http://schemas.microsoft.com/office/powerpoint/2010/main" val="133195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12/20/2012</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22943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62500" lnSpcReduction="20000"/>
          </a:bodyPr>
          <a:lstStyle/>
          <a:p>
            <a:r>
              <a:rPr lang="en-US" dirty="0" smtClean="0"/>
              <a:t>For</a:t>
            </a:r>
            <a:r>
              <a:rPr lang="en-US" baseline="0" dirty="0" smtClean="0"/>
              <a:t> this demo:</a:t>
            </a:r>
          </a:p>
          <a:p>
            <a:r>
              <a:rPr lang="en-US" baseline="0" dirty="0" smtClean="0"/>
              <a:t>Prerequisite Setup:</a:t>
            </a:r>
          </a:p>
          <a:p>
            <a:pPr marL="228600" indent="-228600">
              <a:buAutoNum type="arabicPeriod"/>
            </a:pPr>
            <a:r>
              <a:rPr lang="en-US" baseline="0" dirty="0" smtClean="0"/>
              <a:t>Create a folder on the C: drive and name it “</a:t>
            </a:r>
            <a:r>
              <a:rPr lang="en-US" baseline="0" dirty="0" err="1" smtClean="0"/>
              <a:t>AppManifests</a:t>
            </a:r>
            <a:r>
              <a:rPr lang="en-US" baseline="0" dirty="0" smtClean="0"/>
              <a:t>”</a:t>
            </a:r>
          </a:p>
          <a:p>
            <a:pPr marL="228600" indent="-228600">
              <a:buAutoNum type="arabicPeriod"/>
            </a:pPr>
            <a:r>
              <a:rPr lang="en-US" baseline="0" dirty="0" smtClean="0"/>
              <a:t>Share the folder with “everyone” so that that you can use it as a file share</a:t>
            </a:r>
          </a:p>
          <a:p>
            <a:pPr marL="228600" indent="-228600">
              <a:buAutoNum type="arabicPeriod"/>
            </a:pPr>
            <a:r>
              <a:rPr lang="en-US" baseline="0" dirty="0" smtClean="0"/>
              <a:t>Open Word, click File-&gt;Options-&gt;Trust Center-&gt;Trust Center Settings…-&gt;Trusted App Catalogs:</a:t>
            </a:r>
          </a:p>
          <a:p>
            <a:pPr marL="441581" lvl="1" indent="-228600">
              <a:buAutoNum type="arabicPeriod"/>
            </a:pPr>
            <a:r>
              <a:rPr lang="en-US" baseline="0" dirty="0" smtClean="0"/>
              <a:t>In the Catalog URL type \\YourMachineNameHere\AppManifests\ and click Add Catalog</a:t>
            </a:r>
          </a:p>
          <a:p>
            <a:pPr marL="556670" lvl="2" indent="-228600">
              <a:buAutoNum type="arabicPeriod"/>
            </a:pPr>
            <a:r>
              <a:rPr lang="en-US" baseline="0" dirty="0" smtClean="0"/>
              <a:t>Make sure the Show in Menu checkbox is checked and click Ok all the way out of the dialogs.</a:t>
            </a:r>
          </a:p>
          <a:p>
            <a:r>
              <a:rPr lang="en-US" baseline="0" dirty="0" smtClean="0"/>
              <a:t>For demo #1:</a:t>
            </a:r>
          </a:p>
          <a:p>
            <a:pPr marL="228600" indent="-228600">
              <a:buFont typeface="+mj-lt"/>
              <a:buAutoNum type="arabicPeriod"/>
            </a:pPr>
            <a:r>
              <a:rPr lang="en-US" baseline="0" dirty="0" smtClean="0"/>
              <a:t>Spin up a new Windows Azure Web Site and download the publish profile</a:t>
            </a:r>
          </a:p>
          <a:p>
            <a:pPr marL="228600" indent="-228600">
              <a:buFont typeface="+mj-lt"/>
              <a:buAutoNum type="arabicPeriod"/>
            </a:pPr>
            <a:r>
              <a:rPr lang="en-US" baseline="0" dirty="0" smtClean="0"/>
              <a:t>In VS 2012, create a new app for Office (File New Project-&gt;Office/SharePoint, Apps-&gt;App for Office 2013)</a:t>
            </a:r>
          </a:p>
          <a:p>
            <a:pPr marL="441581" lvl="1" indent="-228600">
              <a:buFont typeface="+mj-lt"/>
              <a:buAutoNum type="arabicPeriod"/>
            </a:pPr>
            <a:r>
              <a:rPr lang="en-US" baseline="0" dirty="0" smtClean="0"/>
              <a:t>F5 to run the app, this will deploy locally to IIS express – show the interaction with the web page and document, close Excel to quit debugging.</a:t>
            </a:r>
          </a:p>
          <a:p>
            <a:pPr marL="441581" lvl="1" indent="-228600">
              <a:buFont typeface="+mj-lt"/>
              <a:buAutoNum type="arabicPeriod"/>
            </a:pPr>
            <a:r>
              <a:rPr lang="en-US" baseline="0" dirty="0" smtClean="0"/>
              <a:t>Make any form of a modification to the HTML so the web page will be visually altered</a:t>
            </a:r>
          </a:p>
          <a:p>
            <a:pPr marL="556670" lvl="2" indent="-228600">
              <a:buFont typeface="+mj-lt"/>
              <a:buAutoNum type="arabicPeriod"/>
            </a:pPr>
            <a:r>
              <a:rPr lang="en-US" baseline="0" dirty="0" smtClean="0"/>
              <a:t>Publish the Web app to your Windows Azure Web Site</a:t>
            </a:r>
          </a:p>
          <a:p>
            <a:pPr marL="441581" lvl="1" indent="-228600">
              <a:buFont typeface="+mj-lt"/>
              <a:buAutoNum type="arabicPeriod"/>
            </a:pPr>
            <a:r>
              <a:rPr lang="en-US" baseline="0" dirty="0" smtClean="0"/>
              <a:t>Copy the Manifest file to the </a:t>
            </a:r>
            <a:r>
              <a:rPr lang="en-US" baseline="0" dirty="0" err="1" smtClean="0"/>
              <a:t>AppManifest</a:t>
            </a:r>
            <a:r>
              <a:rPr lang="en-US" baseline="0" dirty="0" smtClean="0"/>
              <a:t> folder</a:t>
            </a:r>
          </a:p>
          <a:p>
            <a:pPr marL="556670" lvl="2" indent="-228600">
              <a:buFont typeface="+mj-lt"/>
              <a:buAutoNum type="arabicPeriod"/>
            </a:pPr>
            <a:r>
              <a:rPr lang="en-US" baseline="0" dirty="0" smtClean="0"/>
              <a:t>Open the manifest file in Notepad in the </a:t>
            </a:r>
            <a:r>
              <a:rPr lang="en-US" baseline="0" dirty="0" err="1" smtClean="0"/>
              <a:t>AppManifest</a:t>
            </a:r>
            <a:r>
              <a:rPr lang="en-US" baseline="0" dirty="0" smtClean="0"/>
              <a:t> folder, and put in your HTTPS Web Site URL.</a:t>
            </a:r>
          </a:p>
          <a:p>
            <a:pPr marL="556670" lvl="2" indent="-228600">
              <a:buFont typeface="+mj-lt"/>
              <a:buAutoNum type="arabicPeriod"/>
            </a:pPr>
            <a:r>
              <a:rPr lang="en-US" baseline="0" dirty="0" smtClean="0"/>
              <a:t>Start Excel and open a blank document</a:t>
            </a:r>
          </a:p>
          <a:p>
            <a:pPr marL="711446" lvl="3" indent="-228600">
              <a:buFont typeface="+mj-lt"/>
              <a:buAutoNum type="arabicPeriod"/>
            </a:pPr>
            <a:r>
              <a:rPr lang="en-US" baseline="0" dirty="0" smtClean="0"/>
              <a:t>Click the Insert (ribbon tab), click the down arrow under Apps for Office, Click See all…</a:t>
            </a:r>
          </a:p>
          <a:p>
            <a:pPr marL="843732" lvl="4" indent="-228600">
              <a:buFont typeface="+mj-lt"/>
              <a:buAutoNum type="arabicPeriod"/>
            </a:pPr>
            <a:r>
              <a:rPr lang="en-US" baseline="0" dirty="0" smtClean="0"/>
              <a:t>Click SHARED FOLDER and Refresh if necessary, click on your app and click Insert.</a:t>
            </a:r>
          </a:p>
          <a:p>
            <a:pPr marL="0" marR="0" lvl="0" indent="0" algn="l" defTabSz="914363" rtl="0" eaLnBrk="1" fontAlgn="auto" latinLnBrk="0" hangingPunct="1">
              <a:lnSpc>
                <a:spcPct val="90000"/>
              </a:lnSpc>
              <a:spcBef>
                <a:spcPts val="0"/>
              </a:spcBef>
              <a:spcAft>
                <a:spcPts val="333"/>
              </a:spcAft>
              <a:buClrTx/>
              <a:buSzTx/>
              <a:buFont typeface="+mj-lt"/>
              <a:buNone/>
              <a:tabLst/>
              <a:defRPr/>
            </a:pPr>
            <a:r>
              <a:rPr lang="en-US" baseline="0" dirty="0" smtClean="0"/>
              <a:t>For demo #2:</a:t>
            </a:r>
          </a:p>
          <a:p>
            <a:pPr marL="228600" marR="0" lvl="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US" baseline="0" dirty="0" smtClean="0"/>
              <a:t>Have an MVC4 app for Office fully built and deployed to another Windows Azure Web Site</a:t>
            </a:r>
          </a:p>
          <a:p>
            <a:pPr marL="228600" marR="0" lvl="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US" baseline="0" dirty="0" smtClean="0"/>
              <a:t>Simply open the manifest file again in Notepad and paste in the URL to the Web Site and save the file.</a:t>
            </a:r>
          </a:p>
          <a:p>
            <a:pPr marL="228600" marR="0" lvl="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US" baseline="0" dirty="0" smtClean="0"/>
              <a:t>Run Excel or Word and </a:t>
            </a:r>
            <a:r>
              <a:rPr lang="en-US" b="1" baseline="0" dirty="0" smtClean="0"/>
              <a:t>Insert</a:t>
            </a:r>
            <a:r>
              <a:rPr lang="en-US" baseline="0" dirty="0" smtClean="0"/>
              <a:t> (may need to Refresh) the app for Office via the ribbon again. Demo your MVC4 app for Office.</a:t>
            </a:r>
          </a:p>
          <a:p>
            <a:pPr marL="0" marR="0" lvl="0" indent="0" algn="l" defTabSz="914363" rtl="0" eaLnBrk="1" fontAlgn="auto" latinLnBrk="0" hangingPunct="1">
              <a:lnSpc>
                <a:spcPct val="90000"/>
              </a:lnSpc>
              <a:spcBef>
                <a:spcPts val="0"/>
              </a:spcBef>
              <a:spcAft>
                <a:spcPts val="333"/>
              </a:spcAft>
              <a:buClrTx/>
              <a:buSzTx/>
              <a:buFont typeface="+mj-lt"/>
              <a:buNone/>
              <a:tabLst/>
              <a:defRPr/>
            </a:pPr>
            <a:endParaRPr lang="en-US" baseline="0" dirty="0" smtClean="0"/>
          </a:p>
          <a:p>
            <a:pPr marL="228600" lvl="0" indent="-228600">
              <a:buFont typeface="+mj-lt"/>
              <a:buAutoNum type="arabicPeriod"/>
            </a:pPr>
            <a:endParaRPr lang="en-US" dirty="0" smtClean="0"/>
          </a:p>
        </p:txBody>
      </p:sp>
    </p:spTree>
    <p:extLst>
      <p:ext uri="{BB962C8B-B14F-4D97-AF65-F5344CB8AC3E}">
        <p14:creationId xmlns:p14="http://schemas.microsoft.com/office/powerpoint/2010/main" val="3594759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SharePoint app model is designed to not</a:t>
            </a:r>
            <a:r>
              <a:rPr lang="en-US" baseline="0" dirty="0" smtClean="0"/>
              <a:t> only address issues around the solution package approach to SharePoint customization, but also to introduce new capabilities. SharePoint apps do not live in SharePoint, rather they execute in the browser client or on a non-SharePoint server such as an IIS server or in the cloud. Apps are granted permission into SharePoint sites via OAuth and communicate over the new investments in the REST and CSOM (client-side object model) APIs.</a:t>
            </a:r>
          </a:p>
        </p:txBody>
      </p:sp>
    </p:spTree>
    <p:extLst>
      <p:ext uri="{BB962C8B-B14F-4D97-AF65-F5344CB8AC3E}">
        <p14:creationId xmlns:p14="http://schemas.microsoft.com/office/powerpoint/2010/main" val="258864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77500" lnSpcReduction="20000"/>
          </a:bodyPr>
          <a:lstStyle/>
          <a:p>
            <a:r>
              <a:rPr lang="en-US" b="1" dirty="0" smtClean="0"/>
              <a:t>Cloud Hosted Apps:</a:t>
            </a:r>
            <a:r>
              <a:rPr lang="en-US" b="1" baseline="0" dirty="0" smtClean="0"/>
              <a:t> </a:t>
            </a:r>
          </a:p>
          <a:p>
            <a:pPr marL="0" indent="0" algn="l">
              <a:buFont typeface="Arial" pitchFamily="34" charset="0"/>
              <a:buNone/>
            </a:pPr>
            <a:r>
              <a:rPr lang="en-US" dirty="0" smtClean="0"/>
              <a:t>You app is hosted either</a:t>
            </a:r>
            <a:r>
              <a:rPr lang="en-US" baseline="0" dirty="0" smtClean="0"/>
              <a:t> in your own hosting (private cloud, 3</a:t>
            </a:r>
            <a:r>
              <a:rPr lang="en-US" baseline="30000" dirty="0" smtClean="0"/>
              <a:t>rd</a:t>
            </a:r>
            <a:r>
              <a:rPr lang="en-US" baseline="0" dirty="0" smtClean="0"/>
              <a:t> party cloud, IIS web site, </a:t>
            </a:r>
            <a:r>
              <a:rPr lang="en-US" baseline="0" dirty="0" err="1" smtClean="0"/>
              <a:t>etc</a:t>
            </a:r>
            <a:r>
              <a:rPr lang="en-US" baseline="0" dirty="0" smtClean="0"/>
              <a:t>) or using an auto provisioning process in Windows Azure</a:t>
            </a:r>
          </a:p>
          <a:p>
            <a:pPr marL="171450" indent="-171450" algn="l">
              <a:buFont typeface="Arial" pitchFamily="34" charset="0"/>
              <a:buChar char="•"/>
            </a:pPr>
            <a:r>
              <a:rPr lang="en-US" b="1" baseline="0" dirty="0" smtClean="0"/>
              <a:t>Provider Hosted App</a:t>
            </a:r>
          </a:p>
          <a:p>
            <a:pPr marL="628650" lvl="1" indent="-171450" algn="l">
              <a:buFont typeface="Arial" pitchFamily="34" charset="0"/>
              <a:buChar char="•"/>
            </a:pPr>
            <a:r>
              <a:rPr lang="en-US" baseline="0" dirty="0" smtClean="0"/>
              <a:t>Customers can create their app in any technology stack and host on any platform they choose.</a:t>
            </a:r>
          </a:p>
          <a:p>
            <a:pPr marL="628650" lvl="1" indent="-171450" algn="l">
              <a:buFont typeface="Arial" pitchFamily="34" charset="0"/>
              <a:buChar char="•"/>
            </a:pPr>
            <a:r>
              <a:rPr lang="en-US" baseline="0" dirty="0" smtClean="0"/>
              <a:t>This could even be using a 3</a:t>
            </a:r>
            <a:r>
              <a:rPr lang="en-US" baseline="30000" dirty="0" smtClean="0"/>
              <a:t>rd</a:t>
            </a:r>
            <a:r>
              <a:rPr lang="en-US" baseline="0" dirty="0" smtClean="0"/>
              <a:t> party cloud using PHP and developed using Eclipse.</a:t>
            </a:r>
          </a:p>
          <a:p>
            <a:pPr marL="628650" lvl="1" indent="-171450" algn="l">
              <a:buFont typeface="Arial" pitchFamily="34" charset="0"/>
              <a:buChar char="•"/>
            </a:pPr>
            <a:r>
              <a:rPr lang="en-US" baseline="0" dirty="0" smtClean="0"/>
              <a:t>Developers would then create a SharePoint app package that would define how to extend SharePoint for use with the app</a:t>
            </a:r>
          </a:p>
          <a:p>
            <a:pPr marL="1085850" lvl="2" indent="-171450" algn="l">
              <a:buFont typeface="Arial" pitchFamily="34" charset="0"/>
              <a:buChar char="•"/>
            </a:pPr>
            <a:r>
              <a:rPr lang="en-US" baseline="0" dirty="0" smtClean="0"/>
              <a:t>Menu extensions</a:t>
            </a:r>
          </a:p>
          <a:p>
            <a:pPr marL="1085850" lvl="2" indent="-171450" algn="l">
              <a:buFont typeface="Arial" pitchFamily="34" charset="0"/>
              <a:buChar char="•"/>
            </a:pPr>
            <a:r>
              <a:rPr lang="en-US" baseline="0" dirty="0" smtClean="0"/>
              <a:t>Web Parts</a:t>
            </a:r>
          </a:p>
          <a:p>
            <a:pPr marL="1085850" lvl="2" indent="-171450" algn="l">
              <a:buFont typeface="Arial" pitchFamily="34" charset="0"/>
              <a:buChar char="•"/>
            </a:pPr>
            <a:r>
              <a:rPr lang="en-US" baseline="0" dirty="0" smtClean="0"/>
              <a:t>Ribbon extensions</a:t>
            </a:r>
          </a:p>
          <a:p>
            <a:pPr marL="1085850" lvl="2" indent="-171450" algn="l">
              <a:buFont typeface="Arial" pitchFamily="34" charset="0"/>
              <a:buChar char="•"/>
            </a:pPr>
            <a:r>
              <a:rPr lang="en-US" baseline="0" dirty="0" smtClean="0"/>
              <a:t>App permissions (OAuth app principal ID)</a:t>
            </a:r>
          </a:p>
          <a:p>
            <a:pPr marL="171450" indent="-171450" algn="l">
              <a:buFont typeface="Arial" pitchFamily="34" charset="0"/>
              <a:buChar char="•"/>
            </a:pPr>
            <a:r>
              <a:rPr lang="en-US" b="1" baseline="0" dirty="0" smtClean="0"/>
              <a:t>Windows Azure Auto-Provisioned App</a:t>
            </a:r>
          </a:p>
          <a:p>
            <a:pPr marL="628650" lvl="1" indent="-171450" algn="l">
              <a:buFont typeface="Arial" pitchFamily="34" charset="0"/>
              <a:buChar char="•"/>
            </a:pPr>
            <a:r>
              <a:rPr lang="en-US" baseline="0" dirty="0" smtClean="0"/>
              <a:t>Create a SharePoint app package</a:t>
            </a:r>
          </a:p>
          <a:p>
            <a:pPr marL="1085850" lvl="2" indent="-171450" algn="l">
              <a:buFont typeface="Arial" pitchFamily="34" charset="0"/>
              <a:buChar char="•"/>
            </a:pPr>
            <a:r>
              <a:rPr lang="en-US" baseline="0" dirty="0" smtClean="0"/>
              <a:t>Includes the SharePoint extensions &amp; everything needed to deploy the application to Windows Azure automatically</a:t>
            </a:r>
          </a:p>
          <a:p>
            <a:pPr marL="1085850" lvl="2" indent="-171450" algn="l">
              <a:buFont typeface="Arial" pitchFamily="34" charset="0"/>
              <a:buChar char="•"/>
            </a:pPr>
            <a:r>
              <a:rPr lang="en-US" baseline="0" dirty="0" smtClean="0"/>
              <a:t>Uses an existing subscription in Windows Azure configured by the tenant administrators</a:t>
            </a:r>
          </a:p>
          <a:p>
            <a:pPr marL="628650" lvl="1" indent="-171450" algn="l">
              <a:buFont typeface="Arial" pitchFamily="34" charset="0"/>
              <a:buChar char="•"/>
            </a:pPr>
            <a:r>
              <a:rPr lang="en-US" baseline="0" dirty="0" smtClean="0"/>
              <a:t>Customers (tenant admins) would configure the subscriptions in Windows Azure where apps are deployed to and not use SharePoint resources</a:t>
            </a:r>
            <a:endParaRPr lang="en-US" dirty="0" smtClean="0"/>
          </a:p>
          <a:p>
            <a:pPr marL="171450" indent="-171450">
              <a:buFont typeface="Arial" pitchFamily="34" charset="0"/>
              <a:buChar char="•"/>
            </a:pPr>
            <a:endParaRPr lang="en-US" baseline="0" dirty="0" smtClean="0"/>
          </a:p>
          <a:p>
            <a:pPr marL="0" marR="0" indent="0" algn="l" defTabSz="914363" rtl="0" eaLnBrk="1" fontAlgn="auto" latinLnBrk="0" hangingPunct="1">
              <a:lnSpc>
                <a:spcPct val="90000"/>
              </a:lnSpc>
              <a:spcBef>
                <a:spcPts val="0"/>
              </a:spcBef>
              <a:spcAft>
                <a:spcPts val="333"/>
              </a:spcAft>
              <a:buClrTx/>
              <a:buSzTx/>
              <a:buFont typeface="Arial" pitchFamily="34" charset="0"/>
              <a:buNone/>
              <a:tabLst/>
              <a:defRPr/>
            </a:pPr>
            <a:r>
              <a:rPr lang="en-US" baseline="0" dirty="0" smtClean="0"/>
              <a:t>Apps do share a few common things though. Within each app you will find an AppManfiest.xml file that will describe the app to SharePoint. This contains some basic metadata about the app (ID, title, description &amp; thumbnail) as well as a list of all the permissions the app needs when it is installed.  </a:t>
            </a:r>
            <a:endParaRPr lang="en-US" dirty="0" smtClean="0"/>
          </a:p>
          <a:p>
            <a:pPr marL="171450" indent="-171450">
              <a:buFont typeface="Arial"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FC07A61E-829A-4CCB-BE00-02FFD4FDCCD1}" type="slidenum">
              <a:rPr lang="en-US" smtClean="0"/>
              <a:t>8</a:t>
            </a:fld>
            <a:endParaRPr lang="en-US"/>
          </a:p>
        </p:txBody>
      </p:sp>
    </p:spTree>
    <p:extLst>
      <p:ext uri="{BB962C8B-B14F-4D97-AF65-F5344CB8AC3E}">
        <p14:creationId xmlns:p14="http://schemas.microsoft.com/office/powerpoint/2010/main" val="3315046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Key points</a:t>
            </a:r>
            <a:r>
              <a:rPr lang="en-US" sz="1200" kern="1200" baseline="0" dirty="0" smtClean="0">
                <a:solidFill>
                  <a:schemeClr val="tx1"/>
                </a:solidFill>
                <a:effectLst/>
                <a:latin typeface="+mn-lt"/>
                <a:ea typeface="+mn-ea"/>
                <a:cs typeface="+mn-cs"/>
              </a:rPr>
              <a:t> for developers to know.</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726795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lor Block text w/Photo on Left">
    <p:spTree>
      <p:nvGrpSpPr>
        <p:cNvPr id="1" name=""/>
        <p:cNvGrpSpPr/>
        <p:nvPr/>
      </p:nvGrpSpPr>
      <p:grpSpPr>
        <a:xfrm>
          <a:off x="0" y="0"/>
          <a:ext cx="0" cy="0"/>
          <a:chOff x="0" y="0"/>
          <a:chExt cx="0" cy="0"/>
        </a:xfrm>
      </p:grpSpPr>
      <p:sp>
        <p:nvSpPr>
          <p:cNvPr id="7" name="Rectangle 6"/>
          <p:cNvSpPr/>
          <p:nvPr/>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8" name="Rectangle 7"/>
          <p:cNvSpPr/>
          <p:nvPr/>
        </p:nvSpPr>
        <p:spPr bwMode="white">
          <a:xfrm>
            <a:off x="5967413" y="0"/>
            <a:ext cx="6221411" cy="6858000"/>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19801430"/>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01770852"/>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18538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6"/>
          <p:cNvGrpSpPr/>
          <p:nvPr userDrawn="1"/>
        </p:nvGrpSpPr>
        <p:grpSpPr>
          <a:xfrm>
            <a:off x="517525" y="6335971"/>
            <a:ext cx="1768475" cy="276999"/>
            <a:chOff x="517525" y="5956427"/>
            <a:chExt cx="1768475" cy="276999"/>
          </a:xfrm>
        </p:grpSpPr>
        <p:sp>
          <p:nvSpPr>
            <p:cNvPr id="8" name="TextBox 7"/>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9" name="Rectangle 8"/>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81"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82" r:id="rId19"/>
    <p:sldLayoutId id="2147483783"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oleObject" Target="../embeddings/oleObject3.bin"/><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1.xml"/><Relationship Id="rId7" Type="http://schemas.openxmlformats.org/officeDocument/2006/relationships/image" Target="../media/image11.pn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oleObject" Target="../embeddings/oleObject1.bin"/><Relationship Id="rId4" Type="http://schemas.openxmlformats.org/officeDocument/2006/relationships/notesSlide" Target="../notesSlides/notesSlide2.xml"/><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dev.office.com/" TargetMode="External"/><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hyperlink" Target="http://www.devcamps.ms/offi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smtClean="0">
                  <a:gradFill>
                    <a:gsLst>
                      <a:gs pos="0">
                        <a:srgbClr val="595959"/>
                      </a:gs>
                      <a:gs pos="86000">
                        <a:srgbClr val="595959"/>
                      </a:gs>
                    </a:gsLst>
                    <a:lin ang="5400000" scaled="0"/>
                  </a:gradFill>
                  <a:latin typeface="Segoe UI Light" pitchFamily="34" charset="0"/>
                </a:rPr>
                <a:t>Speaker] </a:t>
              </a:r>
              <a:r>
                <a:rPr lang="en-US" sz="2600" spc="-100" dirty="0" smtClean="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477536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7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9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905047" cy="1359196"/>
          </a:xfrm>
        </p:spPr>
        <p:txBody>
          <a:bodyPr/>
          <a:lstStyle/>
          <a:p>
            <a:r>
              <a:rPr lang="en-US" sz="6000" dirty="0" smtClean="0"/>
              <a:t>Windows Azure &amp;</a:t>
            </a:r>
            <a:br>
              <a:rPr lang="en-US" sz="6000" dirty="0" smtClean="0"/>
            </a:br>
            <a:r>
              <a:rPr lang="en-US" sz="6000" dirty="0" smtClean="0"/>
              <a:t>apps for Office and SharePoint</a:t>
            </a:r>
            <a:endParaRPr lang="en-US" sz="6000" dirty="0"/>
          </a:p>
        </p:txBody>
      </p:sp>
      <p:sp>
        <p:nvSpPr>
          <p:cNvPr id="7" name="Text Placeholder 6"/>
          <p:cNvSpPr>
            <a:spLocks noGrp="1"/>
          </p:cNvSpPr>
          <p:nvPr>
            <p:ph type="body" sz="quarter" idx="11"/>
          </p:nvPr>
        </p:nvSpPr>
        <p:spPr>
          <a:xfrm>
            <a:off x="519113" y="5478607"/>
            <a:ext cx="5454333" cy="738664"/>
          </a:xfrm>
        </p:spPr>
        <p:txBody>
          <a:bodyPr/>
          <a:lstStyle/>
          <a:p>
            <a:r>
              <a:rPr lang="en-US" dirty="0" smtClean="0"/>
              <a:t>[Speaker]</a:t>
            </a:r>
          </a:p>
          <a:p>
            <a:r>
              <a:rPr lang="en-US" dirty="0" smtClean="0"/>
              <a:t>[Company]</a:t>
            </a:r>
            <a:endParaRPr lang="en-US" dirty="0"/>
          </a:p>
        </p:txBody>
      </p:sp>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85011" y="4925153"/>
            <a:ext cx="2903814" cy="922786"/>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85011" y="4120347"/>
            <a:ext cx="2129139" cy="983987"/>
          </a:xfrm>
          <a:prstGeom prst="rect">
            <a:avLst/>
          </a:prstGeom>
        </p:spPr>
      </p:pic>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285011" y="5736444"/>
            <a:ext cx="2416932" cy="837221"/>
          </a:xfrm>
          <a:prstGeom prst="rect">
            <a:avLst/>
          </a:prstGeom>
        </p:spPr>
      </p:pic>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6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dirty="0" smtClean="0"/>
              <a:t>Agenda </a:t>
            </a:r>
            <a:endParaRPr lang="en-US" dirty="0"/>
          </a:p>
        </p:txBody>
      </p:sp>
      <p:sp>
        <p:nvSpPr>
          <p:cNvPr id="6" name="Content Placeholder 5"/>
          <p:cNvSpPr>
            <a:spLocks noGrp="1"/>
          </p:cNvSpPr>
          <p:nvPr>
            <p:ph type="body" sz="quarter" idx="11"/>
            <p:custDataLst>
              <p:tags r:id="rId4"/>
            </p:custDataLst>
          </p:nvPr>
        </p:nvSpPr>
        <p:spPr>
          <a:xfrm>
            <a:off x="3368039" y="2238107"/>
            <a:ext cx="8153401" cy="3600986"/>
          </a:xfrm>
        </p:spPr>
        <p:txBody>
          <a:bodyPr/>
          <a:lstStyle/>
          <a:p>
            <a:pPr marL="0" indent="3175"/>
            <a:r>
              <a:rPr lang="en-US" sz="3600" dirty="0" smtClean="0"/>
              <a:t>Introduction to the new Cloud App Model</a:t>
            </a:r>
          </a:p>
          <a:p>
            <a:pPr marL="0" indent="3175"/>
            <a:r>
              <a:rPr lang="en-US" sz="3600" dirty="0" smtClean="0"/>
              <a:t>HTML5 + jQuery = New app for Office</a:t>
            </a:r>
          </a:p>
          <a:p>
            <a:pPr marL="0" indent="3175"/>
            <a:r>
              <a:rPr lang="en-US" sz="3600" dirty="0" smtClean="0"/>
              <a:t>Adding in ASP.NET Web API</a:t>
            </a:r>
          </a:p>
          <a:p>
            <a:pPr marL="0" indent="3175"/>
            <a:r>
              <a:rPr lang="en-US" sz="3600" dirty="0" smtClean="0"/>
              <a:t>Developer resources</a:t>
            </a:r>
          </a:p>
          <a:p>
            <a:pPr marL="0" indent="3175"/>
            <a:endParaRPr lang="en-US" sz="2800" dirty="0" smtClean="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218090" y="44667"/>
            <a:ext cx="5433533" cy="1178442"/>
          </a:xfrm>
        </p:spPr>
        <p:txBody>
          <a:bodyPr/>
          <a:lstStyle/>
          <a:p>
            <a:r>
              <a:rPr lang="en-US" sz="6600" dirty="0" smtClean="0"/>
              <a:t>Demo</a:t>
            </a:r>
            <a:endParaRPr lang="en-US" sz="6600" dirty="0"/>
          </a:p>
        </p:txBody>
      </p:sp>
      <p:sp>
        <p:nvSpPr>
          <p:cNvPr id="3" name="TextBox 2"/>
          <p:cNvSpPr txBox="1"/>
          <p:nvPr/>
        </p:nvSpPr>
        <p:spPr>
          <a:xfrm>
            <a:off x="190832" y="1176792"/>
            <a:ext cx="4707739" cy="1661993"/>
          </a:xfrm>
          <a:prstGeom prst="rect">
            <a:avLst/>
          </a:prstGeom>
          <a:noFill/>
        </p:spPr>
        <p:txBody>
          <a:bodyPr wrap="square" lIns="0" tIns="0" rIns="0" bIns="0" rtlCol="0">
            <a:spAutoFit/>
          </a:bodyPr>
          <a:lstStyle/>
          <a:p>
            <a:r>
              <a:rPr lang="en-US" sz="3600" spc="-100" dirty="0">
                <a:gradFill>
                  <a:gsLst>
                    <a:gs pos="0">
                      <a:srgbClr val="595959"/>
                    </a:gs>
                    <a:gs pos="86000">
                      <a:srgbClr val="595959"/>
                    </a:gs>
                  </a:gsLst>
                  <a:lin ang="5400000" scaled="0"/>
                </a:gradFill>
                <a:latin typeface="Segoe UI Light" pitchFamily="34" charset="0"/>
              </a:rPr>
              <a:t>Some apps for Office &amp; SharePoint currently in the store</a:t>
            </a:r>
          </a:p>
        </p:txBody>
      </p:sp>
      <p:pic>
        <p:nvPicPr>
          <p:cNvPr id="2" name="Picture 1"/>
          <p:cNvPicPr>
            <a:picLocks noChangeAspect="1"/>
          </p:cNvPicPr>
          <p:nvPr/>
        </p:nvPicPr>
        <p:blipFill>
          <a:blip r:embed="rId3"/>
          <a:stretch>
            <a:fillRect/>
          </a:stretch>
        </p:blipFill>
        <p:spPr>
          <a:xfrm>
            <a:off x="6218090" y="922632"/>
            <a:ext cx="3999518" cy="2755461"/>
          </a:xfrm>
          <a:prstGeom prst="rect">
            <a:avLst/>
          </a:prstGeom>
          <a:effectLst>
            <a:reflection blurRad="6350" stA="52000" endA="300" endPos="35000" dir="5400000" sy="-100000" algn="bl" rotWithShape="0"/>
          </a:effectLst>
        </p:spPr>
      </p:pic>
      <p:pic>
        <p:nvPicPr>
          <p:cNvPr id="5" name="Picture 4"/>
          <p:cNvPicPr>
            <a:picLocks noChangeAspect="1"/>
          </p:cNvPicPr>
          <p:nvPr/>
        </p:nvPicPr>
        <p:blipFill>
          <a:blip r:embed="rId4"/>
          <a:stretch>
            <a:fillRect/>
          </a:stretch>
        </p:blipFill>
        <p:spPr>
          <a:xfrm>
            <a:off x="7903449" y="3335692"/>
            <a:ext cx="3999518" cy="2972489"/>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195804033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a:xfrm>
            <a:off x="519112" y="1447799"/>
            <a:ext cx="11149013" cy="4678204"/>
          </a:xfrm>
        </p:spPr>
        <p:txBody>
          <a:bodyPr/>
          <a:lstStyle/>
          <a:p>
            <a:pPr marL="0" indent="0">
              <a:buNone/>
            </a:pPr>
            <a:r>
              <a:rPr lang="en-US" sz="3200" spc="-100" dirty="0">
                <a:latin typeface="Segoe UI Light" pitchFamily="34" charset="0"/>
              </a:rPr>
              <a:t>A Web page loaded inside an Office Application</a:t>
            </a:r>
          </a:p>
          <a:p>
            <a:pPr lvl="1"/>
            <a:r>
              <a:rPr lang="en-US" sz="3200" spc="-100" dirty="0">
                <a:latin typeface="Segoe UI Light" pitchFamily="34" charset="0"/>
              </a:rPr>
              <a:t>Embedded inline or as task pane within documents, mails or appointments.</a:t>
            </a:r>
          </a:p>
          <a:p>
            <a:pPr lvl="1"/>
            <a:r>
              <a:rPr lang="en-US" sz="3200" spc="-100" dirty="0">
                <a:latin typeface="Segoe UI Light" pitchFamily="34" charset="0"/>
              </a:rPr>
              <a:t>Works in both Office Applications and Office Web Applications</a:t>
            </a:r>
          </a:p>
          <a:p>
            <a:pPr lvl="1"/>
            <a:endParaRPr lang="en-US" sz="3200" spc="-100" dirty="0">
              <a:latin typeface="Segoe UI Light" pitchFamily="34" charset="0"/>
            </a:endParaRPr>
          </a:p>
          <a:p>
            <a:pPr marL="0" indent="0">
              <a:buNone/>
            </a:pPr>
            <a:r>
              <a:rPr lang="en-US" sz="3200" spc="-100" dirty="0">
                <a:latin typeface="Segoe UI Light" pitchFamily="34" charset="0"/>
              </a:rPr>
              <a:t>Allows Office applications to leverage Web technologies</a:t>
            </a:r>
          </a:p>
          <a:p>
            <a:pPr lvl="1"/>
            <a:r>
              <a:rPr lang="en-US" sz="3200" spc="-100" dirty="0">
                <a:latin typeface="Segoe UI Light" pitchFamily="34" charset="0"/>
              </a:rPr>
              <a:t>HTML 5 and CSS for rendering user interface</a:t>
            </a:r>
          </a:p>
          <a:p>
            <a:pPr lvl="1"/>
            <a:r>
              <a:rPr lang="en-US" sz="3200" spc="-100" dirty="0">
                <a:latin typeface="Segoe UI Light" pitchFamily="34" charset="0"/>
              </a:rPr>
              <a:t>JavaScript and jQuery to add behavior</a:t>
            </a:r>
          </a:p>
          <a:p>
            <a:pPr lvl="1"/>
            <a:r>
              <a:rPr lang="en-US" sz="3200" spc="-100" dirty="0">
                <a:latin typeface="Segoe UI Light" pitchFamily="34" charset="0"/>
              </a:rPr>
              <a:t>Calls to REST APIs to retrieve and update data from across network</a:t>
            </a:r>
          </a:p>
        </p:txBody>
      </p:sp>
    </p:spTree>
    <p:extLst>
      <p:ext uri="{BB962C8B-B14F-4D97-AF65-F5344CB8AC3E}">
        <p14:creationId xmlns:p14="http://schemas.microsoft.com/office/powerpoint/2010/main" val="1325808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sz="6600" dirty="0" smtClean="0"/>
              <a:t>Demo</a:t>
            </a:r>
            <a:endParaRPr lang="en-US" sz="6600" dirty="0"/>
          </a:p>
        </p:txBody>
      </p:sp>
      <p:sp>
        <p:nvSpPr>
          <p:cNvPr id="3" name="TextBox 2"/>
          <p:cNvSpPr txBox="1"/>
          <p:nvPr/>
        </p:nvSpPr>
        <p:spPr>
          <a:xfrm>
            <a:off x="190832" y="1176792"/>
            <a:ext cx="5540267" cy="2215991"/>
          </a:xfrm>
          <a:prstGeom prst="rect">
            <a:avLst/>
          </a:prstGeom>
          <a:noFill/>
        </p:spPr>
        <p:txBody>
          <a:bodyPr wrap="square" lIns="0" tIns="0" rIns="0" bIns="0" rtlCol="0">
            <a:spAutoFit/>
          </a:bodyPr>
          <a:lstStyle/>
          <a:p>
            <a:pPr marL="514350" indent="-514350">
              <a:buAutoNum type="arabicParenR"/>
            </a:pPr>
            <a:r>
              <a:rPr lang="en-US" sz="3600" spc="-100" dirty="0">
                <a:gradFill>
                  <a:gsLst>
                    <a:gs pos="0">
                      <a:srgbClr val="595959"/>
                    </a:gs>
                    <a:gs pos="86000">
                      <a:srgbClr val="595959"/>
                    </a:gs>
                  </a:gsLst>
                  <a:lin ang="5400000" scaled="0"/>
                </a:gradFill>
                <a:latin typeface="Segoe UI Light" pitchFamily="34" charset="0"/>
              </a:rPr>
              <a:t>Manifest + Windows Azure Web Site = app for Office</a:t>
            </a:r>
          </a:p>
          <a:p>
            <a:pPr marL="514350" indent="-514350">
              <a:buAutoNum type="arabicParenR"/>
            </a:pPr>
            <a:endParaRPr lang="en-US" sz="3600" spc="-100" dirty="0">
              <a:gradFill>
                <a:gsLst>
                  <a:gs pos="0">
                    <a:srgbClr val="595959"/>
                  </a:gs>
                  <a:gs pos="86000">
                    <a:srgbClr val="595959"/>
                  </a:gs>
                </a:gsLst>
                <a:lin ang="5400000" scaled="0"/>
              </a:gradFill>
              <a:latin typeface="Segoe UI Light" pitchFamily="34" charset="0"/>
            </a:endParaRPr>
          </a:p>
          <a:p>
            <a:pPr marL="514350" indent="-514350">
              <a:buAutoNum type="arabicParenR"/>
            </a:pPr>
            <a:r>
              <a:rPr lang="en-US" sz="3600" spc="-100" dirty="0">
                <a:gradFill>
                  <a:gsLst>
                    <a:gs pos="0">
                      <a:srgbClr val="595959"/>
                    </a:gs>
                    <a:gs pos="86000">
                      <a:srgbClr val="595959"/>
                    </a:gs>
                  </a:gsLst>
                  <a:lin ang="5400000" scaled="0"/>
                </a:gradFill>
                <a:latin typeface="Segoe UI Light" pitchFamily="34" charset="0"/>
              </a:rPr>
              <a:t>MVC 4 as an app for Office</a:t>
            </a:r>
          </a:p>
        </p:txBody>
      </p:sp>
    </p:spTree>
    <p:extLst>
      <p:ext uri="{BB962C8B-B14F-4D97-AF65-F5344CB8AC3E}">
        <p14:creationId xmlns:p14="http://schemas.microsoft.com/office/powerpoint/2010/main" val="343183138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317088"/>
            <a:ext cx="11149013" cy="747897"/>
          </a:xfrm>
        </p:spPr>
        <p:txBody>
          <a:bodyPr/>
          <a:lstStyle/>
          <a:p>
            <a:r>
              <a:rPr lang="en-US" sz="4400" dirty="0" smtClean="0"/>
              <a:t>Introducing the Cloud App Model for SharePoint </a:t>
            </a:r>
            <a:endParaRPr lang="en-US" sz="4400" dirty="0"/>
          </a:p>
        </p:txBody>
      </p:sp>
      <p:sp>
        <p:nvSpPr>
          <p:cNvPr id="5" name="Content Placeholder 4"/>
          <p:cNvSpPr>
            <a:spLocks noGrp="1"/>
          </p:cNvSpPr>
          <p:nvPr>
            <p:ph type="body" sz="quarter" idx="10"/>
          </p:nvPr>
        </p:nvSpPr>
        <p:spPr>
          <a:xfrm>
            <a:off x="519112" y="1447799"/>
            <a:ext cx="11149013" cy="2326791"/>
          </a:xfrm>
        </p:spPr>
        <p:txBody>
          <a:bodyPr/>
          <a:lstStyle/>
          <a:p>
            <a:r>
              <a:rPr lang="en-US" sz="3600" spc="-100" dirty="0">
                <a:latin typeface="Segoe UI Light" pitchFamily="34" charset="0"/>
              </a:rPr>
              <a:t>SharePoint applications no longer live in SharePoint</a:t>
            </a:r>
          </a:p>
          <a:p>
            <a:r>
              <a:rPr lang="en-US" sz="3600" spc="-100" dirty="0">
                <a:latin typeface="Segoe UI Light" pitchFamily="34" charset="0"/>
              </a:rPr>
              <a:t>Custom code executes in the client, cloud or on-premises</a:t>
            </a:r>
          </a:p>
          <a:p>
            <a:r>
              <a:rPr lang="en-US" sz="3600" spc="-100" dirty="0">
                <a:latin typeface="Segoe UI Light" pitchFamily="34" charset="0"/>
              </a:rPr>
              <a:t>Apps are granted permissions to SharePoint via OAuth </a:t>
            </a:r>
          </a:p>
          <a:p>
            <a:r>
              <a:rPr lang="en-US" sz="3600" spc="-100" dirty="0">
                <a:latin typeface="Segoe UI Light" pitchFamily="34" charset="0"/>
              </a:rPr>
              <a:t>Apps communicate with SharePoint via REST/CSOM</a:t>
            </a:r>
          </a:p>
        </p:txBody>
      </p:sp>
    </p:spTree>
    <p:extLst>
      <p:ext uri="{BB962C8B-B14F-4D97-AF65-F5344CB8AC3E}">
        <p14:creationId xmlns:p14="http://schemas.microsoft.com/office/powerpoint/2010/main" val="392956969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600" dirty="0"/>
              <a:t>Hosting: Choice of </a:t>
            </a:r>
            <a:r>
              <a:rPr lang="en-US" sz="4600" dirty="0" smtClean="0"/>
              <a:t>two cloud-based Architectures</a:t>
            </a:r>
            <a:endParaRPr lang="en-US" sz="4600" dirty="0"/>
          </a:p>
        </p:txBody>
      </p:sp>
      <p:cxnSp>
        <p:nvCxnSpPr>
          <p:cNvPr id="30" name="Straight Connector 29"/>
          <p:cNvCxnSpPr/>
          <p:nvPr/>
        </p:nvCxnSpPr>
        <p:spPr>
          <a:xfrm>
            <a:off x="2668115" y="2951019"/>
            <a:ext cx="9440939" cy="0"/>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947322" y="1517230"/>
            <a:ext cx="4140023" cy="903183"/>
          </a:xfrm>
          <a:prstGeom prst="rect">
            <a:avLst/>
          </a:prstGeom>
        </p:spPr>
        <p:txBody>
          <a:bodyPr wrap="square" lIns="117208" tIns="58604" rIns="117208" bIns="58604">
            <a:spAutoFit/>
          </a:bodyPr>
          <a:lstStyle/>
          <a:p>
            <a:r>
              <a:rPr lang="en-US" b="1" dirty="0" smtClean="0">
                <a:latin typeface="Segoe UI" pitchFamily="34" charset="0"/>
                <a:ea typeface="Segoe UI" pitchFamily="34" charset="0"/>
                <a:cs typeface="Segoe UI" pitchFamily="34" charset="0"/>
              </a:rPr>
              <a:t>Provider-Hosted </a:t>
            </a:r>
            <a:r>
              <a:rPr lang="en-US" b="1" dirty="0">
                <a:latin typeface="Segoe UI" pitchFamily="34" charset="0"/>
                <a:ea typeface="Segoe UI" pitchFamily="34" charset="0"/>
                <a:cs typeface="Segoe UI" pitchFamily="34" charset="0"/>
              </a:rPr>
              <a:t>App</a:t>
            </a:r>
          </a:p>
          <a:p>
            <a:endParaRPr lang="en-US" b="1" dirty="0">
              <a:latin typeface="Segoe UI" pitchFamily="34" charset="0"/>
              <a:ea typeface="Segoe UI" pitchFamily="34" charset="0"/>
              <a:cs typeface="Segoe UI" pitchFamily="34" charset="0"/>
            </a:endParaRPr>
          </a:p>
          <a:p>
            <a:r>
              <a:rPr lang="en-US" sz="1500" dirty="0">
                <a:latin typeface="Segoe UI" pitchFamily="34" charset="0"/>
                <a:ea typeface="Segoe UI" pitchFamily="34" charset="0"/>
                <a:cs typeface="Segoe UI" pitchFamily="34" charset="0"/>
              </a:rPr>
              <a:t>“Bring your own server hosting infrastructure”</a:t>
            </a:r>
          </a:p>
        </p:txBody>
      </p:sp>
      <p:sp>
        <p:nvSpPr>
          <p:cNvPr id="32" name="Rounded Rectangle 31"/>
          <p:cNvSpPr/>
          <p:nvPr/>
        </p:nvSpPr>
        <p:spPr>
          <a:xfrm>
            <a:off x="7153827" y="1618999"/>
            <a:ext cx="1791976" cy="1161288"/>
          </a:xfrm>
          <a:prstGeom prst="roundRect">
            <a:avLst>
              <a:gd name="adj" fmla="val 4979"/>
            </a:avLst>
          </a:prstGeom>
          <a:ln/>
        </p:spPr>
        <p:style>
          <a:lnRef idx="0">
            <a:schemeClr val="accent1"/>
          </a:lnRef>
          <a:fillRef idx="3">
            <a:schemeClr val="accent1"/>
          </a:fillRef>
          <a:effectRef idx="3">
            <a:schemeClr val="accent1"/>
          </a:effectRef>
          <a:fontRef idx="minor">
            <a:schemeClr val="lt1"/>
          </a:fontRef>
        </p:style>
        <p:txBody>
          <a:bodyPr lIns="117208" tIns="58604" rIns="117208" bIns="58604" rtlCol="0" anchor="ctr"/>
          <a:lstStyle/>
          <a:p>
            <a:pPr algn="ctr"/>
            <a:r>
              <a:rPr lang="en-US" sz="2100" b="1" dirty="0">
                <a:latin typeface="Segoe UI" pitchFamily="34" charset="0"/>
                <a:ea typeface="Segoe UI" pitchFamily="34" charset="0"/>
                <a:cs typeface="Segoe UI" pitchFamily="34" charset="0"/>
              </a:rPr>
              <a:t>SharePoint </a:t>
            </a:r>
            <a:br>
              <a:rPr lang="en-US" sz="2100" b="1" dirty="0">
                <a:latin typeface="Segoe UI" pitchFamily="34" charset="0"/>
                <a:ea typeface="Segoe UI" pitchFamily="34" charset="0"/>
                <a:cs typeface="Segoe UI" pitchFamily="34" charset="0"/>
              </a:rPr>
            </a:br>
            <a:r>
              <a:rPr lang="en-US" sz="2100" b="1" dirty="0">
                <a:latin typeface="Segoe UI" pitchFamily="34" charset="0"/>
                <a:ea typeface="Segoe UI" pitchFamily="34" charset="0"/>
                <a:cs typeface="Segoe UI" pitchFamily="34" charset="0"/>
              </a:rPr>
              <a:t>Web</a:t>
            </a:r>
          </a:p>
        </p:txBody>
      </p:sp>
      <p:cxnSp>
        <p:nvCxnSpPr>
          <p:cNvPr id="33" name="Straight Connector 32"/>
          <p:cNvCxnSpPr/>
          <p:nvPr/>
        </p:nvCxnSpPr>
        <p:spPr>
          <a:xfrm flipH="1">
            <a:off x="9192630" y="2189695"/>
            <a:ext cx="322173"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57666" y="2601607"/>
            <a:ext cx="2319777" cy="1041682"/>
          </a:xfrm>
          <a:prstGeom prst="rect">
            <a:avLst/>
          </a:prstGeom>
        </p:spPr>
        <p:txBody>
          <a:bodyPr wrap="square" lIns="117208" tIns="58604" rIns="117208" bIns="58604">
            <a:spAutoFit/>
          </a:bodyPr>
          <a:lstStyle/>
          <a:p>
            <a:r>
              <a:rPr lang="en-US" sz="1500" dirty="0">
                <a:latin typeface="Segoe UI" pitchFamily="34" charset="0"/>
                <a:ea typeface="Segoe UI" pitchFamily="34" charset="0"/>
                <a:cs typeface="Segoe UI" pitchFamily="34" charset="0"/>
              </a:rPr>
              <a:t>Get remote events from SharePoint </a:t>
            </a:r>
            <a:br>
              <a:rPr lang="en-US" sz="1500" dirty="0">
                <a:latin typeface="Segoe UI" pitchFamily="34" charset="0"/>
                <a:ea typeface="Segoe UI" pitchFamily="34" charset="0"/>
                <a:cs typeface="Segoe UI" pitchFamily="34" charset="0"/>
              </a:rPr>
            </a:br>
            <a:r>
              <a:rPr lang="en-US" sz="1500" dirty="0">
                <a:latin typeface="Segoe UI" pitchFamily="34" charset="0"/>
                <a:ea typeface="Segoe UI" pitchFamily="34" charset="0"/>
                <a:cs typeface="Segoe UI" pitchFamily="34" charset="0"/>
              </a:rPr>
              <a:t>Use CSOM/REST + </a:t>
            </a:r>
            <a:br>
              <a:rPr lang="en-US" sz="1500" dirty="0">
                <a:latin typeface="Segoe UI" pitchFamily="34" charset="0"/>
                <a:ea typeface="Segoe UI" pitchFamily="34" charset="0"/>
                <a:cs typeface="Segoe UI" pitchFamily="34" charset="0"/>
              </a:rPr>
            </a:br>
            <a:r>
              <a:rPr lang="en-US" sz="1500" dirty="0" err="1">
                <a:latin typeface="Segoe UI" pitchFamily="34" charset="0"/>
                <a:ea typeface="Segoe UI" pitchFamily="34" charset="0"/>
                <a:cs typeface="Segoe UI" pitchFamily="34" charset="0"/>
              </a:rPr>
              <a:t>OAuth</a:t>
            </a:r>
            <a:r>
              <a:rPr lang="en-US" sz="1500" dirty="0">
                <a:latin typeface="Segoe UI" pitchFamily="34" charset="0"/>
                <a:ea typeface="Segoe UI" pitchFamily="34" charset="0"/>
                <a:cs typeface="Segoe UI" pitchFamily="34" charset="0"/>
              </a:rPr>
              <a:t> to work with SP</a:t>
            </a:r>
          </a:p>
        </p:txBody>
      </p:sp>
      <p:sp>
        <p:nvSpPr>
          <p:cNvPr id="35" name="Left Brace 34"/>
          <p:cNvSpPr/>
          <p:nvPr/>
        </p:nvSpPr>
        <p:spPr>
          <a:xfrm>
            <a:off x="2232763" y="1511601"/>
            <a:ext cx="623730" cy="2869243"/>
          </a:xfrm>
          <a:prstGeom prst="leftBrace">
            <a:avLst>
              <a:gd name="adj1" fmla="val 36695"/>
              <a:gd name="adj2" fmla="val 50000"/>
            </a:avLst>
          </a:prstGeom>
          <a:ln w="38100"/>
        </p:spPr>
        <p:style>
          <a:lnRef idx="1">
            <a:schemeClr val="accent1"/>
          </a:lnRef>
          <a:fillRef idx="0">
            <a:schemeClr val="accent1"/>
          </a:fillRef>
          <a:effectRef idx="0">
            <a:schemeClr val="accent1"/>
          </a:effectRef>
          <a:fontRef idx="minor">
            <a:schemeClr val="tx1"/>
          </a:fontRef>
        </p:style>
        <p:txBody>
          <a:bodyPr lIns="117208" tIns="58604" rIns="117208" bIns="58604" rtlCol="0" anchor="ctr"/>
          <a:lstStyle/>
          <a:p>
            <a:pPr algn="ctr"/>
            <a:endParaRPr lang="en-US" sz="2100"/>
          </a:p>
        </p:txBody>
      </p:sp>
      <p:sp>
        <p:nvSpPr>
          <p:cNvPr id="36" name="Rectangle 35"/>
          <p:cNvSpPr/>
          <p:nvPr/>
        </p:nvSpPr>
        <p:spPr>
          <a:xfrm>
            <a:off x="245235" y="2249793"/>
            <a:ext cx="2958645" cy="395352"/>
          </a:xfrm>
          <a:prstGeom prst="rect">
            <a:avLst/>
          </a:prstGeom>
        </p:spPr>
        <p:txBody>
          <a:bodyPr wrap="square" lIns="117208" tIns="58604" rIns="117208" bIns="58604">
            <a:spAutoFit/>
          </a:bodyPr>
          <a:lstStyle/>
          <a:p>
            <a:r>
              <a:rPr lang="en-US" b="1" dirty="0">
                <a:latin typeface="Segoe UI" pitchFamily="34" charset="0"/>
                <a:ea typeface="Segoe UI" pitchFamily="34" charset="0"/>
                <a:cs typeface="Segoe UI" pitchFamily="34" charset="0"/>
              </a:rPr>
              <a:t>Cloud-based Apps</a:t>
            </a:r>
          </a:p>
        </p:txBody>
      </p:sp>
      <p:sp>
        <p:nvSpPr>
          <p:cNvPr id="37" name="Rounded Rectangle 36"/>
          <p:cNvSpPr/>
          <p:nvPr/>
        </p:nvSpPr>
        <p:spPr>
          <a:xfrm>
            <a:off x="9781682" y="1640643"/>
            <a:ext cx="2113314" cy="1161288"/>
          </a:xfrm>
          <a:prstGeom prst="roundRect">
            <a:avLst>
              <a:gd name="adj" fmla="val 3861"/>
            </a:avLst>
          </a:prstGeom>
          <a:ln/>
        </p:spPr>
        <p:style>
          <a:lnRef idx="0">
            <a:schemeClr val="accent2"/>
          </a:lnRef>
          <a:fillRef idx="3">
            <a:schemeClr val="accent2"/>
          </a:fillRef>
          <a:effectRef idx="3">
            <a:schemeClr val="accent2"/>
          </a:effectRef>
          <a:fontRef idx="minor">
            <a:schemeClr val="lt1"/>
          </a:fontRef>
        </p:style>
        <p:txBody>
          <a:bodyPr lIns="117208" tIns="58604" rIns="117208" bIns="58604" rtlCol="0" anchor="ctr"/>
          <a:lstStyle/>
          <a:p>
            <a:pPr algn="ctr"/>
            <a:r>
              <a:rPr lang="en-US" sz="2100" b="1" dirty="0">
                <a:latin typeface="Segoe UI" pitchFamily="34" charset="0"/>
                <a:ea typeface="Segoe UI" pitchFamily="34" charset="0"/>
                <a:cs typeface="Segoe UI" pitchFamily="34" charset="0"/>
              </a:rPr>
              <a:t>Your Hosted </a:t>
            </a:r>
            <a:r>
              <a:rPr lang="en-US" sz="2100" b="1" dirty="0" smtClean="0">
                <a:latin typeface="Segoe UI" pitchFamily="34" charset="0"/>
                <a:ea typeface="Segoe UI" pitchFamily="34" charset="0"/>
                <a:cs typeface="Segoe UI" pitchFamily="34" charset="0"/>
              </a:rPr>
              <a:t>Site</a:t>
            </a:r>
          </a:p>
          <a:p>
            <a:pPr algn="ctr"/>
            <a:r>
              <a:rPr lang="en-US" sz="1400" b="1" dirty="0" smtClean="0">
                <a:latin typeface="Segoe UI" pitchFamily="34" charset="0"/>
                <a:ea typeface="Segoe UI" pitchFamily="34" charset="0"/>
                <a:cs typeface="Segoe UI" pitchFamily="34" charset="0"/>
              </a:rPr>
              <a:t>(Windows Azure an Option)</a:t>
            </a:r>
            <a:endParaRPr lang="en-US" sz="1400" b="1" dirty="0">
              <a:latin typeface="Segoe UI" pitchFamily="34" charset="0"/>
              <a:ea typeface="Segoe UI" pitchFamily="34" charset="0"/>
              <a:cs typeface="Segoe UI" pitchFamily="34" charset="0"/>
            </a:endParaRPr>
          </a:p>
        </p:txBody>
      </p:sp>
      <p:sp>
        <p:nvSpPr>
          <p:cNvPr id="21" name="Rectangle 20"/>
          <p:cNvSpPr/>
          <p:nvPr/>
        </p:nvSpPr>
        <p:spPr>
          <a:xfrm>
            <a:off x="2947333" y="3064281"/>
            <a:ext cx="3663013" cy="1364848"/>
          </a:xfrm>
          <a:prstGeom prst="rect">
            <a:avLst/>
          </a:prstGeom>
        </p:spPr>
        <p:txBody>
          <a:bodyPr wrap="square" lIns="117208" tIns="58604" rIns="117208" bIns="58604">
            <a:spAutoFit/>
          </a:bodyPr>
          <a:lstStyle/>
          <a:p>
            <a:r>
              <a:rPr lang="en-US" b="1" dirty="0" err="1" smtClean="0">
                <a:latin typeface="Segoe UI" pitchFamily="34" charset="0"/>
                <a:ea typeface="Segoe UI" pitchFamily="34" charset="0"/>
                <a:cs typeface="Segoe UI" pitchFamily="34" charset="0"/>
              </a:rPr>
              <a:t>Autohosted</a:t>
            </a:r>
            <a:r>
              <a:rPr lang="en-US" b="1" dirty="0" smtClean="0">
                <a:latin typeface="Segoe UI" pitchFamily="34" charset="0"/>
                <a:ea typeface="Segoe UI" pitchFamily="34" charset="0"/>
                <a:cs typeface="Segoe UI" pitchFamily="34" charset="0"/>
              </a:rPr>
              <a:t> App</a:t>
            </a:r>
            <a:endParaRPr lang="en-US" b="1" dirty="0">
              <a:latin typeface="Segoe UI" pitchFamily="34" charset="0"/>
              <a:ea typeface="Segoe UI" pitchFamily="34" charset="0"/>
              <a:cs typeface="Segoe UI" pitchFamily="34" charset="0"/>
            </a:endParaRPr>
          </a:p>
          <a:p>
            <a:endParaRPr lang="en-US" b="1" dirty="0">
              <a:latin typeface="Segoe UI" pitchFamily="34" charset="0"/>
              <a:ea typeface="Segoe UI" pitchFamily="34" charset="0"/>
              <a:cs typeface="Segoe UI" pitchFamily="34" charset="0"/>
            </a:endParaRPr>
          </a:p>
          <a:p>
            <a:r>
              <a:rPr lang="en-US" sz="1500" dirty="0">
                <a:latin typeface="Segoe UI" pitchFamily="34" charset="0"/>
                <a:ea typeface="Segoe UI" pitchFamily="34" charset="0"/>
                <a:cs typeface="Segoe UI" pitchFamily="34" charset="0"/>
              </a:rPr>
              <a:t>Windows Azure + SQL Azure provisioned </a:t>
            </a:r>
            <a:r>
              <a:rPr lang="en-US" sz="1500" dirty="0" smtClean="0">
                <a:latin typeface="Segoe UI" pitchFamily="34" charset="0"/>
                <a:ea typeface="Segoe UI" pitchFamily="34" charset="0"/>
                <a:cs typeface="Segoe UI" pitchFamily="34" charset="0"/>
              </a:rPr>
              <a:t>automatically as </a:t>
            </a:r>
            <a:r>
              <a:rPr lang="en-US" sz="1500" dirty="0">
                <a:latin typeface="Segoe UI" pitchFamily="34" charset="0"/>
                <a:ea typeface="Segoe UI" pitchFamily="34" charset="0"/>
                <a:cs typeface="Segoe UI" pitchFamily="34" charset="0"/>
              </a:rPr>
              <a:t>apps are installed</a:t>
            </a:r>
          </a:p>
        </p:txBody>
      </p:sp>
      <p:sp>
        <p:nvSpPr>
          <p:cNvPr id="22" name="Rounded Rectangle 21"/>
          <p:cNvSpPr/>
          <p:nvPr/>
        </p:nvSpPr>
        <p:spPr>
          <a:xfrm>
            <a:off x="9781682" y="3064285"/>
            <a:ext cx="2113314" cy="1151695"/>
          </a:xfrm>
          <a:prstGeom prst="roundRect">
            <a:avLst>
              <a:gd name="adj" fmla="val 3861"/>
            </a:avLst>
          </a:prstGeom>
          <a:ln/>
        </p:spPr>
        <p:style>
          <a:lnRef idx="0">
            <a:schemeClr val="accent5"/>
          </a:lnRef>
          <a:fillRef idx="3">
            <a:schemeClr val="accent5"/>
          </a:fillRef>
          <a:effectRef idx="3">
            <a:schemeClr val="accent5"/>
          </a:effectRef>
          <a:fontRef idx="minor">
            <a:schemeClr val="lt1"/>
          </a:fontRef>
        </p:style>
        <p:txBody>
          <a:bodyPr lIns="117208" tIns="58604" rIns="117208" bIns="58604" rtlCol="0" anchor="ctr"/>
          <a:lstStyle/>
          <a:p>
            <a:pPr algn="ctr"/>
            <a:r>
              <a:rPr lang="en-US" sz="2100" b="1" dirty="0" smtClean="0">
                <a:latin typeface="Segoe UI" pitchFamily="34" charset="0"/>
                <a:ea typeface="Segoe UI" pitchFamily="34" charset="0"/>
                <a:cs typeface="Segoe UI" pitchFamily="34" charset="0"/>
              </a:rPr>
              <a:t>Windows Azure</a:t>
            </a:r>
          </a:p>
          <a:p>
            <a:pPr algn="ctr"/>
            <a:r>
              <a:rPr lang="en-US" sz="2100" b="1" dirty="0" smtClean="0">
                <a:latin typeface="Segoe UI" pitchFamily="34" charset="0"/>
                <a:ea typeface="Segoe UI" pitchFamily="34" charset="0"/>
                <a:cs typeface="Segoe UI" pitchFamily="34" charset="0"/>
              </a:rPr>
              <a:t>Web Sites </a:t>
            </a:r>
            <a:endParaRPr lang="en-US" sz="2100" b="1" dirty="0">
              <a:latin typeface="Segoe UI" pitchFamily="34" charset="0"/>
              <a:ea typeface="Segoe UI" pitchFamily="34" charset="0"/>
              <a:cs typeface="Segoe UI" pitchFamily="34" charset="0"/>
            </a:endParaRPr>
          </a:p>
        </p:txBody>
      </p:sp>
      <p:sp>
        <p:nvSpPr>
          <p:cNvPr id="23" name="Rounded Rectangle 22"/>
          <p:cNvSpPr/>
          <p:nvPr/>
        </p:nvSpPr>
        <p:spPr>
          <a:xfrm>
            <a:off x="7153827" y="3064285"/>
            <a:ext cx="1791976" cy="1157750"/>
          </a:xfrm>
          <a:prstGeom prst="roundRect">
            <a:avLst>
              <a:gd name="adj" fmla="val 4979"/>
            </a:avLst>
          </a:prstGeom>
          <a:ln/>
        </p:spPr>
        <p:style>
          <a:lnRef idx="0">
            <a:schemeClr val="accent1"/>
          </a:lnRef>
          <a:fillRef idx="3">
            <a:schemeClr val="accent1"/>
          </a:fillRef>
          <a:effectRef idx="3">
            <a:schemeClr val="accent1"/>
          </a:effectRef>
          <a:fontRef idx="minor">
            <a:schemeClr val="lt1"/>
          </a:fontRef>
        </p:style>
        <p:txBody>
          <a:bodyPr lIns="117208" tIns="58604" rIns="117208" bIns="58604" rtlCol="0" anchor="ctr"/>
          <a:lstStyle/>
          <a:p>
            <a:pPr algn="ctr"/>
            <a:r>
              <a:rPr lang="en-US" sz="2100" b="1" dirty="0">
                <a:latin typeface="Segoe UI" pitchFamily="34" charset="0"/>
                <a:ea typeface="Segoe UI" pitchFamily="34" charset="0"/>
                <a:cs typeface="Segoe UI" pitchFamily="34" charset="0"/>
              </a:rPr>
              <a:t>SharePoint Web</a:t>
            </a:r>
          </a:p>
        </p:txBody>
      </p:sp>
      <p:cxnSp>
        <p:nvCxnSpPr>
          <p:cNvPr id="24" name="Straight Connector 23"/>
          <p:cNvCxnSpPr/>
          <p:nvPr/>
        </p:nvCxnSpPr>
        <p:spPr>
          <a:xfrm flipH="1">
            <a:off x="9192630" y="3649915"/>
            <a:ext cx="383808"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69791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677" y="512388"/>
            <a:ext cx="12058196" cy="553998"/>
          </a:xfrm>
        </p:spPr>
        <p:txBody>
          <a:bodyPr/>
          <a:lstStyle/>
          <a:p>
            <a:r>
              <a:rPr lang="en-US" sz="4000" dirty="0" smtClean="0"/>
              <a:t>Summary</a:t>
            </a:r>
            <a:endParaRPr lang="en-US" sz="4000" dirty="0"/>
          </a:p>
        </p:txBody>
      </p:sp>
      <p:sp>
        <p:nvSpPr>
          <p:cNvPr id="5" name="Content Placeholder 4"/>
          <p:cNvSpPr>
            <a:spLocks noGrp="1"/>
          </p:cNvSpPr>
          <p:nvPr>
            <p:ph type="body" sz="quarter" idx="10"/>
          </p:nvPr>
        </p:nvSpPr>
        <p:spPr>
          <a:xfrm>
            <a:off x="519112" y="1320775"/>
            <a:ext cx="11604399" cy="4567404"/>
          </a:xfrm>
        </p:spPr>
        <p:txBody>
          <a:bodyPr/>
          <a:lstStyle/>
          <a:p>
            <a:pPr marL="0" indent="0">
              <a:buNone/>
            </a:pPr>
            <a:r>
              <a:rPr lang="en-US" sz="2800" spc="-100" dirty="0">
                <a:latin typeface="Segoe UI Light" pitchFamily="34" charset="0"/>
              </a:rPr>
              <a:t>apps for Office and SharePoint can be:</a:t>
            </a:r>
          </a:p>
          <a:p>
            <a:pPr lvl="1"/>
            <a:r>
              <a:rPr lang="en-US" spc="-100" dirty="0">
                <a:latin typeface="Segoe UI Light" pitchFamily="34" charset="0"/>
              </a:rPr>
              <a:t>Built using standard Web technologies</a:t>
            </a:r>
          </a:p>
          <a:p>
            <a:pPr lvl="1"/>
            <a:r>
              <a:rPr lang="en-US" spc="-100" dirty="0">
                <a:latin typeface="Segoe UI Light" pitchFamily="34" charset="0"/>
              </a:rPr>
              <a:t>Written in any language</a:t>
            </a:r>
          </a:p>
          <a:p>
            <a:pPr lvl="1"/>
            <a:r>
              <a:rPr lang="en-US" spc="-100" dirty="0">
                <a:latin typeface="Segoe UI Light" pitchFamily="34" charset="0"/>
              </a:rPr>
              <a:t>Hosted on Windows Azure or any platform</a:t>
            </a:r>
          </a:p>
          <a:p>
            <a:pPr marL="0" indent="0">
              <a:buNone/>
            </a:pPr>
            <a:r>
              <a:rPr lang="en-US" sz="2800" spc="-100" dirty="0">
                <a:latin typeface="Segoe UI Light" pitchFamily="34" charset="0"/>
              </a:rPr>
              <a:t>apps for Office and SharePoint have the worldwide reach of the Office Store on office.com</a:t>
            </a:r>
          </a:p>
          <a:p>
            <a:pPr lvl="1"/>
            <a:r>
              <a:rPr lang="en-US" spc="-100" dirty="0">
                <a:latin typeface="Segoe UI Light" pitchFamily="34" charset="0"/>
              </a:rPr>
              <a:t>apps can be monetized now in the Office Store</a:t>
            </a:r>
          </a:p>
          <a:p>
            <a:pPr lvl="1"/>
            <a:endParaRPr lang="en-US" spc="-100" dirty="0">
              <a:latin typeface="Segoe UI Light" pitchFamily="34" charset="0"/>
            </a:endParaRPr>
          </a:p>
          <a:p>
            <a:pPr marL="0" indent="0">
              <a:buNone/>
            </a:pPr>
            <a:r>
              <a:rPr lang="en-US" sz="2800" spc="-100" dirty="0">
                <a:latin typeface="Segoe UI Light" pitchFamily="34" charset="0"/>
                <a:hlinkClick r:id="rId3"/>
              </a:rPr>
              <a:t>dev.office.com</a:t>
            </a:r>
            <a:r>
              <a:rPr lang="en-US" sz="2800" spc="-100" dirty="0">
                <a:latin typeface="Segoe UI Light" pitchFamily="34" charset="0"/>
              </a:rPr>
              <a:t> – to get started now</a:t>
            </a:r>
          </a:p>
          <a:p>
            <a:pPr marL="0" indent="0">
              <a:buNone/>
            </a:pPr>
            <a:r>
              <a:rPr lang="en-US" sz="2800" spc="-100" dirty="0">
                <a:latin typeface="Segoe UI Light" pitchFamily="34" charset="0"/>
                <a:hlinkClick r:id="rId4"/>
              </a:rPr>
              <a:t>www.devcamps.ms/office</a:t>
            </a:r>
            <a:r>
              <a:rPr lang="en-US" sz="2800" spc="-100" dirty="0">
                <a:latin typeface="Segoe UI Light" pitchFamily="34" charset="0"/>
              </a:rPr>
              <a:t> – training locations worldwide</a:t>
            </a:r>
          </a:p>
        </p:txBody>
      </p:sp>
    </p:spTree>
    <p:extLst>
      <p:ext uri="{BB962C8B-B14F-4D97-AF65-F5344CB8AC3E}">
        <p14:creationId xmlns:p14="http://schemas.microsoft.com/office/powerpoint/2010/main" val="314498080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230e9df3-be65-4c73-a93b-d1236ebd677e"/>
    <ds:schemaRef ds:uri="http://www.w3.org/XML/1998/namespace"/>
    <ds:schemaRef ds:uri="http://purl.org/dc/dcmitype/"/>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8005</TotalTime>
  <Words>1454</Words>
  <Application>Microsoft Office PowerPoint</Application>
  <PresentationFormat>Custom</PresentationFormat>
  <Paragraphs>135</Paragraphs>
  <Slides>10</Slides>
  <Notes>10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20" baseType="lpstr">
      <vt:lpstr>Segoe UI Light</vt:lpstr>
      <vt:lpstr>Segoe UI</vt:lpstr>
      <vt:lpstr>Arial</vt:lpstr>
      <vt:lpstr>Consolas</vt:lpstr>
      <vt:lpstr>Wingdings</vt:lpstr>
      <vt:lpstr>Segoe Light</vt:lpstr>
      <vt:lpstr>Calibri</vt:lpstr>
      <vt:lpstr>MS1444_Windows Azure Template 16x9_r08b</vt:lpstr>
      <vt:lpstr>White with Consolas font for code slides</vt:lpstr>
      <vt:lpstr>think-cell Slide</vt:lpstr>
      <vt:lpstr>WebCamps Online</vt:lpstr>
      <vt:lpstr>Windows Azure &amp; apps for Office and SharePoint</vt:lpstr>
      <vt:lpstr>Agenda </vt:lpstr>
      <vt:lpstr>PowerPoint Presentation</vt:lpstr>
      <vt:lpstr>What is an App for Office?</vt:lpstr>
      <vt:lpstr>PowerPoint Presentation</vt:lpstr>
      <vt:lpstr>Introducing the Cloud App Model for SharePoint </vt:lpstr>
      <vt:lpstr>Hosting: Choice of two cloud-based Architectures</vt:lpstr>
      <vt:lpstr>Summary</vt:lpstr>
      <vt:lpstr>PowerPoint Presentation</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Jon Galloway</cp:lastModifiedBy>
  <cp:revision>341</cp:revision>
  <cp:lastPrinted>2011-10-11T14:25:22Z</cp:lastPrinted>
  <dcterms:created xsi:type="dcterms:W3CDTF">2011-03-29T16:07:22Z</dcterms:created>
  <dcterms:modified xsi:type="dcterms:W3CDTF">2012-12-21T07:18:47Z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