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9"/>
  </p:notesMasterIdLst>
  <p:handoutMasterIdLst>
    <p:handoutMasterId r:id="rId20"/>
  </p:handoutMasterIdLst>
  <p:sldIdLst>
    <p:sldId id="296" r:id="rId6"/>
    <p:sldId id="293" r:id="rId7"/>
    <p:sldId id="298" r:id="rId8"/>
    <p:sldId id="257" r:id="rId9"/>
    <p:sldId id="297" r:id="rId10"/>
    <p:sldId id="302" r:id="rId11"/>
    <p:sldId id="300" r:id="rId12"/>
    <p:sldId id="304" r:id="rId13"/>
    <p:sldId id="303" r:id="rId14"/>
    <p:sldId id="299" r:id="rId15"/>
    <p:sldId id="301" r:id="rId16"/>
    <p:sldId id="305" r:id="rId17"/>
    <p:sldId id="292" r:id="rId18"/>
  </p:sldIdLst>
  <p:sldSz cx="12188825" cy="6858000"/>
  <p:notesSz cx="6858000" cy="9296400"/>
  <p:custDataLst>
    <p:tags r:id="rId2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9" autoAdjust="0"/>
    <p:restoredTop sz="79081" autoAdjust="0"/>
  </p:normalViewPr>
  <p:slideViewPr>
    <p:cSldViewPr snapToGrid="0">
      <p:cViewPr varScale="1">
        <p:scale>
          <a:sx n="65" d="100"/>
          <a:sy n="65" d="100"/>
        </p:scale>
        <p:origin x="67" y="168"/>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010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75829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a:t>
            </a:r>
            <a:r>
              <a:rPr lang="en-US" baseline="0" dirty="0" smtClean="0"/>
              <a:t> </a:t>
            </a:r>
            <a:r>
              <a:rPr lang="en-US" dirty="0" smtClean="0"/>
              <a:t>One of the things people</a:t>
            </a:r>
            <a:r>
              <a:rPr lang="en-US" baseline="0" dirty="0" smtClean="0"/>
              <a:t> say when they see a cool technology is that it seems like magic. That quote pops up in these sessions.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232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by Arthur C. Clarke, doe</a:t>
            </a:r>
            <a:r>
              <a:rPr lang="en-US" baseline="0" dirty="0" smtClean="0"/>
              <a:t>s a great job of explaining </a:t>
            </a:r>
            <a:r>
              <a:rPr lang="en-US" baseline="0" dirty="0" err="1" smtClean="0"/>
              <a:t>SignalR</a:t>
            </a:r>
            <a:r>
              <a:rPr lang="en-US" baseline="0" dirty="0" smtClean="0"/>
              <a:t>. It does so well what it does that it tends to seem like what it’d doing isn’t </a:t>
            </a:r>
            <a:r>
              <a:rPr lang="en-US" baseline="0" dirty="0" err="1" smtClean="0"/>
              <a:t>realli</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89612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4420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the “Hello World” of </a:t>
            </a:r>
            <a:r>
              <a:rPr lang="en-US" baseline="0" dirty="0" err="1" smtClean="0"/>
              <a:t>SignalR</a:t>
            </a:r>
            <a:r>
              <a:rPr lang="en-US" baseline="0" dirty="0" smtClean="0"/>
              <a:t> applications. As you’ll see if you try out Jabbr.net, there’s a lot that can be done using </a:t>
            </a:r>
            <a:r>
              <a:rPr lang="en-US" baseline="0" dirty="0" err="1" smtClean="0"/>
              <a:t>SignalR</a:t>
            </a:r>
            <a:r>
              <a:rPr lang="en-US" baseline="0" dirty="0" smtClean="0"/>
              <a:t> if you want to build a real-time communication app. </a:t>
            </a:r>
          </a:p>
          <a:p>
            <a:endParaRPr lang="en-US" baseline="0" dirty="0" smtClean="0"/>
          </a:p>
          <a:p>
            <a:r>
              <a:rPr lang="en-US" b="1" dirty="0" err="1" smtClean="0"/>
              <a:t>SignalR</a:t>
            </a:r>
            <a:r>
              <a:rPr lang="en-US" b="1" dirty="0" smtClean="0"/>
              <a:t> Chat App Demo Script</a:t>
            </a:r>
          </a:p>
          <a:p>
            <a:r>
              <a:rPr lang="en-US" dirty="0" smtClean="0"/>
              <a:t>----------------------------</a:t>
            </a:r>
          </a:p>
          <a:p>
            <a:endParaRPr lang="en-US" dirty="0" smtClean="0"/>
          </a:p>
          <a:p>
            <a:r>
              <a:rPr lang="en-US" dirty="0" smtClean="0"/>
              <a:t>1.  Open the Chat.sln solution in the Chat-Begin folder</a:t>
            </a:r>
          </a:p>
          <a:p>
            <a:r>
              <a:rPr lang="en-US" dirty="0" smtClean="0"/>
              <a:t>2.  Right-click the project and select Add -&gt; New Item</a:t>
            </a:r>
          </a:p>
          <a:p>
            <a:r>
              <a:rPr lang="en-US" dirty="0" smtClean="0"/>
              <a:t>3.  From the New Item dialog, select "</a:t>
            </a:r>
            <a:r>
              <a:rPr lang="en-US" dirty="0" err="1" smtClean="0"/>
              <a:t>SignalR</a:t>
            </a:r>
            <a:r>
              <a:rPr lang="en-US" dirty="0" smtClean="0"/>
              <a:t> Hub Class" and name the file "</a:t>
            </a:r>
            <a:r>
              <a:rPr lang="en-US" dirty="0" err="1" smtClean="0"/>
              <a:t>ChatHub.cs</a:t>
            </a:r>
            <a:r>
              <a:rPr lang="en-US" dirty="0" smtClean="0"/>
              <a:t>"</a:t>
            </a:r>
          </a:p>
          <a:p>
            <a:r>
              <a:rPr lang="en-US" dirty="0" smtClean="0"/>
              <a:t>4.  Note the addition of some script files and new references to Microsoft.AspNet.SignalR.*</a:t>
            </a:r>
          </a:p>
          <a:p>
            <a:r>
              <a:rPr lang="en-US" dirty="0" smtClean="0"/>
              <a:t>5.  Replace the code in the </a:t>
            </a:r>
            <a:r>
              <a:rPr lang="en-US" dirty="0" err="1" smtClean="0"/>
              <a:t>ChatHub.cs</a:t>
            </a:r>
            <a:r>
              <a:rPr lang="en-US" dirty="0" smtClean="0"/>
              <a:t> file with the code below.</a:t>
            </a:r>
          </a:p>
          <a:p>
            <a:endParaRPr lang="en-US" dirty="0" smtClean="0"/>
          </a:p>
          <a:p>
            <a:r>
              <a:rPr lang="en-US" dirty="0" smtClean="0"/>
              <a:t>[</a:t>
            </a:r>
            <a:r>
              <a:rPr lang="en-US" dirty="0" err="1" smtClean="0"/>
              <a:t>HubName</a:t>
            </a:r>
            <a:r>
              <a:rPr lang="en-US" dirty="0" smtClean="0"/>
              <a:t>("chat")]</a:t>
            </a:r>
          </a:p>
          <a:p>
            <a:r>
              <a:rPr lang="en-US" dirty="0" smtClean="0"/>
              <a:t>public class </a:t>
            </a:r>
            <a:r>
              <a:rPr lang="en-US" dirty="0" err="1" smtClean="0"/>
              <a:t>ChatHub</a:t>
            </a:r>
            <a:r>
              <a:rPr lang="en-US" dirty="0" smtClean="0"/>
              <a:t> : Hub</a:t>
            </a:r>
          </a:p>
          <a:p>
            <a:r>
              <a:rPr lang="en-US" dirty="0" smtClean="0"/>
              <a:t>{</a:t>
            </a:r>
          </a:p>
          <a:p>
            <a:r>
              <a:rPr lang="en-US" dirty="0" smtClean="0"/>
              <a:t>    public void </a:t>
            </a:r>
            <a:r>
              <a:rPr lang="en-US" dirty="0" err="1" smtClean="0"/>
              <a:t>SendMessage</a:t>
            </a:r>
            <a:r>
              <a:rPr lang="en-US" dirty="0" smtClean="0"/>
              <a:t>(dynamic message)</a:t>
            </a:r>
          </a:p>
          <a:p>
            <a:r>
              <a:rPr lang="en-US" dirty="0" smtClean="0"/>
              <a:t>    {</a:t>
            </a:r>
          </a:p>
          <a:p>
            <a:r>
              <a:rPr lang="en-US" dirty="0" smtClean="0"/>
              <a:t>        </a:t>
            </a:r>
            <a:r>
              <a:rPr lang="en-US" dirty="0" err="1" smtClean="0"/>
              <a:t>Clients.All.onReceiveMessage</a:t>
            </a:r>
            <a:r>
              <a:rPr lang="en-US" dirty="0" smtClean="0"/>
              <a:t>(message);</a:t>
            </a:r>
          </a:p>
          <a:p>
            <a:r>
              <a:rPr lang="en-US" dirty="0" smtClean="0"/>
              <a:t>    }</a:t>
            </a:r>
          </a:p>
          <a:p>
            <a:r>
              <a:rPr lang="en-US" dirty="0" smtClean="0"/>
              <a:t>}</a:t>
            </a:r>
          </a:p>
          <a:p>
            <a:endParaRPr lang="en-US" dirty="0" smtClean="0"/>
          </a:p>
          <a:p>
            <a:r>
              <a:rPr lang="en-US" dirty="0" smtClean="0"/>
              <a:t>6.  Right-click the Controllers folder and select Add &gt; Controller</a:t>
            </a:r>
          </a:p>
          <a:p>
            <a:r>
              <a:rPr lang="en-US" dirty="0" smtClean="0"/>
              <a:t>7.  Name the controller </a:t>
            </a:r>
            <a:r>
              <a:rPr lang="en-US" dirty="0" err="1" smtClean="0"/>
              <a:t>HomeController</a:t>
            </a:r>
            <a:r>
              <a:rPr lang="en-US" dirty="0" smtClean="0"/>
              <a:t> and select "Empty MVC Controller" from the menu</a:t>
            </a:r>
          </a:p>
          <a:p>
            <a:r>
              <a:rPr lang="en-US" dirty="0" smtClean="0"/>
              <a:t>8.  Right-click within the Index method and select "Add View"</a:t>
            </a:r>
          </a:p>
          <a:p>
            <a:r>
              <a:rPr lang="en-US" dirty="0" smtClean="0"/>
              <a:t>9.  Select the _</a:t>
            </a:r>
            <a:r>
              <a:rPr lang="en-US" dirty="0" err="1" smtClean="0"/>
              <a:t>Layout.cshtml</a:t>
            </a:r>
            <a:r>
              <a:rPr lang="en-US" dirty="0" smtClean="0"/>
              <a:t> file as the layout for the view</a:t>
            </a:r>
          </a:p>
          <a:p>
            <a:r>
              <a:rPr lang="en-US" dirty="0" smtClean="0"/>
              <a:t>10. Change the </a:t>
            </a:r>
            <a:r>
              <a:rPr lang="en-US" dirty="0" err="1" smtClean="0"/>
              <a:t>Index.cshtml</a:t>
            </a:r>
            <a:r>
              <a:rPr lang="en-US" dirty="0" smtClean="0"/>
              <a:t> view file to include the following code:</a:t>
            </a:r>
          </a:p>
          <a:p>
            <a:endParaRPr lang="en-US" dirty="0" smtClean="0"/>
          </a:p>
          <a:p>
            <a:r>
              <a:rPr lang="en-US" dirty="0" smtClean="0"/>
              <a:t>@{</a:t>
            </a:r>
          </a:p>
          <a:p>
            <a:r>
              <a:rPr lang="en-US" dirty="0" smtClean="0"/>
              <a:t>    </a:t>
            </a:r>
            <a:r>
              <a:rPr lang="en-US" dirty="0" err="1" smtClean="0"/>
              <a:t>ViewBag.Title</a:t>
            </a:r>
            <a:r>
              <a:rPr lang="en-US" dirty="0" smtClean="0"/>
              <a:t> = "Index";</a:t>
            </a:r>
          </a:p>
          <a:p>
            <a:r>
              <a:rPr lang="en-US" dirty="0" smtClean="0"/>
              <a:t>    Layout = "~/Views/Shared/_</a:t>
            </a:r>
            <a:r>
              <a:rPr lang="en-US" dirty="0" err="1" smtClean="0"/>
              <a:t>Layout.cshtml</a:t>
            </a:r>
            <a:r>
              <a:rPr lang="en-US" dirty="0" smtClean="0"/>
              <a:t>";</a:t>
            </a:r>
          </a:p>
          <a:p>
            <a:r>
              <a:rPr lang="en-US" dirty="0" smtClean="0"/>
              <a:t>}</a:t>
            </a:r>
          </a:p>
          <a:p>
            <a:endParaRPr lang="en-US" dirty="0" smtClean="0"/>
          </a:p>
          <a:p>
            <a:r>
              <a:rPr lang="en-US" dirty="0" smtClean="0"/>
              <a:t>&lt;h2&gt;Chat&lt;/h2&gt;</a:t>
            </a:r>
          </a:p>
          <a:p>
            <a:endParaRPr lang="en-US" dirty="0" smtClean="0"/>
          </a:p>
          <a:p>
            <a:r>
              <a:rPr lang="en-US" dirty="0" smtClean="0"/>
              <a:t>&lt;div id="</a:t>
            </a:r>
            <a:r>
              <a:rPr lang="en-US" dirty="0" err="1" smtClean="0"/>
              <a:t>connectionStatus</a:t>
            </a:r>
            <a:r>
              <a:rPr lang="en-US" dirty="0" smtClean="0"/>
              <a:t>"&gt;Waiting&lt;/div&gt;</a:t>
            </a:r>
          </a:p>
          <a:p>
            <a:endParaRPr lang="en-US" dirty="0" smtClean="0"/>
          </a:p>
          <a:p>
            <a:r>
              <a:rPr lang="en-US" dirty="0" smtClean="0"/>
              <a:t>&lt;!-- insert form here --&gt;</a:t>
            </a:r>
          </a:p>
          <a:p>
            <a:endParaRPr lang="en-US" dirty="0" smtClean="0"/>
          </a:p>
          <a:p>
            <a:r>
              <a:rPr lang="en-US" dirty="0" smtClean="0"/>
              <a:t>@section scripts{</a:t>
            </a:r>
          </a:p>
          <a:p>
            <a:endParaRPr lang="en-US" dirty="0" smtClean="0"/>
          </a:p>
          <a:p>
            <a:r>
              <a:rPr lang="en-US" dirty="0" smtClean="0"/>
              <a:t>    &lt;script </a:t>
            </a:r>
            <a:r>
              <a:rPr lang="en-US" dirty="0" err="1" smtClean="0"/>
              <a:t>src</a:t>
            </a:r>
            <a:r>
              <a:rPr lang="en-US" dirty="0" smtClean="0"/>
              <a:t>="~/Scripts/jquery.signalR-1.0.0-alpha1.js"&gt;&lt;/script&gt;</a:t>
            </a:r>
          </a:p>
          <a:p>
            <a:endParaRPr lang="en-US" dirty="0" smtClean="0"/>
          </a:p>
          <a:p>
            <a:r>
              <a:rPr lang="en-US" dirty="0" smtClean="0"/>
              <a:t>    &lt;script type="text/</a:t>
            </a:r>
            <a:r>
              <a:rPr lang="en-US" dirty="0" err="1" smtClean="0"/>
              <a:t>javascript</a:t>
            </a:r>
            <a:r>
              <a:rPr lang="en-US" dirty="0" smtClean="0"/>
              <a:t>"&gt;</a:t>
            </a:r>
          </a:p>
          <a:p>
            <a:r>
              <a:rPr lang="en-US" dirty="0" smtClean="0"/>
              <a:t>        $(function () {</a:t>
            </a:r>
          </a:p>
          <a:p>
            <a:r>
              <a:rPr lang="en-US" dirty="0" smtClean="0"/>
              <a:t>            </a:t>
            </a:r>
            <a:r>
              <a:rPr lang="en-US" dirty="0" err="1" smtClean="0"/>
              <a:t>var</a:t>
            </a:r>
            <a:r>
              <a:rPr lang="en-US" dirty="0" smtClean="0"/>
              <a:t> </a:t>
            </a:r>
            <a:r>
              <a:rPr lang="en-US" dirty="0" err="1" smtClean="0"/>
              <a:t>cn</a:t>
            </a:r>
            <a:r>
              <a:rPr lang="en-US" dirty="0" smtClean="0"/>
              <a:t> = $.</a:t>
            </a:r>
            <a:r>
              <a:rPr lang="en-US" dirty="0" err="1" smtClean="0"/>
              <a:t>hubConnection</a:t>
            </a:r>
            <a:r>
              <a:rPr lang="en-US" dirty="0" smtClean="0"/>
              <a:t>();</a:t>
            </a:r>
          </a:p>
          <a:p>
            <a:r>
              <a:rPr lang="en-US" dirty="0" smtClean="0"/>
              <a:t>            </a:t>
            </a:r>
            <a:r>
              <a:rPr lang="en-US" dirty="0" err="1" smtClean="0"/>
              <a:t>var</a:t>
            </a:r>
            <a:r>
              <a:rPr lang="en-US" dirty="0" smtClean="0"/>
              <a:t> hub = </a:t>
            </a:r>
            <a:r>
              <a:rPr lang="en-US" dirty="0" err="1" smtClean="0"/>
              <a:t>cn.createHubProxy</a:t>
            </a:r>
            <a:r>
              <a:rPr lang="en-US" dirty="0" smtClean="0"/>
              <a:t>('chat');</a:t>
            </a:r>
          </a:p>
          <a:p>
            <a:endParaRPr lang="en-US" dirty="0" smtClean="0"/>
          </a:p>
          <a:p>
            <a:r>
              <a:rPr lang="en-US" dirty="0" smtClean="0"/>
              <a:t>            // TODO: set up the event handler</a:t>
            </a:r>
          </a:p>
          <a:p>
            <a:endParaRPr lang="en-US" dirty="0" smtClean="0"/>
          </a:p>
          <a:p>
            <a:r>
              <a:rPr lang="en-US" dirty="0" smtClean="0"/>
              <a:t>            // TODO: set up the push button event handler</a:t>
            </a:r>
          </a:p>
          <a:p>
            <a:endParaRPr lang="en-US" dirty="0" smtClean="0"/>
          </a:p>
          <a:p>
            <a:r>
              <a:rPr lang="en-US" dirty="0" smtClean="0"/>
              <a:t>            </a:t>
            </a:r>
            <a:r>
              <a:rPr lang="en-US" dirty="0" err="1" smtClean="0"/>
              <a:t>cn.start</a:t>
            </a:r>
            <a:r>
              <a:rPr lang="en-US" dirty="0" smtClean="0"/>
              <a:t>().done(function () {</a:t>
            </a:r>
          </a:p>
          <a:p>
            <a:r>
              <a:rPr lang="en-US" dirty="0" smtClean="0"/>
              <a:t>                $('#</a:t>
            </a:r>
            <a:r>
              <a:rPr lang="en-US" dirty="0" err="1" smtClean="0"/>
              <a:t>connectionStatus</a:t>
            </a:r>
            <a:r>
              <a:rPr lang="en-US" dirty="0" smtClean="0"/>
              <a:t>').text('Connected');</a:t>
            </a:r>
          </a:p>
          <a:p>
            <a:r>
              <a:rPr lang="en-US" dirty="0" smtClean="0"/>
              <a:t>            });</a:t>
            </a:r>
          </a:p>
          <a:p>
            <a:r>
              <a:rPr lang="en-US" dirty="0" smtClean="0"/>
              <a:t>        });</a:t>
            </a:r>
          </a:p>
          <a:p>
            <a:r>
              <a:rPr lang="en-US" dirty="0" smtClean="0"/>
              <a:t>    &lt;/script&gt;</a:t>
            </a:r>
          </a:p>
          <a:p>
            <a:r>
              <a:rPr lang="en-US" dirty="0" smtClean="0"/>
              <a:t>}</a:t>
            </a:r>
          </a:p>
          <a:p>
            <a:endParaRPr lang="en-US" dirty="0" smtClean="0"/>
          </a:p>
          <a:p>
            <a:r>
              <a:rPr lang="en-US" dirty="0" smtClean="0"/>
              <a:t>11. Replace the &lt;!-- insert form here --&gt; comment with the code below</a:t>
            </a:r>
          </a:p>
          <a:p>
            <a:endParaRPr lang="en-US" dirty="0" smtClean="0"/>
          </a:p>
          <a:p>
            <a:r>
              <a:rPr lang="en-US" dirty="0" smtClean="0"/>
              <a:t>&lt;div&gt;</a:t>
            </a:r>
          </a:p>
          <a:p>
            <a:r>
              <a:rPr lang="en-US" dirty="0" smtClean="0"/>
              <a:t>    &lt;label&gt;Username&lt;/label&gt;</a:t>
            </a:r>
          </a:p>
          <a:p>
            <a:r>
              <a:rPr lang="en-US" dirty="0" smtClean="0"/>
              <a:t>    &lt;input type="text" id="username" value="</a:t>
            </a:r>
            <a:r>
              <a:rPr lang="en-US" dirty="0" err="1" smtClean="0"/>
              <a:t>someuser</a:t>
            </a:r>
            <a:r>
              <a:rPr lang="en-US" dirty="0" smtClean="0"/>
              <a:t>" /&gt;</a:t>
            </a:r>
          </a:p>
          <a:p>
            <a:r>
              <a:rPr lang="en-US" dirty="0" smtClean="0"/>
              <a:t>&lt;/div&gt;</a:t>
            </a:r>
          </a:p>
          <a:p>
            <a:r>
              <a:rPr lang="en-US" dirty="0" smtClean="0"/>
              <a:t>&lt;div&gt;</a:t>
            </a:r>
          </a:p>
          <a:p>
            <a:r>
              <a:rPr lang="en-US" dirty="0" smtClean="0"/>
              <a:t>    &lt;label&gt;Message&lt;/label&gt;</a:t>
            </a:r>
          </a:p>
          <a:p>
            <a:r>
              <a:rPr lang="en-US" dirty="0" smtClean="0"/>
              <a:t>    &lt;input type="text" id="message" value="Hello World!" /&gt;</a:t>
            </a:r>
          </a:p>
          <a:p>
            <a:r>
              <a:rPr lang="en-US" dirty="0" smtClean="0"/>
              <a:t>&lt;/div&gt;</a:t>
            </a:r>
          </a:p>
          <a:p>
            <a:r>
              <a:rPr lang="en-US" dirty="0" smtClean="0"/>
              <a:t>&lt;div&gt;</a:t>
            </a:r>
          </a:p>
          <a:p>
            <a:r>
              <a:rPr lang="en-US" dirty="0" smtClean="0"/>
              <a:t>    &lt;button id="send"&gt;Send&lt;/button&gt;</a:t>
            </a:r>
          </a:p>
          <a:p>
            <a:r>
              <a:rPr lang="en-US" dirty="0" smtClean="0"/>
              <a:t>&lt;/div&gt;</a:t>
            </a:r>
          </a:p>
          <a:p>
            <a:endParaRPr lang="en-US" dirty="0" smtClean="0"/>
          </a:p>
          <a:p>
            <a:r>
              <a:rPr lang="en-US" dirty="0" smtClean="0"/>
              <a:t>&lt;</a:t>
            </a:r>
            <a:r>
              <a:rPr lang="en-US" dirty="0" err="1" smtClean="0"/>
              <a:t>ul</a:t>
            </a:r>
            <a:r>
              <a:rPr lang="en-US" dirty="0" smtClean="0"/>
              <a:t> id="messages"&gt;&lt;/</a:t>
            </a:r>
            <a:r>
              <a:rPr lang="en-US" dirty="0" err="1" smtClean="0"/>
              <a:t>ul</a:t>
            </a:r>
            <a:r>
              <a:rPr lang="en-US" dirty="0" smtClean="0"/>
              <a:t>&gt;</a:t>
            </a:r>
          </a:p>
          <a:p>
            <a:endParaRPr lang="en-US" dirty="0" smtClean="0"/>
          </a:p>
          <a:p>
            <a:r>
              <a:rPr lang="en-US" dirty="0" smtClean="0"/>
              <a:t>12. Replace the // TODO: set up the event handler comment with the code below</a:t>
            </a:r>
          </a:p>
          <a:p>
            <a:endParaRPr lang="en-US" dirty="0" smtClean="0"/>
          </a:p>
          <a:p>
            <a:r>
              <a:rPr lang="en-US" dirty="0" err="1" smtClean="0"/>
              <a:t>hub.on</a:t>
            </a:r>
            <a:r>
              <a:rPr lang="en-US" dirty="0" smtClean="0"/>
              <a:t>('</a:t>
            </a:r>
            <a:r>
              <a:rPr lang="en-US" dirty="0" err="1" smtClean="0"/>
              <a:t>onReceiveMessage</a:t>
            </a:r>
            <a:r>
              <a:rPr lang="en-US" dirty="0" smtClean="0"/>
              <a:t>', function (</a:t>
            </a:r>
            <a:r>
              <a:rPr lang="en-US" dirty="0" err="1" smtClean="0"/>
              <a:t>msg</a:t>
            </a:r>
            <a:r>
              <a:rPr lang="en-US" dirty="0" smtClean="0"/>
              <a:t>) {</a:t>
            </a:r>
          </a:p>
          <a:p>
            <a:r>
              <a:rPr lang="en-US" dirty="0" smtClean="0"/>
              <a:t>    $('#messages').prepend('&lt;li&gt;&lt;b&gt;' + </a:t>
            </a:r>
            <a:r>
              <a:rPr lang="en-US" dirty="0" err="1" smtClean="0"/>
              <a:t>msg.username</a:t>
            </a:r>
            <a:r>
              <a:rPr lang="en-US" dirty="0" smtClean="0"/>
              <a:t> + '&lt;/b&gt;: ' + </a:t>
            </a:r>
            <a:r>
              <a:rPr lang="en-US" dirty="0" err="1" smtClean="0"/>
              <a:t>msg.message</a:t>
            </a:r>
            <a:r>
              <a:rPr lang="en-US" dirty="0" smtClean="0"/>
              <a:t> + '&lt;/li&gt;');</a:t>
            </a:r>
          </a:p>
          <a:p>
            <a:r>
              <a:rPr lang="en-US" dirty="0" smtClean="0"/>
              <a:t>});</a:t>
            </a:r>
          </a:p>
          <a:p>
            <a:endParaRPr lang="en-US" dirty="0" smtClean="0"/>
          </a:p>
          <a:p>
            <a:r>
              <a:rPr lang="en-US" dirty="0" smtClean="0"/>
              <a:t>13. Replace the // TODO: set up the push button event handler comment with the code below</a:t>
            </a:r>
          </a:p>
          <a:p>
            <a:endParaRPr lang="en-US" dirty="0" smtClean="0"/>
          </a:p>
          <a:p>
            <a:r>
              <a:rPr lang="en-US" dirty="0" smtClean="0"/>
              <a:t>$('#send').click(function () {</a:t>
            </a:r>
          </a:p>
          <a:p>
            <a:r>
              <a:rPr lang="en-US" dirty="0" smtClean="0"/>
              <a:t>    </a:t>
            </a:r>
            <a:r>
              <a:rPr lang="en-US" dirty="0" err="1" smtClean="0"/>
              <a:t>hub.invoke</a:t>
            </a:r>
            <a:r>
              <a:rPr lang="en-US" dirty="0" smtClean="0"/>
              <a:t>('</a:t>
            </a:r>
            <a:r>
              <a:rPr lang="en-US" dirty="0" err="1" smtClean="0"/>
              <a:t>sendMessage</a:t>
            </a:r>
            <a:r>
              <a:rPr lang="en-US" dirty="0" smtClean="0"/>
              <a:t>', { username: $('#username').</a:t>
            </a:r>
            <a:r>
              <a:rPr lang="en-US" dirty="0" err="1" smtClean="0"/>
              <a:t>val</a:t>
            </a:r>
            <a:r>
              <a:rPr lang="en-US" dirty="0" smtClean="0"/>
              <a:t>(), message: $('#message').</a:t>
            </a:r>
            <a:r>
              <a:rPr lang="en-US" dirty="0" err="1" smtClean="0"/>
              <a:t>val</a:t>
            </a:r>
            <a:r>
              <a:rPr lang="en-US" dirty="0" smtClean="0"/>
              <a:t>() });</a:t>
            </a:r>
          </a:p>
          <a:p>
            <a:r>
              <a:rPr lang="en-US" dirty="0" smtClean="0"/>
              <a:t>});</a:t>
            </a:r>
          </a:p>
          <a:p>
            <a:endParaRPr lang="en-US" dirty="0" smtClean="0"/>
          </a:p>
          <a:p>
            <a:r>
              <a:rPr lang="en-US" dirty="0" smtClean="0"/>
              <a:t>14. Run the site</a:t>
            </a:r>
          </a:p>
          <a:p>
            <a:r>
              <a:rPr lang="en-US" dirty="0" smtClean="0"/>
              <a:t>15. Open a second browser instance</a:t>
            </a:r>
          </a:p>
          <a:p>
            <a:r>
              <a:rPr lang="en-US" dirty="0" smtClean="0"/>
              <a:t>16. Chat with yourself</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75710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28807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7243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Fireworks demo is a simple multi-player</a:t>
            </a:r>
            <a:r>
              <a:rPr lang="en-US" baseline="0" dirty="0" smtClean="0"/>
              <a:t> game that demonstrates more of what’s possible with </a:t>
            </a:r>
            <a:r>
              <a:rPr lang="en-US" baseline="0" dirty="0" err="1" smtClean="0"/>
              <a:t>SignalR</a:t>
            </a:r>
            <a:r>
              <a:rPr lang="en-US" baseline="0" dirty="0" smtClean="0"/>
              <a:t>.</a:t>
            </a:r>
          </a:p>
          <a:p>
            <a:endParaRPr lang="en-US" baseline="0" dirty="0" smtClean="0"/>
          </a:p>
          <a:p>
            <a:r>
              <a:rPr lang="en-US" b="1" baseline="0" dirty="0" smtClean="0"/>
              <a:t>Demo Script</a:t>
            </a:r>
          </a:p>
          <a:p>
            <a:r>
              <a:rPr lang="en-US" b="0" baseline="0" dirty="0" smtClean="0"/>
              <a:t>Open Firework-End solution. </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Walk through server-side </a:t>
            </a:r>
            <a:r>
              <a:rPr lang="en-US" b="0" baseline="0" dirty="0" err="1" smtClean="0"/>
              <a:t>SignalR</a:t>
            </a:r>
            <a:r>
              <a:rPr lang="en-US" b="0" baseline="0" dirty="0" smtClean="0"/>
              <a:t> Hub to show what it does</a:t>
            </a:r>
            <a:endParaRPr lang="en-US" b="0" baseline="0" dirty="0" smtClean="0"/>
          </a:p>
          <a:p>
            <a:r>
              <a:rPr lang="en-US" b="0" baseline="0" dirty="0" smtClean="0"/>
              <a:t>Walk through JavaScript code that makes the Hub connection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8828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is comprised of multiple components that can be thought of in three parts. </a:t>
            </a:r>
          </a:p>
          <a:p>
            <a:endParaRPr lang="en-US" baseline="0" dirty="0" smtClean="0"/>
          </a:p>
          <a:p>
            <a:r>
              <a:rPr lang="en-US" b="1" baseline="0" dirty="0" smtClean="0"/>
              <a:t>Clients</a:t>
            </a:r>
            <a:r>
              <a:rPr lang="en-US" baseline="0" dirty="0" smtClean="0"/>
              <a:t> – the operating system or programming environment that can make calls using </a:t>
            </a:r>
            <a:r>
              <a:rPr lang="en-US" baseline="0" dirty="0" err="1" smtClean="0"/>
              <a:t>SignalR</a:t>
            </a:r>
            <a:r>
              <a:rPr lang="en-US" baseline="0" dirty="0" smtClean="0"/>
              <a:t>. Numerous </a:t>
            </a:r>
            <a:r>
              <a:rPr lang="en-US" baseline="0" dirty="0" err="1" smtClean="0"/>
              <a:t>SignalR</a:t>
            </a:r>
            <a:r>
              <a:rPr lang="en-US" baseline="0" dirty="0" smtClean="0"/>
              <a:t> clients exist for everything from JavaScript to </a:t>
            </a:r>
            <a:r>
              <a:rPr lang="en-US" baseline="0" dirty="0" err="1" smtClean="0"/>
              <a:t>iOS</a:t>
            </a:r>
            <a:r>
              <a:rPr lang="en-US" baseline="0" dirty="0" smtClean="0"/>
              <a:t>, most of which began as community contributions. </a:t>
            </a:r>
            <a:r>
              <a:rPr lang="en-US" b="1" baseline="0" dirty="0" smtClean="0"/>
              <a:t>CLICK to fade in Clients</a:t>
            </a:r>
          </a:p>
          <a:p>
            <a:endParaRPr lang="en-US" dirty="0" smtClean="0"/>
          </a:p>
          <a:p>
            <a:r>
              <a:rPr lang="en-US" b="1" dirty="0" smtClean="0"/>
              <a:t>Hosts </a:t>
            </a:r>
            <a:r>
              <a:rPr lang="en-US" b="0" dirty="0" smtClean="0"/>
              <a:t>– </a:t>
            </a:r>
            <a:r>
              <a:rPr lang="en-US" b="0" dirty="0" err="1" smtClean="0"/>
              <a:t>SignalR</a:t>
            </a:r>
            <a:r>
              <a:rPr lang="en-US" b="0" baseline="0" dirty="0" smtClean="0"/>
              <a:t> can be hosted in ASP.NET, as is the traditional method. There also exists capability to self-host </a:t>
            </a:r>
            <a:r>
              <a:rPr lang="en-US" b="0" baseline="0" dirty="0" err="1" smtClean="0"/>
              <a:t>SignalR</a:t>
            </a:r>
            <a:r>
              <a:rPr lang="en-US" b="0" baseline="0" dirty="0" smtClean="0"/>
              <a:t>, so you could host a hub in an EXE or in a Windows Azure worker role. </a:t>
            </a:r>
            <a:r>
              <a:rPr lang="en-US" b="1" baseline="0" dirty="0" smtClean="0"/>
              <a:t>CLICK to fade in Hosts</a:t>
            </a:r>
            <a:endParaRPr lang="en-US" b="0" baseline="0" dirty="0" smtClean="0"/>
          </a:p>
          <a:p>
            <a:endParaRPr lang="en-US" b="0" baseline="0" dirty="0" smtClean="0"/>
          </a:p>
          <a:p>
            <a:r>
              <a:rPr lang="en-US" b="1" baseline="0" dirty="0" smtClean="0"/>
              <a:t>Backplanes – </a:t>
            </a:r>
            <a:r>
              <a:rPr lang="en-US" b="0" baseline="0" dirty="0" err="1" smtClean="0"/>
              <a:t>SignalR</a:t>
            </a:r>
            <a:r>
              <a:rPr lang="en-US" b="0" baseline="0" dirty="0" smtClean="0"/>
              <a:t> isn’t load-balancer friendly out of the box. Hubs live on one server or role instance. If an application that is to be load-balanced needs to make use of </a:t>
            </a:r>
            <a:r>
              <a:rPr lang="en-US" b="0" baseline="0" dirty="0" err="1" smtClean="0"/>
              <a:t>SignalR</a:t>
            </a:r>
            <a:r>
              <a:rPr lang="en-US" b="0" baseline="0" dirty="0" smtClean="0"/>
              <a:t>, that application needs a backplane behind the servers or instances running the application.</a:t>
            </a:r>
          </a:p>
          <a:p>
            <a:endParaRPr lang="en-US" b="0" baseline="0" dirty="0" smtClean="0"/>
          </a:p>
          <a:p>
            <a:r>
              <a:rPr lang="en-US" b="0" baseline="0" dirty="0" smtClean="0"/>
              <a:t>Backplane support was completely re-written for the 1.0 alpha release. Currently, three backplanes exist – SQL Server, Service Bus, and </a:t>
            </a:r>
            <a:r>
              <a:rPr lang="en-US" b="0" baseline="0" dirty="0" err="1" smtClean="0"/>
              <a:t>Redis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29335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19" name="Rectangle 18"/>
          <p:cNvSpPr/>
          <p:nvPr/>
        </p:nvSpPr>
        <p:spPr bwMode="auto">
          <a:xfrm>
            <a:off x="3828525" y="3785307"/>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Self</a:t>
            </a:r>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2" name="Right Brace 21"/>
          <p:cNvSpPr/>
          <p:nvPr/>
        </p:nvSpPr>
        <p:spPr>
          <a:xfrm rot="5400000">
            <a:off x="2845424" y="3186905"/>
            <a:ext cx="334185" cy="4553076"/>
          </a:xfrm>
          <a:prstGeom prst="rightBrace">
            <a:avLst>
              <a:gd name="adj1" fmla="val 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23" name="TextBox 22"/>
          <p:cNvSpPr txBox="1"/>
          <p:nvPr/>
        </p:nvSpPr>
        <p:spPr>
          <a:xfrm>
            <a:off x="2549688"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ppt_x"/>
                                          </p:val>
                                        </p:tav>
                                        <p:tav tm="100000">
                                          <p:val>
                                            <p:strVal val="#ppt_x"/>
                                          </p:val>
                                        </p:tav>
                                      </p:tavLst>
                                    </p:anim>
                                    <p:anim calcmode="lin" valueType="num">
                                      <p:cBhvr additive="base">
                                        <p:cTn id="8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19" grpId="0" animBg="1"/>
      <p:bldP spid="20" grpId="0" animBg="1"/>
      <p:bldP spid="21"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Service Bus Backplane</a:t>
            </a:r>
            <a:endParaRPr lang="en-US" dirty="0"/>
          </a:p>
        </p:txBody>
      </p:sp>
    </p:spTree>
    <p:extLst>
      <p:ext uri="{BB962C8B-B14F-4D97-AF65-F5344CB8AC3E}">
        <p14:creationId xmlns:p14="http://schemas.microsoft.com/office/powerpoint/2010/main" val="20309009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9626385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2293508"/>
            <a:ext cx="6945312" cy="3490186"/>
          </a:xfrm>
        </p:spPr>
        <p:txBody>
          <a:bodyPr/>
          <a:lstStyle/>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abstraction around persistent HTTP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with Polling</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endParaRPr lang="en-US" sz="2200" dirty="0" smtClean="0">
              <a:gradFill>
                <a:gsLst>
                  <a:gs pos="0">
                    <a:srgbClr val="FFFFFF"/>
                  </a:gs>
                  <a:gs pos="100000">
                    <a:srgbClr val="FFFFFF"/>
                  </a:gs>
                </a:gsLst>
                <a:lin ang="5400000" scaled="0"/>
              </a:gradFill>
            </a:endParaRP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with Web Sockets or SSE</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3392</TotalTime>
  <Words>1328</Words>
  <Application>Microsoft Office PowerPoint</Application>
  <PresentationFormat>Custom</PresentationFormat>
  <Paragraphs>203</Paragraphs>
  <Slides>13</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Arthur C. Clarke </vt:lpstr>
      <vt:lpstr>Agenda </vt:lpstr>
      <vt:lpstr>What is SignalR?</vt:lpstr>
      <vt:lpstr>Demo</vt:lpstr>
      <vt:lpstr>SignalR with Polling</vt:lpstr>
      <vt:lpstr>SignalR with Web Sockets or SSE</vt:lpstr>
      <vt:lpstr>Demo</vt:lpstr>
      <vt:lpstr>SignalR Components</vt:lpstr>
      <vt:lpstr>SignalR Backplanes</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brady gaster</cp:lastModifiedBy>
  <cp:revision>357</cp:revision>
  <cp:lastPrinted>2011-10-11T14:25:22Z</cp:lastPrinted>
  <dcterms:created xsi:type="dcterms:W3CDTF">2011-03-29T16:07:22Z</dcterms:created>
  <dcterms:modified xsi:type="dcterms:W3CDTF">2012-11-20T16:16:54Z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