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0"/>
  </p:notesMasterIdLst>
  <p:handoutMasterIdLst>
    <p:handoutMasterId r:id="rId21"/>
  </p:handoutMasterIdLst>
  <p:sldIdLst>
    <p:sldId id="296" r:id="rId6"/>
    <p:sldId id="293" r:id="rId7"/>
    <p:sldId id="257" r:id="rId8"/>
    <p:sldId id="297" r:id="rId9"/>
    <p:sldId id="307" r:id="rId10"/>
    <p:sldId id="302" r:id="rId11"/>
    <p:sldId id="300" r:id="rId12"/>
    <p:sldId id="304" r:id="rId13"/>
    <p:sldId id="306" r:id="rId14"/>
    <p:sldId id="303" r:id="rId15"/>
    <p:sldId id="299" r:id="rId16"/>
    <p:sldId id="301" r:id="rId17"/>
    <p:sldId id="305" r:id="rId18"/>
    <p:sldId id="292" r:id="rId19"/>
  </p:sldIdLst>
  <p:sldSz cx="12188825" cy="6858000"/>
  <p:notesSz cx="6858000" cy="9296400"/>
  <p:custDataLst>
    <p:tags r:id="rId2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9" autoAdjust="0"/>
    <p:restoredTop sz="84281" autoAdjust="0"/>
  </p:normalViewPr>
  <p:slideViewPr>
    <p:cSldViewPr snapToGrid="0">
      <p:cViewPr varScale="1">
        <p:scale>
          <a:sx n="75" d="100"/>
          <a:sy n="75" d="100"/>
        </p:scale>
        <p:origin x="610" y="53"/>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5563"/>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0101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is comprised of multiple components that can be thought of in three parts. </a:t>
            </a:r>
          </a:p>
          <a:p>
            <a:endParaRPr lang="en-US" baseline="0" dirty="0" smtClean="0"/>
          </a:p>
          <a:p>
            <a:r>
              <a:rPr lang="en-US" b="1" baseline="0" dirty="0" smtClean="0"/>
              <a:t>Clients</a:t>
            </a:r>
            <a:r>
              <a:rPr lang="en-US" baseline="0" dirty="0" smtClean="0"/>
              <a:t> – the operating system or programming environment that can make calls using </a:t>
            </a:r>
            <a:r>
              <a:rPr lang="en-US" baseline="0" dirty="0" err="1" smtClean="0"/>
              <a:t>SignalR</a:t>
            </a:r>
            <a:r>
              <a:rPr lang="en-US" baseline="0" dirty="0" smtClean="0"/>
              <a:t>. Numerous </a:t>
            </a:r>
            <a:r>
              <a:rPr lang="en-US" baseline="0" dirty="0" err="1" smtClean="0"/>
              <a:t>SignalR</a:t>
            </a:r>
            <a:r>
              <a:rPr lang="en-US" baseline="0" dirty="0" smtClean="0"/>
              <a:t> clients exist for everything from JavaScript to </a:t>
            </a:r>
            <a:r>
              <a:rPr lang="en-US" baseline="0" dirty="0" err="1" smtClean="0"/>
              <a:t>iOS</a:t>
            </a:r>
            <a:r>
              <a:rPr lang="en-US" baseline="0" dirty="0" smtClean="0"/>
              <a:t>, most of which began as community contributions. </a:t>
            </a:r>
            <a:r>
              <a:rPr lang="en-US" b="1" baseline="0" dirty="0" smtClean="0"/>
              <a:t>CLICK to fade in Clients</a:t>
            </a:r>
          </a:p>
          <a:p>
            <a:endParaRPr lang="en-US" dirty="0" smtClean="0"/>
          </a:p>
          <a:p>
            <a:r>
              <a:rPr lang="en-US" b="1" dirty="0" smtClean="0"/>
              <a:t>Hosts </a:t>
            </a:r>
            <a:r>
              <a:rPr lang="en-US" b="0" dirty="0" smtClean="0"/>
              <a:t>– </a:t>
            </a:r>
            <a:r>
              <a:rPr lang="en-US" b="0" dirty="0" err="1" smtClean="0"/>
              <a:t>SignalR</a:t>
            </a:r>
            <a:r>
              <a:rPr lang="en-US" b="0" baseline="0" dirty="0" smtClean="0"/>
              <a:t> can be hosted in ASP.NET, as is the traditional method. There also exists capability to self-host </a:t>
            </a:r>
            <a:r>
              <a:rPr lang="en-US" b="0" baseline="0" dirty="0" err="1" smtClean="0"/>
              <a:t>SignalR</a:t>
            </a:r>
            <a:r>
              <a:rPr lang="en-US" b="0" baseline="0" dirty="0" smtClean="0"/>
              <a:t>, so you could host a hub in an EXE or in a Windows Azure worker role. </a:t>
            </a:r>
            <a:r>
              <a:rPr lang="en-US" b="1" baseline="0" dirty="0" smtClean="0"/>
              <a:t>CLICK to fade in Hosts</a:t>
            </a:r>
            <a:endParaRPr lang="en-US" b="0" baseline="0" dirty="0" smtClean="0"/>
          </a:p>
          <a:p>
            <a:endParaRPr lang="en-US" b="0" baseline="0" dirty="0" smtClean="0"/>
          </a:p>
          <a:p>
            <a:r>
              <a:rPr lang="en-US" b="1" baseline="0" dirty="0" smtClean="0"/>
              <a:t>Backplanes – </a:t>
            </a:r>
            <a:r>
              <a:rPr lang="en-US" b="0" baseline="0" dirty="0" err="1" smtClean="0"/>
              <a:t>SignalR</a:t>
            </a:r>
            <a:r>
              <a:rPr lang="en-US" b="0" baseline="0" dirty="0" smtClean="0"/>
              <a:t> isn’t load-balancer friendly out of the box. Hubs live on one server or role instance. If an application that is to be load-balanced needs to make use of </a:t>
            </a:r>
            <a:r>
              <a:rPr lang="en-US" b="0" baseline="0" dirty="0" err="1" smtClean="0"/>
              <a:t>SignalR</a:t>
            </a:r>
            <a:r>
              <a:rPr lang="en-US" b="0" baseline="0" dirty="0" smtClean="0"/>
              <a:t>, that application needs a backplane behind the servers or instances running the application.</a:t>
            </a:r>
          </a:p>
          <a:p>
            <a:endParaRPr lang="en-US" b="0" baseline="0" dirty="0" smtClean="0"/>
          </a:p>
          <a:p>
            <a:r>
              <a:rPr lang="en-US" b="0" baseline="0" dirty="0" smtClean="0"/>
              <a:t>Backplane support was completely re-written for the 1.0 alpha release. Currently, three backplanes exist – SQL Server, Service Bus, and </a:t>
            </a:r>
            <a:r>
              <a:rPr lang="en-US" b="0" baseline="0" dirty="0" err="1" smtClean="0"/>
              <a:t>Redis</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32933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75829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a:t>
            </a:r>
            <a:r>
              <a:rPr lang="en-US" baseline="0" dirty="0" smtClean="0"/>
              <a:t> </a:t>
            </a:r>
            <a:r>
              <a:rPr lang="en-US" dirty="0" smtClean="0"/>
              <a:t>One of the things people</a:t>
            </a:r>
            <a:r>
              <a:rPr lang="en-US" baseline="0" dirty="0" smtClean="0"/>
              <a:t> say when they see a cool technology is that it seems like magic. That quote pops up in these sessions.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232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4420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by Arthur C. Clarke, doe</a:t>
            </a:r>
            <a:r>
              <a:rPr lang="en-US" baseline="0" dirty="0" smtClean="0"/>
              <a:t>s a great job of explaining </a:t>
            </a:r>
            <a:r>
              <a:rPr lang="en-US" baseline="0" dirty="0" err="1" smtClean="0"/>
              <a:t>SignalR</a:t>
            </a:r>
            <a:r>
              <a:rPr lang="en-US" baseline="0" dirty="0" smtClean="0"/>
              <a:t>. It does so well what it does that it tends to seem like what it’d doing isn’t </a:t>
            </a:r>
            <a:r>
              <a:rPr lang="en-US" baseline="0" dirty="0" err="1" smtClean="0"/>
              <a:t>realli</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04944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start talking</a:t>
            </a:r>
            <a:r>
              <a:rPr lang="en-US" baseline="0" dirty="0" smtClean="0"/>
              <a:t> about </a:t>
            </a:r>
            <a:r>
              <a:rPr lang="en-US" baseline="0" dirty="0" err="1" smtClean="0"/>
              <a:t>SignalR</a:t>
            </a:r>
            <a:r>
              <a:rPr lang="en-US" baseline="0" dirty="0" smtClean="0"/>
              <a:t> is to show what it does. This demo is the “Hello World” of </a:t>
            </a:r>
            <a:r>
              <a:rPr lang="en-US" baseline="0" dirty="0" err="1" smtClean="0"/>
              <a:t>SignalR</a:t>
            </a:r>
            <a:r>
              <a:rPr lang="en-US" baseline="0" dirty="0" smtClean="0"/>
              <a:t> applications. As you’ll see if you try out Jabbr.net, there’s a lot that can be done using </a:t>
            </a:r>
            <a:r>
              <a:rPr lang="en-US" baseline="0" dirty="0" err="1" smtClean="0"/>
              <a:t>SignalR</a:t>
            </a:r>
            <a:r>
              <a:rPr lang="en-US" baseline="0" dirty="0" smtClean="0"/>
              <a:t> if you want to build a real-time communication app. </a:t>
            </a:r>
          </a:p>
          <a:p>
            <a:endParaRPr lang="en-US" baseline="0" dirty="0" smtClean="0"/>
          </a:p>
          <a:p>
            <a:r>
              <a:rPr lang="en-US" b="1" dirty="0" err="1" smtClean="0"/>
              <a:t>SignalR</a:t>
            </a:r>
            <a:r>
              <a:rPr lang="en-US" b="1" dirty="0" smtClean="0"/>
              <a:t> Chat App Demo Script</a:t>
            </a:r>
          </a:p>
          <a:p>
            <a:r>
              <a:rPr lang="en-US" dirty="0" smtClean="0"/>
              <a:t>----------------------------</a:t>
            </a:r>
          </a:p>
          <a:p>
            <a:endParaRPr lang="en-US" dirty="0" smtClean="0"/>
          </a:p>
          <a:p>
            <a:r>
              <a:rPr lang="en-US" dirty="0" smtClean="0"/>
              <a:t>1.  Open the Chat.sln solution in the Chat-Begin folder</a:t>
            </a:r>
          </a:p>
          <a:p>
            <a:r>
              <a:rPr lang="en-US" dirty="0" smtClean="0"/>
              <a:t>2.  Right-click the project and select Add -&gt; New Item</a:t>
            </a:r>
          </a:p>
          <a:p>
            <a:r>
              <a:rPr lang="en-US" dirty="0" smtClean="0"/>
              <a:t>3.  From the New Item dialog, select "</a:t>
            </a:r>
            <a:r>
              <a:rPr lang="en-US" dirty="0" err="1" smtClean="0"/>
              <a:t>SignalR</a:t>
            </a:r>
            <a:r>
              <a:rPr lang="en-US" dirty="0" smtClean="0"/>
              <a:t> Hub Class" and name the file "</a:t>
            </a:r>
            <a:r>
              <a:rPr lang="en-US" dirty="0" err="1" smtClean="0"/>
              <a:t>ChatHub.cs</a:t>
            </a:r>
            <a:r>
              <a:rPr lang="en-US" dirty="0" smtClean="0"/>
              <a:t>"</a:t>
            </a:r>
          </a:p>
          <a:p>
            <a:r>
              <a:rPr lang="en-US" dirty="0" smtClean="0"/>
              <a:t>4.  Note the addition of some script files and new references to Microsoft.AspNet.SignalR.*</a:t>
            </a:r>
          </a:p>
          <a:p>
            <a:r>
              <a:rPr lang="en-US" dirty="0" smtClean="0"/>
              <a:t>5.  Replace the code in the </a:t>
            </a:r>
            <a:r>
              <a:rPr lang="en-US" dirty="0" err="1" smtClean="0"/>
              <a:t>ChatHub.cs</a:t>
            </a:r>
            <a:r>
              <a:rPr lang="en-US" dirty="0" smtClean="0"/>
              <a:t> file with the code below.</a:t>
            </a:r>
          </a:p>
          <a:p>
            <a:endParaRPr lang="en-US" dirty="0" smtClean="0"/>
          </a:p>
          <a:p>
            <a:r>
              <a:rPr lang="en-US" dirty="0" smtClean="0"/>
              <a:t>[</a:t>
            </a:r>
            <a:r>
              <a:rPr lang="en-US" dirty="0" err="1" smtClean="0"/>
              <a:t>HubName</a:t>
            </a:r>
            <a:r>
              <a:rPr lang="en-US" dirty="0" smtClean="0"/>
              <a:t>("chat")]</a:t>
            </a:r>
          </a:p>
          <a:p>
            <a:r>
              <a:rPr lang="en-US" dirty="0" smtClean="0"/>
              <a:t>public class </a:t>
            </a:r>
            <a:r>
              <a:rPr lang="en-US" dirty="0" err="1" smtClean="0"/>
              <a:t>ChatHub</a:t>
            </a:r>
            <a:r>
              <a:rPr lang="en-US" dirty="0" smtClean="0"/>
              <a:t> : Hub</a:t>
            </a:r>
          </a:p>
          <a:p>
            <a:r>
              <a:rPr lang="en-US" dirty="0" smtClean="0"/>
              <a:t>{</a:t>
            </a:r>
          </a:p>
          <a:p>
            <a:r>
              <a:rPr lang="en-US" dirty="0" smtClean="0"/>
              <a:t>    public void </a:t>
            </a:r>
            <a:r>
              <a:rPr lang="en-US" dirty="0" err="1" smtClean="0"/>
              <a:t>SendMessage</a:t>
            </a:r>
            <a:r>
              <a:rPr lang="en-US" dirty="0" smtClean="0"/>
              <a:t>(dynamic message)</a:t>
            </a:r>
          </a:p>
          <a:p>
            <a:r>
              <a:rPr lang="en-US" dirty="0" smtClean="0"/>
              <a:t>    {</a:t>
            </a:r>
          </a:p>
          <a:p>
            <a:r>
              <a:rPr lang="en-US" dirty="0" smtClean="0"/>
              <a:t>        </a:t>
            </a:r>
            <a:r>
              <a:rPr lang="en-US" dirty="0" err="1" smtClean="0"/>
              <a:t>Clients.All.onReceiveMessage</a:t>
            </a:r>
            <a:r>
              <a:rPr lang="en-US" dirty="0" smtClean="0"/>
              <a:t>(message);</a:t>
            </a:r>
          </a:p>
          <a:p>
            <a:r>
              <a:rPr lang="en-US" dirty="0" smtClean="0"/>
              <a:t>    }</a:t>
            </a:r>
          </a:p>
          <a:p>
            <a:r>
              <a:rPr lang="en-US" dirty="0" smtClean="0"/>
              <a:t>}</a:t>
            </a:r>
          </a:p>
          <a:p>
            <a:endParaRPr lang="en-US" dirty="0" smtClean="0"/>
          </a:p>
          <a:p>
            <a:r>
              <a:rPr lang="en-US" dirty="0" smtClean="0"/>
              <a:t>6.  Right-click the Controllers folder and select Add &gt; Controller</a:t>
            </a:r>
          </a:p>
          <a:p>
            <a:r>
              <a:rPr lang="en-US" dirty="0" smtClean="0"/>
              <a:t>7.  Name the controller </a:t>
            </a:r>
            <a:r>
              <a:rPr lang="en-US" dirty="0" err="1" smtClean="0"/>
              <a:t>HomeController</a:t>
            </a:r>
            <a:r>
              <a:rPr lang="en-US" dirty="0" smtClean="0"/>
              <a:t> and select "Empty MVC Controller" from the menu</a:t>
            </a:r>
          </a:p>
          <a:p>
            <a:r>
              <a:rPr lang="en-US" dirty="0" smtClean="0"/>
              <a:t>8.  Right-click within the Index method and select "Add View"</a:t>
            </a:r>
          </a:p>
          <a:p>
            <a:r>
              <a:rPr lang="en-US" dirty="0" smtClean="0"/>
              <a:t>9.  Select the _</a:t>
            </a:r>
            <a:r>
              <a:rPr lang="en-US" dirty="0" err="1" smtClean="0"/>
              <a:t>Layout.cshtml</a:t>
            </a:r>
            <a:r>
              <a:rPr lang="en-US" dirty="0" smtClean="0"/>
              <a:t> file as the layout for the view</a:t>
            </a:r>
          </a:p>
          <a:p>
            <a:r>
              <a:rPr lang="en-US" dirty="0" smtClean="0"/>
              <a:t>10. Change the </a:t>
            </a:r>
            <a:r>
              <a:rPr lang="en-US" dirty="0" err="1" smtClean="0"/>
              <a:t>Index.cshtml</a:t>
            </a:r>
            <a:r>
              <a:rPr lang="en-US" dirty="0" smtClean="0"/>
              <a:t> view file to include the following code:</a:t>
            </a:r>
          </a:p>
          <a:p>
            <a:endParaRPr lang="en-US" dirty="0" smtClean="0"/>
          </a:p>
          <a:p>
            <a:r>
              <a:rPr lang="en-US" dirty="0" smtClean="0"/>
              <a:t>@{</a:t>
            </a:r>
          </a:p>
          <a:p>
            <a:r>
              <a:rPr lang="en-US" dirty="0" smtClean="0"/>
              <a:t>    </a:t>
            </a:r>
            <a:r>
              <a:rPr lang="en-US" dirty="0" err="1" smtClean="0"/>
              <a:t>ViewBag.Title</a:t>
            </a:r>
            <a:r>
              <a:rPr lang="en-US" dirty="0" smtClean="0"/>
              <a:t> = "Index";</a:t>
            </a:r>
          </a:p>
          <a:p>
            <a:r>
              <a:rPr lang="en-US" dirty="0" smtClean="0"/>
              <a:t>    Layout = "~/Views/Shared/_</a:t>
            </a:r>
            <a:r>
              <a:rPr lang="en-US" dirty="0" err="1" smtClean="0"/>
              <a:t>Layout.cshtml</a:t>
            </a:r>
            <a:r>
              <a:rPr lang="en-US" dirty="0" smtClean="0"/>
              <a:t>";</a:t>
            </a:r>
          </a:p>
          <a:p>
            <a:r>
              <a:rPr lang="en-US" dirty="0" smtClean="0"/>
              <a:t>}</a:t>
            </a:r>
          </a:p>
          <a:p>
            <a:endParaRPr lang="en-US" dirty="0" smtClean="0"/>
          </a:p>
          <a:p>
            <a:r>
              <a:rPr lang="en-US" dirty="0" smtClean="0"/>
              <a:t>&lt;h2&gt;Chat&lt;/h2&gt;</a:t>
            </a:r>
          </a:p>
          <a:p>
            <a:endParaRPr lang="en-US" dirty="0" smtClean="0"/>
          </a:p>
          <a:p>
            <a:r>
              <a:rPr lang="en-US" dirty="0" smtClean="0"/>
              <a:t>&lt;div id="</a:t>
            </a:r>
            <a:r>
              <a:rPr lang="en-US" dirty="0" err="1" smtClean="0"/>
              <a:t>connectionStatus</a:t>
            </a:r>
            <a:r>
              <a:rPr lang="en-US" dirty="0" smtClean="0"/>
              <a:t>"&gt;Waiting&lt;/div&gt;</a:t>
            </a:r>
          </a:p>
          <a:p>
            <a:endParaRPr lang="en-US" dirty="0" smtClean="0"/>
          </a:p>
          <a:p>
            <a:r>
              <a:rPr lang="en-US" dirty="0" smtClean="0"/>
              <a:t>&lt;!-- insert form here --&gt;</a:t>
            </a:r>
          </a:p>
          <a:p>
            <a:endParaRPr lang="en-US" dirty="0" smtClean="0"/>
          </a:p>
          <a:p>
            <a:r>
              <a:rPr lang="en-US" dirty="0" smtClean="0"/>
              <a:t>@section scripts{</a:t>
            </a:r>
          </a:p>
          <a:p>
            <a:endParaRPr lang="en-US" dirty="0" smtClean="0"/>
          </a:p>
          <a:p>
            <a:r>
              <a:rPr lang="en-US" dirty="0" smtClean="0"/>
              <a:t>    &lt;script </a:t>
            </a:r>
            <a:r>
              <a:rPr lang="en-US" dirty="0" err="1" smtClean="0"/>
              <a:t>src</a:t>
            </a:r>
            <a:r>
              <a:rPr lang="en-US" dirty="0" smtClean="0"/>
              <a:t>="~/Scripts/jquery.signalR-1.0.0-alpha1.js"&gt;&lt;/script&gt;</a:t>
            </a:r>
          </a:p>
          <a:p>
            <a:endParaRPr lang="en-US" dirty="0" smtClean="0"/>
          </a:p>
          <a:p>
            <a:r>
              <a:rPr lang="en-US" dirty="0" smtClean="0"/>
              <a:t>    &lt;script type="text/</a:t>
            </a:r>
            <a:r>
              <a:rPr lang="en-US" dirty="0" err="1" smtClean="0"/>
              <a:t>javascript</a:t>
            </a:r>
            <a:r>
              <a:rPr lang="en-US" dirty="0" smtClean="0"/>
              <a:t>"&gt;</a:t>
            </a:r>
          </a:p>
          <a:p>
            <a:r>
              <a:rPr lang="en-US" dirty="0" smtClean="0"/>
              <a:t>        $(function () {</a:t>
            </a:r>
          </a:p>
          <a:p>
            <a:r>
              <a:rPr lang="en-US" dirty="0" smtClean="0"/>
              <a:t>            </a:t>
            </a:r>
            <a:r>
              <a:rPr lang="en-US" dirty="0" err="1" smtClean="0"/>
              <a:t>var</a:t>
            </a:r>
            <a:r>
              <a:rPr lang="en-US" dirty="0" smtClean="0"/>
              <a:t> </a:t>
            </a:r>
            <a:r>
              <a:rPr lang="en-US" dirty="0" err="1" smtClean="0"/>
              <a:t>cn</a:t>
            </a:r>
            <a:r>
              <a:rPr lang="en-US" dirty="0" smtClean="0"/>
              <a:t> = $.</a:t>
            </a:r>
            <a:r>
              <a:rPr lang="en-US" dirty="0" err="1" smtClean="0"/>
              <a:t>hubConnection</a:t>
            </a:r>
            <a:r>
              <a:rPr lang="en-US" dirty="0" smtClean="0"/>
              <a:t>();</a:t>
            </a:r>
          </a:p>
          <a:p>
            <a:r>
              <a:rPr lang="en-US" dirty="0" smtClean="0"/>
              <a:t>            </a:t>
            </a:r>
            <a:r>
              <a:rPr lang="en-US" dirty="0" err="1" smtClean="0"/>
              <a:t>var</a:t>
            </a:r>
            <a:r>
              <a:rPr lang="en-US" dirty="0" smtClean="0"/>
              <a:t> hub = </a:t>
            </a:r>
            <a:r>
              <a:rPr lang="en-US" dirty="0" err="1" smtClean="0"/>
              <a:t>cn.createHubProxy</a:t>
            </a:r>
            <a:r>
              <a:rPr lang="en-US" dirty="0" smtClean="0"/>
              <a:t>('chat');</a:t>
            </a:r>
          </a:p>
          <a:p>
            <a:endParaRPr lang="en-US" dirty="0" smtClean="0"/>
          </a:p>
          <a:p>
            <a:r>
              <a:rPr lang="en-US" dirty="0" smtClean="0"/>
              <a:t>            // TODO: set up the event handler</a:t>
            </a:r>
          </a:p>
          <a:p>
            <a:endParaRPr lang="en-US" dirty="0" smtClean="0"/>
          </a:p>
          <a:p>
            <a:r>
              <a:rPr lang="en-US" dirty="0" smtClean="0"/>
              <a:t>            // TODO: set up the push button event handler</a:t>
            </a:r>
          </a:p>
          <a:p>
            <a:endParaRPr lang="en-US" dirty="0" smtClean="0"/>
          </a:p>
          <a:p>
            <a:r>
              <a:rPr lang="en-US" dirty="0" smtClean="0"/>
              <a:t>            </a:t>
            </a:r>
            <a:r>
              <a:rPr lang="en-US" dirty="0" err="1" smtClean="0"/>
              <a:t>cn.start</a:t>
            </a:r>
            <a:r>
              <a:rPr lang="en-US" dirty="0" smtClean="0"/>
              <a:t>().done(function () {</a:t>
            </a:r>
          </a:p>
          <a:p>
            <a:r>
              <a:rPr lang="en-US" dirty="0" smtClean="0"/>
              <a:t>                $('#</a:t>
            </a:r>
            <a:r>
              <a:rPr lang="en-US" dirty="0" err="1" smtClean="0"/>
              <a:t>connectionStatus</a:t>
            </a:r>
            <a:r>
              <a:rPr lang="en-US" dirty="0" smtClean="0"/>
              <a:t>').text('Connected');</a:t>
            </a:r>
          </a:p>
          <a:p>
            <a:r>
              <a:rPr lang="en-US" dirty="0" smtClean="0"/>
              <a:t>            });</a:t>
            </a:r>
          </a:p>
          <a:p>
            <a:r>
              <a:rPr lang="en-US" dirty="0" smtClean="0"/>
              <a:t>        });</a:t>
            </a:r>
          </a:p>
          <a:p>
            <a:r>
              <a:rPr lang="en-US" dirty="0" smtClean="0"/>
              <a:t>    &lt;/script&gt;</a:t>
            </a:r>
          </a:p>
          <a:p>
            <a:r>
              <a:rPr lang="en-US" dirty="0" smtClean="0"/>
              <a:t>}</a:t>
            </a:r>
          </a:p>
          <a:p>
            <a:endParaRPr lang="en-US" dirty="0" smtClean="0"/>
          </a:p>
          <a:p>
            <a:r>
              <a:rPr lang="en-US" dirty="0" smtClean="0"/>
              <a:t>11. Replace the &lt;!-- insert form here --&gt; comment with the code below</a:t>
            </a:r>
          </a:p>
          <a:p>
            <a:endParaRPr lang="en-US" dirty="0" smtClean="0"/>
          </a:p>
          <a:p>
            <a:r>
              <a:rPr lang="en-US" dirty="0" smtClean="0"/>
              <a:t>&lt;div&gt;</a:t>
            </a:r>
          </a:p>
          <a:p>
            <a:r>
              <a:rPr lang="en-US" dirty="0" smtClean="0"/>
              <a:t>    &lt;label&gt;Username&lt;/label&gt;</a:t>
            </a:r>
          </a:p>
          <a:p>
            <a:r>
              <a:rPr lang="en-US" dirty="0" smtClean="0"/>
              <a:t>    &lt;input type="text" id="username" value="</a:t>
            </a:r>
            <a:r>
              <a:rPr lang="en-US" dirty="0" err="1" smtClean="0"/>
              <a:t>someuser</a:t>
            </a:r>
            <a:r>
              <a:rPr lang="en-US" dirty="0" smtClean="0"/>
              <a:t>" /&gt;</a:t>
            </a:r>
          </a:p>
          <a:p>
            <a:r>
              <a:rPr lang="en-US" dirty="0" smtClean="0"/>
              <a:t>&lt;/div&gt;</a:t>
            </a:r>
          </a:p>
          <a:p>
            <a:r>
              <a:rPr lang="en-US" dirty="0" smtClean="0"/>
              <a:t>&lt;div&gt;</a:t>
            </a:r>
          </a:p>
          <a:p>
            <a:r>
              <a:rPr lang="en-US" dirty="0" smtClean="0"/>
              <a:t>    &lt;label&gt;Message&lt;/label&gt;</a:t>
            </a:r>
          </a:p>
          <a:p>
            <a:r>
              <a:rPr lang="en-US" dirty="0" smtClean="0"/>
              <a:t>    &lt;input type="text" id="message" value="Hello World!" /&gt;</a:t>
            </a:r>
          </a:p>
          <a:p>
            <a:r>
              <a:rPr lang="en-US" dirty="0" smtClean="0"/>
              <a:t>&lt;/div&gt;</a:t>
            </a:r>
          </a:p>
          <a:p>
            <a:r>
              <a:rPr lang="en-US" dirty="0" smtClean="0"/>
              <a:t>&lt;div&gt;</a:t>
            </a:r>
          </a:p>
          <a:p>
            <a:r>
              <a:rPr lang="en-US" dirty="0" smtClean="0"/>
              <a:t>    &lt;button id="send"&gt;Send&lt;/button&gt;</a:t>
            </a:r>
          </a:p>
          <a:p>
            <a:r>
              <a:rPr lang="en-US" dirty="0" smtClean="0"/>
              <a:t>&lt;/div&gt;</a:t>
            </a:r>
          </a:p>
          <a:p>
            <a:endParaRPr lang="en-US" dirty="0" smtClean="0"/>
          </a:p>
          <a:p>
            <a:r>
              <a:rPr lang="en-US" dirty="0" smtClean="0"/>
              <a:t>&lt;</a:t>
            </a:r>
            <a:r>
              <a:rPr lang="en-US" dirty="0" err="1" smtClean="0"/>
              <a:t>ul</a:t>
            </a:r>
            <a:r>
              <a:rPr lang="en-US" dirty="0" smtClean="0"/>
              <a:t> id="messages"&gt;&lt;/</a:t>
            </a:r>
            <a:r>
              <a:rPr lang="en-US" dirty="0" err="1" smtClean="0"/>
              <a:t>ul</a:t>
            </a:r>
            <a:r>
              <a:rPr lang="en-US" dirty="0" smtClean="0"/>
              <a:t>&gt;</a:t>
            </a:r>
          </a:p>
          <a:p>
            <a:endParaRPr lang="en-US" dirty="0" smtClean="0"/>
          </a:p>
          <a:p>
            <a:r>
              <a:rPr lang="en-US" dirty="0" smtClean="0"/>
              <a:t>12. Replace the // TODO: set up the event handler comment with the code below</a:t>
            </a:r>
          </a:p>
          <a:p>
            <a:endParaRPr lang="en-US" dirty="0" smtClean="0"/>
          </a:p>
          <a:p>
            <a:r>
              <a:rPr lang="en-US" dirty="0" err="1" smtClean="0"/>
              <a:t>hub.on</a:t>
            </a:r>
            <a:r>
              <a:rPr lang="en-US" dirty="0" smtClean="0"/>
              <a:t>('</a:t>
            </a:r>
            <a:r>
              <a:rPr lang="en-US" dirty="0" err="1" smtClean="0"/>
              <a:t>onReceiveMessage</a:t>
            </a:r>
            <a:r>
              <a:rPr lang="en-US" dirty="0" smtClean="0"/>
              <a:t>', function (</a:t>
            </a:r>
            <a:r>
              <a:rPr lang="en-US" dirty="0" err="1" smtClean="0"/>
              <a:t>msg</a:t>
            </a:r>
            <a:r>
              <a:rPr lang="en-US" dirty="0" smtClean="0"/>
              <a:t>) {</a:t>
            </a:r>
          </a:p>
          <a:p>
            <a:r>
              <a:rPr lang="en-US" dirty="0" smtClean="0"/>
              <a:t>    $('#messages').prepend('&lt;li&gt;&lt;b&gt;' + </a:t>
            </a:r>
            <a:r>
              <a:rPr lang="en-US" dirty="0" err="1" smtClean="0"/>
              <a:t>msg.username</a:t>
            </a:r>
            <a:r>
              <a:rPr lang="en-US" dirty="0" smtClean="0"/>
              <a:t> + '&lt;/b&gt;: ' + </a:t>
            </a:r>
            <a:r>
              <a:rPr lang="en-US" dirty="0" err="1" smtClean="0"/>
              <a:t>msg.message</a:t>
            </a:r>
            <a:r>
              <a:rPr lang="en-US" dirty="0" smtClean="0"/>
              <a:t> + '&lt;/li&gt;');</a:t>
            </a:r>
          </a:p>
          <a:p>
            <a:r>
              <a:rPr lang="en-US" dirty="0" smtClean="0"/>
              <a:t>});</a:t>
            </a:r>
          </a:p>
          <a:p>
            <a:endParaRPr lang="en-US" dirty="0" smtClean="0"/>
          </a:p>
          <a:p>
            <a:r>
              <a:rPr lang="en-US" dirty="0" smtClean="0"/>
              <a:t>13. Replace the // TODO: set up the push button event handler comment with the code below</a:t>
            </a:r>
          </a:p>
          <a:p>
            <a:endParaRPr lang="en-US" dirty="0" smtClean="0"/>
          </a:p>
          <a:p>
            <a:r>
              <a:rPr lang="en-US" dirty="0" smtClean="0"/>
              <a:t>$('#send').click(function () {</a:t>
            </a:r>
          </a:p>
          <a:p>
            <a:r>
              <a:rPr lang="en-US" dirty="0" smtClean="0"/>
              <a:t>    </a:t>
            </a:r>
            <a:r>
              <a:rPr lang="en-US" dirty="0" err="1" smtClean="0"/>
              <a:t>hub.invoke</a:t>
            </a:r>
            <a:r>
              <a:rPr lang="en-US" dirty="0" smtClean="0"/>
              <a:t>('</a:t>
            </a:r>
            <a:r>
              <a:rPr lang="en-US" dirty="0" err="1" smtClean="0"/>
              <a:t>sendMessage</a:t>
            </a:r>
            <a:r>
              <a:rPr lang="en-US" dirty="0" smtClean="0"/>
              <a:t>', { username: $('#username').</a:t>
            </a:r>
            <a:r>
              <a:rPr lang="en-US" dirty="0" err="1" smtClean="0"/>
              <a:t>val</a:t>
            </a:r>
            <a:r>
              <a:rPr lang="en-US" dirty="0" smtClean="0"/>
              <a:t>(), message: $('#message').</a:t>
            </a:r>
            <a:r>
              <a:rPr lang="en-US" dirty="0" err="1" smtClean="0"/>
              <a:t>val</a:t>
            </a:r>
            <a:r>
              <a:rPr lang="en-US" dirty="0" smtClean="0"/>
              <a:t>() });</a:t>
            </a:r>
          </a:p>
          <a:p>
            <a:r>
              <a:rPr lang="en-US" dirty="0" smtClean="0"/>
              <a:t>});</a:t>
            </a:r>
          </a:p>
          <a:p>
            <a:endParaRPr lang="en-US" dirty="0" smtClean="0"/>
          </a:p>
          <a:p>
            <a:r>
              <a:rPr lang="en-US" dirty="0" smtClean="0"/>
              <a:t>14. Run the site</a:t>
            </a:r>
          </a:p>
          <a:p>
            <a:r>
              <a:rPr lang="en-US" dirty="0" smtClean="0"/>
              <a:t>15. Open a second browser instance</a:t>
            </a:r>
          </a:p>
          <a:p>
            <a:r>
              <a:rPr lang="en-US" dirty="0" smtClean="0"/>
              <a:t>16. Chat with yourself</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75710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288077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72435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06980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Fireworks demo is a simple multi-player</a:t>
            </a:r>
            <a:r>
              <a:rPr lang="en-US" baseline="0" dirty="0" smtClean="0"/>
              <a:t> game that demonstrates more of what’s possible with </a:t>
            </a:r>
            <a:r>
              <a:rPr lang="en-US" baseline="0" dirty="0" err="1" smtClean="0"/>
              <a:t>SignalR</a:t>
            </a:r>
            <a:r>
              <a:rPr lang="en-US" baseline="0" dirty="0" smtClean="0"/>
              <a:t>.</a:t>
            </a:r>
          </a:p>
          <a:p>
            <a:endParaRPr lang="en-US" baseline="0" dirty="0" smtClean="0"/>
          </a:p>
          <a:p>
            <a:r>
              <a:rPr lang="en-US" b="1" baseline="0" dirty="0" smtClean="0"/>
              <a:t>Demo Script</a:t>
            </a:r>
          </a:p>
          <a:p>
            <a:r>
              <a:rPr lang="en-US" b="0" baseline="0" dirty="0" smtClean="0"/>
              <a:t>Open Firework-End solution. </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Walk through server-side </a:t>
            </a:r>
            <a:r>
              <a:rPr lang="en-US" b="0" baseline="0" dirty="0" err="1" smtClean="0"/>
              <a:t>SignalR</a:t>
            </a:r>
            <a:r>
              <a:rPr lang="en-US" b="0" baseline="0" dirty="0" smtClean="0"/>
              <a:t> Hub to show what it does</a:t>
            </a:r>
          </a:p>
          <a:p>
            <a:r>
              <a:rPr lang="en-US" b="0" baseline="0" dirty="0" smtClean="0"/>
              <a:t>Walk through JavaScript code that makes the Hub connection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088282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
        <p:nvSpPr>
          <p:cNvPr id="15" name="Text Placeholder 14"/>
          <p:cNvSpPr>
            <a:spLocks noGrp="1"/>
          </p:cNvSpPr>
          <p:nvPr>
            <p:ph type="body" sz="quarter" idx="10"/>
          </p:nvPr>
        </p:nvSpPr>
        <p:spPr/>
        <p:txBody>
          <a:bodyPr/>
          <a:lstStyle/>
          <a:p>
            <a:r>
              <a:rPr lang="en-US" dirty="0" smtClean="0"/>
              <a:t>Online Gaming</a:t>
            </a:r>
            <a:endParaRPr lang="en-US" dirty="0"/>
          </a:p>
        </p:txBody>
      </p:sp>
    </p:spTree>
    <p:extLst>
      <p:ext uri="{BB962C8B-B14F-4D97-AF65-F5344CB8AC3E}">
        <p14:creationId xmlns:p14="http://schemas.microsoft.com/office/powerpoint/2010/main" val="36249679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402776"/>
            <a:ext cx="11149013" cy="761747"/>
          </a:xfrm>
        </p:spPr>
        <p:txBody>
          <a:bodyPr/>
          <a:lstStyle/>
          <a:p>
            <a:r>
              <a:rPr lang="en-US" dirty="0" err="1"/>
              <a:t>SignalR</a:t>
            </a:r>
            <a:r>
              <a:rPr lang="en-US" dirty="0"/>
              <a:t> Components</a:t>
            </a:r>
          </a:p>
        </p:txBody>
      </p:sp>
      <p:sp>
        <p:nvSpPr>
          <p:cNvPr id="5" name="Rectangle 4"/>
          <p:cNvSpPr/>
          <p:nvPr/>
        </p:nvSpPr>
        <p:spPr bwMode="auto">
          <a:xfrm>
            <a:off x="735979"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ASP.NET</a:t>
            </a:r>
          </a:p>
        </p:txBody>
      </p:sp>
      <p:sp>
        <p:nvSpPr>
          <p:cNvPr id="6" name="Rectangle 5"/>
          <p:cNvSpPr/>
          <p:nvPr/>
        </p:nvSpPr>
        <p:spPr bwMode="auto">
          <a:xfrm>
            <a:off x="2282252" y="3785305"/>
            <a:ext cx="1460527" cy="146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OWIN</a:t>
            </a:r>
          </a:p>
        </p:txBody>
      </p:sp>
      <p:sp>
        <p:nvSpPr>
          <p:cNvPr id="7" name="Rectangle 6"/>
          <p:cNvSpPr/>
          <p:nvPr/>
        </p:nvSpPr>
        <p:spPr bwMode="auto">
          <a:xfrm>
            <a:off x="10020851"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sp>
        <p:nvSpPr>
          <p:cNvPr id="8" name="Rectangle 7"/>
          <p:cNvSpPr/>
          <p:nvPr/>
        </p:nvSpPr>
        <p:spPr bwMode="auto">
          <a:xfrm>
            <a:off x="8475018" y="3785305"/>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Redis</a:t>
            </a: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36860"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JQuery</a:t>
            </a:r>
            <a:r>
              <a:rPr lang="en-US" sz="2200" dirty="0" smtClean="0">
                <a:gradFill>
                  <a:gsLst>
                    <a:gs pos="0">
                      <a:srgbClr val="FFFFFF"/>
                    </a:gs>
                    <a:gs pos="100000">
                      <a:srgbClr val="FFFFFF"/>
                    </a:gs>
                  </a:gsLst>
                  <a:lin ang="5400000" scaled="0"/>
                </a:gradFill>
              </a:rPr>
              <a:t>	</a:t>
            </a:r>
          </a:p>
        </p:txBody>
      </p:sp>
      <p:sp>
        <p:nvSpPr>
          <p:cNvPr id="10" name="Rectangle 9"/>
          <p:cNvSpPr/>
          <p:nvPr/>
        </p:nvSpPr>
        <p:spPr bwMode="auto">
          <a:xfrm>
            <a:off x="8475018"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WinRT</a:t>
            </a:r>
            <a:endParaRPr lang="en-US" dirty="0" smtClean="0">
              <a:gradFill>
                <a:gsLst>
                  <a:gs pos="0">
                    <a:srgbClr val="FFFFFF"/>
                  </a:gs>
                  <a:gs pos="100000">
                    <a:srgbClr val="FFFFFF"/>
                  </a:gs>
                </a:gsLst>
                <a:lin ang="5400000" scaled="0"/>
              </a:gradFill>
            </a:endParaRPr>
          </a:p>
        </p:txBody>
      </p:sp>
      <p:sp>
        <p:nvSpPr>
          <p:cNvPr id="11" name="Rectangle 10"/>
          <p:cNvSpPr/>
          <p:nvPr/>
        </p:nvSpPr>
        <p:spPr bwMode="auto">
          <a:xfrm>
            <a:off x="2282693"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Native .</a:t>
            </a:r>
            <a:r>
              <a:rPr lang="en-US" sz="2200" dirty="0" smtClean="0">
                <a:gradFill>
                  <a:gsLst>
                    <a:gs pos="0">
                      <a:srgbClr val="FFFFFF"/>
                    </a:gs>
                    <a:gs pos="100000">
                      <a:srgbClr val="FFFFFF"/>
                    </a:gs>
                  </a:gsLst>
                  <a:lin ang="5400000" scaled="0"/>
                </a:gradFill>
              </a:rPr>
              <a:t>NET</a:t>
            </a: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10020851"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Android</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(via Mono)</a:t>
            </a:r>
          </a:p>
        </p:txBody>
      </p:sp>
      <p:sp>
        <p:nvSpPr>
          <p:cNvPr id="13" name="Rectangle 12"/>
          <p:cNvSpPr/>
          <p:nvPr/>
        </p:nvSpPr>
        <p:spPr bwMode="auto">
          <a:xfrm>
            <a:off x="3828526"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WP7</a:t>
            </a:r>
          </a:p>
        </p:txBody>
      </p:sp>
      <p:sp>
        <p:nvSpPr>
          <p:cNvPr id="14" name="Rectangle 13"/>
          <p:cNvSpPr/>
          <p:nvPr/>
        </p:nvSpPr>
        <p:spPr bwMode="auto">
          <a:xfrm>
            <a:off x="692918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Silverlight</a:t>
            </a:r>
          </a:p>
        </p:txBody>
      </p:sp>
      <p:sp>
        <p:nvSpPr>
          <p:cNvPr id="15" name="Right Brace 14"/>
          <p:cNvSpPr/>
          <p:nvPr/>
        </p:nvSpPr>
        <p:spPr>
          <a:xfrm rot="16200000">
            <a:off x="5940596" y="-3355725"/>
            <a:ext cx="336165" cy="10745398"/>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 name="TextBox 15"/>
          <p:cNvSpPr txBox="1"/>
          <p:nvPr/>
        </p:nvSpPr>
        <p:spPr>
          <a:xfrm>
            <a:off x="5549639" y="1461093"/>
            <a:ext cx="1098058"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Clients</a:t>
            </a:r>
            <a:endParaRPr lang="en-US" sz="2800" cap="small" dirty="0"/>
          </a:p>
        </p:txBody>
      </p:sp>
      <p:sp>
        <p:nvSpPr>
          <p:cNvPr id="17" name="Right Brace 16"/>
          <p:cNvSpPr/>
          <p:nvPr/>
        </p:nvSpPr>
        <p:spPr>
          <a:xfrm rot="5400000">
            <a:off x="9028386" y="3197149"/>
            <a:ext cx="353790" cy="4552193"/>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 name="TextBox 17"/>
          <p:cNvSpPr txBox="1"/>
          <p:nvPr/>
        </p:nvSpPr>
        <p:spPr>
          <a:xfrm>
            <a:off x="8338216" y="5623655"/>
            <a:ext cx="1734129" cy="387798"/>
          </a:xfrm>
          <a:prstGeom prst="rect">
            <a:avLst/>
          </a:prstGeom>
          <a:noFill/>
        </p:spPr>
        <p:txBody>
          <a:bodyPr wrap="none" lIns="0" tIns="0" rIns="0" bIns="0" rtlCol="0">
            <a:spAutoFit/>
          </a:bodyPr>
          <a:lstStyle/>
          <a:p>
            <a:pPr algn="ctr">
              <a:lnSpc>
                <a:spcPct val="90000"/>
              </a:lnSpc>
              <a:spcBef>
                <a:spcPct val="20000"/>
              </a:spcBef>
              <a:buSzPct val="80000"/>
            </a:pPr>
            <a:r>
              <a:rPr lang="en-US" sz="2800" cap="small" dirty="0" smtClean="0"/>
              <a:t>Backplanes</a:t>
            </a:r>
            <a:endParaRPr lang="en-US" sz="2800" cap="small" dirty="0"/>
          </a:p>
        </p:txBody>
      </p:sp>
      <p:sp>
        <p:nvSpPr>
          <p:cNvPr id="20" name="Rectangle 19"/>
          <p:cNvSpPr/>
          <p:nvPr/>
        </p:nvSpPr>
        <p:spPr bwMode="auto">
          <a:xfrm>
            <a:off x="6929184" y="3785307"/>
            <a:ext cx="1460527" cy="14605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a:t>
            </a:r>
          </a:p>
        </p:txBody>
      </p:sp>
      <p:sp>
        <p:nvSpPr>
          <p:cNvPr id="21" name="Rectangle 20"/>
          <p:cNvSpPr/>
          <p:nvPr/>
        </p:nvSpPr>
        <p:spPr bwMode="auto">
          <a:xfrm>
            <a:off x="5368405" y="2216956"/>
            <a:ext cx="1460527" cy="1460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iOS</a:t>
            </a: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1765920" y="5650140"/>
            <a:ext cx="926536" cy="387798"/>
          </a:xfrm>
          <a:prstGeom prst="rect">
            <a:avLst/>
          </a:prstGeom>
          <a:noFill/>
        </p:spPr>
        <p:txBody>
          <a:bodyPr wrap="none" lIns="0" tIns="0" rIns="0" bIns="0" rtlCol="0">
            <a:spAutoFit/>
          </a:bodyPr>
          <a:lstStyle/>
          <a:p>
            <a:pPr>
              <a:lnSpc>
                <a:spcPct val="90000"/>
              </a:lnSpc>
              <a:spcBef>
                <a:spcPct val="20000"/>
              </a:spcBef>
              <a:buSzPct val="80000"/>
            </a:pPr>
            <a:r>
              <a:rPr lang="en-US" sz="2800" cap="small" dirty="0" smtClean="0"/>
              <a:t>Hosts</a:t>
            </a:r>
            <a:endParaRPr lang="en-US" sz="2800" cap="small" dirty="0"/>
          </a:p>
        </p:txBody>
      </p:sp>
      <p:sp>
        <p:nvSpPr>
          <p:cNvPr id="24" name="Right Brace 23"/>
          <p:cNvSpPr/>
          <p:nvPr/>
        </p:nvSpPr>
        <p:spPr>
          <a:xfrm rot="5400000">
            <a:off x="2066403" y="3947281"/>
            <a:ext cx="345952" cy="3006800"/>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13578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p:bldP spid="20" grpId="0" animBg="1"/>
      <p:bldP spid="21" grpId="0" animBg="1"/>
      <p:bldP spid="23"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0745"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smtClean="0">
                <a:solidFill>
                  <a:schemeClr val="tx2"/>
                </a:solidFill>
              </a:rPr>
              <a:t>Backplane</a:t>
            </a:r>
          </a:p>
        </p:txBody>
      </p:sp>
      <p:sp>
        <p:nvSpPr>
          <p:cNvPr id="6" name="Title 4"/>
          <p:cNvSpPr>
            <a:spLocks noGrp="1"/>
          </p:cNvSpPr>
          <p:nvPr>
            <p:ph type="title"/>
          </p:nvPr>
        </p:nvSpPr>
        <p:spPr>
          <a:xfrm>
            <a:off x="519112" y="402776"/>
            <a:ext cx="11149013" cy="747897"/>
          </a:xfrm>
        </p:spPr>
        <p:txBody>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19112" y="1370525"/>
            <a:ext cx="11213852" cy="553998"/>
          </a:xfrm>
        </p:spPr>
        <p:txBody>
          <a:bodyPr/>
          <a:lstStyle/>
          <a:p>
            <a:r>
              <a:rPr lang="en-US" dirty="0" smtClean="0">
                <a:solidFill>
                  <a:schemeClr val="accent2"/>
                </a:solidFill>
              </a:rPr>
              <a:t>Load balancing via a common transport mechanism</a:t>
            </a:r>
          </a:p>
        </p:txBody>
      </p:sp>
      <p:grpSp>
        <p:nvGrpSpPr>
          <p:cNvPr id="8" name="Group 7"/>
          <p:cNvGrpSpPr/>
          <p:nvPr/>
        </p:nvGrpSpPr>
        <p:grpSpPr>
          <a:xfrm>
            <a:off x="639923" y="2670672"/>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6907"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8247"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1446" y="2483302"/>
            <a:ext cx="2004353" cy="2004349"/>
          </a:xfrm>
          <a:prstGeom prst="rect">
            <a:avLst/>
          </a:prstGeom>
          <a:solidFill>
            <a:schemeClr val="bg2">
              <a:lumMod val="25000"/>
            </a:schemeClr>
          </a:solidFill>
        </p:spPr>
      </p:pic>
      <p:grpSp>
        <p:nvGrpSpPr>
          <p:cNvPr id="21" name="Group 20"/>
          <p:cNvGrpSpPr/>
          <p:nvPr/>
        </p:nvGrpSpPr>
        <p:grpSpPr>
          <a:xfrm>
            <a:off x="8467533"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7275"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7274"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6907"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6907"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6416"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2041"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89377"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89376"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89377"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2041" y="2801105"/>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89377"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2041" y="2670301"/>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89377"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89377" y="3077886"/>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39923" y="3514655"/>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39923" y="4358638"/>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1713"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8247"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1608"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299777"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1608"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4397"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2566"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4397"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7758"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5927"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7758"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444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Service Bus Backplane</a:t>
            </a:r>
            <a:endParaRPr lang="en-US" dirty="0"/>
          </a:p>
        </p:txBody>
      </p:sp>
    </p:spTree>
    <p:extLst>
      <p:ext uri="{BB962C8B-B14F-4D97-AF65-F5344CB8AC3E}">
        <p14:creationId xmlns:p14="http://schemas.microsoft.com/office/powerpoint/2010/main" val="20309009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0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Real-time Communications With </a:t>
            </a:r>
            <a:r>
              <a:rPr lang="en-US" dirty="0" err="1" smtClean="0"/>
              <a:t>SignalR</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9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4" y="2293508"/>
            <a:ext cx="6945312" cy="3490186"/>
          </a:xfrm>
        </p:spPr>
        <p:txBody>
          <a:bodyPr/>
          <a:lstStyle/>
          <a:p>
            <a:r>
              <a:rPr lang="en-US" dirty="0" smtClean="0"/>
              <a:t>What is </a:t>
            </a:r>
            <a:r>
              <a:rPr lang="en-US" dirty="0" err="1" smtClean="0"/>
              <a:t>SignalR</a:t>
            </a:r>
            <a:r>
              <a:rPr lang="en-US" dirty="0" smtClean="0"/>
              <a:t>?</a:t>
            </a:r>
          </a:p>
          <a:p>
            <a:r>
              <a:rPr lang="en-US" dirty="0" smtClean="0"/>
              <a:t>Build a Chat Application</a:t>
            </a:r>
          </a:p>
          <a:p>
            <a:r>
              <a:rPr lang="en-US" dirty="0" smtClean="0"/>
              <a:t>Build a Multi-player Game</a:t>
            </a:r>
          </a:p>
          <a:p>
            <a:r>
              <a:rPr lang="en-US" dirty="0" smtClean="0"/>
              <a:t>Load Balancing </a:t>
            </a:r>
            <a:r>
              <a:rPr lang="en-US" dirty="0" err="1" smtClean="0"/>
              <a:t>SignalR</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5622" y="402776"/>
            <a:ext cx="11149013" cy="747897"/>
          </a:xfrm>
        </p:spPr>
        <p:txBody>
          <a:bodyPr/>
          <a:lstStyle/>
          <a:p>
            <a:r>
              <a:rPr lang="en-US" dirty="0" smtClean="0">
                <a:solidFill>
                  <a:schemeClr val="tx1"/>
                </a:solidFill>
              </a:rPr>
              <a:t>What is </a:t>
            </a:r>
            <a:r>
              <a:rPr lang="en-US" dirty="0" err="1" smtClean="0">
                <a:solidFill>
                  <a:schemeClr val="tx1"/>
                </a:solidFill>
              </a:rPr>
              <a:t>SignalR</a:t>
            </a:r>
            <a:r>
              <a:rPr lang="en-US" dirty="0" smtClean="0">
                <a:solidFill>
                  <a:schemeClr val="tx1"/>
                </a:solidFill>
              </a:rPr>
              <a:t>?</a:t>
            </a:r>
            <a:endParaRPr lang="en-US" dirty="0">
              <a:solidFill>
                <a:schemeClr val="tx1"/>
              </a:solidFill>
            </a:endParaRPr>
          </a:p>
        </p:txBody>
      </p:sp>
      <p:sp>
        <p:nvSpPr>
          <p:cNvPr id="7" name="Text Placeholder 4"/>
          <p:cNvSpPr>
            <a:spLocks noGrp="1"/>
          </p:cNvSpPr>
          <p:nvPr>
            <p:ph type="body" sz="quarter" idx="10"/>
          </p:nvPr>
        </p:nvSpPr>
        <p:spPr>
          <a:xfrm>
            <a:off x="455622" y="1370525"/>
            <a:ext cx="11149013" cy="1107996"/>
          </a:xfrm>
        </p:spPr>
        <p:txBody>
          <a:bodyPr/>
          <a:lstStyle/>
          <a:p>
            <a:pPr algn="ctr"/>
            <a:r>
              <a:rPr lang="en-US" dirty="0">
                <a:solidFill>
                  <a:schemeClr val="tx1"/>
                </a:solidFill>
              </a:rPr>
              <a:t>An open-source series of libraries that provide an </a:t>
            </a:r>
            <a:r>
              <a:rPr lang="en-US" dirty="0">
                <a:solidFill>
                  <a:schemeClr val="accent2"/>
                </a:solidFill>
              </a:rPr>
              <a:t>abstraction</a:t>
            </a:r>
            <a:r>
              <a:rPr lang="en-US" dirty="0">
                <a:solidFill>
                  <a:schemeClr val="tx1"/>
                </a:solidFill>
              </a:rPr>
              <a:t> around </a:t>
            </a:r>
            <a:r>
              <a:rPr lang="en-US" dirty="0">
                <a:solidFill>
                  <a:schemeClr val="accent2"/>
                </a:solidFill>
              </a:rPr>
              <a:t>persistent HTTP</a:t>
            </a:r>
            <a:r>
              <a:rPr lang="en-US" dirty="0">
                <a:solidFill>
                  <a:schemeClr val="tx1"/>
                </a:solidFill>
              </a:rPr>
              <a:t> </a:t>
            </a:r>
            <a:r>
              <a:rPr lang="en-US" dirty="0" smtClean="0">
                <a:solidFill>
                  <a:schemeClr val="tx1"/>
                </a:solidFill>
              </a:rPr>
              <a:t>connections</a:t>
            </a:r>
            <a:endParaRPr lang="en-US" dirty="0">
              <a:solidFill>
                <a:schemeClr val="tx1"/>
              </a:solidFill>
            </a:endParaRPr>
          </a:p>
        </p:txBody>
      </p:sp>
      <p:sp>
        <p:nvSpPr>
          <p:cNvPr id="8" name="Text Placeholder 4"/>
          <p:cNvSpPr txBox="1">
            <a:spLocks/>
          </p:cNvSpPr>
          <p:nvPr/>
        </p:nvSpPr>
        <p:spPr>
          <a:xfrm>
            <a:off x="455622" y="3397300"/>
            <a:ext cx="11149013"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smtClean="0">
                <a:solidFill>
                  <a:schemeClr val="tx1"/>
                </a:solidFill>
              </a:rPr>
              <a:t>SignalR</a:t>
            </a:r>
            <a:r>
              <a:rPr lang="en-US" dirty="0" smtClean="0">
                <a:solidFill>
                  <a:schemeClr val="tx1"/>
                </a:solidFill>
              </a:rPr>
              <a:t> makes real-time HTTP so easy </a:t>
            </a:r>
          </a:p>
          <a:p>
            <a:pPr algn="ctr"/>
            <a:r>
              <a:rPr lang="en-US" dirty="0" smtClean="0">
                <a:solidFill>
                  <a:schemeClr val="tx1"/>
                </a:solidFill>
              </a:rPr>
              <a:t>it seems like magic that it works</a:t>
            </a:r>
          </a:p>
        </p:txBody>
      </p:sp>
      <p:sp>
        <p:nvSpPr>
          <p:cNvPr id="9" name="Text Placeholder 4"/>
          <p:cNvSpPr txBox="1">
            <a:spLocks/>
          </p:cNvSpPr>
          <p:nvPr/>
        </p:nvSpPr>
        <p:spPr>
          <a:xfrm>
            <a:off x="455622" y="2614002"/>
            <a:ext cx="1114901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tx1"/>
                </a:solidFill>
              </a:rPr>
              <a:t>[In English, please]</a:t>
            </a:r>
          </a:p>
        </p:txBody>
      </p:sp>
    </p:spTree>
    <p:extLst>
      <p:ext uri="{BB962C8B-B14F-4D97-AF65-F5344CB8AC3E}">
        <p14:creationId xmlns:p14="http://schemas.microsoft.com/office/powerpoint/2010/main" val="1811744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9" presetClass="emph" presetSubtype="0" grpId="0" nodeType="withEffect">
                                  <p:stCondLst>
                                    <p:cond delay="0"/>
                                  </p:stCondLst>
                                  <p:childTnLst>
                                    <p:set>
                                      <p:cBhvr rctx="PPT">
                                        <p:cTn id="10" dur="indefinite"/>
                                        <p:tgtEl>
                                          <p:spTgt spid="7">
                                            <p:txEl>
                                              <p:pRg st="0" end="0"/>
                                            </p:txEl>
                                          </p:spTgt>
                                        </p:tgtEl>
                                        <p:attrNameLst>
                                          <p:attrName>style.opacity</p:attrName>
                                        </p:attrNameLst>
                                      </p:cBhvr>
                                      <p:to>
                                        <p:strVal val="0.25"/>
                                      </p:to>
                                    </p:set>
                                    <p:animEffect filter="image" prLst="opacity: 0.25">
                                      <p:cBhvr rctx="IE">
                                        <p:cTn id="11" dur="indefinite"/>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402776"/>
            <a:ext cx="11149013" cy="747897"/>
          </a:xfrm>
        </p:spPr>
        <p:txBody>
          <a:bodyPr/>
          <a:lstStyle/>
          <a:p>
            <a:r>
              <a:rPr lang="en-US" dirty="0" smtClean="0"/>
              <a:t>Arthur C. Clarke </a:t>
            </a:r>
            <a:endParaRPr lang="en-US" dirty="0"/>
          </a:p>
        </p:txBody>
      </p:sp>
      <p:sp>
        <p:nvSpPr>
          <p:cNvPr id="5" name="Text Placeholder 4"/>
          <p:cNvSpPr>
            <a:spLocks noGrp="1"/>
          </p:cNvSpPr>
          <p:nvPr>
            <p:ph type="body" sz="quarter" idx="10"/>
          </p:nvPr>
        </p:nvSpPr>
        <p:spPr>
          <a:xfrm>
            <a:off x="519112" y="1370525"/>
            <a:ext cx="11149013" cy="443198"/>
          </a:xfrm>
        </p:spPr>
        <p:txBody>
          <a:bodyPr/>
          <a:lstStyle/>
          <a:p>
            <a:r>
              <a:rPr lang="en-US" sz="3200" dirty="0"/>
              <a:t>Any sufficiently advanced </a:t>
            </a:r>
            <a:r>
              <a:rPr lang="en-US" sz="3200" dirty="0">
                <a:solidFill>
                  <a:schemeClr val="accent2"/>
                </a:solidFill>
              </a:rPr>
              <a:t>technology</a:t>
            </a:r>
            <a:r>
              <a:rPr lang="en-US" sz="3200" dirty="0"/>
              <a:t> is </a:t>
            </a:r>
            <a:r>
              <a:rPr lang="en-US" sz="3200" dirty="0">
                <a:solidFill>
                  <a:schemeClr val="accent2"/>
                </a:solidFill>
              </a:rPr>
              <a:t>indistinguishable</a:t>
            </a:r>
            <a:r>
              <a:rPr lang="en-US" sz="3200" dirty="0"/>
              <a:t> from </a:t>
            </a:r>
            <a:r>
              <a:rPr lang="en-US" sz="3200" dirty="0">
                <a:solidFill>
                  <a:schemeClr val="accent2"/>
                </a:solidFill>
              </a:rPr>
              <a:t>magic</a:t>
            </a:r>
            <a:r>
              <a:rPr lang="en-US" sz="3200" dirty="0"/>
              <a:t>.</a:t>
            </a:r>
          </a:p>
        </p:txBody>
      </p:sp>
    </p:spTree>
    <p:extLst>
      <p:ext uri="{BB962C8B-B14F-4D97-AF65-F5344CB8AC3E}">
        <p14:creationId xmlns:p14="http://schemas.microsoft.com/office/powerpoint/2010/main" val="18177156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Demo</a:t>
            </a:r>
            <a:endParaRPr lang="en-US" dirty="0"/>
          </a:p>
        </p:txBody>
      </p:sp>
      <p:sp>
        <p:nvSpPr>
          <p:cNvPr id="15" name="Text Placeholder 14"/>
          <p:cNvSpPr>
            <a:spLocks noGrp="1"/>
          </p:cNvSpPr>
          <p:nvPr>
            <p:ph type="body" sz="quarter" idx="10"/>
          </p:nvPr>
        </p:nvSpPr>
        <p:spPr>
          <a:xfrm>
            <a:off x="1889125" y="4245980"/>
            <a:ext cx="8872538" cy="1274538"/>
          </a:xfrm>
        </p:spPr>
        <p:txBody>
          <a:bodyPr/>
          <a:lstStyle/>
          <a:p>
            <a:r>
              <a:rPr lang="en-US" dirty="0" smtClean="0"/>
              <a:t>Chat</a:t>
            </a:r>
            <a:endParaRPr lang="en-US" dirty="0"/>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630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922908"/>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28424"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7" name="Right Arrow 6"/>
          <p:cNvSpPr/>
          <p:nvPr/>
        </p:nvSpPr>
        <p:spPr bwMode="auto">
          <a:xfrm>
            <a:off x="3328424"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1" name="Right Arrow 20"/>
          <p:cNvSpPr/>
          <p:nvPr/>
        </p:nvSpPr>
        <p:spPr bwMode="auto">
          <a:xfrm>
            <a:off x="3328424"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2" name="Right Arrow 21"/>
          <p:cNvSpPr/>
          <p:nvPr/>
        </p:nvSpPr>
        <p:spPr bwMode="auto">
          <a:xfrm>
            <a:off x="3328424"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7" name="Right Arrow 26"/>
          <p:cNvSpPr/>
          <p:nvPr/>
        </p:nvSpPr>
        <p:spPr bwMode="auto">
          <a:xfrm flipH="1">
            <a:off x="3131321"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Here’s some data!</a:t>
            </a:r>
          </a:p>
        </p:txBody>
      </p:sp>
      <p:sp>
        <p:nvSpPr>
          <p:cNvPr id="28" name="Right Arrow 27"/>
          <p:cNvSpPr/>
          <p:nvPr/>
        </p:nvSpPr>
        <p:spPr bwMode="auto">
          <a:xfrm>
            <a:off x="3328424"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29" name="Right Arrow 28"/>
          <p:cNvSpPr/>
          <p:nvPr/>
        </p:nvSpPr>
        <p:spPr bwMode="auto">
          <a:xfrm>
            <a:off x="3328424"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0" name="Right Arrow 29"/>
          <p:cNvSpPr/>
          <p:nvPr/>
        </p:nvSpPr>
        <p:spPr bwMode="auto">
          <a:xfrm>
            <a:off x="3328424"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31" name="Right Arrow 30"/>
          <p:cNvSpPr/>
          <p:nvPr/>
        </p:nvSpPr>
        <p:spPr bwMode="auto">
          <a:xfrm>
            <a:off x="3328424"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Got Data?</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on Old Servers or Clients</a:t>
            </a:r>
            <a:endParaRPr lang="en-US" dirty="0">
              <a:solidFill>
                <a:schemeClr val="tx1"/>
              </a:solidFill>
            </a:endParaRPr>
          </a:p>
        </p:txBody>
      </p:sp>
    </p:spTree>
    <p:extLst>
      <p:ext uri="{BB962C8B-B14F-4D97-AF65-F5344CB8AC3E}">
        <p14:creationId xmlns:p14="http://schemas.microsoft.com/office/powerpoint/2010/main" val="680488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6" name="Right Arrow 5"/>
          <p:cNvSpPr/>
          <p:nvPr/>
        </p:nvSpPr>
        <p:spPr bwMode="auto">
          <a:xfrm>
            <a:off x="3350195" y="2194199"/>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1321" y="2786743"/>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Absolutely!</a:t>
            </a:r>
          </a:p>
        </p:txBody>
      </p:sp>
      <p:sp>
        <p:nvSpPr>
          <p:cNvPr id="13" name="Title 3"/>
          <p:cNvSpPr>
            <a:spLocks noGrp="1"/>
          </p:cNvSpPr>
          <p:nvPr>
            <p:ph type="title"/>
          </p:nvPr>
        </p:nvSpPr>
        <p:spPr>
          <a:xfrm>
            <a:off x="455622" y="402776"/>
            <a:ext cx="11149013" cy="747897"/>
          </a:xfrm>
        </p:spPr>
        <p:txBody>
          <a:bodyPr/>
          <a:lstStyle/>
          <a:p>
            <a:r>
              <a:rPr lang="en-US" dirty="0" err="1" smtClean="0">
                <a:solidFill>
                  <a:schemeClr val="tx1"/>
                </a:solidFill>
              </a:rPr>
              <a:t>SignalR</a:t>
            </a:r>
            <a:r>
              <a:rPr lang="en-US" dirty="0" smtClean="0">
                <a:solidFill>
                  <a:schemeClr val="tx1"/>
                </a:solidFill>
              </a:rPr>
              <a:t> </a:t>
            </a:r>
            <a:r>
              <a:rPr lang="en-US" dirty="0" smtClean="0">
                <a:solidFill>
                  <a:schemeClr val="tx1"/>
                </a:solidFill>
              </a:rPr>
              <a:t>on New Servers and Clients</a:t>
            </a:r>
            <a:endParaRPr lang="en-US" dirty="0">
              <a:solidFill>
                <a:schemeClr val="tx1"/>
              </a:solidFill>
            </a:endParaRPr>
          </a:p>
        </p:txBody>
      </p:sp>
      <p:sp>
        <p:nvSpPr>
          <p:cNvPr id="2" name="Left-Right Arrow 1"/>
          <p:cNvSpPr/>
          <p:nvPr/>
        </p:nvSpPr>
        <p:spPr bwMode="auto">
          <a:xfrm>
            <a:off x="3170662"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324359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1652"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5" name="Rectangle 4"/>
          <p:cNvSpPr/>
          <p:nvPr/>
        </p:nvSpPr>
        <p:spPr bwMode="auto">
          <a:xfrm>
            <a:off x="9954426" y="2454822"/>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3" name="Title 3"/>
          <p:cNvSpPr>
            <a:spLocks noGrp="1"/>
          </p:cNvSpPr>
          <p:nvPr>
            <p:ph type="title"/>
          </p:nvPr>
        </p:nvSpPr>
        <p:spPr>
          <a:xfrm>
            <a:off x="455622" y="402776"/>
            <a:ext cx="11149013" cy="747897"/>
          </a:xfrm>
        </p:spPr>
        <p:txBody>
          <a:bodyPr/>
          <a:lstStyle/>
          <a:p>
            <a:r>
              <a:rPr lang="en-US" dirty="0" smtClean="0">
                <a:solidFill>
                  <a:schemeClr val="tx1"/>
                </a:solidFill>
              </a:rPr>
              <a:t>Basically…</a:t>
            </a:r>
            <a:endParaRPr lang="en-US" dirty="0">
              <a:solidFill>
                <a:schemeClr val="tx1"/>
              </a:solidFill>
            </a:endParaRPr>
          </a:p>
        </p:txBody>
      </p:sp>
      <p:sp>
        <p:nvSpPr>
          <p:cNvPr id="2" name="Left-Right Arrow 1"/>
          <p:cNvSpPr/>
          <p:nvPr/>
        </p:nvSpPr>
        <p:spPr bwMode="auto">
          <a:xfrm>
            <a:off x="3170662" y="2454822"/>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smtClean="0">
                <a:gradFill>
                  <a:gsLst>
                    <a:gs pos="0">
                      <a:srgbClr val="FFFFFF"/>
                    </a:gs>
                    <a:gs pos="100000">
                      <a:srgbClr val="FFFFFF"/>
                    </a:gs>
                  </a:gsLst>
                  <a:lin ang="5400000" scaled="0"/>
                </a:gradFill>
              </a:rPr>
              <a:t>SignalR</a:t>
            </a:r>
            <a:r>
              <a:rPr lang="en-US" sz="4400" dirty="0" smtClean="0">
                <a:gradFill>
                  <a:gsLst>
                    <a:gs pos="0">
                      <a:srgbClr val="FFFFFF"/>
                    </a:gs>
                    <a:gs pos="100000">
                      <a:srgbClr val="FFFFFF"/>
                    </a:gs>
                  </a:gsLst>
                  <a:lin ang="5400000" scaled="0"/>
                </a:gradFill>
              </a:rPr>
              <a:t>!!!</a:t>
            </a:r>
            <a:endParaRPr lang="en-US" sz="4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51191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3415</TotalTime>
  <Words>1425</Words>
  <Application>Microsoft Office PowerPoint</Application>
  <PresentationFormat>Custom</PresentationFormat>
  <Paragraphs>214</Paragraphs>
  <Slides>14</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Real-time Communications With SignalR</vt:lpstr>
      <vt:lpstr>Agenda </vt:lpstr>
      <vt:lpstr>What is SignalR?</vt:lpstr>
      <vt:lpstr>Arthur C. Clarke </vt:lpstr>
      <vt:lpstr>Demo</vt:lpstr>
      <vt:lpstr>SignalR on Old Servers or Clients</vt:lpstr>
      <vt:lpstr>SignalR on New Servers and Clients</vt:lpstr>
      <vt:lpstr>Basically…</vt:lpstr>
      <vt:lpstr>Demo</vt:lpstr>
      <vt:lpstr>SignalR Components</vt:lpstr>
      <vt:lpstr>SignalR Backplanes</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brady gaster</cp:lastModifiedBy>
  <cp:revision>366</cp:revision>
  <cp:lastPrinted>2011-10-11T14:25:22Z</cp:lastPrinted>
  <dcterms:created xsi:type="dcterms:W3CDTF">2011-03-29T16:07:22Z</dcterms:created>
  <dcterms:modified xsi:type="dcterms:W3CDTF">2012-11-29T22:02:19Z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