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9"/>
  </p:notesMasterIdLst>
  <p:handoutMasterIdLst>
    <p:handoutMasterId r:id="rId20"/>
  </p:handoutMasterIdLst>
  <p:sldIdLst>
    <p:sldId id="296" r:id="rId6"/>
    <p:sldId id="293" r:id="rId7"/>
    <p:sldId id="298" r:id="rId8"/>
    <p:sldId id="257" r:id="rId9"/>
    <p:sldId id="297" r:id="rId10"/>
    <p:sldId id="302" r:id="rId11"/>
    <p:sldId id="300" r:id="rId12"/>
    <p:sldId id="304" r:id="rId13"/>
    <p:sldId id="303" r:id="rId14"/>
    <p:sldId id="299" r:id="rId15"/>
    <p:sldId id="301" r:id="rId16"/>
    <p:sldId id="305" r:id="rId17"/>
    <p:sldId id="292" r:id="rId18"/>
  </p:sldIdLst>
  <p:sldSz cx="12188825" cy="6858000"/>
  <p:notesSz cx="6858000" cy="9296400"/>
  <p:custDataLst>
    <p:tags r:id="rId21"/>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89" autoAdjust="0"/>
    <p:restoredTop sz="79081" autoAdjust="0"/>
  </p:normalViewPr>
  <p:slideViewPr>
    <p:cSldViewPr snapToGrid="0">
      <p:cViewPr varScale="1">
        <p:scale>
          <a:sx n="92" d="100"/>
          <a:sy n="92" d="100"/>
        </p:scale>
        <p:origin x="852" y="84"/>
      </p:cViewPr>
      <p:guideLst>
        <p:guide orient="horz" pos="895"/>
        <p:guide orient="horz" pos="719"/>
        <p:guide orient="horz" pos="4166"/>
        <p:guide orient="horz" pos="3937"/>
        <p:guide orient="horz" pos="1068"/>
        <p:guide pos="326"/>
        <p:guide pos="735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11/25/2012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11/25/2012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801010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baseline="0" dirty="0" smtClean="0"/>
              <a:t> needs a backplane to scale. In a multi-server or multi-instance environment, communication sent from the client will only land on the server from which the originating call was made. If other users are actively connected to the application, but on different servers, the real-time communication won’t cross the servers. </a:t>
            </a:r>
            <a:r>
              <a:rPr lang="en-US" b="1" baseline="0" dirty="0" smtClean="0"/>
              <a:t>Click to play first animation. </a:t>
            </a:r>
          </a:p>
          <a:p>
            <a:endParaRPr lang="en-US" b="1" baseline="0" dirty="0" smtClean="0"/>
          </a:p>
          <a:p>
            <a:r>
              <a:rPr lang="en-US" b="0" baseline="0" dirty="0" smtClean="0"/>
              <a:t>If your application needs to run in a multiple-instance manner, a backplane is necessary. </a:t>
            </a:r>
            <a:r>
              <a:rPr lang="en-US" b="1" baseline="0" dirty="0" smtClean="0"/>
              <a:t>Click to fade in the backplane</a:t>
            </a:r>
          </a:p>
          <a:p>
            <a:endParaRPr lang="en-US" b="1" baseline="0" dirty="0" smtClean="0"/>
          </a:p>
          <a:p>
            <a:r>
              <a:rPr lang="en-US" b="0" baseline="0" dirty="0" smtClean="0"/>
              <a:t>Now that the backplane has been added to the architecture, the server or instances nodes can transmit data between the other servers or instances, enabling load-balanced real-time communication. </a:t>
            </a:r>
            <a:r>
              <a:rPr lang="en-US" b="1" baseline="0" dirty="0" smtClean="0"/>
              <a:t>Click to play the animation showing multi-server communication</a:t>
            </a: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758296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Lead:</a:t>
            </a:r>
            <a:r>
              <a:rPr lang="en-US" baseline="0" dirty="0" smtClean="0"/>
              <a:t> </a:t>
            </a:r>
            <a:r>
              <a:rPr lang="en-US" dirty="0" smtClean="0"/>
              <a:t>One of the things people</a:t>
            </a:r>
            <a:r>
              <a:rPr lang="en-US" baseline="0" dirty="0" smtClean="0"/>
              <a:t> say when they see a cool technology is that it seems like magic. That quote pops up in these sessions.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042328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quote, by Arthur C. Clarke, doe</a:t>
            </a:r>
            <a:r>
              <a:rPr lang="en-US" baseline="0" dirty="0" smtClean="0"/>
              <a:t>s a great job of explaining </a:t>
            </a:r>
            <a:r>
              <a:rPr lang="en-US" baseline="0" dirty="0" err="1" smtClean="0"/>
              <a:t>SignalR</a:t>
            </a:r>
            <a:r>
              <a:rPr lang="en-US" baseline="0" dirty="0" smtClean="0"/>
              <a:t>. It does so well what it does that it tends to seem like what it’d doing isn’t </a:t>
            </a:r>
            <a:r>
              <a:rPr lang="en-US" baseline="0" dirty="0" err="1" smtClean="0"/>
              <a:t>realli</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896127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944201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way to start talking</a:t>
            </a:r>
            <a:r>
              <a:rPr lang="en-US" baseline="0" dirty="0" smtClean="0"/>
              <a:t> about </a:t>
            </a:r>
            <a:r>
              <a:rPr lang="en-US" baseline="0" dirty="0" err="1" smtClean="0"/>
              <a:t>SignalR</a:t>
            </a:r>
            <a:r>
              <a:rPr lang="en-US" baseline="0" dirty="0" smtClean="0"/>
              <a:t> is to show what it does. This demo is the “Hello World” of </a:t>
            </a:r>
            <a:r>
              <a:rPr lang="en-US" baseline="0" dirty="0" err="1" smtClean="0"/>
              <a:t>SignalR</a:t>
            </a:r>
            <a:r>
              <a:rPr lang="en-US" baseline="0" dirty="0" smtClean="0"/>
              <a:t> applications. As you’ll see if you try out Jabbr.net, there’s a lot that can be done using </a:t>
            </a:r>
            <a:r>
              <a:rPr lang="en-US" baseline="0" dirty="0" err="1" smtClean="0"/>
              <a:t>SignalR</a:t>
            </a:r>
            <a:r>
              <a:rPr lang="en-US" baseline="0" dirty="0" smtClean="0"/>
              <a:t> if you want to build a real-time communication app. </a:t>
            </a:r>
          </a:p>
          <a:p>
            <a:endParaRPr lang="en-US" baseline="0" dirty="0" smtClean="0"/>
          </a:p>
          <a:p>
            <a:r>
              <a:rPr lang="en-US" b="1" dirty="0" err="1" smtClean="0"/>
              <a:t>SignalR</a:t>
            </a:r>
            <a:r>
              <a:rPr lang="en-US" b="1" dirty="0" smtClean="0"/>
              <a:t> Chat App Demo Script</a:t>
            </a:r>
          </a:p>
          <a:p>
            <a:r>
              <a:rPr lang="en-US" dirty="0" smtClean="0"/>
              <a:t>----------------------------</a:t>
            </a:r>
          </a:p>
          <a:p>
            <a:endParaRPr lang="en-US" dirty="0" smtClean="0"/>
          </a:p>
          <a:p>
            <a:r>
              <a:rPr lang="en-US" dirty="0" smtClean="0"/>
              <a:t>1.  Open the Chat.sln solution in the Chat-Begin folder</a:t>
            </a:r>
          </a:p>
          <a:p>
            <a:r>
              <a:rPr lang="en-US" dirty="0" smtClean="0"/>
              <a:t>2.  Right-click the project and select Add -&gt; New Item</a:t>
            </a:r>
          </a:p>
          <a:p>
            <a:r>
              <a:rPr lang="en-US" dirty="0" smtClean="0"/>
              <a:t>3.  From the New Item dialog, select "</a:t>
            </a:r>
            <a:r>
              <a:rPr lang="en-US" dirty="0" err="1" smtClean="0"/>
              <a:t>SignalR</a:t>
            </a:r>
            <a:r>
              <a:rPr lang="en-US" dirty="0" smtClean="0"/>
              <a:t> Hub Class" and name the file "</a:t>
            </a:r>
            <a:r>
              <a:rPr lang="en-US" dirty="0" err="1" smtClean="0"/>
              <a:t>ChatHub.cs</a:t>
            </a:r>
            <a:r>
              <a:rPr lang="en-US" dirty="0" smtClean="0"/>
              <a:t>"</a:t>
            </a:r>
          </a:p>
          <a:p>
            <a:r>
              <a:rPr lang="en-US" dirty="0" smtClean="0"/>
              <a:t>4.  Note the addition of some script files and new references to Microsoft.AspNet.SignalR.*</a:t>
            </a:r>
          </a:p>
          <a:p>
            <a:r>
              <a:rPr lang="en-US" dirty="0" smtClean="0"/>
              <a:t>5.  Replace the code in the </a:t>
            </a:r>
            <a:r>
              <a:rPr lang="en-US" dirty="0" err="1" smtClean="0"/>
              <a:t>ChatHub.cs</a:t>
            </a:r>
            <a:r>
              <a:rPr lang="en-US" dirty="0" smtClean="0"/>
              <a:t> file with the code below.</a:t>
            </a:r>
          </a:p>
          <a:p>
            <a:endParaRPr lang="en-US" dirty="0" smtClean="0"/>
          </a:p>
          <a:p>
            <a:r>
              <a:rPr lang="en-US" dirty="0" smtClean="0"/>
              <a:t>[</a:t>
            </a:r>
            <a:r>
              <a:rPr lang="en-US" dirty="0" err="1" smtClean="0"/>
              <a:t>HubName</a:t>
            </a:r>
            <a:r>
              <a:rPr lang="en-US" dirty="0" smtClean="0"/>
              <a:t>("chat")]</a:t>
            </a:r>
          </a:p>
          <a:p>
            <a:r>
              <a:rPr lang="en-US" dirty="0" smtClean="0"/>
              <a:t>public class </a:t>
            </a:r>
            <a:r>
              <a:rPr lang="en-US" dirty="0" err="1" smtClean="0"/>
              <a:t>ChatHub</a:t>
            </a:r>
            <a:r>
              <a:rPr lang="en-US" dirty="0" smtClean="0"/>
              <a:t> : Hub</a:t>
            </a:r>
          </a:p>
          <a:p>
            <a:r>
              <a:rPr lang="en-US" dirty="0" smtClean="0"/>
              <a:t>{</a:t>
            </a:r>
          </a:p>
          <a:p>
            <a:r>
              <a:rPr lang="en-US" dirty="0" smtClean="0"/>
              <a:t>    public void </a:t>
            </a:r>
            <a:r>
              <a:rPr lang="en-US" dirty="0" err="1" smtClean="0"/>
              <a:t>SendMessage</a:t>
            </a:r>
            <a:r>
              <a:rPr lang="en-US" dirty="0" smtClean="0"/>
              <a:t>(dynamic message)</a:t>
            </a:r>
          </a:p>
          <a:p>
            <a:r>
              <a:rPr lang="en-US" dirty="0" smtClean="0"/>
              <a:t>    {</a:t>
            </a:r>
          </a:p>
          <a:p>
            <a:r>
              <a:rPr lang="en-US" dirty="0" smtClean="0"/>
              <a:t>        </a:t>
            </a:r>
            <a:r>
              <a:rPr lang="en-US" dirty="0" err="1" smtClean="0"/>
              <a:t>Clients.All.onReceiveMessage</a:t>
            </a:r>
            <a:r>
              <a:rPr lang="en-US" dirty="0" smtClean="0"/>
              <a:t>(message);</a:t>
            </a:r>
          </a:p>
          <a:p>
            <a:r>
              <a:rPr lang="en-US" dirty="0" smtClean="0"/>
              <a:t>    }</a:t>
            </a:r>
          </a:p>
          <a:p>
            <a:r>
              <a:rPr lang="en-US" dirty="0" smtClean="0"/>
              <a:t>}</a:t>
            </a:r>
          </a:p>
          <a:p>
            <a:endParaRPr lang="en-US" dirty="0" smtClean="0"/>
          </a:p>
          <a:p>
            <a:r>
              <a:rPr lang="en-US" dirty="0" smtClean="0"/>
              <a:t>6.  Right-click the Controllers folder and select Add &gt; Controller</a:t>
            </a:r>
          </a:p>
          <a:p>
            <a:r>
              <a:rPr lang="en-US" dirty="0" smtClean="0"/>
              <a:t>7.  Name the controller </a:t>
            </a:r>
            <a:r>
              <a:rPr lang="en-US" dirty="0" err="1" smtClean="0"/>
              <a:t>HomeController</a:t>
            </a:r>
            <a:r>
              <a:rPr lang="en-US" dirty="0" smtClean="0"/>
              <a:t> and select "Empty MVC Controller" from the menu</a:t>
            </a:r>
          </a:p>
          <a:p>
            <a:r>
              <a:rPr lang="en-US" dirty="0" smtClean="0"/>
              <a:t>8.  Right-click within the Index method and select "Add View"</a:t>
            </a:r>
          </a:p>
          <a:p>
            <a:r>
              <a:rPr lang="en-US" dirty="0" smtClean="0"/>
              <a:t>9.  Select the _</a:t>
            </a:r>
            <a:r>
              <a:rPr lang="en-US" dirty="0" err="1" smtClean="0"/>
              <a:t>Layout.cshtml</a:t>
            </a:r>
            <a:r>
              <a:rPr lang="en-US" dirty="0" smtClean="0"/>
              <a:t> file as the layout for the view</a:t>
            </a:r>
          </a:p>
          <a:p>
            <a:r>
              <a:rPr lang="en-US" dirty="0" smtClean="0"/>
              <a:t>10. Change the </a:t>
            </a:r>
            <a:r>
              <a:rPr lang="en-US" dirty="0" err="1" smtClean="0"/>
              <a:t>Index.cshtml</a:t>
            </a:r>
            <a:r>
              <a:rPr lang="en-US" dirty="0" smtClean="0"/>
              <a:t> view file to include the following code:</a:t>
            </a:r>
          </a:p>
          <a:p>
            <a:endParaRPr lang="en-US" dirty="0" smtClean="0"/>
          </a:p>
          <a:p>
            <a:r>
              <a:rPr lang="en-US" dirty="0" smtClean="0"/>
              <a:t>@{</a:t>
            </a:r>
          </a:p>
          <a:p>
            <a:r>
              <a:rPr lang="en-US" dirty="0" smtClean="0"/>
              <a:t>    </a:t>
            </a:r>
            <a:r>
              <a:rPr lang="en-US" dirty="0" err="1" smtClean="0"/>
              <a:t>ViewBag.Title</a:t>
            </a:r>
            <a:r>
              <a:rPr lang="en-US" dirty="0" smtClean="0"/>
              <a:t> = "Index";</a:t>
            </a:r>
          </a:p>
          <a:p>
            <a:r>
              <a:rPr lang="en-US" dirty="0" smtClean="0"/>
              <a:t>    Layout = "~/Views/Shared/_</a:t>
            </a:r>
            <a:r>
              <a:rPr lang="en-US" dirty="0" err="1" smtClean="0"/>
              <a:t>Layout.cshtml</a:t>
            </a:r>
            <a:r>
              <a:rPr lang="en-US" dirty="0" smtClean="0"/>
              <a:t>";</a:t>
            </a:r>
          </a:p>
          <a:p>
            <a:r>
              <a:rPr lang="en-US" dirty="0" smtClean="0"/>
              <a:t>}</a:t>
            </a:r>
          </a:p>
          <a:p>
            <a:endParaRPr lang="en-US" dirty="0" smtClean="0"/>
          </a:p>
          <a:p>
            <a:r>
              <a:rPr lang="en-US" dirty="0" smtClean="0"/>
              <a:t>&lt;h2&gt;Chat&lt;/h2&gt;</a:t>
            </a:r>
          </a:p>
          <a:p>
            <a:endParaRPr lang="en-US" dirty="0" smtClean="0"/>
          </a:p>
          <a:p>
            <a:r>
              <a:rPr lang="en-US" dirty="0" smtClean="0"/>
              <a:t>&lt;div id="</a:t>
            </a:r>
            <a:r>
              <a:rPr lang="en-US" dirty="0" err="1" smtClean="0"/>
              <a:t>connectionStatus</a:t>
            </a:r>
            <a:r>
              <a:rPr lang="en-US" dirty="0" smtClean="0"/>
              <a:t>"&gt;Waiting&lt;/div&gt;</a:t>
            </a:r>
          </a:p>
          <a:p>
            <a:endParaRPr lang="en-US" dirty="0" smtClean="0"/>
          </a:p>
          <a:p>
            <a:r>
              <a:rPr lang="en-US" dirty="0" smtClean="0"/>
              <a:t>&lt;!-- insert form here --&gt;</a:t>
            </a:r>
          </a:p>
          <a:p>
            <a:endParaRPr lang="en-US" dirty="0" smtClean="0"/>
          </a:p>
          <a:p>
            <a:r>
              <a:rPr lang="en-US" dirty="0" smtClean="0"/>
              <a:t>@section scripts{</a:t>
            </a:r>
          </a:p>
          <a:p>
            <a:endParaRPr lang="en-US" dirty="0" smtClean="0"/>
          </a:p>
          <a:p>
            <a:r>
              <a:rPr lang="en-US" dirty="0" smtClean="0"/>
              <a:t>    &lt;script </a:t>
            </a:r>
            <a:r>
              <a:rPr lang="en-US" dirty="0" err="1" smtClean="0"/>
              <a:t>src</a:t>
            </a:r>
            <a:r>
              <a:rPr lang="en-US" dirty="0" smtClean="0"/>
              <a:t>="~/Scripts/jquery.signalR-1.0.0-alpha1.js"&gt;&lt;/script&gt;</a:t>
            </a:r>
          </a:p>
          <a:p>
            <a:endParaRPr lang="en-US" dirty="0" smtClean="0"/>
          </a:p>
          <a:p>
            <a:r>
              <a:rPr lang="en-US" dirty="0" smtClean="0"/>
              <a:t>    &lt;script type="text/</a:t>
            </a:r>
            <a:r>
              <a:rPr lang="en-US" dirty="0" err="1" smtClean="0"/>
              <a:t>javascript</a:t>
            </a:r>
            <a:r>
              <a:rPr lang="en-US" dirty="0" smtClean="0"/>
              <a:t>"&gt;</a:t>
            </a:r>
          </a:p>
          <a:p>
            <a:r>
              <a:rPr lang="en-US" dirty="0" smtClean="0"/>
              <a:t>        $(function () {</a:t>
            </a:r>
          </a:p>
          <a:p>
            <a:r>
              <a:rPr lang="en-US" dirty="0" smtClean="0"/>
              <a:t>            </a:t>
            </a:r>
            <a:r>
              <a:rPr lang="en-US" dirty="0" err="1" smtClean="0"/>
              <a:t>var</a:t>
            </a:r>
            <a:r>
              <a:rPr lang="en-US" dirty="0" smtClean="0"/>
              <a:t> </a:t>
            </a:r>
            <a:r>
              <a:rPr lang="en-US" dirty="0" err="1" smtClean="0"/>
              <a:t>cn</a:t>
            </a:r>
            <a:r>
              <a:rPr lang="en-US" dirty="0" smtClean="0"/>
              <a:t> = $.</a:t>
            </a:r>
            <a:r>
              <a:rPr lang="en-US" dirty="0" err="1" smtClean="0"/>
              <a:t>hubConnection</a:t>
            </a:r>
            <a:r>
              <a:rPr lang="en-US" dirty="0" smtClean="0"/>
              <a:t>();</a:t>
            </a:r>
          </a:p>
          <a:p>
            <a:r>
              <a:rPr lang="en-US" dirty="0" smtClean="0"/>
              <a:t>            </a:t>
            </a:r>
            <a:r>
              <a:rPr lang="en-US" dirty="0" err="1" smtClean="0"/>
              <a:t>var</a:t>
            </a:r>
            <a:r>
              <a:rPr lang="en-US" dirty="0" smtClean="0"/>
              <a:t> hub = </a:t>
            </a:r>
            <a:r>
              <a:rPr lang="en-US" dirty="0" err="1" smtClean="0"/>
              <a:t>cn.createHubProxy</a:t>
            </a:r>
            <a:r>
              <a:rPr lang="en-US" dirty="0" smtClean="0"/>
              <a:t>('chat');</a:t>
            </a:r>
          </a:p>
          <a:p>
            <a:endParaRPr lang="en-US" dirty="0" smtClean="0"/>
          </a:p>
          <a:p>
            <a:r>
              <a:rPr lang="en-US" dirty="0" smtClean="0"/>
              <a:t>            // TODO: set up the event handler</a:t>
            </a:r>
          </a:p>
          <a:p>
            <a:endParaRPr lang="en-US" dirty="0" smtClean="0"/>
          </a:p>
          <a:p>
            <a:r>
              <a:rPr lang="en-US" dirty="0" smtClean="0"/>
              <a:t>            // TODO: set up the push button event handler</a:t>
            </a:r>
          </a:p>
          <a:p>
            <a:endParaRPr lang="en-US" dirty="0" smtClean="0"/>
          </a:p>
          <a:p>
            <a:r>
              <a:rPr lang="en-US" dirty="0" smtClean="0"/>
              <a:t>            </a:t>
            </a:r>
            <a:r>
              <a:rPr lang="en-US" dirty="0" err="1" smtClean="0"/>
              <a:t>cn.start</a:t>
            </a:r>
            <a:r>
              <a:rPr lang="en-US" dirty="0" smtClean="0"/>
              <a:t>().done(function () {</a:t>
            </a:r>
          </a:p>
          <a:p>
            <a:r>
              <a:rPr lang="en-US" dirty="0" smtClean="0"/>
              <a:t>                $('#</a:t>
            </a:r>
            <a:r>
              <a:rPr lang="en-US" dirty="0" err="1" smtClean="0"/>
              <a:t>connectionStatus</a:t>
            </a:r>
            <a:r>
              <a:rPr lang="en-US" dirty="0" smtClean="0"/>
              <a:t>').text('Connected');</a:t>
            </a:r>
          </a:p>
          <a:p>
            <a:r>
              <a:rPr lang="en-US" dirty="0" smtClean="0"/>
              <a:t>            });</a:t>
            </a:r>
          </a:p>
          <a:p>
            <a:r>
              <a:rPr lang="en-US" dirty="0" smtClean="0"/>
              <a:t>        });</a:t>
            </a:r>
          </a:p>
          <a:p>
            <a:r>
              <a:rPr lang="en-US" dirty="0" smtClean="0"/>
              <a:t>    &lt;/script&gt;</a:t>
            </a:r>
          </a:p>
          <a:p>
            <a:r>
              <a:rPr lang="en-US" dirty="0" smtClean="0"/>
              <a:t>}</a:t>
            </a:r>
          </a:p>
          <a:p>
            <a:endParaRPr lang="en-US" dirty="0" smtClean="0"/>
          </a:p>
          <a:p>
            <a:r>
              <a:rPr lang="en-US" dirty="0" smtClean="0"/>
              <a:t>11. Replace the &lt;!-- insert form here --&gt; comment with the code below</a:t>
            </a:r>
          </a:p>
          <a:p>
            <a:endParaRPr lang="en-US" dirty="0" smtClean="0"/>
          </a:p>
          <a:p>
            <a:r>
              <a:rPr lang="en-US" dirty="0" smtClean="0"/>
              <a:t>&lt;div&gt;</a:t>
            </a:r>
          </a:p>
          <a:p>
            <a:r>
              <a:rPr lang="en-US" dirty="0" smtClean="0"/>
              <a:t>    &lt;label&gt;Username&lt;/label&gt;</a:t>
            </a:r>
          </a:p>
          <a:p>
            <a:r>
              <a:rPr lang="en-US" dirty="0" smtClean="0"/>
              <a:t>    &lt;input type="text" id="username" value="</a:t>
            </a:r>
            <a:r>
              <a:rPr lang="en-US" dirty="0" err="1" smtClean="0"/>
              <a:t>someuser</a:t>
            </a:r>
            <a:r>
              <a:rPr lang="en-US" dirty="0" smtClean="0"/>
              <a:t>" /&gt;</a:t>
            </a:r>
          </a:p>
          <a:p>
            <a:r>
              <a:rPr lang="en-US" dirty="0" smtClean="0"/>
              <a:t>&lt;/div&gt;</a:t>
            </a:r>
          </a:p>
          <a:p>
            <a:r>
              <a:rPr lang="en-US" dirty="0" smtClean="0"/>
              <a:t>&lt;div&gt;</a:t>
            </a:r>
          </a:p>
          <a:p>
            <a:r>
              <a:rPr lang="en-US" dirty="0" smtClean="0"/>
              <a:t>    &lt;label&gt;Message&lt;/label&gt;</a:t>
            </a:r>
          </a:p>
          <a:p>
            <a:r>
              <a:rPr lang="en-US" dirty="0" smtClean="0"/>
              <a:t>    &lt;input type="text" id="message" value="Hello World!" /&gt;</a:t>
            </a:r>
          </a:p>
          <a:p>
            <a:r>
              <a:rPr lang="en-US" dirty="0" smtClean="0"/>
              <a:t>&lt;/div&gt;</a:t>
            </a:r>
          </a:p>
          <a:p>
            <a:r>
              <a:rPr lang="en-US" dirty="0" smtClean="0"/>
              <a:t>&lt;div&gt;</a:t>
            </a:r>
          </a:p>
          <a:p>
            <a:r>
              <a:rPr lang="en-US" dirty="0" smtClean="0"/>
              <a:t>    &lt;button id="send"&gt;Send&lt;/button&gt;</a:t>
            </a:r>
          </a:p>
          <a:p>
            <a:r>
              <a:rPr lang="en-US" dirty="0" smtClean="0"/>
              <a:t>&lt;/div&gt;</a:t>
            </a:r>
          </a:p>
          <a:p>
            <a:endParaRPr lang="en-US" dirty="0" smtClean="0"/>
          </a:p>
          <a:p>
            <a:r>
              <a:rPr lang="en-US" dirty="0" smtClean="0"/>
              <a:t>&lt;</a:t>
            </a:r>
            <a:r>
              <a:rPr lang="en-US" dirty="0" err="1" smtClean="0"/>
              <a:t>ul</a:t>
            </a:r>
            <a:r>
              <a:rPr lang="en-US" dirty="0" smtClean="0"/>
              <a:t> id="messages"&gt;&lt;/</a:t>
            </a:r>
            <a:r>
              <a:rPr lang="en-US" dirty="0" err="1" smtClean="0"/>
              <a:t>ul</a:t>
            </a:r>
            <a:r>
              <a:rPr lang="en-US" dirty="0" smtClean="0"/>
              <a:t>&gt;</a:t>
            </a:r>
          </a:p>
          <a:p>
            <a:endParaRPr lang="en-US" dirty="0" smtClean="0"/>
          </a:p>
          <a:p>
            <a:r>
              <a:rPr lang="en-US" dirty="0" smtClean="0"/>
              <a:t>12. Replace the // TODO: set up the event handler comment with the code below</a:t>
            </a:r>
          </a:p>
          <a:p>
            <a:endParaRPr lang="en-US" dirty="0" smtClean="0"/>
          </a:p>
          <a:p>
            <a:r>
              <a:rPr lang="en-US" dirty="0" err="1" smtClean="0"/>
              <a:t>hub.on</a:t>
            </a:r>
            <a:r>
              <a:rPr lang="en-US" dirty="0" smtClean="0"/>
              <a:t>('</a:t>
            </a:r>
            <a:r>
              <a:rPr lang="en-US" dirty="0" err="1" smtClean="0"/>
              <a:t>onReceiveMessage</a:t>
            </a:r>
            <a:r>
              <a:rPr lang="en-US" dirty="0" smtClean="0"/>
              <a:t>', function (</a:t>
            </a:r>
            <a:r>
              <a:rPr lang="en-US" dirty="0" err="1" smtClean="0"/>
              <a:t>msg</a:t>
            </a:r>
            <a:r>
              <a:rPr lang="en-US" dirty="0" smtClean="0"/>
              <a:t>) {</a:t>
            </a:r>
          </a:p>
          <a:p>
            <a:r>
              <a:rPr lang="en-US" dirty="0" smtClean="0"/>
              <a:t>    $('#messages').prepend('&lt;li&gt;&lt;b&gt;' + </a:t>
            </a:r>
            <a:r>
              <a:rPr lang="en-US" dirty="0" err="1" smtClean="0"/>
              <a:t>msg.username</a:t>
            </a:r>
            <a:r>
              <a:rPr lang="en-US" dirty="0" smtClean="0"/>
              <a:t> + '&lt;/b&gt;: ' + </a:t>
            </a:r>
            <a:r>
              <a:rPr lang="en-US" dirty="0" err="1" smtClean="0"/>
              <a:t>msg.message</a:t>
            </a:r>
            <a:r>
              <a:rPr lang="en-US" dirty="0" smtClean="0"/>
              <a:t> + '&lt;/li&gt;');</a:t>
            </a:r>
          </a:p>
          <a:p>
            <a:r>
              <a:rPr lang="en-US" dirty="0" smtClean="0"/>
              <a:t>});</a:t>
            </a:r>
          </a:p>
          <a:p>
            <a:endParaRPr lang="en-US" dirty="0" smtClean="0"/>
          </a:p>
          <a:p>
            <a:r>
              <a:rPr lang="en-US" dirty="0" smtClean="0"/>
              <a:t>13. Replace the // TODO: set up the push button event handler comment with the code below</a:t>
            </a:r>
          </a:p>
          <a:p>
            <a:endParaRPr lang="en-US" dirty="0" smtClean="0"/>
          </a:p>
          <a:p>
            <a:r>
              <a:rPr lang="en-US" dirty="0" smtClean="0"/>
              <a:t>$('#send').click(function () {</a:t>
            </a:r>
          </a:p>
          <a:p>
            <a:r>
              <a:rPr lang="en-US" dirty="0" smtClean="0"/>
              <a:t>    </a:t>
            </a:r>
            <a:r>
              <a:rPr lang="en-US" dirty="0" err="1" smtClean="0"/>
              <a:t>hub.invoke</a:t>
            </a:r>
            <a:r>
              <a:rPr lang="en-US" dirty="0" smtClean="0"/>
              <a:t>('</a:t>
            </a:r>
            <a:r>
              <a:rPr lang="en-US" dirty="0" err="1" smtClean="0"/>
              <a:t>sendMessage</a:t>
            </a:r>
            <a:r>
              <a:rPr lang="en-US" dirty="0" smtClean="0"/>
              <a:t>', { username: $('#username').</a:t>
            </a:r>
            <a:r>
              <a:rPr lang="en-US" dirty="0" err="1" smtClean="0"/>
              <a:t>val</a:t>
            </a:r>
            <a:r>
              <a:rPr lang="en-US" dirty="0" smtClean="0"/>
              <a:t>(), message: $('#message').</a:t>
            </a:r>
            <a:r>
              <a:rPr lang="en-US" dirty="0" err="1" smtClean="0"/>
              <a:t>val</a:t>
            </a:r>
            <a:r>
              <a:rPr lang="en-US" dirty="0" smtClean="0"/>
              <a:t>() });</a:t>
            </a:r>
          </a:p>
          <a:p>
            <a:r>
              <a:rPr lang="en-US" dirty="0" smtClean="0"/>
              <a:t>});</a:t>
            </a:r>
          </a:p>
          <a:p>
            <a:endParaRPr lang="en-US" dirty="0" smtClean="0"/>
          </a:p>
          <a:p>
            <a:r>
              <a:rPr lang="en-US" dirty="0" smtClean="0"/>
              <a:t>14. Run the site</a:t>
            </a:r>
          </a:p>
          <a:p>
            <a:r>
              <a:rPr lang="en-US" dirty="0" smtClean="0"/>
              <a:t>15. Open a second browser instance</a:t>
            </a:r>
          </a:p>
          <a:p>
            <a:r>
              <a:rPr lang="en-US" dirty="0" smtClean="0"/>
              <a:t>16. Chat with yourself</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3757100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288077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724351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Fireworks demo is a simple multi-player</a:t>
            </a:r>
            <a:r>
              <a:rPr lang="en-US" baseline="0" dirty="0" smtClean="0"/>
              <a:t> game that demonstrates more of what’s possible with </a:t>
            </a:r>
            <a:r>
              <a:rPr lang="en-US" baseline="0" dirty="0" err="1" smtClean="0"/>
              <a:t>SignalR</a:t>
            </a:r>
            <a:r>
              <a:rPr lang="en-US" baseline="0" dirty="0" smtClean="0"/>
              <a:t>.</a:t>
            </a:r>
          </a:p>
          <a:p>
            <a:endParaRPr lang="en-US" baseline="0" dirty="0" smtClean="0"/>
          </a:p>
          <a:p>
            <a:r>
              <a:rPr lang="en-US" b="1" baseline="0" dirty="0" smtClean="0"/>
              <a:t>Demo Script</a:t>
            </a:r>
          </a:p>
          <a:p>
            <a:r>
              <a:rPr lang="en-US" b="0" baseline="0" dirty="0" smtClean="0"/>
              <a:t>Open Firework-End solution. </a:t>
            </a:r>
          </a:p>
          <a:p>
            <a:pPr marL="0" marR="0" indent="0" algn="l" defTabSz="1218987" rtl="0" eaLnBrk="1" fontAlgn="auto" latinLnBrk="0" hangingPunct="1">
              <a:lnSpc>
                <a:spcPct val="100000"/>
              </a:lnSpc>
              <a:spcBef>
                <a:spcPts val="0"/>
              </a:spcBef>
              <a:spcAft>
                <a:spcPts val="0"/>
              </a:spcAft>
              <a:buClrTx/>
              <a:buSzTx/>
              <a:buFontTx/>
              <a:buNone/>
              <a:tabLst/>
              <a:defRPr/>
            </a:pPr>
            <a:r>
              <a:rPr lang="en-US" b="0" baseline="0" dirty="0" smtClean="0"/>
              <a:t>Walk through server-side </a:t>
            </a:r>
            <a:r>
              <a:rPr lang="en-US" b="0" baseline="0" dirty="0" err="1" smtClean="0"/>
              <a:t>SignalR</a:t>
            </a:r>
            <a:r>
              <a:rPr lang="en-US" b="0" baseline="0" dirty="0" smtClean="0"/>
              <a:t> Hub to show what it does</a:t>
            </a:r>
          </a:p>
          <a:p>
            <a:r>
              <a:rPr lang="en-US" b="0" baseline="0" dirty="0" smtClean="0"/>
              <a:t>Walk through JavaScript code that makes the Hub connection</a:t>
            </a:r>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088282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baseline="0" dirty="0" smtClean="0"/>
              <a:t> is comprised of multiple components that can be thought of in three parts. </a:t>
            </a:r>
          </a:p>
          <a:p>
            <a:endParaRPr lang="en-US" baseline="0" dirty="0" smtClean="0"/>
          </a:p>
          <a:p>
            <a:r>
              <a:rPr lang="en-US" b="1" baseline="0" dirty="0" smtClean="0"/>
              <a:t>Clients</a:t>
            </a:r>
            <a:r>
              <a:rPr lang="en-US" baseline="0" dirty="0" smtClean="0"/>
              <a:t> – the operating system or programming environment that can make calls using </a:t>
            </a:r>
            <a:r>
              <a:rPr lang="en-US" baseline="0" dirty="0" err="1" smtClean="0"/>
              <a:t>SignalR</a:t>
            </a:r>
            <a:r>
              <a:rPr lang="en-US" baseline="0" dirty="0" smtClean="0"/>
              <a:t>. Numerous </a:t>
            </a:r>
            <a:r>
              <a:rPr lang="en-US" baseline="0" dirty="0" err="1" smtClean="0"/>
              <a:t>SignalR</a:t>
            </a:r>
            <a:r>
              <a:rPr lang="en-US" baseline="0" dirty="0" smtClean="0"/>
              <a:t> clients exist for everything from JavaScript to </a:t>
            </a:r>
            <a:r>
              <a:rPr lang="en-US" baseline="0" dirty="0" err="1" smtClean="0"/>
              <a:t>iOS</a:t>
            </a:r>
            <a:r>
              <a:rPr lang="en-US" baseline="0" dirty="0" smtClean="0"/>
              <a:t>, most of which began as community contributions. </a:t>
            </a:r>
            <a:r>
              <a:rPr lang="en-US" b="1" baseline="0" dirty="0" smtClean="0"/>
              <a:t>CLICK to fade in Clients</a:t>
            </a:r>
          </a:p>
          <a:p>
            <a:endParaRPr lang="en-US" dirty="0" smtClean="0"/>
          </a:p>
          <a:p>
            <a:r>
              <a:rPr lang="en-US" b="1" dirty="0" smtClean="0"/>
              <a:t>Hosts </a:t>
            </a:r>
            <a:r>
              <a:rPr lang="en-US" b="0" dirty="0" smtClean="0"/>
              <a:t>– </a:t>
            </a:r>
            <a:r>
              <a:rPr lang="en-US" b="0" dirty="0" err="1" smtClean="0"/>
              <a:t>SignalR</a:t>
            </a:r>
            <a:r>
              <a:rPr lang="en-US" b="0" baseline="0" dirty="0" smtClean="0"/>
              <a:t> can be hosted in ASP.NET, as is the traditional method. There also exists capability to self-host </a:t>
            </a:r>
            <a:r>
              <a:rPr lang="en-US" b="0" baseline="0" dirty="0" err="1" smtClean="0"/>
              <a:t>SignalR</a:t>
            </a:r>
            <a:r>
              <a:rPr lang="en-US" b="0" baseline="0" dirty="0" smtClean="0"/>
              <a:t>, so you could host a hub in an EXE or in a Windows Azure worker role. </a:t>
            </a:r>
            <a:r>
              <a:rPr lang="en-US" b="1" baseline="0" dirty="0" smtClean="0"/>
              <a:t>CLICK to fade in Hosts</a:t>
            </a:r>
            <a:endParaRPr lang="en-US" b="0" baseline="0" dirty="0" smtClean="0"/>
          </a:p>
          <a:p>
            <a:endParaRPr lang="en-US" b="0" baseline="0" dirty="0" smtClean="0"/>
          </a:p>
          <a:p>
            <a:r>
              <a:rPr lang="en-US" b="1" baseline="0" dirty="0" smtClean="0"/>
              <a:t>Backplanes – </a:t>
            </a:r>
            <a:r>
              <a:rPr lang="en-US" b="0" baseline="0" dirty="0" err="1" smtClean="0"/>
              <a:t>SignalR</a:t>
            </a:r>
            <a:r>
              <a:rPr lang="en-US" b="0" baseline="0" dirty="0" smtClean="0"/>
              <a:t> isn’t load-balancer friendly out of the box. Hubs live on one server or role instance. If an application that is to be load-balanced needs to make use of </a:t>
            </a:r>
            <a:r>
              <a:rPr lang="en-US" b="0" baseline="0" dirty="0" err="1" smtClean="0"/>
              <a:t>SignalR</a:t>
            </a:r>
            <a:r>
              <a:rPr lang="en-US" b="0" baseline="0" dirty="0" smtClean="0"/>
              <a:t>, that application needs a backplane behind the servers or instances running the application.</a:t>
            </a:r>
          </a:p>
          <a:p>
            <a:endParaRPr lang="en-US" b="0" baseline="0" dirty="0" smtClean="0"/>
          </a:p>
          <a:p>
            <a:r>
              <a:rPr lang="en-US" b="0" baseline="0" dirty="0" smtClean="0"/>
              <a:t>Backplane support was completely re-written for the 1.0 alpha release. Currently, three backplanes exist – SQL Server, Service Bus, and </a:t>
            </a:r>
            <a:r>
              <a:rPr lang="en-US" b="0" baseline="0" dirty="0" err="1" smtClean="0"/>
              <a:t>Redis</a:t>
            </a:r>
            <a:r>
              <a:rPr lang="en-US" b="0" baseline="0" dirty="0" smtClean="0"/>
              <a:t>.</a:t>
            </a:r>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329335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402776"/>
            <a:ext cx="11149013" cy="761747"/>
          </a:xfrm>
        </p:spPr>
        <p:txBody>
          <a:bodyPr/>
          <a:lstStyle/>
          <a:p>
            <a:r>
              <a:rPr lang="en-US" dirty="0" err="1"/>
              <a:t>SignalR</a:t>
            </a:r>
            <a:r>
              <a:rPr lang="en-US" dirty="0"/>
              <a:t> Components</a:t>
            </a:r>
          </a:p>
        </p:txBody>
      </p:sp>
      <p:sp>
        <p:nvSpPr>
          <p:cNvPr id="5" name="Rectangle 4"/>
          <p:cNvSpPr/>
          <p:nvPr/>
        </p:nvSpPr>
        <p:spPr bwMode="auto">
          <a:xfrm>
            <a:off x="735979" y="3785305"/>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ASP.NET</a:t>
            </a:r>
          </a:p>
        </p:txBody>
      </p:sp>
      <p:sp>
        <p:nvSpPr>
          <p:cNvPr id="6" name="Rectangle 5"/>
          <p:cNvSpPr/>
          <p:nvPr/>
        </p:nvSpPr>
        <p:spPr bwMode="auto">
          <a:xfrm>
            <a:off x="2282252" y="3785305"/>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OWIN</a:t>
            </a:r>
          </a:p>
        </p:txBody>
      </p:sp>
      <p:sp>
        <p:nvSpPr>
          <p:cNvPr id="7" name="Rectangle 6"/>
          <p:cNvSpPr/>
          <p:nvPr/>
        </p:nvSpPr>
        <p:spPr bwMode="auto">
          <a:xfrm>
            <a:off x="10020851"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Service Bus</a:t>
            </a:r>
          </a:p>
        </p:txBody>
      </p:sp>
      <p:sp>
        <p:nvSpPr>
          <p:cNvPr id="8" name="Rectangle 7"/>
          <p:cNvSpPr/>
          <p:nvPr/>
        </p:nvSpPr>
        <p:spPr bwMode="auto">
          <a:xfrm>
            <a:off x="8475018"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Redis</a:t>
            </a:r>
            <a:endParaRPr lang="en-US" sz="2200" dirty="0" smtClean="0">
              <a:gradFill>
                <a:gsLst>
                  <a:gs pos="0">
                    <a:srgbClr val="FFFFFF"/>
                  </a:gs>
                  <a:gs pos="100000">
                    <a:srgbClr val="FFFFFF"/>
                  </a:gs>
                </a:gsLst>
                <a:lin ang="5400000" scaled="0"/>
              </a:gradFill>
            </a:endParaRPr>
          </a:p>
        </p:txBody>
      </p:sp>
      <p:sp>
        <p:nvSpPr>
          <p:cNvPr id="9" name="Rectangle 8"/>
          <p:cNvSpPr/>
          <p:nvPr/>
        </p:nvSpPr>
        <p:spPr bwMode="auto">
          <a:xfrm>
            <a:off x="736860"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JQuery</a:t>
            </a:r>
            <a:r>
              <a:rPr lang="en-US" sz="2200" dirty="0" smtClean="0">
                <a:gradFill>
                  <a:gsLst>
                    <a:gs pos="0">
                      <a:srgbClr val="FFFFFF"/>
                    </a:gs>
                    <a:gs pos="100000">
                      <a:srgbClr val="FFFFFF"/>
                    </a:gs>
                  </a:gsLst>
                  <a:lin ang="5400000" scaled="0"/>
                </a:gradFill>
              </a:rPr>
              <a:t>	</a:t>
            </a:r>
          </a:p>
        </p:txBody>
      </p:sp>
      <p:sp>
        <p:nvSpPr>
          <p:cNvPr id="10" name="Rectangle 9"/>
          <p:cNvSpPr/>
          <p:nvPr/>
        </p:nvSpPr>
        <p:spPr bwMode="auto">
          <a:xfrm>
            <a:off x="8475018"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rPr>
              <a:t>WinRT</a:t>
            </a:r>
            <a:endParaRPr lang="en-US" dirty="0" smtClean="0">
              <a:gradFill>
                <a:gsLst>
                  <a:gs pos="0">
                    <a:srgbClr val="FFFFFF"/>
                  </a:gs>
                  <a:gs pos="100000">
                    <a:srgbClr val="FFFFFF"/>
                  </a:gs>
                </a:gsLst>
                <a:lin ang="5400000" scaled="0"/>
              </a:gradFill>
            </a:endParaRPr>
          </a:p>
        </p:txBody>
      </p:sp>
      <p:sp>
        <p:nvSpPr>
          <p:cNvPr id="11" name="Rectangle 10"/>
          <p:cNvSpPr/>
          <p:nvPr/>
        </p:nvSpPr>
        <p:spPr bwMode="auto">
          <a:xfrm>
            <a:off x="2282693"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Native .</a:t>
            </a:r>
            <a:r>
              <a:rPr lang="en-US" sz="2200" dirty="0" smtClean="0">
                <a:gradFill>
                  <a:gsLst>
                    <a:gs pos="0">
                      <a:srgbClr val="FFFFFF"/>
                    </a:gs>
                    <a:gs pos="100000">
                      <a:srgbClr val="FFFFFF"/>
                    </a:gs>
                  </a:gsLst>
                  <a:lin ang="5400000" scaled="0"/>
                </a:gradFill>
              </a:rPr>
              <a:t>NET</a:t>
            </a:r>
            <a:endParaRPr lang="en-US" sz="2200" dirty="0">
              <a:gradFill>
                <a:gsLst>
                  <a:gs pos="0">
                    <a:srgbClr val="FFFFFF"/>
                  </a:gs>
                  <a:gs pos="100000">
                    <a:srgbClr val="FFFFFF"/>
                  </a:gs>
                </a:gsLst>
                <a:lin ang="5400000" scaled="0"/>
              </a:gradFill>
            </a:endParaRPr>
          </a:p>
        </p:txBody>
      </p:sp>
      <p:sp>
        <p:nvSpPr>
          <p:cNvPr id="12" name="Rectangle 11"/>
          <p:cNvSpPr/>
          <p:nvPr/>
        </p:nvSpPr>
        <p:spPr bwMode="auto">
          <a:xfrm>
            <a:off x="10020851"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Android</a:t>
            </a:r>
          </a:p>
          <a:p>
            <a:pPr algn="ctr" defTabSz="914099" fontAlgn="base">
              <a:spcBef>
                <a:spcPct val="0"/>
              </a:spcBef>
              <a:spcAft>
                <a:spcPct val="0"/>
              </a:spcAft>
            </a:pPr>
            <a:r>
              <a:rPr lang="en-US" dirty="0" smtClean="0">
                <a:gradFill>
                  <a:gsLst>
                    <a:gs pos="0">
                      <a:srgbClr val="FFFFFF"/>
                    </a:gs>
                    <a:gs pos="100000">
                      <a:srgbClr val="FFFFFF"/>
                    </a:gs>
                  </a:gsLst>
                  <a:lin ang="5400000" scaled="0"/>
                </a:gradFill>
              </a:rPr>
              <a:t>(via Mono)</a:t>
            </a:r>
          </a:p>
        </p:txBody>
      </p:sp>
      <p:sp>
        <p:nvSpPr>
          <p:cNvPr id="13" name="Rectangle 12"/>
          <p:cNvSpPr/>
          <p:nvPr/>
        </p:nvSpPr>
        <p:spPr bwMode="auto">
          <a:xfrm>
            <a:off x="3828526"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WP7</a:t>
            </a:r>
          </a:p>
        </p:txBody>
      </p:sp>
      <p:sp>
        <p:nvSpPr>
          <p:cNvPr id="14" name="Rectangle 13"/>
          <p:cNvSpPr/>
          <p:nvPr/>
        </p:nvSpPr>
        <p:spPr bwMode="auto">
          <a:xfrm>
            <a:off x="6929185"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Silverlight</a:t>
            </a:r>
          </a:p>
        </p:txBody>
      </p:sp>
      <p:sp>
        <p:nvSpPr>
          <p:cNvPr id="15" name="Right Brace 14"/>
          <p:cNvSpPr/>
          <p:nvPr/>
        </p:nvSpPr>
        <p:spPr>
          <a:xfrm rot="16200000">
            <a:off x="5940596" y="-3355725"/>
            <a:ext cx="336165" cy="10745398"/>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6" name="TextBox 15"/>
          <p:cNvSpPr txBox="1"/>
          <p:nvPr/>
        </p:nvSpPr>
        <p:spPr>
          <a:xfrm>
            <a:off x="5549639" y="1461093"/>
            <a:ext cx="1098058"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t>Clients</a:t>
            </a:r>
            <a:endParaRPr lang="en-US" sz="2800" cap="small" dirty="0"/>
          </a:p>
        </p:txBody>
      </p:sp>
      <p:sp>
        <p:nvSpPr>
          <p:cNvPr id="17" name="Right Brace 16"/>
          <p:cNvSpPr/>
          <p:nvPr/>
        </p:nvSpPr>
        <p:spPr>
          <a:xfrm rot="5400000">
            <a:off x="9028386" y="3197149"/>
            <a:ext cx="353790" cy="4552193"/>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8" name="TextBox 17"/>
          <p:cNvSpPr txBox="1"/>
          <p:nvPr/>
        </p:nvSpPr>
        <p:spPr>
          <a:xfrm>
            <a:off x="8338216" y="5623655"/>
            <a:ext cx="1734129" cy="387798"/>
          </a:xfrm>
          <a:prstGeom prst="rect">
            <a:avLst/>
          </a:prstGeom>
          <a:noFill/>
        </p:spPr>
        <p:txBody>
          <a:bodyPr wrap="none" lIns="0" tIns="0" rIns="0" bIns="0" rtlCol="0">
            <a:spAutoFit/>
          </a:bodyPr>
          <a:lstStyle/>
          <a:p>
            <a:pPr algn="ctr">
              <a:lnSpc>
                <a:spcPct val="90000"/>
              </a:lnSpc>
              <a:spcBef>
                <a:spcPct val="20000"/>
              </a:spcBef>
              <a:buSzPct val="80000"/>
            </a:pPr>
            <a:r>
              <a:rPr lang="en-US" sz="2800" cap="small" dirty="0" smtClean="0"/>
              <a:t>Backplanes</a:t>
            </a:r>
            <a:endParaRPr lang="en-US" sz="2800" cap="small" dirty="0"/>
          </a:p>
        </p:txBody>
      </p:sp>
      <p:sp>
        <p:nvSpPr>
          <p:cNvPr id="19" name="Rectangle 18"/>
          <p:cNvSpPr/>
          <p:nvPr/>
        </p:nvSpPr>
        <p:spPr bwMode="auto">
          <a:xfrm>
            <a:off x="3828525" y="3785307"/>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Self</a:t>
            </a:r>
          </a:p>
        </p:txBody>
      </p:sp>
      <p:sp>
        <p:nvSpPr>
          <p:cNvPr id="20" name="Rectangle 19"/>
          <p:cNvSpPr/>
          <p:nvPr/>
        </p:nvSpPr>
        <p:spPr bwMode="auto">
          <a:xfrm>
            <a:off x="6929184" y="3785307"/>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SQL</a:t>
            </a:r>
          </a:p>
        </p:txBody>
      </p:sp>
      <p:sp>
        <p:nvSpPr>
          <p:cNvPr id="21" name="Rectangle 20"/>
          <p:cNvSpPr/>
          <p:nvPr/>
        </p:nvSpPr>
        <p:spPr bwMode="auto">
          <a:xfrm>
            <a:off x="5368405"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iOS</a:t>
            </a:r>
            <a:endParaRPr lang="en-US" sz="2200" dirty="0" smtClean="0">
              <a:gradFill>
                <a:gsLst>
                  <a:gs pos="0">
                    <a:srgbClr val="FFFFFF"/>
                  </a:gs>
                  <a:gs pos="100000">
                    <a:srgbClr val="FFFFFF"/>
                  </a:gs>
                </a:gsLst>
                <a:lin ang="5400000" scaled="0"/>
              </a:gradFill>
            </a:endParaRPr>
          </a:p>
        </p:txBody>
      </p:sp>
      <p:sp>
        <p:nvSpPr>
          <p:cNvPr id="23" name="TextBox 22"/>
          <p:cNvSpPr txBox="1"/>
          <p:nvPr/>
        </p:nvSpPr>
        <p:spPr>
          <a:xfrm>
            <a:off x="2549688" y="5650140"/>
            <a:ext cx="926536"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t>Hosts</a:t>
            </a:r>
            <a:endParaRPr lang="en-US" sz="2800" cap="small" dirty="0"/>
          </a:p>
        </p:txBody>
      </p:sp>
      <p:sp>
        <p:nvSpPr>
          <p:cNvPr id="24" name="Right Brace 23"/>
          <p:cNvSpPr/>
          <p:nvPr/>
        </p:nvSpPr>
        <p:spPr>
          <a:xfrm rot="5400000">
            <a:off x="2835180" y="3178503"/>
            <a:ext cx="353790" cy="4552193"/>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013578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ppt_x"/>
                                          </p:val>
                                        </p:tav>
                                        <p:tav tm="100000">
                                          <p:val>
                                            <p:strVal val="#ppt_x"/>
                                          </p:val>
                                        </p:tav>
                                      </p:tavLst>
                                    </p:anim>
                                    <p:anim calcmode="lin" valueType="num">
                                      <p:cBhvr additive="base">
                                        <p:cTn id="53" dur="500" fill="hold"/>
                                        <p:tgtEl>
                                          <p:spTgt spid="19"/>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500" fill="hold"/>
                                        <p:tgtEl>
                                          <p:spTgt spid="6"/>
                                        </p:tgtEl>
                                        <p:attrNameLst>
                                          <p:attrName>ppt_x</p:attrName>
                                        </p:attrNameLst>
                                      </p:cBhvr>
                                      <p:tavLst>
                                        <p:tav tm="0">
                                          <p:val>
                                            <p:strVal val="#ppt_x"/>
                                          </p:val>
                                        </p:tav>
                                        <p:tav tm="100000">
                                          <p:val>
                                            <p:strVal val="#ppt_x"/>
                                          </p:val>
                                        </p:tav>
                                      </p:tavLst>
                                    </p:anim>
                                    <p:anim calcmode="lin" valueType="num">
                                      <p:cBhvr additive="base">
                                        <p:cTn id="5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childTnLst>
                          </p:cTn>
                        </p:par>
                        <p:par>
                          <p:cTn id="66" fill="hold">
                            <p:stCondLst>
                              <p:cond delay="500"/>
                            </p:stCondLst>
                            <p:childTnLst>
                              <p:par>
                                <p:cTn id="67" presetID="2" presetClass="entr" presetSubtype="4"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500" fill="hold"/>
                                        <p:tgtEl>
                                          <p:spTgt spid="7"/>
                                        </p:tgtEl>
                                        <p:attrNameLst>
                                          <p:attrName>ppt_x</p:attrName>
                                        </p:attrNameLst>
                                      </p:cBhvr>
                                      <p:tavLst>
                                        <p:tav tm="0">
                                          <p:val>
                                            <p:strVal val="#ppt_x"/>
                                          </p:val>
                                        </p:tav>
                                        <p:tav tm="100000">
                                          <p:val>
                                            <p:strVal val="#ppt_x"/>
                                          </p:val>
                                        </p:tav>
                                      </p:tavLst>
                                    </p:anim>
                                    <p:anim calcmode="lin" valueType="num">
                                      <p:cBhvr additive="base">
                                        <p:cTn id="78" dur="500" fill="hold"/>
                                        <p:tgtEl>
                                          <p:spTgt spid="7"/>
                                        </p:tgtEl>
                                        <p:attrNameLst>
                                          <p:attrName>ppt_y</p:attrName>
                                        </p:attrNameLst>
                                      </p:cBhvr>
                                      <p:tavLst>
                                        <p:tav tm="0">
                                          <p:val>
                                            <p:strVal val="1+#ppt_h/2"/>
                                          </p:val>
                                        </p:tav>
                                        <p:tav tm="100000">
                                          <p:val>
                                            <p:strVal val="#ppt_y"/>
                                          </p:val>
                                        </p:tav>
                                      </p:tavLst>
                                    </p:anim>
                                  </p:childTnLst>
                                </p:cTn>
                              </p:par>
                              <p:par>
                                <p:cTn id="79" presetID="10"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animBg="1"/>
      <p:bldP spid="18" grpId="0"/>
      <p:bldP spid="19" grpId="0" animBg="1"/>
      <p:bldP spid="20" grpId="0" animBg="1"/>
      <p:bldP spid="21" grpId="0" animBg="1"/>
      <p:bldP spid="23" grpId="0"/>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390745" y="2144376"/>
            <a:ext cx="6465322" cy="3157198"/>
          </a:xfrm>
          <a:prstGeom prst="rect">
            <a:avLst/>
          </a:prstGeom>
          <a:noFill/>
          <a:ln>
            <a:solidFill>
              <a:schemeClr val="bg2">
                <a:lumMod val="75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smtClean="0">
                <a:solidFill>
                  <a:schemeClr val="tx2"/>
                </a:solidFill>
              </a:rPr>
              <a:t>Backplane</a:t>
            </a:r>
          </a:p>
        </p:txBody>
      </p:sp>
      <p:sp>
        <p:nvSpPr>
          <p:cNvPr id="6" name="Title 4"/>
          <p:cNvSpPr>
            <a:spLocks noGrp="1"/>
          </p:cNvSpPr>
          <p:nvPr>
            <p:ph type="title"/>
          </p:nvPr>
        </p:nvSpPr>
        <p:spPr>
          <a:xfrm>
            <a:off x="519112" y="402776"/>
            <a:ext cx="11149013" cy="747897"/>
          </a:xfrm>
        </p:spPr>
        <p:txBody>
          <a:bodyPr/>
          <a:lstStyle/>
          <a:p>
            <a:r>
              <a:rPr lang="en-US" dirty="0" err="1" smtClean="0"/>
              <a:t>SignalR</a:t>
            </a:r>
            <a:r>
              <a:rPr lang="en-US" dirty="0" smtClean="0"/>
              <a:t> Backplanes</a:t>
            </a:r>
            <a:endParaRPr lang="en-US" dirty="0"/>
          </a:p>
        </p:txBody>
      </p:sp>
      <p:sp>
        <p:nvSpPr>
          <p:cNvPr id="7" name="Text Placeholder 5"/>
          <p:cNvSpPr>
            <a:spLocks noGrp="1"/>
          </p:cNvSpPr>
          <p:nvPr>
            <p:ph type="body" sz="quarter" idx="10"/>
          </p:nvPr>
        </p:nvSpPr>
        <p:spPr>
          <a:xfrm>
            <a:off x="519112" y="1370525"/>
            <a:ext cx="11213852" cy="553998"/>
          </a:xfrm>
        </p:spPr>
        <p:txBody>
          <a:bodyPr/>
          <a:lstStyle/>
          <a:p>
            <a:r>
              <a:rPr lang="en-US" dirty="0" smtClean="0">
                <a:solidFill>
                  <a:schemeClr val="accent2"/>
                </a:solidFill>
              </a:rPr>
              <a:t>Load balancing via a common transport mechanism</a:t>
            </a:r>
          </a:p>
        </p:txBody>
      </p:sp>
      <p:grpSp>
        <p:nvGrpSpPr>
          <p:cNvPr id="8" name="Group 7"/>
          <p:cNvGrpSpPr/>
          <p:nvPr/>
        </p:nvGrpSpPr>
        <p:grpSpPr>
          <a:xfrm>
            <a:off x="639923" y="2670672"/>
            <a:ext cx="624384" cy="654823"/>
            <a:chOff x="517525" y="2109891"/>
            <a:chExt cx="1865906" cy="1956870"/>
          </a:xfrm>
          <a:solidFill>
            <a:schemeClr val="accent2"/>
          </a:solidFill>
        </p:grpSpPr>
        <p:grpSp>
          <p:nvGrpSpPr>
            <p:cNvPr id="9" name="Group 8"/>
            <p:cNvGrpSpPr/>
            <p:nvPr/>
          </p:nvGrpSpPr>
          <p:grpSpPr>
            <a:xfrm>
              <a:off x="1122671" y="2109891"/>
              <a:ext cx="1260760" cy="759228"/>
              <a:chOff x="2893227" y="1263576"/>
              <a:chExt cx="895245" cy="539115"/>
            </a:xfrm>
            <a:grpFill/>
          </p:grpSpPr>
          <p:sp>
            <p:nvSpPr>
              <p:cNvPr id="13" name="Freeform 1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10" name="Group 9"/>
            <p:cNvGrpSpPr/>
            <p:nvPr/>
          </p:nvGrpSpPr>
          <p:grpSpPr>
            <a:xfrm>
              <a:off x="517525" y="2154961"/>
              <a:ext cx="752615" cy="1911800"/>
              <a:chOff x="7558088" y="1685925"/>
              <a:chExt cx="1322387" cy="3359150"/>
            </a:xfrm>
            <a:grpFill/>
          </p:grpSpPr>
          <p:sp>
            <p:nvSpPr>
              <p:cNvPr id="1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2" name="Freeform 1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15" name="Group 14"/>
          <p:cNvGrpSpPr/>
          <p:nvPr/>
        </p:nvGrpSpPr>
        <p:grpSpPr>
          <a:xfrm>
            <a:off x="3306907" y="2430075"/>
            <a:ext cx="739222" cy="739220"/>
            <a:chOff x="2785890" y="2664001"/>
            <a:chExt cx="739222" cy="739220"/>
          </a:xfrm>
        </p:grpSpPr>
        <p:sp>
          <p:nvSpPr>
            <p:cNvPr id="16" name="Rounded Rectangle 15"/>
            <p:cNvSpPr/>
            <p:nvPr/>
          </p:nvSpPr>
          <p:spPr bwMode="auto">
            <a:xfrm>
              <a:off x="2810885" y="2683653"/>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1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2664001"/>
              <a:ext cx="739222" cy="739220"/>
            </a:xfrm>
            <a:prstGeom prst="rect">
              <a:avLst/>
            </a:prstGeom>
            <a:noFill/>
          </p:spPr>
        </p:pic>
        <p:sp>
          <p:nvSpPr>
            <p:cNvPr id="18" name="Freeform 82"/>
            <p:cNvSpPr>
              <a:spLocks/>
            </p:cNvSpPr>
            <p:nvPr/>
          </p:nvSpPr>
          <p:spPr bwMode="auto">
            <a:xfrm>
              <a:off x="3133467" y="2987052"/>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Arrow Connector 18"/>
          <p:cNvCxnSpPr/>
          <p:nvPr/>
        </p:nvCxnSpPr>
        <p:spPr>
          <a:xfrm flipH="1">
            <a:off x="2618247" y="36402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pic>
        <p:nvPicPr>
          <p:cNvPr id="2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591446" y="2483302"/>
            <a:ext cx="2004353" cy="2004349"/>
          </a:xfrm>
          <a:prstGeom prst="rect">
            <a:avLst/>
          </a:prstGeom>
          <a:solidFill>
            <a:schemeClr val="bg2">
              <a:lumMod val="25000"/>
            </a:schemeClr>
          </a:solidFill>
        </p:spPr>
      </p:pic>
      <p:grpSp>
        <p:nvGrpSpPr>
          <p:cNvPr id="21" name="Group 20"/>
          <p:cNvGrpSpPr/>
          <p:nvPr/>
        </p:nvGrpSpPr>
        <p:grpSpPr>
          <a:xfrm>
            <a:off x="8467533" y="3913856"/>
            <a:ext cx="248860" cy="447674"/>
            <a:chOff x="1055951" y="6468452"/>
            <a:chExt cx="563178" cy="1013102"/>
          </a:xfrm>
          <a:solidFill>
            <a:schemeClr val="accent1"/>
          </a:solidFill>
        </p:grpSpPr>
        <p:sp>
          <p:nvSpPr>
            <p:cNvPr id="2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8467275" y="3321151"/>
            <a:ext cx="248860" cy="447674"/>
            <a:chOff x="1055951" y="6468452"/>
            <a:chExt cx="563178" cy="1013102"/>
          </a:xfrm>
          <a:solidFill>
            <a:schemeClr val="accent4"/>
          </a:solidFill>
        </p:grpSpPr>
        <p:sp>
          <p:nvSpPr>
            <p:cNvPr id="2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8467274" y="2741502"/>
            <a:ext cx="248860" cy="447674"/>
            <a:chOff x="1055951" y="6468452"/>
            <a:chExt cx="563178" cy="1013102"/>
          </a:xfrm>
          <a:solidFill>
            <a:schemeClr val="accent2"/>
          </a:solidFill>
        </p:grpSpPr>
        <p:sp>
          <p:nvSpPr>
            <p:cNvPr id="2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3306907" y="3315250"/>
            <a:ext cx="739222" cy="739220"/>
            <a:chOff x="2785890" y="3507984"/>
            <a:chExt cx="739222" cy="739220"/>
          </a:xfrm>
        </p:grpSpPr>
        <p:sp>
          <p:nvSpPr>
            <p:cNvPr id="31" name="Rounded Rectangle 30"/>
            <p:cNvSpPr/>
            <p:nvPr/>
          </p:nvSpPr>
          <p:spPr bwMode="auto">
            <a:xfrm>
              <a:off x="2810885" y="3527636"/>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3507984"/>
              <a:ext cx="739222" cy="739220"/>
            </a:xfrm>
            <a:prstGeom prst="rect">
              <a:avLst/>
            </a:prstGeom>
            <a:noFill/>
          </p:spPr>
        </p:pic>
        <p:sp>
          <p:nvSpPr>
            <p:cNvPr id="33" name="Freeform 82"/>
            <p:cNvSpPr>
              <a:spLocks/>
            </p:cNvSpPr>
            <p:nvPr/>
          </p:nvSpPr>
          <p:spPr bwMode="auto">
            <a:xfrm>
              <a:off x="3133467" y="3842293"/>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3306907" y="4176409"/>
            <a:ext cx="739222" cy="739220"/>
            <a:chOff x="2785890" y="4351967"/>
            <a:chExt cx="739222" cy="739220"/>
          </a:xfrm>
        </p:grpSpPr>
        <p:sp>
          <p:nvSpPr>
            <p:cNvPr id="35" name="Rounded Rectangle 34"/>
            <p:cNvSpPr/>
            <p:nvPr/>
          </p:nvSpPr>
          <p:spPr bwMode="auto">
            <a:xfrm>
              <a:off x="2810885" y="4371619"/>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4351967"/>
              <a:ext cx="739222" cy="739220"/>
            </a:xfrm>
            <a:prstGeom prst="rect">
              <a:avLst/>
            </a:prstGeom>
            <a:noFill/>
          </p:spPr>
        </p:pic>
        <p:sp>
          <p:nvSpPr>
            <p:cNvPr id="37" name="Freeform 82"/>
            <p:cNvSpPr>
              <a:spLocks/>
            </p:cNvSpPr>
            <p:nvPr/>
          </p:nvSpPr>
          <p:spPr bwMode="auto">
            <a:xfrm>
              <a:off x="3155501" y="4692990"/>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8" name="Straight Arrow Connector 37"/>
          <p:cNvCxnSpPr/>
          <p:nvPr/>
        </p:nvCxnSpPr>
        <p:spPr>
          <a:xfrm flipH="1">
            <a:off x="2606416" y="27903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a:off x="4142041" y="2539496"/>
            <a:ext cx="4242816" cy="26160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89377" y="3600903"/>
            <a:ext cx="4295480" cy="37422"/>
          </a:xfrm>
          <a:prstGeom prst="straightConnector1">
            <a:avLst/>
          </a:prstGeom>
          <a:ln>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89376" y="4361530"/>
            <a:ext cx="4295481" cy="36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a:off x="4089377" y="3854943"/>
            <a:ext cx="4295480" cy="33523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a:off x="4142041" y="2801105"/>
            <a:ext cx="4242816" cy="121893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0800000" flipV="1">
            <a:off x="4089377" y="3768825"/>
            <a:ext cx="4244274" cy="777558"/>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p:nvPr/>
        </p:nvCxnSpPr>
        <p:spPr>
          <a:xfrm rot="10800000">
            <a:off x="4142041" y="2670301"/>
            <a:ext cx="4242816" cy="815175"/>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0800000" flipV="1">
            <a:off x="4089377" y="2965337"/>
            <a:ext cx="4244276" cy="479780"/>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0800000" flipV="1">
            <a:off x="4089377" y="3077886"/>
            <a:ext cx="4244274" cy="1283643"/>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39923" y="3514655"/>
            <a:ext cx="624384" cy="654823"/>
            <a:chOff x="517525" y="2109891"/>
            <a:chExt cx="1865906" cy="1956870"/>
          </a:xfrm>
          <a:solidFill>
            <a:schemeClr val="accent2"/>
          </a:solidFill>
        </p:grpSpPr>
        <p:grpSp>
          <p:nvGrpSpPr>
            <p:cNvPr id="49" name="Group 48"/>
            <p:cNvGrpSpPr/>
            <p:nvPr/>
          </p:nvGrpSpPr>
          <p:grpSpPr>
            <a:xfrm>
              <a:off x="1122671" y="2109891"/>
              <a:ext cx="1260760" cy="759228"/>
              <a:chOff x="2893227" y="1263576"/>
              <a:chExt cx="895245" cy="539115"/>
            </a:xfrm>
            <a:grpFill/>
          </p:grpSpPr>
          <p:sp>
            <p:nvSpPr>
              <p:cNvPr id="53" name="Freeform 5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0" name="Group 49"/>
            <p:cNvGrpSpPr/>
            <p:nvPr/>
          </p:nvGrpSpPr>
          <p:grpSpPr>
            <a:xfrm>
              <a:off x="517525" y="2154961"/>
              <a:ext cx="752615" cy="1911800"/>
              <a:chOff x="7558088" y="1685925"/>
              <a:chExt cx="1322387" cy="3359150"/>
            </a:xfrm>
            <a:grpFill/>
          </p:grpSpPr>
          <p:sp>
            <p:nvSpPr>
              <p:cNvPr id="5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2" name="Freeform 5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55" name="Group 54"/>
          <p:cNvGrpSpPr/>
          <p:nvPr/>
        </p:nvGrpSpPr>
        <p:grpSpPr>
          <a:xfrm>
            <a:off x="639923" y="4358638"/>
            <a:ext cx="624384" cy="654823"/>
            <a:chOff x="517525" y="2109891"/>
            <a:chExt cx="1865906" cy="1956870"/>
          </a:xfrm>
          <a:solidFill>
            <a:schemeClr val="accent2"/>
          </a:solidFill>
        </p:grpSpPr>
        <p:grpSp>
          <p:nvGrpSpPr>
            <p:cNvPr id="56" name="Group 55"/>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7" name="Group 56"/>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62" name="Rectangle 61"/>
          <p:cNvSpPr/>
          <p:nvPr/>
        </p:nvSpPr>
        <p:spPr bwMode="auto">
          <a:xfrm>
            <a:off x="2061713" y="2308947"/>
            <a:ext cx="465827" cy="2751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Load Balancer</a:t>
            </a:r>
          </a:p>
        </p:txBody>
      </p:sp>
      <p:cxnSp>
        <p:nvCxnSpPr>
          <p:cNvPr id="63" name="Straight Arrow Connector 62"/>
          <p:cNvCxnSpPr/>
          <p:nvPr/>
        </p:nvCxnSpPr>
        <p:spPr>
          <a:xfrm flipH="1">
            <a:off x="2618247" y="44842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1311608" y="36434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p:nvPr/>
        </p:nvCxnSpPr>
        <p:spPr>
          <a:xfrm flipH="1">
            <a:off x="1299777" y="27936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flipH="1">
            <a:off x="1311608" y="44874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a:off x="2604397" y="37926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a:xfrm>
            <a:off x="2592566" y="29427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9" name="Straight Arrow Connector 68"/>
          <p:cNvCxnSpPr/>
          <p:nvPr/>
        </p:nvCxnSpPr>
        <p:spPr>
          <a:xfrm>
            <a:off x="2604397" y="46366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p:nvPr/>
        </p:nvCxnSpPr>
        <p:spPr>
          <a:xfrm>
            <a:off x="1297758" y="37958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p:nvPr/>
        </p:nvCxnSpPr>
        <p:spPr>
          <a:xfrm>
            <a:off x="1285927" y="29460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2" name="Straight Arrow Connector 71"/>
          <p:cNvCxnSpPr/>
          <p:nvPr/>
        </p:nvCxnSpPr>
        <p:spPr>
          <a:xfrm>
            <a:off x="1297758" y="46398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14444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2" presetClass="entr" presetSubtype="2"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right)">
                                      <p:cBhvr>
                                        <p:cTn id="55" dur="500"/>
                                        <p:tgtEl>
                                          <p:spTgt spid="67"/>
                                        </p:tgtEl>
                                      </p:cBhvr>
                                    </p:animEffect>
                                  </p:childTnLst>
                                </p:cTn>
                              </p:par>
                              <p:par>
                                <p:cTn id="56" presetID="22" presetClass="entr" presetSubtype="2"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right)">
                                      <p:cBhvr>
                                        <p:cTn id="58" dur="500"/>
                                        <p:tgtEl>
                                          <p:spTgt spid="69"/>
                                        </p:tgtEl>
                                      </p:cBhvr>
                                    </p:animEffect>
                                  </p:childTnLst>
                                </p:cTn>
                              </p:par>
                            </p:childTnLst>
                          </p:cTn>
                        </p:par>
                        <p:par>
                          <p:cTn id="59" fill="hold">
                            <p:stCondLst>
                              <p:cond delay="1500"/>
                            </p:stCondLst>
                            <p:childTnLst>
                              <p:par>
                                <p:cTn id="60" presetID="22" presetClass="entr" presetSubtype="2"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right)">
                                      <p:cBhvr>
                                        <p:cTn id="62" dur="500"/>
                                        <p:tgtEl>
                                          <p:spTgt spid="71"/>
                                        </p:tgtEl>
                                      </p:cBhvr>
                                    </p:animEffect>
                                  </p:childTnLst>
                                </p:cTn>
                              </p:par>
                              <p:par>
                                <p:cTn id="63" presetID="22" presetClass="entr" presetSubtype="2"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500"/>
                                        <p:tgtEl>
                                          <p:spTgt spid="70"/>
                                        </p:tgtEl>
                                      </p:cBhvr>
                                    </p:animEffect>
                                  </p:childTnLst>
                                </p:cTn>
                              </p:par>
                              <p:par>
                                <p:cTn id="66" presetID="22" presetClass="entr" presetSubtype="2"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right)">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6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6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6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6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7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2"/>
                                        </p:tgtEl>
                                        <p:attrNameLst>
                                          <p:attrName>style.visibility</p:attrName>
                                        </p:attrNameLst>
                                      </p:cBhvr>
                                      <p:to>
                                        <p:strVal val="hidden"/>
                                      </p:to>
                                    </p:set>
                                  </p:childTnLst>
                                </p:cTn>
                              </p:par>
                            </p:childTnLst>
                          </p:cTn>
                        </p:par>
                        <p:par>
                          <p:cTn id="95" fill="hold">
                            <p:stCondLst>
                              <p:cond delay="0"/>
                            </p:stCondLst>
                            <p:childTnLst>
                              <p:par>
                                <p:cTn id="96" presetID="10"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par>
                                <p:cTn id="102" presetID="10" presetClass="entr" presetSubtype="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par>
                                <p:cTn id="105" presetID="10" presetClass="entr" presetSubtype="0" fill="hold" nodeType="with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fade">
                                      <p:cBhvr>
                                        <p:cTn id="110" dur="500"/>
                                        <p:tgtEl>
                                          <p:spTgt spid="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wipe(left)">
                                      <p:cBhvr>
                                        <p:cTn id="115" dur="500"/>
                                        <p:tgtEl>
                                          <p:spTgt spid="65"/>
                                        </p:tgtEl>
                                      </p:cBhvr>
                                    </p:animEffec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500"/>
                                        <p:tgtEl>
                                          <p:spTgt spid="38"/>
                                        </p:tgtEl>
                                      </p:cBhvr>
                                    </p:animEffect>
                                  </p:childTnLst>
                                </p:cTn>
                              </p:par>
                            </p:childTnLst>
                          </p:cTn>
                        </p:par>
                        <p:par>
                          <p:cTn id="120" fill="hold">
                            <p:stCondLst>
                              <p:cond delay="1000"/>
                            </p:stCondLst>
                            <p:childTnLst>
                              <p:par>
                                <p:cTn id="121" presetID="22" presetClass="entr" presetSubtype="8" fill="hold"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wipe(left)">
                                      <p:cBhvr>
                                        <p:cTn id="123" dur="500"/>
                                        <p:tgtEl>
                                          <p:spTgt spid="39"/>
                                        </p:tgtEl>
                                      </p:cBhvr>
                                    </p:animEffect>
                                  </p:childTnLst>
                                </p:cTn>
                              </p:par>
                            </p:childTnLst>
                          </p:cTn>
                        </p:par>
                        <p:par>
                          <p:cTn id="124" fill="hold">
                            <p:stCondLst>
                              <p:cond delay="1500"/>
                            </p:stCondLst>
                            <p:childTnLst>
                              <p:par>
                                <p:cTn id="125" presetID="22" presetClass="entr" presetSubtype="2" fill="hold"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right)">
                                      <p:cBhvr>
                                        <p:cTn id="127" dur="500"/>
                                        <p:tgtEl>
                                          <p:spTgt spid="46"/>
                                        </p:tgtEl>
                                      </p:cBhvr>
                                    </p:animEffect>
                                  </p:childTnLst>
                                </p:cTn>
                              </p:par>
                              <p:par>
                                <p:cTn id="128" presetID="22" presetClass="entr" presetSubtype="2" fill="hold"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right)">
                                      <p:cBhvr>
                                        <p:cTn id="130" dur="500"/>
                                        <p:tgtEl>
                                          <p:spTgt spid="47"/>
                                        </p:tgtEl>
                                      </p:cBhvr>
                                    </p:animEffect>
                                  </p:childTnLst>
                                </p:cTn>
                              </p:par>
                            </p:childTnLst>
                          </p:cTn>
                        </p:par>
                        <p:par>
                          <p:cTn id="131" fill="hold">
                            <p:stCondLst>
                              <p:cond delay="2000"/>
                            </p:stCondLst>
                            <p:childTnLst>
                              <p:par>
                                <p:cTn id="132" presetID="22" presetClass="entr" presetSubtype="2" fill="hold"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ipe(right)">
                                      <p:cBhvr>
                                        <p:cTn id="134" dur="500"/>
                                        <p:tgtEl>
                                          <p:spTgt spid="68"/>
                                        </p:tgtEl>
                                      </p:cBhvr>
                                    </p:animEffect>
                                  </p:childTnLst>
                                </p:cTn>
                              </p:par>
                              <p:par>
                                <p:cTn id="135" presetID="22" presetClass="entr" presetSubtype="2"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wipe(right)">
                                      <p:cBhvr>
                                        <p:cTn id="137" dur="500"/>
                                        <p:tgtEl>
                                          <p:spTgt spid="67"/>
                                        </p:tgtEl>
                                      </p:cBhvr>
                                    </p:animEffect>
                                  </p:childTnLst>
                                </p:cTn>
                              </p:par>
                              <p:par>
                                <p:cTn id="138" presetID="22" presetClass="entr" presetSubtype="2" fill="hold" nodeType="withEffect">
                                  <p:stCondLst>
                                    <p:cond delay="0"/>
                                  </p:stCondLst>
                                  <p:childTnLst>
                                    <p:set>
                                      <p:cBhvr>
                                        <p:cTn id="139" dur="1" fill="hold">
                                          <p:stCondLst>
                                            <p:cond delay="0"/>
                                          </p:stCondLst>
                                        </p:cTn>
                                        <p:tgtEl>
                                          <p:spTgt spid="69"/>
                                        </p:tgtEl>
                                        <p:attrNameLst>
                                          <p:attrName>style.visibility</p:attrName>
                                        </p:attrNameLst>
                                      </p:cBhvr>
                                      <p:to>
                                        <p:strVal val="visible"/>
                                      </p:to>
                                    </p:set>
                                    <p:animEffect transition="in" filter="wipe(right)">
                                      <p:cBhvr>
                                        <p:cTn id="140" dur="500"/>
                                        <p:tgtEl>
                                          <p:spTgt spid="69"/>
                                        </p:tgtEl>
                                      </p:cBhvr>
                                    </p:animEffect>
                                  </p:childTnLst>
                                </p:cTn>
                              </p:par>
                            </p:childTnLst>
                          </p:cTn>
                        </p:par>
                        <p:par>
                          <p:cTn id="141" fill="hold">
                            <p:stCondLst>
                              <p:cond delay="2500"/>
                            </p:stCondLst>
                            <p:childTnLst>
                              <p:par>
                                <p:cTn id="142" presetID="22" presetClass="entr" presetSubtype="2" fill="hold" nodeType="after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wipe(right)">
                                      <p:cBhvr>
                                        <p:cTn id="144" dur="500"/>
                                        <p:tgtEl>
                                          <p:spTgt spid="71"/>
                                        </p:tgtEl>
                                      </p:cBhvr>
                                    </p:animEffect>
                                  </p:childTnLst>
                                </p:cTn>
                              </p:par>
                              <p:par>
                                <p:cTn id="145" presetID="22" presetClass="entr" presetSubtype="2" fill="hold"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wipe(right)">
                                      <p:cBhvr>
                                        <p:cTn id="147" dur="500"/>
                                        <p:tgtEl>
                                          <p:spTgt spid="70"/>
                                        </p:tgtEl>
                                      </p:cBhvr>
                                    </p:animEffect>
                                  </p:childTnLst>
                                </p:cTn>
                              </p:par>
                              <p:par>
                                <p:cTn id="148" presetID="22" presetClass="entr" presetSubtype="2" fill="hold" nodeType="withEffect">
                                  <p:stCondLst>
                                    <p:cond delay="0"/>
                                  </p:stCondLst>
                                  <p:childTnLst>
                                    <p:set>
                                      <p:cBhvr>
                                        <p:cTn id="149" dur="1" fill="hold">
                                          <p:stCondLst>
                                            <p:cond delay="0"/>
                                          </p:stCondLst>
                                        </p:cTn>
                                        <p:tgtEl>
                                          <p:spTgt spid="72"/>
                                        </p:tgtEl>
                                        <p:attrNameLst>
                                          <p:attrName>style.visibility</p:attrName>
                                        </p:attrNameLst>
                                      </p:cBhvr>
                                      <p:to>
                                        <p:strVal val="visible"/>
                                      </p:to>
                                    </p:set>
                                    <p:animEffect transition="in" filter="wipe(right)">
                                      <p:cBhvr>
                                        <p:cTn id="150" dur="500"/>
                                        <p:tgtEl>
                                          <p:spTgt spid="72"/>
                                        </p:tgtEl>
                                      </p:cBhvr>
                                    </p:animEffect>
                                  </p:childTnLst>
                                </p:cTn>
                              </p:par>
                            </p:childTnLst>
                          </p:cTn>
                        </p:par>
                        <p:par>
                          <p:cTn id="151" fill="hold">
                            <p:stCondLst>
                              <p:cond delay="3000"/>
                            </p:stCondLst>
                            <p:childTnLst>
                              <p:par>
                                <p:cTn id="152" presetID="1" presetClass="exit" presetSubtype="0" fill="hold" nodeType="afterEffect">
                                  <p:stCondLst>
                                    <p:cond delay="0"/>
                                  </p:stCondLst>
                                  <p:childTnLst>
                                    <p:set>
                                      <p:cBhvr>
                                        <p:cTn id="153" dur="1" fill="hold">
                                          <p:stCondLst>
                                            <p:cond delay="0"/>
                                          </p:stCondLst>
                                        </p:cTn>
                                        <p:tgtEl>
                                          <p:spTgt spid="65"/>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64"/>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66"/>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38"/>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1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6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6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67"/>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69"/>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7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70"/>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72"/>
                                        </p:tgtEl>
                                        <p:attrNameLst>
                                          <p:attrName>style.visibility</p:attrName>
                                        </p:attrNameLst>
                                      </p:cBhvr>
                                      <p:to>
                                        <p:strVal val="hidden"/>
                                      </p:to>
                                    </p:set>
                                  </p:childTnLst>
                                </p:cTn>
                              </p:par>
                            </p:childTnLst>
                          </p:cTn>
                        </p:par>
                        <p:par>
                          <p:cTn id="176" fill="hold">
                            <p:stCondLst>
                              <p:cond delay="3000"/>
                            </p:stCondLst>
                            <p:childTnLst>
                              <p:par>
                                <p:cTn id="177" presetID="22" presetClass="entr" presetSubtype="8" fill="hold" nodeType="afterEffect">
                                  <p:stCondLst>
                                    <p:cond delay="0"/>
                                  </p:stCondLst>
                                  <p:childTnLst>
                                    <p:set>
                                      <p:cBhvr>
                                        <p:cTn id="178" dur="1" fill="hold">
                                          <p:stCondLst>
                                            <p:cond delay="0"/>
                                          </p:stCondLst>
                                        </p:cTn>
                                        <p:tgtEl>
                                          <p:spTgt spid="64"/>
                                        </p:tgtEl>
                                        <p:attrNameLst>
                                          <p:attrName>style.visibility</p:attrName>
                                        </p:attrNameLst>
                                      </p:cBhvr>
                                      <p:to>
                                        <p:strVal val="visible"/>
                                      </p:to>
                                    </p:set>
                                    <p:animEffect transition="in" filter="wipe(left)">
                                      <p:cBhvr>
                                        <p:cTn id="179" dur="500"/>
                                        <p:tgtEl>
                                          <p:spTgt spid="64"/>
                                        </p:tgtEl>
                                      </p:cBhvr>
                                    </p:animEffect>
                                  </p:childTnLst>
                                </p:cTn>
                              </p:par>
                            </p:childTnLst>
                          </p:cTn>
                        </p:par>
                        <p:par>
                          <p:cTn id="180" fill="hold">
                            <p:stCondLst>
                              <p:cond delay="3500"/>
                            </p:stCondLst>
                            <p:childTnLst>
                              <p:par>
                                <p:cTn id="181" presetID="22" presetClass="entr" presetSubtype="8" fill="hold" nodeType="after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left)">
                                      <p:cBhvr>
                                        <p:cTn id="183" dur="500"/>
                                        <p:tgtEl>
                                          <p:spTgt spid="19"/>
                                        </p:tgtEl>
                                      </p:cBhvr>
                                    </p:animEffect>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wipe(left)">
                                      <p:cBhvr>
                                        <p:cTn id="187" dur="500"/>
                                        <p:tgtEl>
                                          <p:spTgt spid="40"/>
                                        </p:tgtEl>
                                      </p:cBhvr>
                                    </p:animEffect>
                                  </p:childTnLst>
                                </p:cTn>
                              </p:par>
                            </p:childTnLst>
                          </p:cTn>
                        </p:par>
                        <p:par>
                          <p:cTn id="188" fill="hold">
                            <p:stCondLst>
                              <p:cond delay="4500"/>
                            </p:stCondLst>
                            <p:childTnLst>
                              <p:par>
                                <p:cTn id="189" presetID="22" presetClass="entr" presetSubtype="2" fill="hold" nodeType="afterEffect">
                                  <p:stCondLst>
                                    <p:cond delay="0"/>
                                  </p:stCondLst>
                                  <p:childTnLst>
                                    <p:set>
                                      <p:cBhvr>
                                        <p:cTn id="190" dur="1" fill="hold">
                                          <p:stCondLst>
                                            <p:cond delay="0"/>
                                          </p:stCondLst>
                                        </p:cTn>
                                        <p:tgtEl>
                                          <p:spTgt spid="45"/>
                                        </p:tgtEl>
                                        <p:attrNameLst>
                                          <p:attrName>style.visibility</p:attrName>
                                        </p:attrNameLst>
                                      </p:cBhvr>
                                      <p:to>
                                        <p:strVal val="visible"/>
                                      </p:to>
                                    </p:set>
                                    <p:animEffect transition="in" filter="wipe(right)">
                                      <p:cBhvr>
                                        <p:cTn id="191" dur="500"/>
                                        <p:tgtEl>
                                          <p:spTgt spid="45"/>
                                        </p:tgtEl>
                                      </p:cBhvr>
                                    </p:animEffect>
                                  </p:childTnLst>
                                </p:cTn>
                              </p:par>
                              <p:par>
                                <p:cTn id="192" presetID="22" presetClass="entr" presetSubtype="2" fill="hold" nodeType="withEffect">
                                  <p:stCondLst>
                                    <p:cond delay="0"/>
                                  </p:stCondLst>
                                  <p:childTnLst>
                                    <p:set>
                                      <p:cBhvr>
                                        <p:cTn id="193" dur="1" fill="hold">
                                          <p:stCondLst>
                                            <p:cond delay="0"/>
                                          </p:stCondLst>
                                        </p:cTn>
                                        <p:tgtEl>
                                          <p:spTgt spid="44"/>
                                        </p:tgtEl>
                                        <p:attrNameLst>
                                          <p:attrName>style.visibility</p:attrName>
                                        </p:attrNameLst>
                                      </p:cBhvr>
                                      <p:to>
                                        <p:strVal val="visible"/>
                                      </p:to>
                                    </p:set>
                                    <p:animEffect transition="in" filter="wipe(right)">
                                      <p:cBhvr>
                                        <p:cTn id="194" dur="500"/>
                                        <p:tgtEl>
                                          <p:spTgt spid="44"/>
                                        </p:tgtEl>
                                      </p:cBhvr>
                                    </p:animEffect>
                                  </p:childTnLst>
                                </p:cTn>
                              </p:par>
                            </p:childTnLst>
                          </p:cTn>
                        </p:par>
                        <p:par>
                          <p:cTn id="195" fill="hold">
                            <p:stCondLst>
                              <p:cond delay="5000"/>
                            </p:stCondLst>
                            <p:childTnLst>
                              <p:par>
                                <p:cTn id="196" presetID="22" presetClass="entr" presetSubtype="2" fill="hold" nodeType="afterEffect">
                                  <p:stCondLst>
                                    <p:cond delay="0"/>
                                  </p:stCondLst>
                                  <p:childTnLst>
                                    <p:set>
                                      <p:cBhvr>
                                        <p:cTn id="197" dur="1" fill="hold">
                                          <p:stCondLst>
                                            <p:cond delay="0"/>
                                          </p:stCondLst>
                                        </p:cTn>
                                        <p:tgtEl>
                                          <p:spTgt spid="68"/>
                                        </p:tgtEl>
                                        <p:attrNameLst>
                                          <p:attrName>style.visibility</p:attrName>
                                        </p:attrNameLst>
                                      </p:cBhvr>
                                      <p:to>
                                        <p:strVal val="visible"/>
                                      </p:to>
                                    </p:set>
                                    <p:animEffect transition="in" filter="wipe(right)">
                                      <p:cBhvr>
                                        <p:cTn id="198" dur="500"/>
                                        <p:tgtEl>
                                          <p:spTgt spid="68"/>
                                        </p:tgtEl>
                                      </p:cBhvr>
                                    </p:animEffect>
                                  </p:childTnLst>
                                </p:cTn>
                              </p:par>
                              <p:par>
                                <p:cTn id="199" presetID="22" presetClass="entr" presetSubtype="2" fill="hold" nodeType="withEffect">
                                  <p:stCondLst>
                                    <p:cond delay="0"/>
                                  </p:stCondLst>
                                  <p:childTnLst>
                                    <p:set>
                                      <p:cBhvr>
                                        <p:cTn id="200" dur="1" fill="hold">
                                          <p:stCondLst>
                                            <p:cond delay="0"/>
                                          </p:stCondLst>
                                        </p:cTn>
                                        <p:tgtEl>
                                          <p:spTgt spid="67"/>
                                        </p:tgtEl>
                                        <p:attrNameLst>
                                          <p:attrName>style.visibility</p:attrName>
                                        </p:attrNameLst>
                                      </p:cBhvr>
                                      <p:to>
                                        <p:strVal val="visible"/>
                                      </p:to>
                                    </p:set>
                                    <p:animEffect transition="in" filter="wipe(right)">
                                      <p:cBhvr>
                                        <p:cTn id="201" dur="500"/>
                                        <p:tgtEl>
                                          <p:spTgt spid="67"/>
                                        </p:tgtEl>
                                      </p:cBhvr>
                                    </p:animEffect>
                                  </p:childTnLst>
                                </p:cTn>
                              </p:par>
                              <p:par>
                                <p:cTn id="202" presetID="22" presetClass="entr" presetSubtype="2" fill="hold" nodeType="withEffect">
                                  <p:stCondLst>
                                    <p:cond delay="0"/>
                                  </p:stCondLst>
                                  <p:childTnLst>
                                    <p:set>
                                      <p:cBhvr>
                                        <p:cTn id="203" dur="1" fill="hold">
                                          <p:stCondLst>
                                            <p:cond delay="0"/>
                                          </p:stCondLst>
                                        </p:cTn>
                                        <p:tgtEl>
                                          <p:spTgt spid="69"/>
                                        </p:tgtEl>
                                        <p:attrNameLst>
                                          <p:attrName>style.visibility</p:attrName>
                                        </p:attrNameLst>
                                      </p:cBhvr>
                                      <p:to>
                                        <p:strVal val="visible"/>
                                      </p:to>
                                    </p:set>
                                    <p:animEffect transition="in" filter="wipe(right)">
                                      <p:cBhvr>
                                        <p:cTn id="204" dur="500"/>
                                        <p:tgtEl>
                                          <p:spTgt spid="69"/>
                                        </p:tgtEl>
                                      </p:cBhvr>
                                    </p:animEffect>
                                  </p:childTnLst>
                                </p:cTn>
                              </p:par>
                            </p:childTnLst>
                          </p:cTn>
                        </p:par>
                        <p:par>
                          <p:cTn id="205" fill="hold">
                            <p:stCondLst>
                              <p:cond delay="5500"/>
                            </p:stCondLst>
                            <p:childTnLst>
                              <p:par>
                                <p:cTn id="206" presetID="22" presetClass="entr" presetSubtype="2" fill="hold" nodeType="after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wipe(right)">
                                      <p:cBhvr>
                                        <p:cTn id="208" dur="500"/>
                                        <p:tgtEl>
                                          <p:spTgt spid="71"/>
                                        </p:tgtEl>
                                      </p:cBhvr>
                                    </p:animEffect>
                                  </p:childTnLst>
                                </p:cTn>
                              </p:par>
                              <p:par>
                                <p:cTn id="209" presetID="22" presetClass="entr" presetSubtype="2" fill="hold" nodeType="withEffect">
                                  <p:stCondLst>
                                    <p:cond delay="0"/>
                                  </p:stCondLst>
                                  <p:childTnLst>
                                    <p:set>
                                      <p:cBhvr>
                                        <p:cTn id="210" dur="1" fill="hold">
                                          <p:stCondLst>
                                            <p:cond delay="0"/>
                                          </p:stCondLst>
                                        </p:cTn>
                                        <p:tgtEl>
                                          <p:spTgt spid="70"/>
                                        </p:tgtEl>
                                        <p:attrNameLst>
                                          <p:attrName>style.visibility</p:attrName>
                                        </p:attrNameLst>
                                      </p:cBhvr>
                                      <p:to>
                                        <p:strVal val="visible"/>
                                      </p:to>
                                    </p:set>
                                    <p:animEffect transition="in" filter="wipe(right)">
                                      <p:cBhvr>
                                        <p:cTn id="211" dur="500"/>
                                        <p:tgtEl>
                                          <p:spTgt spid="70"/>
                                        </p:tgtEl>
                                      </p:cBhvr>
                                    </p:animEffect>
                                  </p:childTnLst>
                                </p:cTn>
                              </p:par>
                              <p:par>
                                <p:cTn id="212" presetID="22" presetClass="entr" presetSubtype="2" fill="hold" nodeType="with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wipe(right)">
                                      <p:cBhvr>
                                        <p:cTn id="214" dur="500"/>
                                        <p:tgtEl>
                                          <p:spTgt spid="72"/>
                                        </p:tgtEl>
                                      </p:cBhvr>
                                    </p:animEffect>
                                  </p:childTnLst>
                                </p:cTn>
                              </p:par>
                            </p:childTnLst>
                          </p:cTn>
                        </p:par>
                        <p:par>
                          <p:cTn id="215" fill="hold">
                            <p:stCondLst>
                              <p:cond delay="6000"/>
                            </p:stCondLst>
                            <p:childTnLst>
                              <p:par>
                                <p:cTn id="216" presetID="1" presetClass="exit" presetSubtype="0" fill="hold" nodeType="afterEffect">
                                  <p:stCondLst>
                                    <p:cond delay="0"/>
                                  </p:stCondLst>
                                  <p:childTnLst>
                                    <p:set>
                                      <p:cBhvr>
                                        <p:cTn id="217" dur="1" fill="hold">
                                          <p:stCondLst>
                                            <p:cond delay="0"/>
                                          </p:stCondLst>
                                        </p:cTn>
                                        <p:tgtEl>
                                          <p:spTgt spid="65"/>
                                        </p:tgtEl>
                                        <p:attrNameLst>
                                          <p:attrName>style.visibility</p:attrName>
                                        </p:attrNameLst>
                                      </p:cBhvr>
                                      <p:to>
                                        <p:strVal val="hidden"/>
                                      </p:to>
                                    </p:set>
                                  </p:childTnLst>
                                </p:cTn>
                              </p:par>
                              <p:par>
                                <p:cTn id="218" presetID="1" presetClass="exit" presetSubtype="0" fill="hold" nodeType="withEffect">
                                  <p:stCondLst>
                                    <p:cond delay="0"/>
                                  </p:stCondLst>
                                  <p:childTnLst>
                                    <p:set>
                                      <p:cBhvr>
                                        <p:cTn id="219" dur="1" fill="hold">
                                          <p:stCondLst>
                                            <p:cond delay="0"/>
                                          </p:stCondLst>
                                        </p:cTn>
                                        <p:tgtEl>
                                          <p:spTgt spid="64"/>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66"/>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38"/>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19"/>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63"/>
                                        </p:tgtEl>
                                        <p:attrNameLst>
                                          <p:attrName>style.visibility</p:attrName>
                                        </p:attrNameLst>
                                      </p:cBhvr>
                                      <p:to>
                                        <p:strVal val="hidden"/>
                                      </p:to>
                                    </p:set>
                                  </p:childTnLst>
                                </p:cTn>
                              </p:par>
                              <p:par>
                                <p:cTn id="228" presetID="1" presetClass="exit" presetSubtype="0" fill="hold" nodeType="withEffect">
                                  <p:stCondLst>
                                    <p:cond delay="0"/>
                                  </p:stCondLst>
                                  <p:childTnLst>
                                    <p:set>
                                      <p:cBhvr>
                                        <p:cTn id="229" dur="1" fill="hold">
                                          <p:stCondLst>
                                            <p:cond delay="0"/>
                                          </p:stCondLst>
                                        </p:cTn>
                                        <p:tgtEl>
                                          <p:spTgt spid="68"/>
                                        </p:tgtEl>
                                        <p:attrNameLst>
                                          <p:attrName>style.visibility</p:attrName>
                                        </p:attrNameLst>
                                      </p:cBhvr>
                                      <p:to>
                                        <p:strVal val="hidden"/>
                                      </p:to>
                                    </p:set>
                                  </p:childTnLst>
                                </p:cTn>
                              </p:par>
                              <p:par>
                                <p:cTn id="230" presetID="1" presetClass="exit" presetSubtype="0" fill="hold" nodeType="withEffect">
                                  <p:stCondLst>
                                    <p:cond delay="0"/>
                                  </p:stCondLst>
                                  <p:childTnLst>
                                    <p:set>
                                      <p:cBhvr>
                                        <p:cTn id="231" dur="1" fill="hold">
                                          <p:stCondLst>
                                            <p:cond delay="0"/>
                                          </p:stCondLst>
                                        </p:cTn>
                                        <p:tgtEl>
                                          <p:spTgt spid="67"/>
                                        </p:tgtEl>
                                        <p:attrNameLst>
                                          <p:attrName>style.visibility</p:attrName>
                                        </p:attrNameLst>
                                      </p:cBhvr>
                                      <p:to>
                                        <p:strVal val="hidden"/>
                                      </p:to>
                                    </p:set>
                                  </p:childTnLst>
                                </p:cTn>
                              </p:par>
                              <p:par>
                                <p:cTn id="232" presetID="1" presetClass="exit" presetSubtype="0" fill="hold" nodeType="withEffect">
                                  <p:stCondLst>
                                    <p:cond delay="0"/>
                                  </p:stCondLst>
                                  <p:childTnLst>
                                    <p:set>
                                      <p:cBhvr>
                                        <p:cTn id="233" dur="1" fill="hold">
                                          <p:stCondLst>
                                            <p:cond delay="0"/>
                                          </p:stCondLst>
                                        </p:cTn>
                                        <p:tgtEl>
                                          <p:spTgt spid="69"/>
                                        </p:tgtEl>
                                        <p:attrNameLst>
                                          <p:attrName>style.visibility</p:attrName>
                                        </p:attrNameLst>
                                      </p:cBhvr>
                                      <p:to>
                                        <p:strVal val="hidden"/>
                                      </p:to>
                                    </p:set>
                                  </p:childTnLst>
                                </p:cTn>
                              </p:par>
                              <p:par>
                                <p:cTn id="234" presetID="1" presetClass="exit" presetSubtype="0" fill="hold" nodeType="withEffect">
                                  <p:stCondLst>
                                    <p:cond delay="0"/>
                                  </p:stCondLst>
                                  <p:childTnLst>
                                    <p:set>
                                      <p:cBhvr>
                                        <p:cTn id="235" dur="1" fill="hold">
                                          <p:stCondLst>
                                            <p:cond delay="0"/>
                                          </p:stCondLst>
                                        </p:cTn>
                                        <p:tgtEl>
                                          <p:spTgt spid="71"/>
                                        </p:tgtEl>
                                        <p:attrNameLst>
                                          <p:attrName>style.visibility</p:attrName>
                                        </p:attrNameLst>
                                      </p:cBhvr>
                                      <p:to>
                                        <p:strVal val="hidden"/>
                                      </p:to>
                                    </p:set>
                                  </p:childTnLst>
                                </p:cTn>
                              </p:par>
                              <p:par>
                                <p:cTn id="236" presetID="1" presetClass="exit" presetSubtype="0" fill="hold" nodeType="with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xit" presetSubtype="0" fill="hold" nodeType="withEffect">
                                  <p:stCondLst>
                                    <p:cond delay="0"/>
                                  </p:stCondLst>
                                  <p:childTnLst>
                                    <p:set>
                                      <p:cBhvr>
                                        <p:cTn id="239" dur="1" fill="hold">
                                          <p:stCondLst>
                                            <p:cond delay="0"/>
                                          </p:stCondLst>
                                        </p:cTn>
                                        <p:tgtEl>
                                          <p:spTgt spid="72"/>
                                        </p:tgtEl>
                                        <p:attrNameLst>
                                          <p:attrName>style.visibility</p:attrName>
                                        </p:attrNameLst>
                                      </p:cBhvr>
                                      <p:to>
                                        <p:strVal val="hidden"/>
                                      </p:to>
                                    </p:set>
                                  </p:childTnLst>
                                </p:cTn>
                              </p:par>
                            </p:childTnLst>
                          </p:cTn>
                        </p:par>
                        <p:par>
                          <p:cTn id="240" fill="hold">
                            <p:stCondLst>
                              <p:cond delay="6000"/>
                            </p:stCondLst>
                            <p:childTnLst>
                              <p:par>
                                <p:cTn id="241" presetID="22" presetClass="entr" presetSubtype="8" fill="hold" nodeType="afterEffect">
                                  <p:stCondLst>
                                    <p:cond delay="0"/>
                                  </p:stCondLst>
                                  <p:childTnLst>
                                    <p:set>
                                      <p:cBhvr>
                                        <p:cTn id="242" dur="1" fill="hold">
                                          <p:stCondLst>
                                            <p:cond delay="0"/>
                                          </p:stCondLst>
                                        </p:cTn>
                                        <p:tgtEl>
                                          <p:spTgt spid="66"/>
                                        </p:tgtEl>
                                        <p:attrNameLst>
                                          <p:attrName>style.visibility</p:attrName>
                                        </p:attrNameLst>
                                      </p:cBhvr>
                                      <p:to>
                                        <p:strVal val="visible"/>
                                      </p:to>
                                    </p:set>
                                    <p:animEffect transition="in" filter="wipe(left)">
                                      <p:cBhvr>
                                        <p:cTn id="243" dur="500"/>
                                        <p:tgtEl>
                                          <p:spTgt spid="66"/>
                                        </p:tgtEl>
                                      </p:cBhvr>
                                    </p:animEffect>
                                  </p:childTnLst>
                                </p:cTn>
                              </p:par>
                            </p:childTnLst>
                          </p:cTn>
                        </p:par>
                        <p:par>
                          <p:cTn id="244" fill="hold">
                            <p:stCondLst>
                              <p:cond delay="6500"/>
                            </p:stCondLst>
                            <p:childTnLst>
                              <p:par>
                                <p:cTn id="245" presetID="22" presetClass="entr" presetSubtype="8" fill="hold" nodeType="afterEffect">
                                  <p:stCondLst>
                                    <p:cond delay="0"/>
                                  </p:stCondLst>
                                  <p:childTnLst>
                                    <p:set>
                                      <p:cBhvr>
                                        <p:cTn id="246" dur="1" fill="hold">
                                          <p:stCondLst>
                                            <p:cond delay="0"/>
                                          </p:stCondLst>
                                        </p:cTn>
                                        <p:tgtEl>
                                          <p:spTgt spid="63"/>
                                        </p:tgtEl>
                                        <p:attrNameLst>
                                          <p:attrName>style.visibility</p:attrName>
                                        </p:attrNameLst>
                                      </p:cBhvr>
                                      <p:to>
                                        <p:strVal val="visible"/>
                                      </p:to>
                                    </p:set>
                                    <p:animEffect transition="in" filter="wipe(left)">
                                      <p:cBhvr>
                                        <p:cTn id="247" dur="500"/>
                                        <p:tgtEl>
                                          <p:spTgt spid="63"/>
                                        </p:tgtEl>
                                      </p:cBhvr>
                                    </p:animEffect>
                                  </p:childTnLst>
                                </p:cTn>
                              </p:par>
                            </p:childTnLst>
                          </p:cTn>
                        </p:par>
                        <p:par>
                          <p:cTn id="248" fill="hold">
                            <p:stCondLst>
                              <p:cond delay="7000"/>
                            </p:stCondLst>
                            <p:childTnLst>
                              <p:par>
                                <p:cTn id="249" presetID="22" presetClass="entr" presetSubtype="8" fill="hold" nodeType="afterEffect">
                                  <p:stCondLst>
                                    <p:cond delay="0"/>
                                  </p:stCondLst>
                                  <p:childTnLst>
                                    <p:set>
                                      <p:cBhvr>
                                        <p:cTn id="250" dur="1" fill="hold">
                                          <p:stCondLst>
                                            <p:cond delay="0"/>
                                          </p:stCondLst>
                                        </p:cTn>
                                        <p:tgtEl>
                                          <p:spTgt spid="41"/>
                                        </p:tgtEl>
                                        <p:attrNameLst>
                                          <p:attrName>style.visibility</p:attrName>
                                        </p:attrNameLst>
                                      </p:cBhvr>
                                      <p:to>
                                        <p:strVal val="visible"/>
                                      </p:to>
                                    </p:set>
                                    <p:animEffect transition="in" filter="wipe(left)">
                                      <p:cBhvr>
                                        <p:cTn id="251" dur="500"/>
                                        <p:tgtEl>
                                          <p:spTgt spid="41"/>
                                        </p:tgtEl>
                                      </p:cBhvr>
                                    </p:animEffect>
                                  </p:childTnLst>
                                </p:cTn>
                              </p:par>
                            </p:childTnLst>
                          </p:cTn>
                        </p:par>
                        <p:par>
                          <p:cTn id="252" fill="hold">
                            <p:stCondLst>
                              <p:cond delay="7500"/>
                            </p:stCondLst>
                            <p:childTnLst>
                              <p:par>
                                <p:cTn id="253" presetID="22" presetClass="entr" presetSubtype="2" fill="hold" nodeType="afterEffect">
                                  <p:stCondLst>
                                    <p:cond delay="0"/>
                                  </p:stCondLst>
                                  <p:childTnLst>
                                    <p:set>
                                      <p:cBhvr>
                                        <p:cTn id="254" dur="1" fill="hold">
                                          <p:stCondLst>
                                            <p:cond delay="0"/>
                                          </p:stCondLst>
                                        </p:cTn>
                                        <p:tgtEl>
                                          <p:spTgt spid="42"/>
                                        </p:tgtEl>
                                        <p:attrNameLst>
                                          <p:attrName>style.visibility</p:attrName>
                                        </p:attrNameLst>
                                      </p:cBhvr>
                                      <p:to>
                                        <p:strVal val="visible"/>
                                      </p:to>
                                    </p:set>
                                    <p:animEffect transition="in" filter="wipe(right)">
                                      <p:cBhvr>
                                        <p:cTn id="255" dur="500"/>
                                        <p:tgtEl>
                                          <p:spTgt spid="42"/>
                                        </p:tgtEl>
                                      </p:cBhvr>
                                    </p:animEffect>
                                  </p:childTnLst>
                                </p:cTn>
                              </p:par>
                              <p:par>
                                <p:cTn id="256" presetID="22" presetClass="entr" presetSubtype="2" fill="hold" nodeType="withEffect">
                                  <p:stCondLst>
                                    <p:cond delay="0"/>
                                  </p:stCondLst>
                                  <p:childTnLst>
                                    <p:set>
                                      <p:cBhvr>
                                        <p:cTn id="257" dur="1" fill="hold">
                                          <p:stCondLst>
                                            <p:cond delay="0"/>
                                          </p:stCondLst>
                                        </p:cTn>
                                        <p:tgtEl>
                                          <p:spTgt spid="43"/>
                                        </p:tgtEl>
                                        <p:attrNameLst>
                                          <p:attrName>style.visibility</p:attrName>
                                        </p:attrNameLst>
                                      </p:cBhvr>
                                      <p:to>
                                        <p:strVal val="visible"/>
                                      </p:to>
                                    </p:set>
                                    <p:animEffect transition="in" filter="wipe(right)">
                                      <p:cBhvr>
                                        <p:cTn id="258" dur="500"/>
                                        <p:tgtEl>
                                          <p:spTgt spid="43"/>
                                        </p:tgtEl>
                                      </p:cBhvr>
                                    </p:animEffect>
                                  </p:childTnLst>
                                </p:cTn>
                              </p:par>
                            </p:childTnLst>
                          </p:cTn>
                        </p:par>
                        <p:par>
                          <p:cTn id="259" fill="hold">
                            <p:stCondLst>
                              <p:cond delay="8000"/>
                            </p:stCondLst>
                            <p:childTnLst>
                              <p:par>
                                <p:cTn id="260" presetID="22" presetClass="entr" presetSubtype="2" fill="hold" nodeType="afterEffect">
                                  <p:stCondLst>
                                    <p:cond delay="0"/>
                                  </p:stCondLst>
                                  <p:childTnLst>
                                    <p:set>
                                      <p:cBhvr>
                                        <p:cTn id="261" dur="1" fill="hold">
                                          <p:stCondLst>
                                            <p:cond delay="0"/>
                                          </p:stCondLst>
                                        </p:cTn>
                                        <p:tgtEl>
                                          <p:spTgt spid="68"/>
                                        </p:tgtEl>
                                        <p:attrNameLst>
                                          <p:attrName>style.visibility</p:attrName>
                                        </p:attrNameLst>
                                      </p:cBhvr>
                                      <p:to>
                                        <p:strVal val="visible"/>
                                      </p:to>
                                    </p:set>
                                    <p:animEffect transition="in" filter="wipe(right)">
                                      <p:cBhvr>
                                        <p:cTn id="262" dur="500"/>
                                        <p:tgtEl>
                                          <p:spTgt spid="68"/>
                                        </p:tgtEl>
                                      </p:cBhvr>
                                    </p:animEffect>
                                  </p:childTnLst>
                                </p:cTn>
                              </p:par>
                              <p:par>
                                <p:cTn id="263" presetID="22" presetClass="entr" presetSubtype="2" fill="hold" nodeType="withEffect">
                                  <p:stCondLst>
                                    <p:cond delay="0"/>
                                  </p:stCondLst>
                                  <p:childTnLst>
                                    <p:set>
                                      <p:cBhvr>
                                        <p:cTn id="264" dur="1" fill="hold">
                                          <p:stCondLst>
                                            <p:cond delay="0"/>
                                          </p:stCondLst>
                                        </p:cTn>
                                        <p:tgtEl>
                                          <p:spTgt spid="67"/>
                                        </p:tgtEl>
                                        <p:attrNameLst>
                                          <p:attrName>style.visibility</p:attrName>
                                        </p:attrNameLst>
                                      </p:cBhvr>
                                      <p:to>
                                        <p:strVal val="visible"/>
                                      </p:to>
                                    </p:set>
                                    <p:animEffect transition="in" filter="wipe(right)">
                                      <p:cBhvr>
                                        <p:cTn id="265" dur="500"/>
                                        <p:tgtEl>
                                          <p:spTgt spid="67"/>
                                        </p:tgtEl>
                                      </p:cBhvr>
                                    </p:animEffect>
                                  </p:childTnLst>
                                </p:cTn>
                              </p:par>
                              <p:par>
                                <p:cTn id="266" presetID="22" presetClass="entr" presetSubtype="2" fill="hold" nodeType="withEffect">
                                  <p:stCondLst>
                                    <p:cond delay="0"/>
                                  </p:stCondLst>
                                  <p:childTnLst>
                                    <p:set>
                                      <p:cBhvr>
                                        <p:cTn id="267" dur="1" fill="hold">
                                          <p:stCondLst>
                                            <p:cond delay="0"/>
                                          </p:stCondLst>
                                        </p:cTn>
                                        <p:tgtEl>
                                          <p:spTgt spid="69"/>
                                        </p:tgtEl>
                                        <p:attrNameLst>
                                          <p:attrName>style.visibility</p:attrName>
                                        </p:attrNameLst>
                                      </p:cBhvr>
                                      <p:to>
                                        <p:strVal val="visible"/>
                                      </p:to>
                                    </p:set>
                                    <p:animEffect transition="in" filter="wipe(right)">
                                      <p:cBhvr>
                                        <p:cTn id="268" dur="500"/>
                                        <p:tgtEl>
                                          <p:spTgt spid="69"/>
                                        </p:tgtEl>
                                      </p:cBhvr>
                                    </p:animEffect>
                                  </p:childTnLst>
                                </p:cTn>
                              </p:par>
                            </p:childTnLst>
                          </p:cTn>
                        </p:par>
                        <p:par>
                          <p:cTn id="269" fill="hold">
                            <p:stCondLst>
                              <p:cond delay="8500"/>
                            </p:stCondLst>
                            <p:childTnLst>
                              <p:par>
                                <p:cTn id="270" presetID="22" presetClass="entr" presetSubtype="2" fill="hold" nodeType="afterEffect">
                                  <p:stCondLst>
                                    <p:cond delay="0"/>
                                  </p:stCondLst>
                                  <p:childTnLst>
                                    <p:set>
                                      <p:cBhvr>
                                        <p:cTn id="271" dur="1" fill="hold">
                                          <p:stCondLst>
                                            <p:cond delay="0"/>
                                          </p:stCondLst>
                                        </p:cTn>
                                        <p:tgtEl>
                                          <p:spTgt spid="71"/>
                                        </p:tgtEl>
                                        <p:attrNameLst>
                                          <p:attrName>style.visibility</p:attrName>
                                        </p:attrNameLst>
                                      </p:cBhvr>
                                      <p:to>
                                        <p:strVal val="visible"/>
                                      </p:to>
                                    </p:set>
                                    <p:animEffect transition="in" filter="wipe(right)">
                                      <p:cBhvr>
                                        <p:cTn id="272" dur="500"/>
                                        <p:tgtEl>
                                          <p:spTgt spid="71"/>
                                        </p:tgtEl>
                                      </p:cBhvr>
                                    </p:animEffect>
                                  </p:childTnLst>
                                </p:cTn>
                              </p:par>
                              <p:par>
                                <p:cTn id="273" presetID="22" presetClass="entr" presetSubtype="2" fill="hold" nodeType="withEffect">
                                  <p:stCondLst>
                                    <p:cond delay="0"/>
                                  </p:stCondLst>
                                  <p:childTnLst>
                                    <p:set>
                                      <p:cBhvr>
                                        <p:cTn id="274" dur="1" fill="hold">
                                          <p:stCondLst>
                                            <p:cond delay="0"/>
                                          </p:stCondLst>
                                        </p:cTn>
                                        <p:tgtEl>
                                          <p:spTgt spid="70"/>
                                        </p:tgtEl>
                                        <p:attrNameLst>
                                          <p:attrName>style.visibility</p:attrName>
                                        </p:attrNameLst>
                                      </p:cBhvr>
                                      <p:to>
                                        <p:strVal val="visible"/>
                                      </p:to>
                                    </p:set>
                                    <p:animEffect transition="in" filter="wipe(right)">
                                      <p:cBhvr>
                                        <p:cTn id="275" dur="500"/>
                                        <p:tgtEl>
                                          <p:spTgt spid="70"/>
                                        </p:tgtEl>
                                      </p:cBhvr>
                                    </p:animEffect>
                                  </p:childTnLst>
                                </p:cTn>
                              </p:par>
                              <p:par>
                                <p:cTn id="276" presetID="22" presetClass="entr" presetSubtype="2" fill="hold" nodeType="with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wipe(right)">
                                      <p:cBhvr>
                                        <p:cTn id="27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Service Bus Backplane</a:t>
            </a:r>
            <a:endParaRPr lang="en-US" dirty="0"/>
          </a:p>
        </p:txBody>
      </p:sp>
    </p:spTree>
    <p:extLst>
      <p:ext uri="{BB962C8B-B14F-4D97-AF65-F5344CB8AC3E}">
        <p14:creationId xmlns:p14="http://schemas.microsoft.com/office/powerpoint/2010/main" val="203090095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50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2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Real-time Communications With </a:t>
            </a:r>
            <a:r>
              <a:rPr lang="en-US" dirty="0" err="1" smtClean="0"/>
              <a:t>SignalR</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402776"/>
            <a:ext cx="11149013" cy="747897"/>
          </a:xfrm>
        </p:spPr>
        <p:txBody>
          <a:bodyPr/>
          <a:lstStyle/>
          <a:p>
            <a:r>
              <a:rPr lang="en-US" dirty="0" smtClean="0"/>
              <a:t>Arthur C. Clarke </a:t>
            </a:r>
            <a:endParaRPr lang="en-US" dirty="0"/>
          </a:p>
        </p:txBody>
      </p:sp>
      <p:sp>
        <p:nvSpPr>
          <p:cNvPr id="5" name="Text Placeholder 4"/>
          <p:cNvSpPr>
            <a:spLocks noGrp="1"/>
          </p:cNvSpPr>
          <p:nvPr>
            <p:ph type="body" sz="quarter" idx="10"/>
          </p:nvPr>
        </p:nvSpPr>
        <p:spPr>
          <a:xfrm>
            <a:off x="519112" y="1370525"/>
            <a:ext cx="11149013" cy="443198"/>
          </a:xfrm>
        </p:spPr>
        <p:txBody>
          <a:bodyPr/>
          <a:lstStyle/>
          <a:p>
            <a:r>
              <a:rPr lang="en-US" sz="3200" dirty="0"/>
              <a:t>Any sufficiently advanced </a:t>
            </a:r>
            <a:r>
              <a:rPr lang="en-US" sz="3200" dirty="0">
                <a:solidFill>
                  <a:schemeClr val="accent2"/>
                </a:solidFill>
              </a:rPr>
              <a:t>technology</a:t>
            </a:r>
            <a:r>
              <a:rPr lang="en-US" sz="3200" dirty="0"/>
              <a:t> is </a:t>
            </a:r>
            <a:r>
              <a:rPr lang="en-US" sz="3200" dirty="0">
                <a:solidFill>
                  <a:schemeClr val="accent2"/>
                </a:solidFill>
              </a:rPr>
              <a:t>indistinguishable</a:t>
            </a:r>
            <a:r>
              <a:rPr lang="en-US" sz="3200" dirty="0"/>
              <a:t> from </a:t>
            </a:r>
            <a:r>
              <a:rPr lang="en-US" sz="3200" dirty="0">
                <a:solidFill>
                  <a:schemeClr val="accent2"/>
                </a:solidFill>
              </a:rPr>
              <a:t>magic</a:t>
            </a:r>
            <a:r>
              <a:rPr lang="en-US" sz="3200" dirty="0"/>
              <a:t>.</a:t>
            </a:r>
          </a:p>
        </p:txBody>
      </p:sp>
    </p:spTree>
    <p:extLst>
      <p:ext uri="{BB962C8B-B14F-4D97-AF65-F5344CB8AC3E}">
        <p14:creationId xmlns:p14="http://schemas.microsoft.com/office/powerpoint/2010/main" val="196263856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8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473804" y="2293508"/>
            <a:ext cx="6945312" cy="3490186"/>
          </a:xfrm>
        </p:spPr>
        <p:txBody>
          <a:bodyPr/>
          <a:lstStyle/>
          <a:p>
            <a:r>
              <a:rPr lang="en-US" dirty="0" smtClean="0"/>
              <a:t>What is </a:t>
            </a:r>
            <a:r>
              <a:rPr lang="en-US" dirty="0" err="1" smtClean="0"/>
              <a:t>SignalR</a:t>
            </a:r>
            <a:r>
              <a:rPr lang="en-US" dirty="0" smtClean="0"/>
              <a:t>?</a:t>
            </a:r>
          </a:p>
          <a:p>
            <a:r>
              <a:rPr lang="en-US" dirty="0" smtClean="0"/>
              <a:t>Build a Chat Application</a:t>
            </a:r>
          </a:p>
          <a:p>
            <a:r>
              <a:rPr lang="en-US" dirty="0" smtClean="0"/>
              <a:t>Build a Multi-player Game</a:t>
            </a:r>
          </a:p>
          <a:p>
            <a:r>
              <a:rPr lang="en-US" dirty="0" smtClean="0"/>
              <a:t>Load Balancing </a:t>
            </a:r>
            <a:r>
              <a:rPr lang="en-US" dirty="0" err="1" smtClean="0"/>
              <a:t>SignalR</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5622" y="402776"/>
            <a:ext cx="11149013" cy="747897"/>
          </a:xfrm>
        </p:spPr>
        <p:txBody>
          <a:bodyPr/>
          <a:lstStyle/>
          <a:p>
            <a:r>
              <a:rPr lang="en-US" dirty="0" smtClean="0">
                <a:solidFill>
                  <a:schemeClr val="tx1"/>
                </a:solidFill>
              </a:rPr>
              <a:t>What is </a:t>
            </a:r>
            <a:r>
              <a:rPr lang="en-US" dirty="0" err="1" smtClean="0">
                <a:solidFill>
                  <a:schemeClr val="tx1"/>
                </a:solidFill>
              </a:rPr>
              <a:t>SignalR</a:t>
            </a:r>
            <a:r>
              <a:rPr lang="en-US" dirty="0" smtClean="0">
                <a:solidFill>
                  <a:schemeClr val="tx1"/>
                </a:solidFill>
              </a:rPr>
              <a:t>?</a:t>
            </a:r>
            <a:endParaRPr lang="en-US" dirty="0">
              <a:solidFill>
                <a:schemeClr val="tx1"/>
              </a:solidFill>
            </a:endParaRPr>
          </a:p>
        </p:txBody>
      </p:sp>
      <p:sp>
        <p:nvSpPr>
          <p:cNvPr id="7" name="Text Placeholder 4"/>
          <p:cNvSpPr>
            <a:spLocks noGrp="1"/>
          </p:cNvSpPr>
          <p:nvPr>
            <p:ph type="body" sz="quarter" idx="10"/>
          </p:nvPr>
        </p:nvSpPr>
        <p:spPr>
          <a:xfrm>
            <a:off x="455622" y="1370525"/>
            <a:ext cx="11149013" cy="1107996"/>
          </a:xfrm>
        </p:spPr>
        <p:txBody>
          <a:bodyPr/>
          <a:lstStyle/>
          <a:p>
            <a:pPr algn="ctr"/>
            <a:r>
              <a:rPr lang="en-US" dirty="0">
                <a:solidFill>
                  <a:schemeClr val="tx1"/>
                </a:solidFill>
              </a:rPr>
              <a:t>An open-source series of libraries that provide an abstraction around persistent HTTP </a:t>
            </a:r>
            <a:r>
              <a:rPr lang="en-US" dirty="0" smtClean="0">
                <a:solidFill>
                  <a:schemeClr val="tx1"/>
                </a:solidFill>
              </a:rPr>
              <a:t>connections</a:t>
            </a:r>
            <a:endParaRPr lang="en-US" dirty="0">
              <a:solidFill>
                <a:schemeClr val="tx1"/>
              </a:solidFill>
            </a:endParaRPr>
          </a:p>
        </p:txBody>
      </p:sp>
      <p:sp>
        <p:nvSpPr>
          <p:cNvPr id="8" name="Text Placeholder 4"/>
          <p:cNvSpPr txBox="1">
            <a:spLocks/>
          </p:cNvSpPr>
          <p:nvPr/>
        </p:nvSpPr>
        <p:spPr>
          <a:xfrm>
            <a:off x="455622" y="3397300"/>
            <a:ext cx="11149013"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smtClean="0">
                <a:solidFill>
                  <a:schemeClr val="tx1"/>
                </a:solidFill>
              </a:rPr>
              <a:t>SignalR</a:t>
            </a:r>
            <a:r>
              <a:rPr lang="en-US" dirty="0" smtClean="0">
                <a:solidFill>
                  <a:schemeClr val="tx1"/>
                </a:solidFill>
              </a:rPr>
              <a:t> makes real-time HTTP so easy </a:t>
            </a:r>
          </a:p>
          <a:p>
            <a:pPr algn="ctr"/>
            <a:r>
              <a:rPr lang="en-US" dirty="0" smtClean="0">
                <a:solidFill>
                  <a:schemeClr val="tx1"/>
                </a:solidFill>
              </a:rPr>
              <a:t>it seems like magic that it works</a:t>
            </a:r>
          </a:p>
        </p:txBody>
      </p:sp>
      <p:sp>
        <p:nvSpPr>
          <p:cNvPr id="9" name="Text Placeholder 4"/>
          <p:cNvSpPr txBox="1">
            <a:spLocks/>
          </p:cNvSpPr>
          <p:nvPr/>
        </p:nvSpPr>
        <p:spPr>
          <a:xfrm>
            <a:off x="455622" y="2614002"/>
            <a:ext cx="11149013"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solidFill>
                  <a:schemeClr val="tx1"/>
                </a:solidFill>
              </a:rPr>
              <a:t>[In English, please]</a:t>
            </a:r>
          </a:p>
        </p:txBody>
      </p:sp>
    </p:spTree>
    <p:extLst>
      <p:ext uri="{BB962C8B-B14F-4D97-AF65-F5344CB8AC3E}">
        <p14:creationId xmlns:p14="http://schemas.microsoft.com/office/powerpoint/2010/main" val="1811744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9" presetClass="emph" presetSubtype="0" grpId="0" nodeType="withEffect">
                                  <p:stCondLst>
                                    <p:cond delay="0"/>
                                  </p:stCondLst>
                                  <p:childTnLst>
                                    <p:set>
                                      <p:cBhvr rctx="PPT">
                                        <p:cTn id="10" dur="indefinite"/>
                                        <p:tgtEl>
                                          <p:spTgt spid="7">
                                            <p:txEl>
                                              <p:pRg st="0" end="0"/>
                                            </p:txEl>
                                          </p:spTgt>
                                        </p:tgtEl>
                                        <p:attrNameLst>
                                          <p:attrName>style.opacity</p:attrName>
                                        </p:attrNameLst>
                                      </p:cBhvr>
                                      <p:to>
                                        <p:strVal val="0.25"/>
                                      </p:to>
                                    </p:set>
                                    <p:animEffect filter="image" prLst="opacity: 0.25">
                                      <p:cBhvr rctx="IE">
                                        <p:cTn id="11" dur="indefinite"/>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Demo</a:t>
            </a:r>
            <a:endParaRPr lang="en-US" dirty="0"/>
          </a:p>
        </p:txBody>
      </p:sp>
      <p:sp>
        <p:nvSpPr>
          <p:cNvPr id="15" name="Text Placeholder 14"/>
          <p:cNvSpPr>
            <a:spLocks noGrp="1"/>
          </p:cNvSpPr>
          <p:nvPr>
            <p:ph type="body" sz="quarter" idx="10"/>
          </p:nvPr>
        </p:nvSpPr>
        <p:spPr>
          <a:xfrm>
            <a:off x="1889125" y="4245980"/>
            <a:ext cx="8872538" cy="1274538"/>
          </a:xfrm>
        </p:spPr>
        <p:txBody>
          <a:bodyPr/>
          <a:lstStyle/>
          <a:p>
            <a:r>
              <a:rPr lang="en-US" dirty="0" smtClean="0"/>
              <a:t>Chat</a:t>
            </a:r>
            <a:endParaRPr lang="en-US" dirty="0"/>
          </a:p>
        </p:txBody>
      </p:sp>
      <p:sp>
        <p:nvSpPr>
          <p:cNvPr id="16" name="Subtitle 1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663037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922908"/>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922908"/>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6" name="Right Arrow 5"/>
          <p:cNvSpPr/>
          <p:nvPr/>
        </p:nvSpPr>
        <p:spPr bwMode="auto">
          <a:xfrm>
            <a:off x="3328424" y="152519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7" name="Right Arrow 6"/>
          <p:cNvSpPr/>
          <p:nvPr/>
        </p:nvSpPr>
        <p:spPr bwMode="auto">
          <a:xfrm>
            <a:off x="3328424" y="194225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1" name="Right Arrow 20"/>
          <p:cNvSpPr/>
          <p:nvPr/>
        </p:nvSpPr>
        <p:spPr bwMode="auto">
          <a:xfrm>
            <a:off x="3328424" y="2366904"/>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2" name="Right Arrow 21"/>
          <p:cNvSpPr/>
          <p:nvPr/>
        </p:nvSpPr>
        <p:spPr bwMode="auto">
          <a:xfrm>
            <a:off x="3328424" y="277637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7" name="Right Arrow 26"/>
          <p:cNvSpPr/>
          <p:nvPr/>
        </p:nvSpPr>
        <p:spPr bwMode="auto">
          <a:xfrm flipH="1">
            <a:off x="3131321" y="3216208"/>
            <a:ext cx="5905144"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Here’s some data!</a:t>
            </a:r>
          </a:p>
        </p:txBody>
      </p:sp>
      <p:sp>
        <p:nvSpPr>
          <p:cNvPr id="28" name="Right Arrow 27"/>
          <p:cNvSpPr/>
          <p:nvPr/>
        </p:nvSpPr>
        <p:spPr bwMode="auto">
          <a:xfrm>
            <a:off x="3328424" y="3646135"/>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9" name="Right Arrow 28"/>
          <p:cNvSpPr/>
          <p:nvPr/>
        </p:nvSpPr>
        <p:spPr bwMode="auto">
          <a:xfrm>
            <a:off x="3328424" y="406551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0" name="Right Arrow 29"/>
          <p:cNvSpPr/>
          <p:nvPr/>
        </p:nvSpPr>
        <p:spPr bwMode="auto">
          <a:xfrm>
            <a:off x="3328424" y="4484889"/>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1" name="Right Arrow 30"/>
          <p:cNvSpPr/>
          <p:nvPr/>
        </p:nvSpPr>
        <p:spPr bwMode="auto">
          <a:xfrm>
            <a:off x="3328424" y="4914816"/>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13" name="Title 3"/>
          <p:cNvSpPr>
            <a:spLocks noGrp="1"/>
          </p:cNvSpPr>
          <p:nvPr>
            <p:ph type="title"/>
          </p:nvPr>
        </p:nvSpPr>
        <p:spPr>
          <a:xfrm>
            <a:off x="455622" y="402776"/>
            <a:ext cx="11149013" cy="747897"/>
          </a:xfrm>
        </p:spPr>
        <p:txBody>
          <a:bodyPr/>
          <a:lstStyle/>
          <a:p>
            <a:r>
              <a:rPr lang="en-US" dirty="0" err="1" smtClean="0">
                <a:solidFill>
                  <a:schemeClr val="tx1"/>
                </a:solidFill>
              </a:rPr>
              <a:t>SignalR</a:t>
            </a:r>
            <a:r>
              <a:rPr lang="en-US" dirty="0" smtClean="0">
                <a:solidFill>
                  <a:schemeClr val="tx1"/>
                </a:solidFill>
              </a:rPr>
              <a:t> with Polling</a:t>
            </a:r>
            <a:endParaRPr lang="en-US" dirty="0">
              <a:solidFill>
                <a:schemeClr val="tx1"/>
              </a:solidFill>
            </a:endParaRPr>
          </a:p>
        </p:txBody>
      </p:sp>
    </p:spTree>
    <p:extLst>
      <p:ext uri="{BB962C8B-B14F-4D97-AF65-F5344CB8AC3E}">
        <p14:creationId xmlns:p14="http://schemas.microsoft.com/office/powerpoint/2010/main" val="680488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6" name="Right Arrow 5"/>
          <p:cNvSpPr/>
          <p:nvPr/>
        </p:nvSpPr>
        <p:spPr bwMode="auto">
          <a:xfrm>
            <a:off x="3350195" y="2194199"/>
            <a:ext cx="5905144" cy="871147"/>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31321" y="2786743"/>
            <a:ext cx="5905144" cy="8711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Absolutely!</a:t>
            </a:r>
          </a:p>
        </p:txBody>
      </p:sp>
      <p:sp>
        <p:nvSpPr>
          <p:cNvPr id="13" name="Title 3"/>
          <p:cNvSpPr>
            <a:spLocks noGrp="1"/>
          </p:cNvSpPr>
          <p:nvPr>
            <p:ph type="title"/>
          </p:nvPr>
        </p:nvSpPr>
        <p:spPr>
          <a:xfrm>
            <a:off x="455622" y="402776"/>
            <a:ext cx="11149013" cy="747897"/>
          </a:xfrm>
        </p:spPr>
        <p:txBody>
          <a:bodyPr/>
          <a:lstStyle/>
          <a:p>
            <a:r>
              <a:rPr lang="en-US" dirty="0" err="1" smtClean="0">
                <a:solidFill>
                  <a:schemeClr val="tx1"/>
                </a:solidFill>
              </a:rPr>
              <a:t>SignalR</a:t>
            </a:r>
            <a:r>
              <a:rPr lang="en-US" dirty="0" smtClean="0">
                <a:solidFill>
                  <a:schemeClr val="tx1"/>
                </a:solidFill>
              </a:rPr>
              <a:t> with Web Sockets or SSE</a:t>
            </a:r>
            <a:endParaRPr lang="en-US" dirty="0">
              <a:solidFill>
                <a:schemeClr val="tx1"/>
              </a:solidFill>
            </a:endParaRPr>
          </a:p>
        </p:txBody>
      </p:sp>
      <p:sp>
        <p:nvSpPr>
          <p:cNvPr id="2" name="Left-Right Arrow 1"/>
          <p:cNvSpPr/>
          <p:nvPr/>
        </p:nvSpPr>
        <p:spPr bwMode="auto">
          <a:xfrm>
            <a:off x="3170662" y="3390375"/>
            <a:ext cx="6084677" cy="876156"/>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3324359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
        <p:nvSpPr>
          <p:cNvPr id="15" name="Text Placeholder 14"/>
          <p:cNvSpPr>
            <a:spLocks noGrp="1"/>
          </p:cNvSpPr>
          <p:nvPr>
            <p:ph type="body" sz="quarter" idx="10"/>
          </p:nvPr>
        </p:nvSpPr>
        <p:spPr/>
        <p:txBody>
          <a:bodyPr/>
          <a:lstStyle/>
          <a:p>
            <a:r>
              <a:rPr lang="en-US" dirty="0" smtClean="0"/>
              <a:t>Online Gaming</a:t>
            </a:r>
            <a:endParaRPr lang="en-US" dirty="0"/>
          </a:p>
        </p:txBody>
      </p:sp>
    </p:spTree>
    <p:extLst>
      <p:ext uri="{BB962C8B-B14F-4D97-AF65-F5344CB8AC3E}">
        <p14:creationId xmlns:p14="http://schemas.microsoft.com/office/powerpoint/2010/main" val="362496795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3395</TotalTime>
  <Words>1328</Words>
  <Application>Microsoft Office PowerPoint</Application>
  <PresentationFormat>Custom</PresentationFormat>
  <Paragraphs>203</Paragraphs>
  <Slides>13</Slides>
  <Notes>10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1"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Real-time Communications With SignalR</vt:lpstr>
      <vt:lpstr>Arthur C. Clarke </vt:lpstr>
      <vt:lpstr>Agenda </vt:lpstr>
      <vt:lpstr>What is SignalR?</vt:lpstr>
      <vt:lpstr>Demo</vt:lpstr>
      <vt:lpstr>SignalR with Polling</vt:lpstr>
      <vt:lpstr>SignalR with Web Sockets or SSE</vt:lpstr>
      <vt:lpstr>Demo</vt:lpstr>
      <vt:lpstr>SignalR Components</vt:lpstr>
      <vt:lpstr>SignalR Backplanes</vt:lpstr>
      <vt:lpstr>Demo</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358</cp:revision>
  <cp:lastPrinted>2011-10-11T14:25:22Z</cp:lastPrinted>
  <dcterms:created xsi:type="dcterms:W3CDTF">2011-03-29T16:07:22Z</dcterms:created>
  <dcterms:modified xsi:type="dcterms:W3CDTF">2012-11-26T02:23:02Z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