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1"/>
  </p:notesMasterIdLst>
  <p:handoutMasterIdLst>
    <p:handoutMasterId r:id="rId22"/>
  </p:handoutMasterIdLst>
  <p:sldIdLst>
    <p:sldId id="296" r:id="rId6"/>
    <p:sldId id="293" r:id="rId7"/>
    <p:sldId id="257" r:id="rId8"/>
    <p:sldId id="308" r:id="rId9"/>
    <p:sldId id="299" r:id="rId10"/>
    <p:sldId id="297" r:id="rId11"/>
    <p:sldId id="307" r:id="rId12"/>
    <p:sldId id="302" r:id="rId13"/>
    <p:sldId id="300" r:id="rId14"/>
    <p:sldId id="304" r:id="rId15"/>
    <p:sldId id="306" r:id="rId16"/>
    <p:sldId id="309" r:id="rId17"/>
    <p:sldId id="303" r:id="rId18"/>
    <p:sldId id="301" r:id="rId19"/>
    <p:sldId id="292" r:id="rId20"/>
  </p:sldIdLst>
  <p:sldSz cx="12188825" cy="6858000"/>
  <p:notesSz cx="6858000" cy="9296400"/>
  <p:custDataLst>
    <p:tags r:id="rId2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2989" autoAdjust="0"/>
    <p:restoredTop sz="63903" autoAdjust="0"/>
  </p:normalViewPr>
  <p:slideViewPr>
    <p:cSldViewPr snapToGrid="0">
      <p:cViewPr varScale="1">
        <p:scale>
          <a:sx n="54" d="100"/>
          <a:sy n="54" d="100"/>
        </p:scale>
        <p:origin x="72" y="1440"/>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0101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069808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59294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Fireworks demo is a simple multi-player</a:t>
            </a:r>
            <a:r>
              <a:rPr lang="en-US" baseline="0" dirty="0" smtClean="0"/>
              <a:t> game that demonstrates more of what’s possible with </a:t>
            </a:r>
            <a:r>
              <a:rPr lang="en-US" baseline="0" dirty="0" err="1" smtClean="0"/>
              <a:t>SignalR</a:t>
            </a:r>
            <a:r>
              <a:rPr lang="en-US" baseline="0" dirty="0" smtClean="0"/>
              <a:t>.</a:t>
            </a:r>
          </a:p>
          <a:p>
            <a:endParaRPr lang="en-US" baseline="0" dirty="0" smtClean="0"/>
          </a:p>
          <a:p>
            <a:r>
              <a:rPr lang="en-US" b="1" baseline="0" dirty="0" smtClean="0"/>
              <a:t>Demo Script</a:t>
            </a:r>
          </a:p>
          <a:p>
            <a:r>
              <a:rPr lang="en-US" b="0" baseline="0" dirty="0" smtClean="0"/>
              <a:t>Open Firework-End solution. </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Walk through server-side </a:t>
            </a:r>
            <a:r>
              <a:rPr lang="en-US" b="0" baseline="0" dirty="0" err="1" smtClean="0"/>
              <a:t>SignalR</a:t>
            </a:r>
            <a:r>
              <a:rPr lang="en-US" b="0" baseline="0" dirty="0" smtClean="0"/>
              <a:t> Hub to show what it does</a:t>
            </a:r>
          </a:p>
          <a:p>
            <a:r>
              <a:rPr lang="en-US" b="0" baseline="0" dirty="0" smtClean="0"/>
              <a:t>Walk through JavaScript code that makes the Hub connection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08828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75829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a:t>
            </a:r>
            <a:r>
              <a:rPr lang="en-US" baseline="0" dirty="0" smtClean="0"/>
              <a:t> </a:t>
            </a:r>
            <a:r>
              <a:rPr lang="en-US" dirty="0" smtClean="0"/>
              <a:t>One of the things people</a:t>
            </a:r>
            <a:r>
              <a:rPr lang="en-US" baseline="0" dirty="0" smtClean="0"/>
              <a:t> say when they see a cool technology is that it seems like magic. That quote pops up in these sessions.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232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4420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start talking</a:t>
            </a:r>
            <a:r>
              <a:rPr lang="en-US" baseline="0" dirty="0" smtClean="0"/>
              <a:t> about </a:t>
            </a:r>
            <a:r>
              <a:rPr lang="en-US" baseline="0" dirty="0" err="1" smtClean="0"/>
              <a:t>SignalR</a:t>
            </a:r>
            <a:r>
              <a:rPr lang="en-US" baseline="0" dirty="0" smtClean="0"/>
              <a:t> is to show what it does. This demo is a throwback to the old days of when hit counters were all the rage, but we’ll put a real-time spin on the idea of a hit counter to make it more interesting.</a:t>
            </a:r>
          </a:p>
          <a:p>
            <a:endParaRPr lang="en-US" baseline="0" dirty="0" smtClean="0"/>
          </a:p>
          <a:p>
            <a:r>
              <a:rPr lang="en-US" b="1" baseline="0" dirty="0" err="1" smtClean="0"/>
              <a:t>SignalR</a:t>
            </a:r>
            <a:r>
              <a:rPr lang="en-US" b="1" baseline="0" dirty="0" smtClean="0"/>
              <a:t> Hit Counter/Active User Counter Demo Script</a:t>
            </a:r>
          </a:p>
          <a:p>
            <a:r>
              <a:rPr lang="en-US" b="1" baseline="0" dirty="0" smtClean="0"/>
              <a:t>---------------------------------------------------</a:t>
            </a:r>
          </a:p>
          <a:p>
            <a:endParaRPr lang="en-US" baseline="0" dirty="0" smtClean="0"/>
          </a:p>
          <a:p>
            <a:r>
              <a:rPr lang="en-US" baseline="0" dirty="0" smtClean="0"/>
              <a:t>1. Open the </a:t>
            </a:r>
            <a:r>
              <a:rPr lang="en-US" baseline="0" dirty="0" err="1" smtClean="0"/>
              <a:t>HitCounter</a:t>
            </a:r>
            <a:r>
              <a:rPr lang="en-US" baseline="0" dirty="0" smtClean="0"/>
              <a:t>-Begin solution</a:t>
            </a:r>
          </a:p>
          <a:p>
            <a:r>
              <a:rPr lang="en-US" baseline="0" dirty="0" smtClean="0"/>
              <a:t>2. Install-Package </a:t>
            </a:r>
            <a:r>
              <a:rPr lang="en-US" baseline="0" dirty="0" err="1" smtClean="0"/>
              <a:t>Microsoft.AspNet.SignalR</a:t>
            </a:r>
            <a:r>
              <a:rPr lang="en-US" baseline="0" dirty="0" smtClean="0"/>
              <a:t> -pre</a:t>
            </a:r>
          </a:p>
          <a:p>
            <a:r>
              <a:rPr lang="en-US" baseline="0" dirty="0" smtClean="0"/>
              <a:t>3. Add a new </a:t>
            </a:r>
            <a:r>
              <a:rPr lang="en-US" baseline="0" dirty="0" err="1" smtClean="0"/>
              <a:t>SignalR</a:t>
            </a:r>
            <a:r>
              <a:rPr lang="en-US" baseline="0" dirty="0" smtClean="0"/>
              <a:t> Hub class to the project named </a:t>
            </a:r>
            <a:r>
              <a:rPr lang="en-US" baseline="0" dirty="0" err="1" smtClean="0"/>
              <a:t>HitCounter.cs</a:t>
            </a:r>
            <a:r>
              <a:rPr lang="en-US" baseline="0" dirty="0" smtClean="0"/>
              <a:t> and add the following code to that class:</a:t>
            </a:r>
          </a:p>
          <a:p>
            <a:endParaRPr lang="en-US" baseline="0" dirty="0" smtClean="0"/>
          </a:p>
          <a:p>
            <a:r>
              <a:rPr lang="en-US" baseline="0" dirty="0" smtClean="0"/>
              <a:t>static </a:t>
            </a:r>
            <a:r>
              <a:rPr lang="en-US" baseline="0" dirty="0" err="1" smtClean="0"/>
              <a:t>int</a:t>
            </a:r>
            <a:r>
              <a:rPr lang="en-US" baseline="0" dirty="0" smtClean="0"/>
              <a:t> _</a:t>
            </a:r>
            <a:r>
              <a:rPr lang="en-US" baseline="0" dirty="0" err="1" smtClean="0"/>
              <a:t>hitCount</a:t>
            </a:r>
            <a:r>
              <a:rPr lang="en-US" baseline="0" dirty="0" smtClean="0"/>
              <a:t>;</a:t>
            </a:r>
          </a:p>
          <a:p>
            <a:endParaRPr lang="en-US" baseline="0" dirty="0" smtClean="0"/>
          </a:p>
          <a:p>
            <a:r>
              <a:rPr lang="en-US" baseline="0" dirty="0" smtClean="0"/>
              <a:t>public void </a:t>
            </a:r>
            <a:r>
              <a:rPr lang="en-US" baseline="0" dirty="0" err="1" smtClean="0"/>
              <a:t>RecordHit</a:t>
            </a:r>
            <a:r>
              <a:rPr lang="en-US" baseline="0" dirty="0" smtClean="0"/>
              <a:t>()</a:t>
            </a:r>
          </a:p>
          <a:p>
            <a:r>
              <a:rPr lang="en-US" baseline="0" dirty="0" smtClean="0"/>
              <a:t>{</a:t>
            </a:r>
          </a:p>
          <a:p>
            <a:r>
              <a:rPr lang="en-US" baseline="0" dirty="0" smtClean="0"/>
              <a:t>    _</a:t>
            </a:r>
            <a:r>
              <a:rPr lang="en-US" baseline="0" dirty="0" err="1" smtClean="0"/>
              <a:t>hitCount</a:t>
            </a:r>
            <a:r>
              <a:rPr lang="en-US" baseline="0" dirty="0" smtClean="0"/>
              <a:t> += 1;</a:t>
            </a:r>
          </a:p>
          <a:p>
            <a:r>
              <a:rPr lang="en-US" baseline="0" dirty="0" smtClean="0"/>
              <a:t>    </a:t>
            </a:r>
            <a:r>
              <a:rPr lang="en-US" baseline="0" dirty="0" err="1" smtClean="0"/>
              <a:t>Clients.All.onHitRecorded</a:t>
            </a:r>
            <a:r>
              <a:rPr lang="en-US" baseline="0" dirty="0" smtClean="0"/>
              <a:t>(_</a:t>
            </a:r>
            <a:r>
              <a:rPr lang="en-US" baseline="0" dirty="0" err="1" smtClean="0"/>
              <a:t>hitCount</a:t>
            </a:r>
            <a:r>
              <a:rPr lang="en-US" baseline="0" dirty="0" smtClean="0"/>
              <a:t>);</a:t>
            </a:r>
          </a:p>
          <a:p>
            <a:r>
              <a:rPr lang="en-US" baseline="0" dirty="0" smtClean="0"/>
              <a:t>}</a:t>
            </a:r>
          </a:p>
          <a:p>
            <a:endParaRPr lang="en-US" baseline="0" dirty="0" smtClean="0"/>
          </a:p>
          <a:p>
            <a:r>
              <a:rPr lang="en-US" baseline="0" dirty="0" smtClean="0"/>
              <a:t>4. Open the Default.htm page in the editor</a:t>
            </a:r>
          </a:p>
          <a:p>
            <a:endParaRPr lang="en-US" baseline="0" dirty="0" smtClean="0"/>
          </a:p>
          <a:p>
            <a:r>
              <a:rPr lang="en-US" baseline="0" dirty="0" smtClean="0"/>
              <a:t>5. Replace the &lt;!-- add script references here --&gt; comment with the following script references (or drag them into the file from the Scripts folder):</a:t>
            </a:r>
          </a:p>
          <a:p>
            <a:endParaRPr lang="en-US" baseline="0" dirty="0" smtClean="0"/>
          </a:p>
          <a:p>
            <a:r>
              <a:rPr lang="en-US" baseline="0" dirty="0" smtClean="0"/>
              <a:t>&lt;script </a:t>
            </a:r>
            <a:r>
              <a:rPr lang="en-US" baseline="0" dirty="0" err="1" smtClean="0"/>
              <a:t>src</a:t>
            </a:r>
            <a:r>
              <a:rPr lang="en-US" baseline="0" dirty="0" smtClean="0"/>
              <a:t>="Scripts/jquery-1.6.4.js"&gt;&lt;/script&gt;</a:t>
            </a:r>
          </a:p>
          <a:p>
            <a:r>
              <a:rPr lang="en-US" baseline="0" dirty="0" smtClean="0"/>
              <a:t>&lt;script </a:t>
            </a:r>
            <a:r>
              <a:rPr lang="en-US" baseline="0" dirty="0" err="1" smtClean="0"/>
              <a:t>src</a:t>
            </a:r>
            <a:r>
              <a:rPr lang="en-US" baseline="0" dirty="0" smtClean="0"/>
              <a:t>="Scripts/jquery.signalR-1.0.0-alpha2.js"&gt;&lt;/script&gt;</a:t>
            </a:r>
          </a:p>
          <a:p>
            <a:endParaRPr lang="en-US" baseline="0" dirty="0" smtClean="0"/>
          </a:p>
          <a:p>
            <a:r>
              <a:rPr lang="en-US" baseline="0" dirty="0" smtClean="0"/>
              <a:t>6. Replace the &lt;!-- add custom script to run the hit counter here --&gt; comment with the following custom JavaScript code:</a:t>
            </a:r>
          </a:p>
          <a:p>
            <a:endParaRPr lang="en-US" baseline="0" dirty="0" smtClean="0"/>
          </a:p>
          <a:p>
            <a:r>
              <a:rPr lang="en-US" baseline="0" dirty="0" smtClean="0"/>
              <a:t>&lt;script type="text/</a:t>
            </a:r>
            <a:r>
              <a:rPr lang="en-US" baseline="0" dirty="0" err="1" smtClean="0"/>
              <a:t>javascript</a:t>
            </a:r>
            <a:r>
              <a:rPr lang="en-US" baseline="0" dirty="0" smtClean="0"/>
              <a:t>"&gt;</a:t>
            </a:r>
          </a:p>
          <a:p>
            <a:r>
              <a:rPr lang="en-US" baseline="0" dirty="0" smtClean="0"/>
              <a:t>    $(function () {</a:t>
            </a:r>
          </a:p>
          <a:p>
            <a:r>
              <a:rPr lang="en-US" baseline="0" dirty="0" smtClean="0"/>
              <a:t>        </a:t>
            </a:r>
            <a:r>
              <a:rPr lang="en-US" baseline="0" dirty="0" err="1" smtClean="0"/>
              <a:t>var</a:t>
            </a:r>
            <a:r>
              <a:rPr lang="en-US" baseline="0" dirty="0" smtClean="0"/>
              <a:t> </a:t>
            </a:r>
            <a:r>
              <a:rPr lang="en-US" baseline="0" dirty="0" err="1" smtClean="0"/>
              <a:t>cn</a:t>
            </a:r>
            <a:r>
              <a:rPr lang="en-US" baseline="0" dirty="0" smtClean="0"/>
              <a:t> = $.</a:t>
            </a:r>
            <a:r>
              <a:rPr lang="en-US" baseline="0" dirty="0" err="1" smtClean="0"/>
              <a:t>hubConnection</a:t>
            </a:r>
            <a:r>
              <a:rPr lang="en-US" baseline="0" dirty="0" smtClean="0"/>
              <a:t>();</a:t>
            </a:r>
          </a:p>
          <a:p>
            <a:r>
              <a:rPr lang="en-US" baseline="0" dirty="0" smtClean="0"/>
              <a:t>        </a:t>
            </a:r>
            <a:r>
              <a:rPr lang="en-US" baseline="0" dirty="0" err="1" smtClean="0"/>
              <a:t>var</a:t>
            </a:r>
            <a:r>
              <a:rPr lang="en-US" baseline="0" dirty="0" smtClean="0"/>
              <a:t> hub = </a:t>
            </a:r>
            <a:r>
              <a:rPr lang="en-US" baseline="0" dirty="0" err="1" smtClean="0"/>
              <a:t>cn.createHubProxy</a:t>
            </a:r>
            <a:r>
              <a:rPr lang="en-US" baseline="0" dirty="0" smtClean="0"/>
              <a:t>('</a:t>
            </a:r>
            <a:r>
              <a:rPr lang="en-US" baseline="0" dirty="0" err="1" smtClean="0"/>
              <a:t>hitCounter</a:t>
            </a:r>
            <a:r>
              <a:rPr lang="en-US" baseline="0" dirty="0" smtClean="0"/>
              <a:t>');</a:t>
            </a:r>
          </a:p>
          <a:p>
            <a:endParaRPr lang="en-US" baseline="0" dirty="0" smtClean="0"/>
          </a:p>
          <a:p>
            <a:r>
              <a:rPr lang="en-US" baseline="0" dirty="0" smtClean="0"/>
              <a:t>        </a:t>
            </a:r>
            <a:r>
              <a:rPr lang="en-US" baseline="0" dirty="0" err="1" smtClean="0"/>
              <a:t>hub.on</a:t>
            </a:r>
            <a:r>
              <a:rPr lang="en-US" baseline="0" dirty="0" smtClean="0"/>
              <a:t>('</a:t>
            </a:r>
            <a:r>
              <a:rPr lang="en-US" baseline="0" dirty="0" err="1" smtClean="0"/>
              <a:t>onHitRecorded</a:t>
            </a:r>
            <a:r>
              <a:rPr lang="en-US" baseline="0" dirty="0" smtClean="0"/>
              <a:t>', function (</a:t>
            </a:r>
            <a:r>
              <a:rPr lang="en-US" baseline="0" dirty="0" err="1" smtClean="0"/>
              <a:t>i</a:t>
            </a:r>
            <a:r>
              <a:rPr lang="en-US" baseline="0" dirty="0" smtClean="0"/>
              <a:t>) {</a:t>
            </a:r>
          </a:p>
          <a:p>
            <a:r>
              <a:rPr lang="en-US" baseline="0" dirty="0" smtClean="0"/>
              <a:t>            $('#</a:t>
            </a:r>
            <a:r>
              <a:rPr lang="en-US" baseline="0" dirty="0" err="1" smtClean="0"/>
              <a:t>hitCount</a:t>
            </a:r>
            <a:r>
              <a:rPr lang="en-US" baseline="0" dirty="0" smtClean="0"/>
              <a:t>').text(</a:t>
            </a:r>
            <a:r>
              <a:rPr lang="en-US" baseline="0" dirty="0" err="1" smtClean="0"/>
              <a:t>i</a:t>
            </a:r>
            <a:r>
              <a:rPr lang="en-US" baseline="0" dirty="0" smtClean="0"/>
              <a:t>);</a:t>
            </a:r>
          </a:p>
          <a:p>
            <a:r>
              <a:rPr lang="en-US" baseline="0" dirty="0" smtClean="0"/>
              <a:t>        });</a:t>
            </a:r>
          </a:p>
          <a:p>
            <a:endParaRPr lang="en-US" baseline="0" dirty="0" smtClean="0"/>
          </a:p>
          <a:p>
            <a:r>
              <a:rPr lang="en-US" baseline="0" dirty="0" smtClean="0"/>
              <a:t>        </a:t>
            </a:r>
            <a:r>
              <a:rPr lang="en-US" baseline="0" dirty="0" err="1" smtClean="0"/>
              <a:t>cn.start</a:t>
            </a:r>
            <a:r>
              <a:rPr lang="en-US" baseline="0" dirty="0" smtClean="0"/>
              <a:t>(function () {</a:t>
            </a:r>
          </a:p>
          <a:p>
            <a:r>
              <a:rPr lang="en-US" baseline="0" dirty="0" smtClean="0"/>
              <a:t>            </a:t>
            </a:r>
            <a:r>
              <a:rPr lang="en-US" baseline="0" dirty="0" err="1" smtClean="0"/>
              <a:t>hub.invoke</a:t>
            </a:r>
            <a:r>
              <a:rPr lang="en-US" baseline="0" dirty="0" smtClean="0"/>
              <a:t>('</a:t>
            </a:r>
            <a:r>
              <a:rPr lang="en-US" baseline="0" dirty="0" err="1" smtClean="0"/>
              <a:t>RecordHit</a:t>
            </a:r>
            <a:r>
              <a:rPr lang="en-US" baseline="0" dirty="0" smtClean="0"/>
              <a:t>');</a:t>
            </a:r>
          </a:p>
          <a:p>
            <a:r>
              <a:rPr lang="en-US" baseline="0" dirty="0" smtClean="0"/>
              <a:t>        });</a:t>
            </a:r>
          </a:p>
          <a:p>
            <a:r>
              <a:rPr lang="en-US" baseline="0" dirty="0" smtClean="0"/>
              <a:t>    });</a:t>
            </a:r>
          </a:p>
          <a:p>
            <a:r>
              <a:rPr lang="en-US" baseline="0" dirty="0" smtClean="0"/>
              <a:t>&lt;/script&gt;</a:t>
            </a:r>
          </a:p>
          <a:p>
            <a:endParaRPr lang="en-US" baseline="0" dirty="0" smtClean="0"/>
          </a:p>
          <a:p>
            <a:r>
              <a:rPr lang="en-US" baseline="0" dirty="0" smtClean="0"/>
              <a:t>7. Run the project. Open multiple browsers to show the hit counter escalating with each hit.</a:t>
            </a:r>
          </a:p>
          <a:p>
            <a:r>
              <a:rPr lang="en-US" baseline="0" dirty="0" smtClean="0"/>
              <a:t>8. Close all browser instances</a:t>
            </a:r>
          </a:p>
          <a:p>
            <a:r>
              <a:rPr lang="en-US" baseline="0" dirty="0" smtClean="0"/>
              <a:t>9. Open the </a:t>
            </a:r>
            <a:r>
              <a:rPr lang="en-US" baseline="0" dirty="0" err="1" smtClean="0"/>
              <a:t>HitCounter.cs</a:t>
            </a:r>
            <a:r>
              <a:rPr lang="en-US" baseline="0" dirty="0" smtClean="0"/>
              <a:t> Hub class in the editor again. Add the following override to the class:</a:t>
            </a:r>
          </a:p>
          <a:p>
            <a:endParaRPr lang="en-US" baseline="0" dirty="0" smtClean="0"/>
          </a:p>
          <a:p>
            <a:r>
              <a:rPr lang="en-US" baseline="0" dirty="0" smtClean="0"/>
              <a:t>public override </a:t>
            </a:r>
            <a:r>
              <a:rPr lang="en-US" baseline="0" dirty="0" err="1" smtClean="0"/>
              <a:t>System.Threading.Tasks.Task</a:t>
            </a:r>
            <a:r>
              <a:rPr lang="en-US" baseline="0" dirty="0" smtClean="0"/>
              <a:t> </a:t>
            </a:r>
            <a:r>
              <a:rPr lang="en-US" baseline="0" dirty="0" err="1" smtClean="0"/>
              <a:t>OnDisconnected</a:t>
            </a:r>
            <a:r>
              <a:rPr lang="en-US" baseline="0" dirty="0" smtClean="0"/>
              <a:t>()</a:t>
            </a:r>
          </a:p>
          <a:p>
            <a:r>
              <a:rPr lang="en-US" baseline="0" dirty="0" smtClean="0"/>
              <a:t>{</a:t>
            </a:r>
          </a:p>
          <a:p>
            <a:r>
              <a:rPr lang="en-US" baseline="0" dirty="0" smtClean="0"/>
              <a:t>    _</a:t>
            </a:r>
            <a:r>
              <a:rPr lang="en-US" baseline="0" dirty="0" err="1" smtClean="0"/>
              <a:t>hitCount</a:t>
            </a:r>
            <a:r>
              <a:rPr lang="en-US" baseline="0" dirty="0" smtClean="0"/>
              <a:t> -= 1;</a:t>
            </a:r>
          </a:p>
          <a:p>
            <a:r>
              <a:rPr lang="en-US" baseline="0" dirty="0" smtClean="0"/>
              <a:t>    </a:t>
            </a:r>
            <a:r>
              <a:rPr lang="en-US" baseline="0" dirty="0" err="1" smtClean="0"/>
              <a:t>Clients.All.onHitRecorded</a:t>
            </a:r>
            <a:r>
              <a:rPr lang="en-US" baseline="0" dirty="0" smtClean="0"/>
              <a:t>(_</a:t>
            </a:r>
            <a:r>
              <a:rPr lang="en-US" baseline="0" dirty="0" err="1" smtClean="0"/>
              <a:t>hitCount</a:t>
            </a:r>
            <a:r>
              <a:rPr lang="en-US" baseline="0" dirty="0" smtClean="0"/>
              <a:t>);</a:t>
            </a:r>
          </a:p>
          <a:p>
            <a:endParaRPr lang="en-US" baseline="0" dirty="0" smtClean="0"/>
          </a:p>
          <a:p>
            <a:r>
              <a:rPr lang="en-US" baseline="0" dirty="0" smtClean="0"/>
              <a:t>    return </a:t>
            </a:r>
            <a:r>
              <a:rPr lang="en-US" baseline="0" dirty="0" err="1" smtClean="0"/>
              <a:t>base.OnDisconnected</a:t>
            </a:r>
            <a:r>
              <a:rPr lang="en-US" baseline="0" dirty="0" smtClean="0"/>
              <a:t>();</a:t>
            </a:r>
          </a:p>
          <a:p>
            <a:r>
              <a:rPr lang="en-US" baseline="0" dirty="0" smtClean="0"/>
              <a:t>}</a:t>
            </a:r>
          </a:p>
          <a:p>
            <a:endParaRPr lang="en-US" baseline="0" dirty="0" smtClean="0"/>
          </a:p>
          <a:p>
            <a:r>
              <a:rPr lang="en-US" baseline="0" dirty="0" smtClean="0"/>
              <a:t>10. Set up the next demo by saying something like "does he mean to tell me this thing will know when the browser closes down?" and follow it up by saying "yes, that's exactly what it's going to do."</a:t>
            </a:r>
          </a:p>
          <a:p>
            <a:endParaRPr lang="en-US" baseline="0" dirty="0" smtClean="0"/>
          </a:p>
          <a:p>
            <a:r>
              <a:rPr lang="en-US" baseline="0" dirty="0" smtClean="0"/>
              <a:t>11. Re-run the application. Open up multiple browsers to show the hit counter escalating.</a:t>
            </a:r>
          </a:p>
          <a:p>
            <a:endParaRPr lang="en-US" baseline="0" dirty="0" smtClean="0"/>
          </a:p>
          <a:p>
            <a:r>
              <a:rPr lang="en-US" baseline="0" dirty="0" smtClean="0"/>
              <a:t>12. Individually (and slowly) close individual browser instances to show the hit counter descending.</a:t>
            </a:r>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86981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is comprised of multiple components that can be thought of in three parts. </a:t>
            </a:r>
          </a:p>
          <a:p>
            <a:endParaRPr lang="en-US" baseline="0" dirty="0" smtClean="0"/>
          </a:p>
          <a:p>
            <a:r>
              <a:rPr lang="en-US" b="1" baseline="0" dirty="0" smtClean="0"/>
              <a:t>Clients</a:t>
            </a:r>
            <a:r>
              <a:rPr lang="en-US" baseline="0" dirty="0" smtClean="0"/>
              <a:t> – the operating system or programming environment that can make calls using </a:t>
            </a:r>
            <a:r>
              <a:rPr lang="en-US" baseline="0" dirty="0" err="1" smtClean="0"/>
              <a:t>SignalR</a:t>
            </a:r>
            <a:r>
              <a:rPr lang="en-US" baseline="0" dirty="0" smtClean="0"/>
              <a:t>. Numerous </a:t>
            </a:r>
            <a:r>
              <a:rPr lang="en-US" baseline="0" dirty="0" err="1" smtClean="0"/>
              <a:t>SignalR</a:t>
            </a:r>
            <a:r>
              <a:rPr lang="en-US" baseline="0" dirty="0" smtClean="0"/>
              <a:t> clients exist for everything from JavaScript to </a:t>
            </a:r>
            <a:r>
              <a:rPr lang="en-US" baseline="0" dirty="0" err="1" smtClean="0"/>
              <a:t>iOS</a:t>
            </a:r>
            <a:r>
              <a:rPr lang="en-US" baseline="0" dirty="0" smtClean="0"/>
              <a:t>, most of which began as community contributions. </a:t>
            </a:r>
            <a:r>
              <a:rPr lang="en-US" b="1" baseline="0" dirty="0" smtClean="0"/>
              <a:t>CLICK to fade in Clients</a:t>
            </a:r>
          </a:p>
          <a:p>
            <a:endParaRPr lang="en-US" dirty="0" smtClean="0"/>
          </a:p>
          <a:p>
            <a:r>
              <a:rPr lang="en-US" b="1" dirty="0" smtClean="0"/>
              <a:t>Hosts </a:t>
            </a:r>
            <a:r>
              <a:rPr lang="en-US" b="0" dirty="0" smtClean="0"/>
              <a:t>– </a:t>
            </a:r>
            <a:r>
              <a:rPr lang="en-US" b="0" dirty="0" err="1" smtClean="0"/>
              <a:t>SignalR</a:t>
            </a:r>
            <a:r>
              <a:rPr lang="en-US" b="0" baseline="0" dirty="0" smtClean="0"/>
              <a:t> can be hosted in ASP.NET, as is the traditional method. There also exists capability to self-host </a:t>
            </a:r>
            <a:r>
              <a:rPr lang="en-US" b="0" baseline="0" dirty="0" err="1" smtClean="0"/>
              <a:t>SignalR</a:t>
            </a:r>
            <a:r>
              <a:rPr lang="en-US" b="0" baseline="0" dirty="0" smtClean="0"/>
              <a:t>, so you could host a hub in an EXE or in a Windows Azure worker role. </a:t>
            </a:r>
            <a:r>
              <a:rPr lang="en-US" b="1" baseline="0" dirty="0" smtClean="0"/>
              <a:t>CLICK to fade in Hosts</a:t>
            </a:r>
            <a:endParaRPr lang="en-US" b="0" baseline="0" dirty="0" smtClean="0"/>
          </a:p>
          <a:p>
            <a:endParaRPr lang="en-US" b="0" baseline="0" dirty="0" smtClean="0"/>
          </a:p>
          <a:p>
            <a:r>
              <a:rPr lang="en-US" b="1" baseline="0" dirty="0" smtClean="0"/>
              <a:t>Backplanes – </a:t>
            </a:r>
            <a:r>
              <a:rPr lang="en-US" b="0" baseline="0" dirty="0" err="1" smtClean="0"/>
              <a:t>SignalR</a:t>
            </a:r>
            <a:r>
              <a:rPr lang="en-US" b="0" baseline="0" dirty="0" smtClean="0"/>
              <a:t> isn’t load-balancer friendly out of the box. Hubs live on one server or role instance. If an application that is to be load-balanced needs to make use of </a:t>
            </a:r>
            <a:r>
              <a:rPr lang="en-US" b="0" baseline="0" dirty="0" err="1" smtClean="0"/>
              <a:t>SignalR</a:t>
            </a:r>
            <a:r>
              <a:rPr lang="en-US" b="0" baseline="0" dirty="0" smtClean="0"/>
              <a:t>, that application needs a backplane behind the servers or instances running the application.</a:t>
            </a:r>
          </a:p>
          <a:p>
            <a:endParaRPr lang="en-US" b="0" baseline="0" dirty="0" smtClean="0"/>
          </a:p>
          <a:p>
            <a:r>
              <a:rPr lang="en-US" b="0" baseline="0" dirty="0" smtClean="0"/>
              <a:t>Backplane support was completely re-written for the 1.0 alpha release. Currently, three backplanes exist – SQL Server, Service Bus, and </a:t>
            </a:r>
            <a:r>
              <a:rPr lang="en-US" b="0" baseline="0" dirty="0" err="1" smtClean="0"/>
              <a:t>Redis</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32933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by Arthur C. Clarke, doe</a:t>
            </a:r>
            <a:r>
              <a:rPr lang="en-US" baseline="0" dirty="0" smtClean="0"/>
              <a:t>s a great job of explaining </a:t>
            </a:r>
            <a:r>
              <a:rPr lang="en-US" baseline="0" dirty="0" err="1" smtClean="0"/>
              <a:t>SignalR</a:t>
            </a:r>
            <a:r>
              <a:rPr lang="en-US" baseline="0" dirty="0" smtClean="0"/>
              <a:t>. It does so well what it does that it tends to seem like what it’d doing isn’t </a:t>
            </a:r>
            <a:r>
              <a:rPr lang="en-US" baseline="0" dirty="0" err="1" smtClean="0"/>
              <a:t>realli</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404944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start talking</a:t>
            </a:r>
            <a:r>
              <a:rPr lang="en-US" baseline="0" dirty="0" smtClean="0"/>
              <a:t> about </a:t>
            </a:r>
            <a:r>
              <a:rPr lang="en-US" baseline="0" dirty="0" err="1" smtClean="0"/>
              <a:t>SignalR</a:t>
            </a:r>
            <a:r>
              <a:rPr lang="en-US" baseline="0" dirty="0" smtClean="0"/>
              <a:t> is to show what it does. This demo is the “Hello World” of </a:t>
            </a:r>
            <a:r>
              <a:rPr lang="en-US" baseline="0" dirty="0" err="1" smtClean="0"/>
              <a:t>SignalR</a:t>
            </a:r>
            <a:r>
              <a:rPr lang="en-US" baseline="0" dirty="0" smtClean="0"/>
              <a:t> applications. As you’ll see if you try out Jabbr.net, there’s a lot that can be done using </a:t>
            </a:r>
            <a:r>
              <a:rPr lang="en-US" baseline="0" dirty="0" err="1" smtClean="0"/>
              <a:t>SignalR</a:t>
            </a:r>
            <a:r>
              <a:rPr lang="en-US" baseline="0" dirty="0" smtClean="0"/>
              <a:t> if you want to build a real-time communication app. </a:t>
            </a:r>
          </a:p>
          <a:p>
            <a:endParaRPr lang="en-US" baseline="0" dirty="0" smtClean="0"/>
          </a:p>
          <a:p>
            <a:r>
              <a:rPr lang="en-US" b="1" dirty="0" err="1" smtClean="0"/>
              <a:t>SignalR</a:t>
            </a:r>
            <a:r>
              <a:rPr lang="en-US" b="1" dirty="0" smtClean="0"/>
              <a:t> Chat App Demo Script</a:t>
            </a:r>
          </a:p>
          <a:p>
            <a:r>
              <a:rPr lang="en-US" b="1" dirty="0" smtClean="0"/>
              <a:t>------------------------------------</a:t>
            </a:r>
          </a:p>
          <a:p>
            <a:endParaRPr lang="en-US" dirty="0" smtClean="0"/>
          </a:p>
          <a:p>
            <a:r>
              <a:rPr lang="en-US" dirty="0" smtClean="0"/>
              <a:t>1. Open the Chat-Begin solution</a:t>
            </a:r>
          </a:p>
          <a:p>
            <a:r>
              <a:rPr lang="en-US" dirty="0" smtClean="0"/>
              <a:t>2. Install-Package </a:t>
            </a:r>
            <a:r>
              <a:rPr lang="en-US" dirty="0" err="1" smtClean="0"/>
              <a:t>Microsoft.AspNet.SignalR</a:t>
            </a:r>
            <a:r>
              <a:rPr lang="en-US" dirty="0" smtClean="0"/>
              <a:t> -pre</a:t>
            </a:r>
          </a:p>
          <a:p>
            <a:r>
              <a:rPr lang="en-US" dirty="0" smtClean="0"/>
              <a:t>3. Add a new </a:t>
            </a:r>
            <a:r>
              <a:rPr lang="en-US" dirty="0" err="1" smtClean="0"/>
              <a:t>SignalR</a:t>
            </a:r>
            <a:r>
              <a:rPr lang="en-US" dirty="0" smtClean="0"/>
              <a:t> Hub class to the project named </a:t>
            </a:r>
            <a:r>
              <a:rPr lang="en-US" dirty="0" err="1" smtClean="0"/>
              <a:t>ChatHub.cs</a:t>
            </a:r>
            <a:r>
              <a:rPr lang="en-US" dirty="0" smtClean="0"/>
              <a:t> and add the following code to it:</a:t>
            </a:r>
          </a:p>
          <a:p>
            <a:endParaRPr lang="en-US" dirty="0" smtClean="0"/>
          </a:p>
          <a:p>
            <a:r>
              <a:rPr lang="en-US" dirty="0" smtClean="0"/>
              <a:t>[</a:t>
            </a:r>
            <a:r>
              <a:rPr lang="en-US" dirty="0" err="1" smtClean="0"/>
              <a:t>HubName</a:t>
            </a:r>
            <a:r>
              <a:rPr lang="en-US" dirty="0" smtClean="0"/>
              <a:t>("chat")]</a:t>
            </a:r>
          </a:p>
          <a:p>
            <a:r>
              <a:rPr lang="en-US" dirty="0" smtClean="0"/>
              <a:t>public class </a:t>
            </a:r>
            <a:r>
              <a:rPr lang="en-US" dirty="0" err="1" smtClean="0"/>
              <a:t>ChatHub</a:t>
            </a:r>
            <a:r>
              <a:rPr lang="en-US" dirty="0" smtClean="0"/>
              <a:t> : Hub</a:t>
            </a:r>
          </a:p>
          <a:p>
            <a:r>
              <a:rPr lang="en-US" dirty="0" smtClean="0"/>
              <a:t>{</a:t>
            </a:r>
          </a:p>
          <a:p>
            <a:r>
              <a:rPr lang="en-US" dirty="0" smtClean="0"/>
              <a:t>    public void </a:t>
            </a:r>
            <a:r>
              <a:rPr lang="en-US" dirty="0" err="1" smtClean="0"/>
              <a:t>SendMessage</a:t>
            </a:r>
            <a:r>
              <a:rPr lang="en-US" dirty="0" smtClean="0"/>
              <a:t>(dynamic message)</a:t>
            </a:r>
          </a:p>
          <a:p>
            <a:r>
              <a:rPr lang="en-US" dirty="0" smtClean="0"/>
              <a:t>    {</a:t>
            </a:r>
          </a:p>
          <a:p>
            <a:r>
              <a:rPr lang="en-US" dirty="0" smtClean="0"/>
              <a:t>        </a:t>
            </a:r>
            <a:r>
              <a:rPr lang="en-US" dirty="0" err="1" smtClean="0"/>
              <a:t>Clients.All.receiveMessage</a:t>
            </a:r>
            <a:r>
              <a:rPr lang="en-US" dirty="0" smtClean="0"/>
              <a:t>(message);</a:t>
            </a:r>
          </a:p>
          <a:p>
            <a:r>
              <a:rPr lang="en-US" dirty="0" smtClean="0"/>
              <a:t>    }</a:t>
            </a:r>
          </a:p>
          <a:p>
            <a:r>
              <a:rPr lang="en-US" dirty="0" smtClean="0"/>
              <a:t>}</a:t>
            </a:r>
          </a:p>
          <a:p>
            <a:endParaRPr lang="en-US" dirty="0" smtClean="0"/>
          </a:p>
          <a:p>
            <a:r>
              <a:rPr lang="en-US" dirty="0" smtClean="0"/>
              <a:t>4. Open the Default.htm page in the editor.</a:t>
            </a:r>
          </a:p>
          <a:p>
            <a:endParaRPr lang="en-US" dirty="0" smtClean="0"/>
          </a:p>
          <a:p>
            <a:r>
              <a:rPr lang="en-US" dirty="0" smtClean="0"/>
              <a:t>5. Replace the &lt;!-- insert script references --&gt; comment with this code to reference </a:t>
            </a:r>
            <a:r>
              <a:rPr lang="en-US" dirty="0" err="1" smtClean="0"/>
              <a:t>jQuery</a:t>
            </a:r>
            <a:r>
              <a:rPr lang="en-US" dirty="0" smtClean="0"/>
              <a:t> and </a:t>
            </a:r>
            <a:r>
              <a:rPr lang="en-US" dirty="0" err="1" smtClean="0"/>
              <a:t>SignalR</a:t>
            </a:r>
            <a:r>
              <a:rPr lang="en-US" dirty="0" smtClean="0"/>
              <a:t> (or drag and drop the scripts from the scripts folder into the page):</a:t>
            </a:r>
          </a:p>
          <a:p>
            <a:endParaRPr lang="en-US" dirty="0" smtClean="0"/>
          </a:p>
          <a:p>
            <a:r>
              <a:rPr lang="en-US" dirty="0" smtClean="0"/>
              <a:t>&lt;script </a:t>
            </a:r>
            <a:r>
              <a:rPr lang="en-US" dirty="0" err="1" smtClean="0"/>
              <a:t>src</a:t>
            </a:r>
            <a:r>
              <a:rPr lang="en-US" dirty="0" smtClean="0"/>
              <a:t>="Scripts/jquery-1.6.4.js"&gt;&lt;/script&gt;</a:t>
            </a:r>
          </a:p>
          <a:p>
            <a:r>
              <a:rPr lang="en-US" dirty="0" smtClean="0"/>
              <a:t>&lt;script </a:t>
            </a:r>
            <a:r>
              <a:rPr lang="en-US" dirty="0" err="1" smtClean="0"/>
              <a:t>src</a:t>
            </a:r>
            <a:r>
              <a:rPr lang="en-US" dirty="0" smtClean="0"/>
              <a:t>="Scripts/jquery.signalR-1.0.0-alpha2.js"&gt;&lt;/script&gt;</a:t>
            </a:r>
          </a:p>
          <a:p>
            <a:endParaRPr lang="en-US" dirty="0" smtClean="0"/>
          </a:p>
          <a:p>
            <a:r>
              <a:rPr lang="en-US" dirty="0" smtClean="0"/>
              <a:t>6. Replace the &lt;!-- insert chat script --&gt; comment with this custom JavaScript code:</a:t>
            </a:r>
          </a:p>
          <a:p>
            <a:endParaRPr lang="en-US" dirty="0" smtClean="0"/>
          </a:p>
          <a:p>
            <a:r>
              <a:rPr lang="en-US" dirty="0" smtClean="0"/>
              <a:t>&lt;script type="text/</a:t>
            </a:r>
            <a:r>
              <a:rPr lang="en-US" dirty="0" err="1" smtClean="0"/>
              <a:t>javascript</a:t>
            </a:r>
            <a:r>
              <a:rPr lang="en-US" dirty="0" smtClean="0"/>
              <a:t>"&gt;</a:t>
            </a:r>
          </a:p>
          <a:p>
            <a:r>
              <a:rPr lang="en-US" dirty="0" smtClean="0"/>
              <a:t>    $(function () {</a:t>
            </a:r>
          </a:p>
          <a:p>
            <a:r>
              <a:rPr lang="en-US" dirty="0" smtClean="0"/>
              <a:t>        </a:t>
            </a:r>
            <a:r>
              <a:rPr lang="en-US" dirty="0" err="1" smtClean="0"/>
              <a:t>var</a:t>
            </a:r>
            <a:r>
              <a:rPr lang="en-US" dirty="0" smtClean="0"/>
              <a:t> </a:t>
            </a:r>
            <a:r>
              <a:rPr lang="en-US" dirty="0" err="1" smtClean="0"/>
              <a:t>cn</a:t>
            </a:r>
            <a:r>
              <a:rPr lang="en-US" dirty="0" smtClean="0"/>
              <a:t> = $.</a:t>
            </a:r>
            <a:r>
              <a:rPr lang="en-US" dirty="0" err="1" smtClean="0"/>
              <a:t>hubConnection</a:t>
            </a:r>
            <a:r>
              <a:rPr lang="en-US" dirty="0" smtClean="0"/>
              <a:t>();</a:t>
            </a:r>
          </a:p>
          <a:p>
            <a:r>
              <a:rPr lang="en-US" dirty="0" smtClean="0"/>
              <a:t>        </a:t>
            </a:r>
            <a:r>
              <a:rPr lang="en-US" dirty="0" err="1" smtClean="0"/>
              <a:t>var</a:t>
            </a:r>
            <a:r>
              <a:rPr lang="en-US" dirty="0" smtClean="0"/>
              <a:t> hub = </a:t>
            </a:r>
            <a:r>
              <a:rPr lang="en-US" dirty="0" err="1" smtClean="0"/>
              <a:t>cn.createHubProxy</a:t>
            </a:r>
            <a:r>
              <a:rPr lang="en-US" dirty="0" smtClean="0"/>
              <a:t>('chat');</a:t>
            </a:r>
          </a:p>
          <a:p>
            <a:endParaRPr lang="en-US" dirty="0" smtClean="0"/>
          </a:p>
          <a:p>
            <a:r>
              <a:rPr lang="en-US" dirty="0" smtClean="0"/>
              <a:t>        </a:t>
            </a:r>
            <a:r>
              <a:rPr lang="en-US" dirty="0" err="1" smtClean="0"/>
              <a:t>hub.on</a:t>
            </a:r>
            <a:r>
              <a:rPr lang="en-US" dirty="0" smtClean="0"/>
              <a:t>('</a:t>
            </a:r>
            <a:r>
              <a:rPr lang="en-US" dirty="0" err="1" smtClean="0"/>
              <a:t>receiveMessage</a:t>
            </a:r>
            <a:r>
              <a:rPr lang="en-US" dirty="0" smtClean="0"/>
              <a:t>', function (</a:t>
            </a:r>
            <a:r>
              <a:rPr lang="en-US" dirty="0" err="1" smtClean="0"/>
              <a:t>msg</a:t>
            </a:r>
            <a:r>
              <a:rPr lang="en-US" dirty="0" smtClean="0"/>
              <a:t>) {</a:t>
            </a:r>
          </a:p>
          <a:p>
            <a:r>
              <a:rPr lang="en-US" dirty="0" smtClean="0"/>
              <a:t>            $('#messages').prepend('&lt;li&gt;&lt;b&gt;' + </a:t>
            </a:r>
            <a:r>
              <a:rPr lang="en-US" dirty="0" err="1" smtClean="0"/>
              <a:t>msg.username</a:t>
            </a:r>
            <a:r>
              <a:rPr lang="en-US" dirty="0" smtClean="0"/>
              <a:t> + '&lt;/b&gt;: ' + </a:t>
            </a:r>
            <a:r>
              <a:rPr lang="en-US" dirty="0" err="1" smtClean="0"/>
              <a:t>msg.message</a:t>
            </a:r>
            <a:r>
              <a:rPr lang="en-US" dirty="0" smtClean="0"/>
              <a:t> + '&lt;/li&gt;');</a:t>
            </a:r>
          </a:p>
          <a:p>
            <a:r>
              <a:rPr lang="en-US" dirty="0" smtClean="0"/>
              <a:t>        });</a:t>
            </a:r>
          </a:p>
          <a:p>
            <a:endParaRPr lang="en-US" dirty="0" smtClean="0"/>
          </a:p>
          <a:p>
            <a:r>
              <a:rPr lang="en-US" dirty="0" smtClean="0"/>
              <a:t>        </a:t>
            </a:r>
            <a:r>
              <a:rPr lang="en-US" dirty="0" err="1" smtClean="0"/>
              <a:t>cn.start</a:t>
            </a:r>
            <a:r>
              <a:rPr lang="en-US" dirty="0" smtClean="0"/>
              <a:t>(function () {</a:t>
            </a:r>
          </a:p>
          <a:p>
            <a:r>
              <a:rPr lang="en-US" dirty="0" smtClean="0"/>
              <a:t>            $('#send').</a:t>
            </a:r>
            <a:r>
              <a:rPr lang="en-US" dirty="0" err="1" smtClean="0"/>
              <a:t>removeAttr</a:t>
            </a:r>
            <a:r>
              <a:rPr lang="en-US" dirty="0" smtClean="0"/>
              <a:t>('disabled');</a:t>
            </a:r>
          </a:p>
          <a:p>
            <a:r>
              <a:rPr lang="en-US" dirty="0" smtClean="0"/>
              <a:t>        });</a:t>
            </a:r>
          </a:p>
          <a:p>
            <a:endParaRPr lang="en-US" dirty="0" smtClean="0"/>
          </a:p>
          <a:p>
            <a:r>
              <a:rPr lang="en-US" dirty="0" smtClean="0"/>
              <a:t>        $('#send').click(function () {</a:t>
            </a:r>
          </a:p>
          <a:p>
            <a:r>
              <a:rPr lang="en-US" dirty="0" smtClean="0"/>
              <a:t>            </a:t>
            </a:r>
            <a:r>
              <a:rPr lang="en-US" dirty="0" err="1" smtClean="0"/>
              <a:t>hub.invoke</a:t>
            </a:r>
            <a:r>
              <a:rPr lang="en-US" dirty="0" smtClean="0"/>
              <a:t>('</a:t>
            </a:r>
            <a:r>
              <a:rPr lang="en-US" dirty="0" err="1" smtClean="0"/>
              <a:t>SendMessage</a:t>
            </a:r>
            <a:r>
              <a:rPr lang="en-US" dirty="0" smtClean="0"/>
              <a:t>', { username: $('#username').</a:t>
            </a:r>
            <a:r>
              <a:rPr lang="en-US" dirty="0" err="1" smtClean="0"/>
              <a:t>val</a:t>
            </a:r>
            <a:r>
              <a:rPr lang="en-US" dirty="0" smtClean="0"/>
              <a:t>(), message: $('#message').</a:t>
            </a:r>
            <a:r>
              <a:rPr lang="en-US" dirty="0" err="1" smtClean="0"/>
              <a:t>val</a:t>
            </a:r>
            <a:r>
              <a:rPr lang="en-US" dirty="0" smtClean="0"/>
              <a:t>() });</a:t>
            </a:r>
          </a:p>
          <a:p>
            <a:r>
              <a:rPr lang="en-US" dirty="0" smtClean="0"/>
              <a:t>        });</a:t>
            </a:r>
          </a:p>
          <a:p>
            <a:r>
              <a:rPr lang="en-US" dirty="0" smtClean="0"/>
              <a:t>    });</a:t>
            </a:r>
          </a:p>
          <a:p>
            <a:r>
              <a:rPr lang="en-US" dirty="0" smtClean="0"/>
              <a:t>&lt;/script&gt;</a:t>
            </a:r>
          </a:p>
          <a:p>
            <a:endParaRPr lang="en-US" dirty="0" smtClean="0"/>
          </a:p>
          <a:p>
            <a:r>
              <a:rPr lang="en-US" dirty="0" smtClean="0"/>
              <a:t>7. Run the sample and open multiple browsers to see how the chat works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75710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288077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724351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ootr.signalr.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firework.cloudapp.ne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50195" y="2194199"/>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1321" y="2786743"/>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Absolutely!</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on New Servers and Clients</a:t>
            </a:r>
            <a:endParaRPr lang="en-US" dirty="0">
              <a:solidFill>
                <a:schemeClr val="tx1"/>
              </a:solidFill>
            </a:endParaRPr>
          </a:p>
        </p:txBody>
      </p:sp>
      <p:sp>
        <p:nvSpPr>
          <p:cNvPr id="2" name="Left-Right Arrow 1"/>
          <p:cNvSpPr/>
          <p:nvPr/>
        </p:nvSpPr>
        <p:spPr bwMode="auto">
          <a:xfrm>
            <a:off x="3170662"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324359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3" name="Title 3"/>
          <p:cNvSpPr>
            <a:spLocks noGrp="1"/>
          </p:cNvSpPr>
          <p:nvPr>
            <p:ph type="title"/>
          </p:nvPr>
        </p:nvSpPr>
        <p:spPr>
          <a:xfrm>
            <a:off x="455622" y="402776"/>
            <a:ext cx="11149013" cy="747897"/>
          </a:xfrm>
        </p:spPr>
        <p:txBody>
          <a:bodyPr/>
          <a:lstStyle/>
          <a:p>
            <a:r>
              <a:rPr lang="en-US" dirty="0" smtClean="0">
                <a:solidFill>
                  <a:schemeClr val="tx1"/>
                </a:solidFill>
              </a:rPr>
              <a:t>Basically…</a:t>
            </a:r>
            <a:endParaRPr lang="en-US" dirty="0">
              <a:solidFill>
                <a:schemeClr val="tx1"/>
              </a:solidFill>
            </a:endParaRPr>
          </a:p>
        </p:txBody>
      </p:sp>
      <p:sp>
        <p:nvSpPr>
          <p:cNvPr id="2" name="Left-Right Arrow 1"/>
          <p:cNvSpPr/>
          <p:nvPr/>
        </p:nvSpPr>
        <p:spPr bwMode="auto">
          <a:xfrm>
            <a:off x="3170662" y="2454822"/>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smtClean="0">
                <a:gradFill>
                  <a:gsLst>
                    <a:gs pos="0">
                      <a:srgbClr val="FFFFFF"/>
                    </a:gs>
                    <a:gs pos="100000">
                      <a:srgbClr val="FFFFFF"/>
                    </a:gs>
                  </a:gsLst>
                  <a:lin ang="5400000" scaled="0"/>
                </a:gradFill>
              </a:rPr>
              <a:t>SignalR</a:t>
            </a:r>
            <a:r>
              <a:rPr lang="en-US" sz="4400" dirty="0" smtClean="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2651191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Online Gaming</a:t>
            </a:r>
            <a:endParaRPr lang="en-US" dirty="0"/>
          </a:p>
        </p:txBody>
      </p:sp>
      <p:sp>
        <p:nvSpPr>
          <p:cNvPr id="5" name="Text Placeholder 4"/>
          <p:cNvSpPr>
            <a:spLocks noGrp="1"/>
          </p:cNvSpPr>
          <p:nvPr>
            <p:ph type="body" sz="quarter" idx="10"/>
          </p:nvPr>
        </p:nvSpPr>
        <p:spPr>
          <a:xfrm>
            <a:off x="519112" y="1370525"/>
            <a:ext cx="11149013" cy="2119042"/>
          </a:xfrm>
        </p:spPr>
        <p:txBody>
          <a:bodyPr/>
          <a:lstStyle/>
          <a:p>
            <a:r>
              <a:rPr lang="en-US" sz="3200" dirty="0" smtClean="0"/>
              <a:t>Examples of how </a:t>
            </a:r>
            <a:r>
              <a:rPr lang="en-US" sz="3200" dirty="0" err="1" smtClean="0"/>
              <a:t>SignalR</a:t>
            </a:r>
            <a:r>
              <a:rPr lang="en-US" sz="3200" dirty="0" smtClean="0"/>
              <a:t> provides online games real-time already exist</a:t>
            </a:r>
          </a:p>
          <a:p>
            <a:pPr marL="460375" indent="-457200">
              <a:buFont typeface="Arial" panose="020B0604020202020204" pitchFamily="34" charset="0"/>
              <a:buChar char="•"/>
            </a:pPr>
            <a:r>
              <a:rPr lang="en-US" sz="3200" dirty="0" err="1" smtClean="0"/>
              <a:t>ShootR</a:t>
            </a:r>
            <a:r>
              <a:rPr lang="en-US" sz="3200" dirty="0" smtClean="0"/>
              <a:t> – </a:t>
            </a:r>
            <a:r>
              <a:rPr lang="en-US" sz="3200" dirty="0" smtClean="0">
                <a:hlinkClick r:id="rId3"/>
              </a:rPr>
              <a:t>http://shootr.signalr.net</a:t>
            </a:r>
            <a:endParaRPr lang="en-US" sz="3200" dirty="0" smtClean="0"/>
          </a:p>
          <a:p>
            <a:pPr marL="460375" indent="-457200">
              <a:buFont typeface="Arial" panose="020B0604020202020204" pitchFamily="34" charset="0"/>
              <a:buChar char="•"/>
            </a:pPr>
            <a:r>
              <a:rPr lang="en-US" sz="3200" dirty="0" smtClean="0"/>
              <a:t>Fireworks – </a:t>
            </a:r>
            <a:r>
              <a:rPr lang="en-US" sz="3200" dirty="0" smtClean="0">
                <a:hlinkClick r:id="rId4"/>
              </a:rPr>
              <a:t>http://firework.cloudapp.net</a:t>
            </a:r>
            <a:endParaRPr lang="en-US" sz="3200" dirty="0" smtClean="0"/>
          </a:p>
          <a:p>
            <a:pPr marL="460375"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91966657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
        <p:nvSpPr>
          <p:cNvPr id="15" name="Text Placeholder 14"/>
          <p:cNvSpPr>
            <a:spLocks noGrp="1"/>
          </p:cNvSpPr>
          <p:nvPr>
            <p:ph type="body" sz="quarter" idx="10"/>
          </p:nvPr>
        </p:nvSpPr>
        <p:spPr/>
        <p:txBody>
          <a:bodyPr/>
          <a:lstStyle/>
          <a:p>
            <a:r>
              <a:rPr lang="en-US" dirty="0" smtClean="0"/>
              <a:t>Online Gaming</a:t>
            </a:r>
            <a:endParaRPr lang="en-US" dirty="0"/>
          </a:p>
        </p:txBody>
      </p:sp>
    </p:spTree>
    <p:extLst>
      <p:ext uri="{BB962C8B-B14F-4D97-AF65-F5344CB8AC3E}">
        <p14:creationId xmlns:p14="http://schemas.microsoft.com/office/powerpoint/2010/main" val="362496795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Load balancing via a common transport mechanism</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52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Real-time Communications With </a:t>
            </a:r>
            <a:r>
              <a:rPr lang="en-US" dirty="0" err="1" smtClean="0"/>
              <a:t>SignalR</a:t>
            </a:r>
            <a:endParaRPr lang="en-US" dirty="0"/>
          </a:p>
        </p:txBody>
      </p:sp>
      <p:sp>
        <p:nvSpPr>
          <p:cNvPr id="7" name="Text Placeholder 6"/>
          <p:cNvSpPr>
            <a:spLocks noGrp="1"/>
          </p:cNvSpPr>
          <p:nvPr>
            <p:ph type="body" sz="quarter" idx="11"/>
          </p:nvPr>
        </p:nvSpPr>
        <p:spPr>
          <a:xfrm>
            <a:off x="519113" y="5438818"/>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7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473804" y="1844154"/>
            <a:ext cx="6945312" cy="4388894"/>
          </a:xfrm>
        </p:spPr>
        <p:txBody>
          <a:bodyPr/>
          <a:lstStyle/>
          <a:p>
            <a:r>
              <a:rPr lang="en-US" dirty="0"/>
              <a:t>Build a Real-time Hit Counter</a:t>
            </a:r>
          </a:p>
          <a:p>
            <a:r>
              <a:rPr lang="en-US" dirty="0" smtClean="0"/>
              <a:t>What is </a:t>
            </a:r>
            <a:r>
              <a:rPr lang="en-US" dirty="0" err="1" smtClean="0"/>
              <a:t>SignalR</a:t>
            </a:r>
            <a:r>
              <a:rPr lang="en-US" dirty="0" smtClean="0"/>
              <a:t>?</a:t>
            </a:r>
          </a:p>
          <a:p>
            <a:r>
              <a:rPr lang="en-US" dirty="0" smtClean="0"/>
              <a:t>Build 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Hit Counter</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03200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1765920"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
        <p:nvSpPr>
          <p:cNvPr id="24" name="Right Brace 23"/>
          <p:cNvSpPr/>
          <p:nvPr/>
        </p:nvSpPr>
        <p:spPr>
          <a:xfrm rot="5400000">
            <a:off x="2066403" y="3947281"/>
            <a:ext cx="345952" cy="3006800"/>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20" grpId="0" animBg="1"/>
      <p:bldP spid="21" grpId="0" animBg="1"/>
      <p:bldP spid="23" grpId="0"/>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t>
            </a:r>
            <a:r>
              <a:rPr lang="en-US" dirty="0">
                <a:solidFill>
                  <a:schemeClr val="accent2"/>
                </a:solidFill>
              </a:rPr>
              <a:t>abstraction</a:t>
            </a:r>
            <a:r>
              <a:rPr lang="en-US" dirty="0">
                <a:solidFill>
                  <a:schemeClr val="tx1"/>
                </a:solidFill>
              </a:rPr>
              <a:t> around </a:t>
            </a:r>
            <a:r>
              <a:rPr lang="en-US" dirty="0">
                <a:solidFill>
                  <a:schemeClr val="accent2"/>
                </a:solidFill>
              </a:rPr>
              <a:t>persistent HTTP</a:t>
            </a:r>
            <a:r>
              <a:rPr lang="en-US" dirty="0">
                <a:solidFill>
                  <a:schemeClr val="tx1"/>
                </a:solidFill>
              </a:rPr>
              <a:t>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8177156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Chat</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6303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28424"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7" name="Right Arrow 6"/>
          <p:cNvSpPr/>
          <p:nvPr/>
        </p:nvSpPr>
        <p:spPr bwMode="auto">
          <a:xfrm>
            <a:off x="3328424"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1" name="Right Arrow 20"/>
          <p:cNvSpPr/>
          <p:nvPr/>
        </p:nvSpPr>
        <p:spPr bwMode="auto">
          <a:xfrm>
            <a:off x="3328424"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2" name="Right Arrow 21"/>
          <p:cNvSpPr/>
          <p:nvPr/>
        </p:nvSpPr>
        <p:spPr bwMode="auto">
          <a:xfrm>
            <a:off x="3328424"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flipH="1">
            <a:off x="3131321"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p>
        </p:txBody>
      </p:sp>
      <p:sp>
        <p:nvSpPr>
          <p:cNvPr id="28" name="Right Arrow 27"/>
          <p:cNvSpPr/>
          <p:nvPr/>
        </p:nvSpPr>
        <p:spPr bwMode="auto">
          <a:xfrm>
            <a:off x="3328424"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a:off x="3328424"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1" name="Right Arrow 30"/>
          <p:cNvSpPr/>
          <p:nvPr/>
        </p:nvSpPr>
        <p:spPr bwMode="auto">
          <a:xfrm>
            <a:off x="3328424"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on Old Servers or Clients</a:t>
            </a:r>
            <a:endParaRPr lang="en-US" dirty="0">
              <a:solidFill>
                <a:schemeClr val="tx1"/>
              </a:solidFill>
            </a:endParaRP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3428</TotalTime>
  <Words>1621</Words>
  <Application>Microsoft Office PowerPoint</Application>
  <PresentationFormat>Custom</PresentationFormat>
  <Paragraphs>237</Paragraphs>
  <Slides>15</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Agenda </vt:lpstr>
      <vt:lpstr>Demo</vt:lpstr>
      <vt:lpstr>SignalR Components</vt:lpstr>
      <vt:lpstr>What is SignalR?</vt:lpstr>
      <vt:lpstr>Arthur C. Clarke </vt:lpstr>
      <vt:lpstr>Demo</vt:lpstr>
      <vt:lpstr>SignalR on Old Servers or Clients</vt:lpstr>
      <vt:lpstr>SignalR on New Servers and Clients</vt:lpstr>
      <vt:lpstr>Basically…</vt:lpstr>
      <vt:lpstr>Online Gaming</vt:lpstr>
      <vt:lpstr>Demo</vt:lpstr>
      <vt:lpstr>SignalR Backplanes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377</cp:revision>
  <cp:lastPrinted>2011-10-11T14:25:22Z</cp:lastPrinted>
  <dcterms:created xsi:type="dcterms:W3CDTF">2011-03-29T16:07:22Z</dcterms:created>
  <dcterms:modified xsi:type="dcterms:W3CDTF">2012-12-21T07:20:11Z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