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5"/>
  </p:notesMasterIdLst>
  <p:handoutMasterIdLst>
    <p:handoutMasterId r:id="rId16"/>
  </p:handoutMasterIdLst>
  <p:sldIdLst>
    <p:sldId id="296" r:id="rId6"/>
    <p:sldId id="293" r:id="rId7"/>
    <p:sldId id="257" r:id="rId8"/>
    <p:sldId id="297" r:id="rId9"/>
    <p:sldId id="298" r:id="rId10"/>
    <p:sldId id="300" r:id="rId11"/>
    <p:sldId id="299" r:id="rId12"/>
    <p:sldId id="301" r:id="rId13"/>
    <p:sldId id="292" r:id="rId14"/>
  </p:sldIdLst>
  <p:sldSz cx="12188825" cy="6858000"/>
  <p:notesSz cx="6858000" cy="9296400"/>
  <p:custDataLst>
    <p:tags r:id="rId1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7" autoAdjust="0"/>
    <p:restoredTop sz="89076" autoAdjust="0"/>
  </p:normalViewPr>
  <p:slideViewPr>
    <p:cSldViewPr snapToGrid="0">
      <p:cViewPr varScale="1">
        <p:scale>
          <a:sx n="75" d="100"/>
          <a:sy n="75" d="100"/>
        </p:scale>
        <p:origin x="82" y="365"/>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11/19/2012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11/19/2012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mtClean="0"/>
              <a:t>Real-time Communications With SignalR</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2293508"/>
            <a:ext cx="6945312" cy="3490186"/>
          </a:xfrm>
        </p:spPr>
        <p:txBody>
          <a:bodyPr/>
          <a:lstStyle/>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abstraction around persistent HTTP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9" presetClass="emph" presetSubtype="0" grpId="0" nodeType="withEffect">
                                  <p:stCondLst>
                                    <p:cond delay="0"/>
                                  </p:stCondLst>
                                  <p:childTnLst>
                                    <p:set>
                                      <p:cBhvr rctx="PPT">
                                        <p:cTn id="9" dur="indefinite"/>
                                        <p:tgtEl>
                                          <p:spTgt spid="7">
                                            <p:txEl>
                                              <p:pRg st="0" end="0"/>
                                            </p:txEl>
                                          </p:spTgt>
                                        </p:tgtEl>
                                        <p:attrNameLst>
                                          <p:attrName>style.opacity</p:attrName>
                                        </p:attrNameLst>
                                      </p:cBhvr>
                                      <p:to>
                                        <p:strVal val="0.25"/>
                                      </p:to>
                                    </p:set>
                                    <p:animEffect filter="image" prLst="opacity: 0.25">
                                      <p:cBhvr rctx="IE">
                                        <p:cTn id="10" dur="indefinite"/>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9" presetClass="emph" presetSubtype="0" grpId="1" nodeType="withEffect">
                                  <p:stCondLst>
                                    <p:cond delay="0"/>
                                  </p:stCondLst>
                                  <p:childTnLst>
                                    <p:set>
                                      <p:cBhvr rctx="PPT">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9626385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23155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9954426" y="223155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endParaRPr lang="en-US" sz="2200" dirty="0" smtClean="0">
              <a:gradFill>
                <a:gsLst>
                  <a:gs pos="0">
                    <a:srgbClr val="FFFFFF"/>
                  </a:gs>
                  <a:gs pos="100000">
                    <a:srgbClr val="FFFFFF"/>
                  </a:gs>
                </a:gsLst>
                <a:lin ang="5400000" scaled="0"/>
              </a:gradFill>
            </a:endParaRPr>
          </a:p>
        </p:txBody>
      </p:sp>
      <p:sp>
        <p:nvSpPr>
          <p:cNvPr id="6" name="Right Arrow 5"/>
          <p:cNvSpPr/>
          <p:nvPr/>
        </p:nvSpPr>
        <p:spPr bwMode="auto">
          <a:xfrm>
            <a:off x="3328424" y="115043"/>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7" name="Right Arrow 6"/>
          <p:cNvSpPr/>
          <p:nvPr/>
        </p:nvSpPr>
        <p:spPr bwMode="auto">
          <a:xfrm>
            <a:off x="3328424" y="707391"/>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21" name="Right Arrow 20"/>
          <p:cNvSpPr/>
          <p:nvPr/>
        </p:nvSpPr>
        <p:spPr bwMode="auto">
          <a:xfrm>
            <a:off x="3328424" y="1319947"/>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22" name="Right Arrow 21"/>
          <p:cNvSpPr/>
          <p:nvPr/>
        </p:nvSpPr>
        <p:spPr bwMode="auto">
          <a:xfrm>
            <a:off x="3328424" y="1912295"/>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flipH="1">
            <a:off x="3131321" y="2524851"/>
            <a:ext cx="5905144" cy="1008403"/>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endParaRPr lang="en-US" sz="2200" dirty="0" smtClean="0">
              <a:gradFill>
                <a:gsLst>
                  <a:gs pos="0">
                    <a:srgbClr val="FFFFFF"/>
                  </a:gs>
                  <a:gs pos="100000">
                    <a:srgbClr val="FFFFFF"/>
                  </a:gs>
                </a:gsLst>
                <a:lin ang="5400000" scaled="0"/>
              </a:gradFill>
            </a:endParaRPr>
          </a:p>
        </p:txBody>
      </p:sp>
      <p:sp>
        <p:nvSpPr>
          <p:cNvPr id="28" name="Right Arrow 27"/>
          <p:cNvSpPr/>
          <p:nvPr/>
        </p:nvSpPr>
        <p:spPr bwMode="auto">
          <a:xfrm>
            <a:off x="3328424" y="3137407"/>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29" name="Right Arrow 28"/>
          <p:cNvSpPr/>
          <p:nvPr/>
        </p:nvSpPr>
        <p:spPr bwMode="auto">
          <a:xfrm>
            <a:off x="3328424" y="3729755"/>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30" name="Right Arrow 29"/>
          <p:cNvSpPr/>
          <p:nvPr/>
        </p:nvSpPr>
        <p:spPr bwMode="auto">
          <a:xfrm>
            <a:off x="3328424" y="4342311"/>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
        <p:nvSpPr>
          <p:cNvPr id="31" name="Right Arrow 30"/>
          <p:cNvSpPr/>
          <p:nvPr/>
        </p:nvSpPr>
        <p:spPr bwMode="auto">
          <a:xfrm>
            <a:off x="3328424" y="4934659"/>
            <a:ext cx="5905144" cy="1008403"/>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19" name="Rectangle 18"/>
          <p:cNvSpPr/>
          <p:nvPr/>
        </p:nvSpPr>
        <p:spPr bwMode="auto">
          <a:xfrm>
            <a:off x="3828525" y="3785307"/>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Self</a:t>
            </a:r>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2" name="Right Brace 21"/>
          <p:cNvSpPr/>
          <p:nvPr/>
        </p:nvSpPr>
        <p:spPr>
          <a:xfrm rot="5400000">
            <a:off x="2845424" y="3186905"/>
            <a:ext cx="334185" cy="4553076"/>
          </a:xfrm>
          <a:prstGeom prst="rightBrace">
            <a:avLst>
              <a:gd name="adj1" fmla="val 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23" name="TextBox 22"/>
          <p:cNvSpPr txBox="1"/>
          <p:nvPr/>
        </p:nvSpPr>
        <p:spPr>
          <a:xfrm>
            <a:off x="2549688"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500" fill="hold"/>
                                        <p:tgtEl>
                                          <p:spTgt spid="7"/>
                                        </p:tgtEl>
                                        <p:attrNameLst>
                                          <p:attrName>ppt_x</p:attrName>
                                        </p:attrNameLst>
                                      </p:cBhvr>
                                      <p:tavLst>
                                        <p:tav tm="0">
                                          <p:val>
                                            <p:strVal val="#ppt_x"/>
                                          </p:val>
                                        </p:tav>
                                        <p:tav tm="100000">
                                          <p:val>
                                            <p:strVal val="#ppt_x"/>
                                          </p:val>
                                        </p:tav>
                                      </p:tavLst>
                                    </p:anim>
                                    <p:anim calcmode="lin" valueType="num">
                                      <p:cBhvr additive="base">
                                        <p:cTn id="8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19" grpId="0" animBg="1"/>
      <p:bldP spid="20" grpId="0" animBg="1"/>
      <p:bldP spid="21"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smtClean="0"/>
              <a:t>Load Balancing</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A </a:t>
            </a:r>
            <a:r>
              <a:rPr lang="en-US" dirty="0" err="1" smtClean="0">
                <a:solidFill>
                  <a:schemeClr val="accent2"/>
                </a:solidFill>
              </a:rPr>
              <a:t>SignalR</a:t>
            </a:r>
            <a:r>
              <a:rPr lang="en-US" dirty="0" smtClean="0">
                <a:solidFill>
                  <a:schemeClr val="accent2"/>
                </a:solidFill>
              </a:rPr>
              <a:t> backplane in action</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par>
                                <p:cTn id="103" presetID="10" presetClass="entr" presetSubtype="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fade">
                                      <p:cBhvr>
                                        <p:cTn id="105" dur="500"/>
                                        <p:tgtEl>
                                          <p:spTgt spid="24"/>
                                        </p:tgtEl>
                                      </p:cBhvr>
                                    </p:animEffect>
                                  </p:childTnLst>
                                </p:cTn>
                              </p:par>
                              <p:par>
                                <p:cTn id="106" presetID="10" presetClass="entr" presetSubtype="0" fill="hold"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fade">
                                      <p:cBhvr>
                                        <p:cTn id="111" dur="500"/>
                                        <p:tgtEl>
                                          <p:spTgt spid="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wipe(left)">
                                      <p:cBhvr>
                                        <p:cTn id="116" dur="500"/>
                                        <p:tgtEl>
                                          <p:spTgt spid="65"/>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left)">
                                      <p:cBhvr>
                                        <p:cTn id="120" dur="500"/>
                                        <p:tgtEl>
                                          <p:spTgt spid="38"/>
                                        </p:tgtEl>
                                      </p:cBhvr>
                                    </p:animEffect>
                                  </p:childTnLst>
                                </p:cTn>
                              </p:par>
                            </p:childTnLst>
                          </p:cTn>
                        </p:par>
                        <p:par>
                          <p:cTn id="121" fill="hold">
                            <p:stCondLst>
                              <p:cond delay="1000"/>
                            </p:stCondLst>
                            <p:childTnLst>
                              <p:par>
                                <p:cTn id="122" presetID="22" presetClass="entr" presetSubtype="8" fill="hold" nodeType="after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left)">
                                      <p:cBhvr>
                                        <p:cTn id="124" dur="500"/>
                                        <p:tgtEl>
                                          <p:spTgt spid="39"/>
                                        </p:tgtEl>
                                      </p:cBhvr>
                                    </p:animEffect>
                                  </p:childTnLst>
                                </p:cTn>
                              </p:par>
                            </p:childTnLst>
                          </p:cTn>
                        </p:par>
                        <p:par>
                          <p:cTn id="125" fill="hold">
                            <p:stCondLst>
                              <p:cond delay="1500"/>
                            </p:stCondLst>
                            <p:childTnLst>
                              <p:par>
                                <p:cTn id="126" presetID="22" presetClass="entr" presetSubtype="2"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right)">
                                      <p:cBhvr>
                                        <p:cTn id="128" dur="500"/>
                                        <p:tgtEl>
                                          <p:spTgt spid="46"/>
                                        </p:tgtEl>
                                      </p:cBhvr>
                                    </p:animEffect>
                                  </p:childTnLst>
                                </p:cTn>
                              </p:par>
                              <p:par>
                                <p:cTn id="129" presetID="22" presetClass="entr" presetSubtype="2"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right)">
                                      <p:cBhvr>
                                        <p:cTn id="131" dur="500"/>
                                        <p:tgtEl>
                                          <p:spTgt spid="47"/>
                                        </p:tgtEl>
                                      </p:cBhvr>
                                    </p:animEffect>
                                  </p:childTnLst>
                                </p:cTn>
                              </p:par>
                            </p:childTnLst>
                          </p:cTn>
                        </p:par>
                        <p:par>
                          <p:cTn id="132" fill="hold">
                            <p:stCondLst>
                              <p:cond delay="2000"/>
                            </p:stCondLst>
                            <p:childTnLst>
                              <p:par>
                                <p:cTn id="133" presetID="22" presetClass="entr" presetSubtype="2" fill="hold" nodeType="afterEffect">
                                  <p:stCondLst>
                                    <p:cond delay="0"/>
                                  </p:stCondLst>
                                  <p:childTnLst>
                                    <p:set>
                                      <p:cBhvr>
                                        <p:cTn id="134" dur="1" fill="hold">
                                          <p:stCondLst>
                                            <p:cond delay="0"/>
                                          </p:stCondLst>
                                        </p:cTn>
                                        <p:tgtEl>
                                          <p:spTgt spid="68"/>
                                        </p:tgtEl>
                                        <p:attrNameLst>
                                          <p:attrName>style.visibility</p:attrName>
                                        </p:attrNameLst>
                                      </p:cBhvr>
                                      <p:to>
                                        <p:strVal val="visible"/>
                                      </p:to>
                                    </p:set>
                                    <p:animEffect transition="in" filter="wipe(right)">
                                      <p:cBhvr>
                                        <p:cTn id="135" dur="500"/>
                                        <p:tgtEl>
                                          <p:spTgt spid="68"/>
                                        </p:tgtEl>
                                      </p:cBhvr>
                                    </p:animEffect>
                                  </p:childTnLst>
                                </p:cTn>
                              </p:par>
                              <p:par>
                                <p:cTn id="136" presetID="22" presetClass="entr" presetSubtype="2" fill="hold" nodeType="with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wipe(right)">
                                      <p:cBhvr>
                                        <p:cTn id="138" dur="500"/>
                                        <p:tgtEl>
                                          <p:spTgt spid="67"/>
                                        </p:tgtEl>
                                      </p:cBhvr>
                                    </p:animEffect>
                                  </p:childTnLst>
                                </p:cTn>
                              </p:par>
                              <p:par>
                                <p:cTn id="139" presetID="22" presetClass="entr" presetSubtype="2" fill="hold" nodeType="with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right)">
                                      <p:cBhvr>
                                        <p:cTn id="141" dur="500"/>
                                        <p:tgtEl>
                                          <p:spTgt spid="69"/>
                                        </p:tgtEl>
                                      </p:cBhvr>
                                    </p:animEffect>
                                  </p:childTnLst>
                                </p:cTn>
                              </p:par>
                            </p:childTnLst>
                          </p:cTn>
                        </p:par>
                        <p:par>
                          <p:cTn id="142" fill="hold">
                            <p:stCondLst>
                              <p:cond delay="2500"/>
                            </p:stCondLst>
                            <p:childTnLst>
                              <p:par>
                                <p:cTn id="143" presetID="22" presetClass="entr" presetSubtype="2" fill="hold" nodeType="afterEffect">
                                  <p:stCondLst>
                                    <p:cond delay="0"/>
                                  </p:stCondLst>
                                  <p:childTnLst>
                                    <p:set>
                                      <p:cBhvr>
                                        <p:cTn id="144" dur="1" fill="hold">
                                          <p:stCondLst>
                                            <p:cond delay="0"/>
                                          </p:stCondLst>
                                        </p:cTn>
                                        <p:tgtEl>
                                          <p:spTgt spid="71"/>
                                        </p:tgtEl>
                                        <p:attrNameLst>
                                          <p:attrName>style.visibility</p:attrName>
                                        </p:attrNameLst>
                                      </p:cBhvr>
                                      <p:to>
                                        <p:strVal val="visible"/>
                                      </p:to>
                                    </p:set>
                                    <p:animEffect transition="in" filter="wipe(right)">
                                      <p:cBhvr>
                                        <p:cTn id="145" dur="500"/>
                                        <p:tgtEl>
                                          <p:spTgt spid="71"/>
                                        </p:tgtEl>
                                      </p:cBhvr>
                                    </p:animEffect>
                                  </p:childTnLst>
                                </p:cTn>
                              </p:par>
                              <p:par>
                                <p:cTn id="146" presetID="22" presetClass="entr" presetSubtype="2" fill="hold" nodeType="withEffect">
                                  <p:stCondLst>
                                    <p:cond delay="0"/>
                                  </p:stCondLst>
                                  <p:childTnLst>
                                    <p:set>
                                      <p:cBhvr>
                                        <p:cTn id="147" dur="1" fill="hold">
                                          <p:stCondLst>
                                            <p:cond delay="0"/>
                                          </p:stCondLst>
                                        </p:cTn>
                                        <p:tgtEl>
                                          <p:spTgt spid="70"/>
                                        </p:tgtEl>
                                        <p:attrNameLst>
                                          <p:attrName>style.visibility</p:attrName>
                                        </p:attrNameLst>
                                      </p:cBhvr>
                                      <p:to>
                                        <p:strVal val="visible"/>
                                      </p:to>
                                    </p:set>
                                    <p:animEffect transition="in" filter="wipe(right)">
                                      <p:cBhvr>
                                        <p:cTn id="148" dur="500"/>
                                        <p:tgtEl>
                                          <p:spTgt spid="70"/>
                                        </p:tgtEl>
                                      </p:cBhvr>
                                    </p:animEffect>
                                  </p:childTnLst>
                                </p:cTn>
                              </p:par>
                              <p:par>
                                <p:cTn id="149" presetID="22" presetClass="entr" presetSubtype="2" fill="hold" nodeType="withEffect">
                                  <p:stCondLst>
                                    <p:cond delay="0"/>
                                  </p:stCondLst>
                                  <p:childTnLst>
                                    <p:set>
                                      <p:cBhvr>
                                        <p:cTn id="150" dur="1" fill="hold">
                                          <p:stCondLst>
                                            <p:cond delay="0"/>
                                          </p:stCondLst>
                                        </p:cTn>
                                        <p:tgtEl>
                                          <p:spTgt spid="72"/>
                                        </p:tgtEl>
                                        <p:attrNameLst>
                                          <p:attrName>style.visibility</p:attrName>
                                        </p:attrNameLst>
                                      </p:cBhvr>
                                      <p:to>
                                        <p:strVal val="visible"/>
                                      </p:to>
                                    </p:set>
                                    <p:animEffect transition="in" filter="wipe(right)">
                                      <p:cBhvr>
                                        <p:cTn id="151" dur="500"/>
                                        <p:tgtEl>
                                          <p:spTgt spid="72"/>
                                        </p:tgtEl>
                                      </p:cBhvr>
                                    </p:animEffect>
                                  </p:childTnLst>
                                </p:cTn>
                              </p:par>
                            </p:childTnLst>
                          </p:cTn>
                        </p:par>
                        <p:par>
                          <p:cTn id="152" fill="hold">
                            <p:stCondLst>
                              <p:cond delay="3000"/>
                            </p:stCondLst>
                            <p:childTnLst>
                              <p:par>
                                <p:cTn id="153" presetID="1" presetClass="exit" presetSubtype="0" fill="hold" nodeType="afterEffect">
                                  <p:stCondLst>
                                    <p:cond delay="0"/>
                                  </p:stCondLst>
                                  <p:childTnLst>
                                    <p:set>
                                      <p:cBhvr>
                                        <p:cTn id="154" dur="1" fill="hold">
                                          <p:stCondLst>
                                            <p:cond delay="0"/>
                                          </p:stCondLst>
                                        </p:cTn>
                                        <p:tgtEl>
                                          <p:spTgt spid="65"/>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4"/>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66"/>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6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68"/>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67"/>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69"/>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71"/>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70"/>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72"/>
                                        </p:tgtEl>
                                        <p:attrNameLst>
                                          <p:attrName>style.visibility</p:attrName>
                                        </p:attrNameLst>
                                      </p:cBhvr>
                                      <p:to>
                                        <p:strVal val="hidden"/>
                                      </p:to>
                                    </p:set>
                                  </p:childTnLst>
                                </p:cTn>
                              </p:par>
                            </p:childTnLst>
                          </p:cTn>
                        </p:par>
                        <p:par>
                          <p:cTn id="177" fill="hold">
                            <p:stCondLst>
                              <p:cond delay="3000"/>
                            </p:stCondLst>
                            <p:childTnLst>
                              <p:par>
                                <p:cTn id="178" presetID="22" presetClass="entr" presetSubtype="8" fill="hold" nodeType="afterEffect">
                                  <p:stCondLst>
                                    <p:cond delay="0"/>
                                  </p:stCondLst>
                                  <p:childTnLst>
                                    <p:set>
                                      <p:cBhvr>
                                        <p:cTn id="179" dur="1" fill="hold">
                                          <p:stCondLst>
                                            <p:cond delay="0"/>
                                          </p:stCondLst>
                                        </p:cTn>
                                        <p:tgtEl>
                                          <p:spTgt spid="64"/>
                                        </p:tgtEl>
                                        <p:attrNameLst>
                                          <p:attrName>style.visibility</p:attrName>
                                        </p:attrNameLst>
                                      </p:cBhvr>
                                      <p:to>
                                        <p:strVal val="visible"/>
                                      </p:to>
                                    </p:set>
                                    <p:animEffect transition="in" filter="wipe(left)">
                                      <p:cBhvr>
                                        <p:cTn id="180" dur="500"/>
                                        <p:tgtEl>
                                          <p:spTgt spid="64"/>
                                        </p:tgtEl>
                                      </p:cBhvr>
                                    </p:animEffect>
                                  </p:childTnLst>
                                </p:cTn>
                              </p:par>
                            </p:childTnLst>
                          </p:cTn>
                        </p:par>
                        <p:par>
                          <p:cTn id="181" fill="hold">
                            <p:stCondLst>
                              <p:cond delay="3500"/>
                            </p:stCondLst>
                            <p:childTnLst>
                              <p:par>
                                <p:cTn id="182" presetID="22" presetClass="entr" presetSubtype="8" fill="hold" nodeType="afterEffect">
                                  <p:stCondLst>
                                    <p:cond delay="0"/>
                                  </p:stCondLst>
                                  <p:childTnLst>
                                    <p:set>
                                      <p:cBhvr>
                                        <p:cTn id="183" dur="1" fill="hold">
                                          <p:stCondLst>
                                            <p:cond delay="0"/>
                                          </p:stCondLst>
                                        </p:cTn>
                                        <p:tgtEl>
                                          <p:spTgt spid="19"/>
                                        </p:tgtEl>
                                        <p:attrNameLst>
                                          <p:attrName>style.visibility</p:attrName>
                                        </p:attrNameLst>
                                      </p:cBhvr>
                                      <p:to>
                                        <p:strVal val="visible"/>
                                      </p:to>
                                    </p:set>
                                    <p:animEffect transition="in" filter="wipe(left)">
                                      <p:cBhvr>
                                        <p:cTn id="184" dur="500"/>
                                        <p:tgtEl>
                                          <p:spTgt spid="19"/>
                                        </p:tgtEl>
                                      </p:cBhvr>
                                    </p:animEffect>
                                  </p:childTnLst>
                                </p:cTn>
                              </p:par>
                            </p:childTnLst>
                          </p:cTn>
                        </p:par>
                        <p:par>
                          <p:cTn id="185" fill="hold">
                            <p:stCondLst>
                              <p:cond delay="4000"/>
                            </p:stCondLst>
                            <p:childTnLst>
                              <p:par>
                                <p:cTn id="186" presetID="22" presetClass="entr" presetSubtype="8" fill="hold" nodeType="afterEffect">
                                  <p:stCondLst>
                                    <p:cond delay="0"/>
                                  </p:stCondLst>
                                  <p:childTnLst>
                                    <p:set>
                                      <p:cBhvr>
                                        <p:cTn id="187" dur="1" fill="hold">
                                          <p:stCondLst>
                                            <p:cond delay="0"/>
                                          </p:stCondLst>
                                        </p:cTn>
                                        <p:tgtEl>
                                          <p:spTgt spid="40"/>
                                        </p:tgtEl>
                                        <p:attrNameLst>
                                          <p:attrName>style.visibility</p:attrName>
                                        </p:attrNameLst>
                                      </p:cBhvr>
                                      <p:to>
                                        <p:strVal val="visible"/>
                                      </p:to>
                                    </p:set>
                                    <p:animEffect transition="in" filter="wipe(left)">
                                      <p:cBhvr>
                                        <p:cTn id="188" dur="500"/>
                                        <p:tgtEl>
                                          <p:spTgt spid="40"/>
                                        </p:tgtEl>
                                      </p:cBhvr>
                                    </p:animEffect>
                                  </p:childTnLst>
                                </p:cTn>
                              </p:par>
                            </p:childTnLst>
                          </p:cTn>
                        </p:par>
                        <p:par>
                          <p:cTn id="189" fill="hold">
                            <p:stCondLst>
                              <p:cond delay="4500"/>
                            </p:stCondLst>
                            <p:childTnLst>
                              <p:par>
                                <p:cTn id="190" presetID="22" presetClass="entr" presetSubtype="2" fill="hold" nodeType="after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right)">
                                      <p:cBhvr>
                                        <p:cTn id="192" dur="500"/>
                                        <p:tgtEl>
                                          <p:spTgt spid="45"/>
                                        </p:tgtEl>
                                      </p:cBhvr>
                                    </p:animEffect>
                                  </p:childTnLst>
                                </p:cTn>
                              </p:par>
                              <p:par>
                                <p:cTn id="193" presetID="22" presetClass="entr" presetSubtype="2" fill="hold" nodeType="withEffect">
                                  <p:stCondLst>
                                    <p:cond delay="0"/>
                                  </p:stCondLst>
                                  <p:childTnLst>
                                    <p:set>
                                      <p:cBhvr>
                                        <p:cTn id="194" dur="1" fill="hold">
                                          <p:stCondLst>
                                            <p:cond delay="0"/>
                                          </p:stCondLst>
                                        </p:cTn>
                                        <p:tgtEl>
                                          <p:spTgt spid="44"/>
                                        </p:tgtEl>
                                        <p:attrNameLst>
                                          <p:attrName>style.visibility</p:attrName>
                                        </p:attrNameLst>
                                      </p:cBhvr>
                                      <p:to>
                                        <p:strVal val="visible"/>
                                      </p:to>
                                    </p:set>
                                    <p:animEffect transition="in" filter="wipe(right)">
                                      <p:cBhvr>
                                        <p:cTn id="195" dur="500"/>
                                        <p:tgtEl>
                                          <p:spTgt spid="44"/>
                                        </p:tgtEl>
                                      </p:cBhvr>
                                    </p:animEffect>
                                  </p:childTnLst>
                                </p:cTn>
                              </p:par>
                            </p:childTnLst>
                          </p:cTn>
                        </p:par>
                        <p:par>
                          <p:cTn id="196" fill="hold">
                            <p:stCondLst>
                              <p:cond delay="5000"/>
                            </p:stCondLst>
                            <p:childTnLst>
                              <p:par>
                                <p:cTn id="197" presetID="22" presetClass="entr" presetSubtype="2" fill="hold" nodeType="after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wipe(right)">
                                      <p:cBhvr>
                                        <p:cTn id="199" dur="500"/>
                                        <p:tgtEl>
                                          <p:spTgt spid="68"/>
                                        </p:tgtEl>
                                      </p:cBhvr>
                                    </p:animEffect>
                                  </p:childTnLst>
                                </p:cTn>
                              </p:par>
                              <p:par>
                                <p:cTn id="200" presetID="22" presetClass="entr" presetSubtype="2" fill="hold" nodeType="withEffect">
                                  <p:stCondLst>
                                    <p:cond delay="0"/>
                                  </p:stCondLst>
                                  <p:childTnLst>
                                    <p:set>
                                      <p:cBhvr>
                                        <p:cTn id="201" dur="1" fill="hold">
                                          <p:stCondLst>
                                            <p:cond delay="0"/>
                                          </p:stCondLst>
                                        </p:cTn>
                                        <p:tgtEl>
                                          <p:spTgt spid="67"/>
                                        </p:tgtEl>
                                        <p:attrNameLst>
                                          <p:attrName>style.visibility</p:attrName>
                                        </p:attrNameLst>
                                      </p:cBhvr>
                                      <p:to>
                                        <p:strVal val="visible"/>
                                      </p:to>
                                    </p:set>
                                    <p:animEffect transition="in" filter="wipe(right)">
                                      <p:cBhvr>
                                        <p:cTn id="202" dur="500"/>
                                        <p:tgtEl>
                                          <p:spTgt spid="67"/>
                                        </p:tgtEl>
                                      </p:cBhvr>
                                    </p:animEffect>
                                  </p:childTnLst>
                                </p:cTn>
                              </p:par>
                              <p:par>
                                <p:cTn id="203" presetID="22" presetClass="entr" presetSubtype="2" fill="hold" nodeType="withEffect">
                                  <p:stCondLst>
                                    <p:cond delay="0"/>
                                  </p:stCondLst>
                                  <p:childTnLst>
                                    <p:set>
                                      <p:cBhvr>
                                        <p:cTn id="204" dur="1" fill="hold">
                                          <p:stCondLst>
                                            <p:cond delay="0"/>
                                          </p:stCondLst>
                                        </p:cTn>
                                        <p:tgtEl>
                                          <p:spTgt spid="69"/>
                                        </p:tgtEl>
                                        <p:attrNameLst>
                                          <p:attrName>style.visibility</p:attrName>
                                        </p:attrNameLst>
                                      </p:cBhvr>
                                      <p:to>
                                        <p:strVal val="visible"/>
                                      </p:to>
                                    </p:set>
                                    <p:animEffect transition="in" filter="wipe(right)">
                                      <p:cBhvr>
                                        <p:cTn id="205" dur="500"/>
                                        <p:tgtEl>
                                          <p:spTgt spid="69"/>
                                        </p:tgtEl>
                                      </p:cBhvr>
                                    </p:animEffect>
                                  </p:childTnLst>
                                </p:cTn>
                              </p:par>
                            </p:childTnLst>
                          </p:cTn>
                        </p:par>
                        <p:par>
                          <p:cTn id="206" fill="hold">
                            <p:stCondLst>
                              <p:cond delay="5500"/>
                            </p:stCondLst>
                            <p:childTnLst>
                              <p:par>
                                <p:cTn id="207" presetID="22" presetClass="entr" presetSubtype="2" fill="hold" nodeType="afterEffect">
                                  <p:stCondLst>
                                    <p:cond delay="0"/>
                                  </p:stCondLst>
                                  <p:childTnLst>
                                    <p:set>
                                      <p:cBhvr>
                                        <p:cTn id="208" dur="1" fill="hold">
                                          <p:stCondLst>
                                            <p:cond delay="0"/>
                                          </p:stCondLst>
                                        </p:cTn>
                                        <p:tgtEl>
                                          <p:spTgt spid="71"/>
                                        </p:tgtEl>
                                        <p:attrNameLst>
                                          <p:attrName>style.visibility</p:attrName>
                                        </p:attrNameLst>
                                      </p:cBhvr>
                                      <p:to>
                                        <p:strVal val="visible"/>
                                      </p:to>
                                    </p:set>
                                    <p:animEffect transition="in" filter="wipe(right)">
                                      <p:cBhvr>
                                        <p:cTn id="209" dur="500"/>
                                        <p:tgtEl>
                                          <p:spTgt spid="71"/>
                                        </p:tgtEl>
                                      </p:cBhvr>
                                    </p:animEffect>
                                  </p:childTnLst>
                                </p:cTn>
                              </p:par>
                              <p:par>
                                <p:cTn id="210" presetID="22" presetClass="entr" presetSubtype="2" fill="hold" nodeType="withEffect">
                                  <p:stCondLst>
                                    <p:cond delay="0"/>
                                  </p:stCondLst>
                                  <p:childTnLst>
                                    <p:set>
                                      <p:cBhvr>
                                        <p:cTn id="211" dur="1" fill="hold">
                                          <p:stCondLst>
                                            <p:cond delay="0"/>
                                          </p:stCondLst>
                                        </p:cTn>
                                        <p:tgtEl>
                                          <p:spTgt spid="70"/>
                                        </p:tgtEl>
                                        <p:attrNameLst>
                                          <p:attrName>style.visibility</p:attrName>
                                        </p:attrNameLst>
                                      </p:cBhvr>
                                      <p:to>
                                        <p:strVal val="visible"/>
                                      </p:to>
                                    </p:set>
                                    <p:animEffect transition="in" filter="wipe(right)">
                                      <p:cBhvr>
                                        <p:cTn id="212" dur="500"/>
                                        <p:tgtEl>
                                          <p:spTgt spid="70"/>
                                        </p:tgtEl>
                                      </p:cBhvr>
                                    </p:animEffect>
                                  </p:childTnLst>
                                </p:cTn>
                              </p:par>
                              <p:par>
                                <p:cTn id="213" presetID="22" presetClass="entr" presetSubtype="2"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Effect transition="in" filter="wipe(right)">
                                      <p:cBhvr>
                                        <p:cTn id="215" dur="500"/>
                                        <p:tgtEl>
                                          <p:spTgt spid="72"/>
                                        </p:tgtEl>
                                      </p:cBhvr>
                                    </p:animEffect>
                                  </p:childTnLst>
                                </p:cTn>
                              </p:par>
                            </p:childTnLst>
                          </p:cTn>
                        </p:par>
                        <p:par>
                          <p:cTn id="216" fill="hold">
                            <p:stCondLst>
                              <p:cond delay="6000"/>
                            </p:stCondLst>
                            <p:childTnLst>
                              <p:par>
                                <p:cTn id="217" presetID="1" presetClass="exit" presetSubtype="0" fill="hold" nodeType="afterEffect">
                                  <p:stCondLst>
                                    <p:cond delay="0"/>
                                  </p:stCondLst>
                                  <p:childTnLst>
                                    <p:set>
                                      <p:cBhvr>
                                        <p:cTn id="218" dur="1" fill="hold">
                                          <p:stCondLst>
                                            <p:cond delay="0"/>
                                          </p:stCondLst>
                                        </p:cTn>
                                        <p:tgtEl>
                                          <p:spTgt spid="65"/>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64"/>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66"/>
                                        </p:tgtEl>
                                        <p:attrNameLst>
                                          <p:attrName>style.visibility</p:attrName>
                                        </p:attrNameLst>
                                      </p:cBhvr>
                                      <p:to>
                                        <p:strVal val="hidden"/>
                                      </p:to>
                                    </p:set>
                                  </p:childTnLst>
                                </p:cTn>
                              </p:par>
                              <p:par>
                                <p:cTn id="223" presetID="1" presetClass="exit" presetSubtype="0" fill="hold" nodeType="withEffect">
                                  <p:stCondLst>
                                    <p:cond delay="0"/>
                                  </p:stCondLst>
                                  <p:childTnLst>
                                    <p:set>
                                      <p:cBhvr>
                                        <p:cTn id="224" dur="1" fill="hold">
                                          <p:stCondLst>
                                            <p:cond delay="0"/>
                                          </p:stCondLst>
                                        </p:cTn>
                                        <p:tgtEl>
                                          <p:spTgt spid="38"/>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19"/>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63"/>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68"/>
                                        </p:tgtEl>
                                        <p:attrNameLst>
                                          <p:attrName>style.visibility</p:attrName>
                                        </p:attrNameLst>
                                      </p:cBhvr>
                                      <p:to>
                                        <p:strVal val="hidden"/>
                                      </p:to>
                                    </p:set>
                                  </p:childTnLst>
                                </p:cTn>
                              </p:par>
                              <p:par>
                                <p:cTn id="231" presetID="1" presetClass="exit" presetSubtype="0" fill="hold" nodeType="withEffect">
                                  <p:stCondLst>
                                    <p:cond delay="0"/>
                                  </p:stCondLst>
                                  <p:childTnLst>
                                    <p:set>
                                      <p:cBhvr>
                                        <p:cTn id="232" dur="1" fill="hold">
                                          <p:stCondLst>
                                            <p:cond delay="0"/>
                                          </p:stCondLst>
                                        </p:cTn>
                                        <p:tgtEl>
                                          <p:spTgt spid="67"/>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69"/>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71"/>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70"/>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72"/>
                                        </p:tgtEl>
                                        <p:attrNameLst>
                                          <p:attrName>style.visibility</p:attrName>
                                        </p:attrNameLst>
                                      </p:cBhvr>
                                      <p:to>
                                        <p:strVal val="hidden"/>
                                      </p:to>
                                    </p:set>
                                  </p:childTnLst>
                                </p:cTn>
                              </p:par>
                            </p:childTnLst>
                          </p:cTn>
                        </p:par>
                        <p:par>
                          <p:cTn id="241" fill="hold">
                            <p:stCondLst>
                              <p:cond delay="6000"/>
                            </p:stCondLst>
                            <p:childTnLst>
                              <p:par>
                                <p:cTn id="242" presetID="22" presetClass="entr" presetSubtype="8" fill="hold" nodeType="afterEffect">
                                  <p:stCondLst>
                                    <p:cond delay="0"/>
                                  </p:stCondLst>
                                  <p:childTnLst>
                                    <p:set>
                                      <p:cBhvr>
                                        <p:cTn id="243" dur="1" fill="hold">
                                          <p:stCondLst>
                                            <p:cond delay="0"/>
                                          </p:stCondLst>
                                        </p:cTn>
                                        <p:tgtEl>
                                          <p:spTgt spid="66"/>
                                        </p:tgtEl>
                                        <p:attrNameLst>
                                          <p:attrName>style.visibility</p:attrName>
                                        </p:attrNameLst>
                                      </p:cBhvr>
                                      <p:to>
                                        <p:strVal val="visible"/>
                                      </p:to>
                                    </p:set>
                                    <p:animEffect transition="in" filter="wipe(left)">
                                      <p:cBhvr>
                                        <p:cTn id="244" dur="500"/>
                                        <p:tgtEl>
                                          <p:spTgt spid="66"/>
                                        </p:tgtEl>
                                      </p:cBhvr>
                                    </p:animEffect>
                                  </p:childTnLst>
                                </p:cTn>
                              </p:par>
                            </p:childTnLst>
                          </p:cTn>
                        </p:par>
                        <p:par>
                          <p:cTn id="245" fill="hold">
                            <p:stCondLst>
                              <p:cond delay="6500"/>
                            </p:stCondLst>
                            <p:childTnLst>
                              <p:par>
                                <p:cTn id="246" presetID="22" presetClass="entr" presetSubtype="8" fill="hold" nodeType="afterEffect">
                                  <p:stCondLst>
                                    <p:cond delay="0"/>
                                  </p:stCondLst>
                                  <p:childTnLst>
                                    <p:set>
                                      <p:cBhvr>
                                        <p:cTn id="247" dur="1" fill="hold">
                                          <p:stCondLst>
                                            <p:cond delay="0"/>
                                          </p:stCondLst>
                                        </p:cTn>
                                        <p:tgtEl>
                                          <p:spTgt spid="63"/>
                                        </p:tgtEl>
                                        <p:attrNameLst>
                                          <p:attrName>style.visibility</p:attrName>
                                        </p:attrNameLst>
                                      </p:cBhvr>
                                      <p:to>
                                        <p:strVal val="visible"/>
                                      </p:to>
                                    </p:set>
                                    <p:animEffect transition="in" filter="wipe(left)">
                                      <p:cBhvr>
                                        <p:cTn id="248" dur="500"/>
                                        <p:tgtEl>
                                          <p:spTgt spid="63"/>
                                        </p:tgtEl>
                                      </p:cBhvr>
                                    </p:animEffect>
                                  </p:childTnLst>
                                </p:cTn>
                              </p:par>
                            </p:childTnLst>
                          </p:cTn>
                        </p:par>
                        <p:par>
                          <p:cTn id="249" fill="hold">
                            <p:stCondLst>
                              <p:cond delay="7000"/>
                            </p:stCondLst>
                            <p:childTnLst>
                              <p:par>
                                <p:cTn id="250" presetID="22" presetClass="entr" presetSubtype="8" fill="hold" nodeType="afterEffect">
                                  <p:stCondLst>
                                    <p:cond delay="0"/>
                                  </p:stCondLst>
                                  <p:childTnLst>
                                    <p:set>
                                      <p:cBhvr>
                                        <p:cTn id="251" dur="1" fill="hold">
                                          <p:stCondLst>
                                            <p:cond delay="0"/>
                                          </p:stCondLst>
                                        </p:cTn>
                                        <p:tgtEl>
                                          <p:spTgt spid="41"/>
                                        </p:tgtEl>
                                        <p:attrNameLst>
                                          <p:attrName>style.visibility</p:attrName>
                                        </p:attrNameLst>
                                      </p:cBhvr>
                                      <p:to>
                                        <p:strVal val="visible"/>
                                      </p:to>
                                    </p:set>
                                    <p:animEffect transition="in" filter="wipe(left)">
                                      <p:cBhvr>
                                        <p:cTn id="252" dur="500"/>
                                        <p:tgtEl>
                                          <p:spTgt spid="41"/>
                                        </p:tgtEl>
                                      </p:cBhvr>
                                    </p:animEffect>
                                  </p:childTnLst>
                                </p:cTn>
                              </p:par>
                            </p:childTnLst>
                          </p:cTn>
                        </p:par>
                        <p:par>
                          <p:cTn id="253" fill="hold">
                            <p:stCondLst>
                              <p:cond delay="7500"/>
                            </p:stCondLst>
                            <p:childTnLst>
                              <p:par>
                                <p:cTn id="254" presetID="22" presetClass="entr" presetSubtype="2" fill="hold" nodeType="afterEffect">
                                  <p:stCondLst>
                                    <p:cond delay="0"/>
                                  </p:stCondLst>
                                  <p:childTnLst>
                                    <p:set>
                                      <p:cBhvr>
                                        <p:cTn id="255" dur="1" fill="hold">
                                          <p:stCondLst>
                                            <p:cond delay="0"/>
                                          </p:stCondLst>
                                        </p:cTn>
                                        <p:tgtEl>
                                          <p:spTgt spid="42"/>
                                        </p:tgtEl>
                                        <p:attrNameLst>
                                          <p:attrName>style.visibility</p:attrName>
                                        </p:attrNameLst>
                                      </p:cBhvr>
                                      <p:to>
                                        <p:strVal val="visible"/>
                                      </p:to>
                                    </p:set>
                                    <p:animEffect transition="in" filter="wipe(right)">
                                      <p:cBhvr>
                                        <p:cTn id="256" dur="500"/>
                                        <p:tgtEl>
                                          <p:spTgt spid="42"/>
                                        </p:tgtEl>
                                      </p:cBhvr>
                                    </p:animEffect>
                                  </p:childTnLst>
                                </p:cTn>
                              </p:par>
                              <p:par>
                                <p:cTn id="257" presetID="22" presetClass="entr" presetSubtype="2" fill="hold" nodeType="withEffect">
                                  <p:stCondLst>
                                    <p:cond delay="0"/>
                                  </p:stCondLst>
                                  <p:childTnLst>
                                    <p:set>
                                      <p:cBhvr>
                                        <p:cTn id="258" dur="1" fill="hold">
                                          <p:stCondLst>
                                            <p:cond delay="0"/>
                                          </p:stCondLst>
                                        </p:cTn>
                                        <p:tgtEl>
                                          <p:spTgt spid="43"/>
                                        </p:tgtEl>
                                        <p:attrNameLst>
                                          <p:attrName>style.visibility</p:attrName>
                                        </p:attrNameLst>
                                      </p:cBhvr>
                                      <p:to>
                                        <p:strVal val="visible"/>
                                      </p:to>
                                    </p:set>
                                    <p:animEffect transition="in" filter="wipe(right)">
                                      <p:cBhvr>
                                        <p:cTn id="259" dur="500"/>
                                        <p:tgtEl>
                                          <p:spTgt spid="43"/>
                                        </p:tgtEl>
                                      </p:cBhvr>
                                    </p:animEffect>
                                  </p:childTnLst>
                                </p:cTn>
                              </p:par>
                            </p:childTnLst>
                          </p:cTn>
                        </p:par>
                        <p:par>
                          <p:cTn id="260" fill="hold">
                            <p:stCondLst>
                              <p:cond delay="8000"/>
                            </p:stCondLst>
                            <p:childTnLst>
                              <p:par>
                                <p:cTn id="261" presetID="22" presetClass="entr" presetSubtype="2" fill="hold" nodeType="afterEffect">
                                  <p:stCondLst>
                                    <p:cond delay="0"/>
                                  </p:stCondLst>
                                  <p:childTnLst>
                                    <p:set>
                                      <p:cBhvr>
                                        <p:cTn id="262" dur="1" fill="hold">
                                          <p:stCondLst>
                                            <p:cond delay="0"/>
                                          </p:stCondLst>
                                        </p:cTn>
                                        <p:tgtEl>
                                          <p:spTgt spid="68"/>
                                        </p:tgtEl>
                                        <p:attrNameLst>
                                          <p:attrName>style.visibility</p:attrName>
                                        </p:attrNameLst>
                                      </p:cBhvr>
                                      <p:to>
                                        <p:strVal val="visible"/>
                                      </p:to>
                                    </p:set>
                                    <p:animEffect transition="in" filter="wipe(right)">
                                      <p:cBhvr>
                                        <p:cTn id="263" dur="500"/>
                                        <p:tgtEl>
                                          <p:spTgt spid="68"/>
                                        </p:tgtEl>
                                      </p:cBhvr>
                                    </p:animEffect>
                                  </p:childTnLst>
                                </p:cTn>
                              </p:par>
                              <p:par>
                                <p:cTn id="264" presetID="22" presetClass="entr" presetSubtype="2" fill="hold" nodeType="withEffect">
                                  <p:stCondLst>
                                    <p:cond delay="0"/>
                                  </p:stCondLst>
                                  <p:childTnLst>
                                    <p:set>
                                      <p:cBhvr>
                                        <p:cTn id="265" dur="1" fill="hold">
                                          <p:stCondLst>
                                            <p:cond delay="0"/>
                                          </p:stCondLst>
                                        </p:cTn>
                                        <p:tgtEl>
                                          <p:spTgt spid="67"/>
                                        </p:tgtEl>
                                        <p:attrNameLst>
                                          <p:attrName>style.visibility</p:attrName>
                                        </p:attrNameLst>
                                      </p:cBhvr>
                                      <p:to>
                                        <p:strVal val="visible"/>
                                      </p:to>
                                    </p:set>
                                    <p:animEffect transition="in" filter="wipe(right)">
                                      <p:cBhvr>
                                        <p:cTn id="266" dur="500"/>
                                        <p:tgtEl>
                                          <p:spTgt spid="67"/>
                                        </p:tgtEl>
                                      </p:cBhvr>
                                    </p:animEffect>
                                  </p:childTnLst>
                                </p:cTn>
                              </p:par>
                              <p:par>
                                <p:cTn id="267" presetID="22" presetClass="entr" presetSubtype="2" fill="hold" nodeType="withEffect">
                                  <p:stCondLst>
                                    <p:cond delay="0"/>
                                  </p:stCondLst>
                                  <p:childTnLst>
                                    <p:set>
                                      <p:cBhvr>
                                        <p:cTn id="268" dur="1" fill="hold">
                                          <p:stCondLst>
                                            <p:cond delay="0"/>
                                          </p:stCondLst>
                                        </p:cTn>
                                        <p:tgtEl>
                                          <p:spTgt spid="69"/>
                                        </p:tgtEl>
                                        <p:attrNameLst>
                                          <p:attrName>style.visibility</p:attrName>
                                        </p:attrNameLst>
                                      </p:cBhvr>
                                      <p:to>
                                        <p:strVal val="visible"/>
                                      </p:to>
                                    </p:set>
                                    <p:animEffect transition="in" filter="wipe(right)">
                                      <p:cBhvr>
                                        <p:cTn id="269" dur="500"/>
                                        <p:tgtEl>
                                          <p:spTgt spid="69"/>
                                        </p:tgtEl>
                                      </p:cBhvr>
                                    </p:animEffect>
                                  </p:childTnLst>
                                </p:cTn>
                              </p:par>
                            </p:childTnLst>
                          </p:cTn>
                        </p:par>
                        <p:par>
                          <p:cTn id="270" fill="hold">
                            <p:stCondLst>
                              <p:cond delay="8500"/>
                            </p:stCondLst>
                            <p:childTnLst>
                              <p:par>
                                <p:cTn id="271" presetID="22" presetClass="entr" presetSubtype="2" fill="hold" nodeType="afterEffect">
                                  <p:stCondLst>
                                    <p:cond delay="0"/>
                                  </p:stCondLst>
                                  <p:childTnLst>
                                    <p:set>
                                      <p:cBhvr>
                                        <p:cTn id="272" dur="1" fill="hold">
                                          <p:stCondLst>
                                            <p:cond delay="0"/>
                                          </p:stCondLst>
                                        </p:cTn>
                                        <p:tgtEl>
                                          <p:spTgt spid="71"/>
                                        </p:tgtEl>
                                        <p:attrNameLst>
                                          <p:attrName>style.visibility</p:attrName>
                                        </p:attrNameLst>
                                      </p:cBhvr>
                                      <p:to>
                                        <p:strVal val="visible"/>
                                      </p:to>
                                    </p:set>
                                    <p:animEffect transition="in" filter="wipe(right)">
                                      <p:cBhvr>
                                        <p:cTn id="273" dur="500"/>
                                        <p:tgtEl>
                                          <p:spTgt spid="71"/>
                                        </p:tgtEl>
                                      </p:cBhvr>
                                    </p:animEffect>
                                  </p:childTnLst>
                                </p:cTn>
                              </p:par>
                              <p:par>
                                <p:cTn id="274" presetID="22" presetClass="entr" presetSubtype="2" fill="hold" nodeType="withEffect">
                                  <p:stCondLst>
                                    <p:cond delay="0"/>
                                  </p:stCondLst>
                                  <p:childTnLst>
                                    <p:set>
                                      <p:cBhvr>
                                        <p:cTn id="275" dur="1" fill="hold">
                                          <p:stCondLst>
                                            <p:cond delay="0"/>
                                          </p:stCondLst>
                                        </p:cTn>
                                        <p:tgtEl>
                                          <p:spTgt spid="70"/>
                                        </p:tgtEl>
                                        <p:attrNameLst>
                                          <p:attrName>style.visibility</p:attrName>
                                        </p:attrNameLst>
                                      </p:cBhvr>
                                      <p:to>
                                        <p:strVal val="visible"/>
                                      </p:to>
                                    </p:set>
                                    <p:animEffect transition="in" filter="wipe(right)">
                                      <p:cBhvr>
                                        <p:cTn id="276" dur="500"/>
                                        <p:tgtEl>
                                          <p:spTgt spid="70"/>
                                        </p:tgtEl>
                                      </p:cBhvr>
                                    </p:animEffect>
                                  </p:childTnLst>
                                </p:cTn>
                              </p:par>
                              <p:par>
                                <p:cTn id="277" presetID="22" presetClass="entr" presetSubtype="2" fill="hold" nodeType="withEffect">
                                  <p:stCondLst>
                                    <p:cond delay="0"/>
                                  </p:stCondLst>
                                  <p:childTnLst>
                                    <p:set>
                                      <p:cBhvr>
                                        <p:cTn id="278" dur="1" fill="hold">
                                          <p:stCondLst>
                                            <p:cond delay="0"/>
                                          </p:stCondLst>
                                        </p:cTn>
                                        <p:tgtEl>
                                          <p:spTgt spid="72"/>
                                        </p:tgtEl>
                                        <p:attrNameLst>
                                          <p:attrName>style.visibility</p:attrName>
                                        </p:attrNameLst>
                                      </p:cBhvr>
                                      <p:to>
                                        <p:strVal val="visible"/>
                                      </p:to>
                                    </p:set>
                                    <p:animEffect transition="in" filter="wipe(right)">
                                      <p:cBhvr>
                                        <p:cTn id="27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3315</TotalTime>
  <Words>166</Words>
  <Application>Microsoft Office PowerPoint</Application>
  <PresentationFormat>Custom</PresentationFormat>
  <Paragraphs>58</Paragraphs>
  <Slides>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Agenda </vt:lpstr>
      <vt:lpstr>What is SignalR?</vt:lpstr>
      <vt:lpstr>Arthur C. Clarke </vt:lpstr>
      <vt:lpstr>PowerPoint Presentation</vt:lpstr>
      <vt:lpstr>SignalR Components</vt:lpstr>
      <vt:lpstr>Load Balancing</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brady gaster</cp:lastModifiedBy>
  <cp:revision>336</cp:revision>
  <cp:lastPrinted>2011-10-11T14:25:22Z</cp:lastPrinted>
  <dcterms:created xsi:type="dcterms:W3CDTF">2011-03-29T16:07:22Z</dcterms:created>
  <dcterms:modified xsi:type="dcterms:W3CDTF">2012-11-19T23:40:14Z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