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8"/>
  </p:notesMasterIdLst>
  <p:handoutMasterIdLst>
    <p:handoutMasterId r:id="rId19"/>
  </p:handoutMasterIdLst>
  <p:sldIdLst>
    <p:sldId id="296" r:id="rId6"/>
    <p:sldId id="293" r:id="rId7"/>
    <p:sldId id="257" r:id="rId8"/>
    <p:sldId id="306" r:id="rId9"/>
    <p:sldId id="297" r:id="rId10"/>
    <p:sldId id="307" r:id="rId11"/>
    <p:sldId id="298" r:id="rId12"/>
    <p:sldId id="299" r:id="rId13"/>
    <p:sldId id="300" r:id="rId14"/>
    <p:sldId id="304" r:id="rId15"/>
    <p:sldId id="305" r:id="rId16"/>
    <p:sldId id="292" r:id="rId17"/>
  </p:sldIdLst>
  <p:sldSz cx="12188825" cy="6858000"/>
  <p:notesSz cx="6858000" cy="9296400"/>
  <p:custDataLst>
    <p:tags r:id="rId20"/>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0" autoAdjust="0"/>
    <p:restoredTop sz="95501" autoAdjust="0"/>
  </p:normalViewPr>
  <p:slideViewPr>
    <p:cSldViewPr snapToGrid="0">
      <p:cViewPr varScale="1">
        <p:scale>
          <a:sx n="111" d="100"/>
          <a:sy n="111" d="100"/>
        </p:scale>
        <p:origin x="768" y="84"/>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36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12/21/2012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12/21/2012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2902" y="3072036"/>
            <a:ext cx="3223021" cy="690417"/>
          </a:xfrm>
          <a:prstGeom prst="rect">
            <a:avLst/>
          </a:prstGeom>
        </p:spPr>
      </p:pic>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Hashtag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smtClean="0">
                  <a:gradFill>
                    <a:gsLst>
                      <a:gs pos="0">
                        <a:srgbClr val="595959"/>
                      </a:gs>
                      <a:gs pos="86000">
                        <a:srgbClr val="595959"/>
                      </a:gs>
                    </a:gsLst>
                    <a:lin ang="5400000" scaled="0"/>
                  </a:gradFill>
                  <a:latin typeface="Segoe UI Light" pitchFamily="34" charset="0"/>
                </a:rPr>
                <a:t>[Speaker] / [Twitter]</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Store</a:t>
            </a:r>
            <a:endParaRPr lang="en-US" dirty="0"/>
          </a:p>
        </p:txBody>
      </p:sp>
      <p:sp>
        <p:nvSpPr>
          <p:cNvPr id="3" name="Text Placeholder 2"/>
          <p:cNvSpPr>
            <a:spLocks noGrp="1"/>
          </p:cNvSpPr>
          <p:nvPr>
            <p:ph type="body" sz="quarter" idx="10"/>
          </p:nvPr>
        </p:nvSpPr>
        <p:spPr>
          <a:xfrm>
            <a:off x="519112" y="1447799"/>
            <a:ext cx="11149013" cy="2151358"/>
          </a:xfrm>
        </p:spPr>
        <p:txBody>
          <a:bodyPr/>
          <a:lstStyle/>
          <a:p>
            <a:pPr marL="574675" indent="-571500">
              <a:buFont typeface="Arial" panose="020B0604020202020204" pitchFamily="34" charset="0"/>
              <a:buChar char="•"/>
            </a:pPr>
            <a:r>
              <a:rPr lang="en-US" dirty="0" smtClean="0"/>
              <a:t>Great Extensions to Windows Azure Ecosystem</a:t>
            </a:r>
          </a:p>
          <a:p>
            <a:pPr marL="574675" indent="-571500">
              <a:buFont typeface="Arial" panose="020B0604020202020204" pitchFamily="34" charset="0"/>
              <a:buChar char="•"/>
            </a:pPr>
            <a:r>
              <a:rPr lang="en-US" dirty="0" smtClean="0"/>
              <a:t>Great Opportunities</a:t>
            </a:r>
          </a:p>
          <a:p>
            <a:pPr marL="1830388" lvl="2" indent="-571500">
              <a:buFont typeface="Arial" panose="020B0604020202020204" pitchFamily="34" charset="0"/>
              <a:buChar char="•"/>
            </a:pPr>
            <a:r>
              <a:rPr lang="en-US" dirty="0" smtClean="0"/>
              <a:t>Services</a:t>
            </a:r>
          </a:p>
          <a:p>
            <a:pPr marL="1830388" lvl="2" indent="-571500">
              <a:buFont typeface="Arial" panose="020B0604020202020204" pitchFamily="34" charset="0"/>
              <a:buChar char="•"/>
            </a:pPr>
            <a:r>
              <a:rPr lang="en-US" dirty="0" smtClean="0"/>
              <a:t>Data</a:t>
            </a:r>
          </a:p>
        </p:txBody>
      </p:sp>
      <p:grpSp>
        <p:nvGrpSpPr>
          <p:cNvPr id="10" name="Group 9"/>
          <p:cNvGrpSpPr/>
          <p:nvPr/>
        </p:nvGrpSpPr>
        <p:grpSpPr>
          <a:xfrm>
            <a:off x="4946187" y="2223910"/>
            <a:ext cx="6073267" cy="4119124"/>
            <a:chOff x="5781565" y="2336799"/>
            <a:chExt cx="6073267" cy="4119124"/>
          </a:xfrm>
        </p:grpSpPr>
        <p:grpSp>
          <p:nvGrpSpPr>
            <p:cNvPr id="4" name="Group 3"/>
            <p:cNvGrpSpPr/>
            <p:nvPr/>
          </p:nvGrpSpPr>
          <p:grpSpPr>
            <a:xfrm>
              <a:off x="8854986" y="2336800"/>
              <a:ext cx="2999846" cy="4119123"/>
              <a:chOff x="820276" y="2450957"/>
              <a:chExt cx="1363038" cy="2580289"/>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76" y="2450957"/>
                <a:ext cx="658972" cy="25802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678" y="2450957"/>
                <a:ext cx="670636" cy="2580289"/>
              </a:xfrm>
              <a:prstGeom prst="rect">
                <a:avLst/>
              </a:prstGeom>
            </p:spPr>
          </p:pic>
        </p:grpSp>
        <p:grpSp>
          <p:nvGrpSpPr>
            <p:cNvPr id="7" name="Group 6"/>
            <p:cNvGrpSpPr/>
            <p:nvPr/>
          </p:nvGrpSpPr>
          <p:grpSpPr>
            <a:xfrm>
              <a:off x="5781565" y="2336799"/>
              <a:ext cx="2999846" cy="4119123"/>
              <a:chOff x="4653224" y="2448281"/>
              <a:chExt cx="1343090" cy="2585642"/>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7343" y="2448281"/>
                <a:ext cx="658971" cy="25856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3224" y="2448281"/>
                <a:ext cx="658972" cy="2585642"/>
              </a:xfrm>
              <a:prstGeom prst="rect">
                <a:avLst/>
              </a:prstGeom>
            </p:spPr>
          </p:pic>
        </p:grpSp>
      </p:grpSp>
    </p:spTree>
    <p:extLst>
      <p:ext uri="{BB962C8B-B14F-4D97-AF65-F5344CB8AC3E}">
        <p14:creationId xmlns:p14="http://schemas.microsoft.com/office/powerpoint/2010/main" val="2641777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6" presetClass="emph" presetSubtype="0" fill="hold" nodeType="withEffect">
                                  <p:stCondLst>
                                    <p:cond delay="0"/>
                                  </p:stCondLst>
                                  <p:childTnLst>
                                    <p:animScale>
                                      <p:cBhvr>
                                        <p:cTn id="9" dur="500" fill="hold"/>
                                        <p:tgtEl>
                                          <p:spTgt spid="10"/>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Relic</a:t>
            </a:r>
            <a:endParaRPr lang="en-US" dirty="0"/>
          </a:p>
        </p:txBody>
      </p:sp>
      <p:sp>
        <p:nvSpPr>
          <p:cNvPr id="3" name="Subtitle 2"/>
          <p:cNvSpPr>
            <a:spLocks noGrp="1"/>
          </p:cNvSpPr>
          <p:nvPr>
            <p:ph type="subTitle" idx="1"/>
          </p:nvPr>
        </p:nvSpPr>
        <p:spPr>
          <a:xfrm>
            <a:off x="1889124" y="5630472"/>
            <a:ext cx="8406343" cy="461665"/>
          </a:xfrm>
        </p:spPr>
        <p:txBody>
          <a:bodyPr/>
          <a:lstStyle/>
          <a:p>
            <a:r>
              <a:rPr lang="en-US" dirty="0" smtClean="0"/>
              <a:t>Use New Relic to monitor service performance</a:t>
            </a:r>
            <a:endParaRPr lang="en-US" dirty="0"/>
          </a:p>
        </p:txBody>
      </p:sp>
      <p:sp>
        <p:nvSpPr>
          <p:cNvPr id="4" name="Text Placeholder 3"/>
          <p:cNvSpPr>
            <a:spLocks noGrp="1"/>
          </p:cNvSpPr>
          <p:nvPr>
            <p:ph type="body" sz="quarter" idx="10"/>
          </p:nvPr>
        </p:nvSpPr>
        <p:spPr/>
        <p:txBody>
          <a:bodyPr/>
          <a:lstStyle/>
          <a:p>
            <a:r>
              <a:rPr lang="en-US" dirty="0" smtClean="0"/>
              <a:t>Twitter Reader</a:t>
            </a:r>
            <a:endParaRPr lang="en-US" dirty="0"/>
          </a:p>
        </p:txBody>
      </p:sp>
    </p:spTree>
    <p:extLst>
      <p:ext uri="{BB962C8B-B14F-4D97-AF65-F5344CB8AC3E}">
        <p14:creationId xmlns:p14="http://schemas.microsoft.com/office/powerpoint/2010/main" val="13760712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Going further </a:t>
            </a:r>
            <a:br>
              <a:rPr lang="en-US" dirty="0" smtClean="0"/>
            </a:br>
            <a:r>
              <a:rPr lang="en-US" dirty="0" smtClean="0"/>
              <a:t>with Windows Azure</a:t>
            </a:r>
            <a:endParaRPr lang="en-US" dirty="0"/>
          </a:p>
        </p:txBody>
      </p:sp>
      <p:sp>
        <p:nvSpPr>
          <p:cNvPr id="7" name="Text Placeholder 6"/>
          <p:cNvSpPr>
            <a:spLocks noGrp="1"/>
          </p:cNvSpPr>
          <p:nvPr>
            <p:ph type="body" sz="quarter" idx="11"/>
          </p:nvPr>
        </p:nvSpPr>
        <p:spPr>
          <a:xfrm>
            <a:off x="519113" y="5313381"/>
            <a:ext cx="5454333" cy="738664"/>
          </a:xfrm>
        </p:spPr>
        <p:txBody>
          <a:bodyPr/>
          <a:lstStyle/>
          <a:p>
            <a:r>
              <a:rPr lang="en-US" dirty="0" smtClean="0"/>
              <a:t>[Speaker]</a:t>
            </a:r>
          </a:p>
          <a:p>
            <a:r>
              <a:rPr lang="en-US" dirty="0" smtClean="0"/>
              <a:t>[Company]</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616124" y="1846171"/>
            <a:ext cx="7161539" cy="4388894"/>
          </a:xfrm>
        </p:spPr>
        <p:txBody>
          <a:bodyPr/>
          <a:lstStyle/>
          <a:p>
            <a:pPr marL="688975" indent="-685800">
              <a:buFont typeface="Arial" panose="020B0604020202020204" pitchFamily="34" charset="0"/>
              <a:buChar char="•"/>
            </a:pPr>
            <a:r>
              <a:rPr lang="en-US" dirty="0" smtClean="0"/>
              <a:t>Scale (up </a:t>
            </a:r>
            <a:r>
              <a:rPr lang="en-US" u="sng" dirty="0" smtClean="0"/>
              <a:t>and</a:t>
            </a:r>
            <a:r>
              <a:rPr lang="en-US" dirty="0" smtClean="0"/>
              <a:t> down)</a:t>
            </a:r>
          </a:p>
          <a:p>
            <a:pPr marL="688975" indent="-685800">
              <a:buFont typeface="Arial" panose="020B0604020202020204" pitchFamily="34" charset="0"/>
              <a:buChar char="•"/>
            </a:pPr>
            <a:r>
              <a:rPr lang="en-US" dirty="0" smtClean="0"/>
              <a:t>Mobile Services</a:t>
            </a:r>
          </a:p>
          <a:p>
            <a:pPr marL="688975" indent="-685800">
              <a:buFont typeface="Arial" panose="020B0604020202020204" pitchFamily="34" charset="0"/>
              <a:buChar char="•"/>
            </a:pPr>
            <a:r>
              <a:rPr lang="en-US" dirty="0" smtClean="0"/>
              <a:t>Virtual Machines</a:t>
            </a:r>
          </a:p>
          <a:p>
            <a:pPr marL="688975" indent="-685800">
              <a:buFont typeface="Arial" panose="020B0604020202020204" pitchFamily="34" charset="0"/>
              <a:buChar char="•"/>
            </a:pPr>
            <a:r>
              <a:rPr lang="en-US" dirty="0" smtClean="0"/>
              <a:t>Caching and Storage</a:t>
            </a:r>
          </a:p>
          <a:p>
            <a:pPr marL="688975" indent="-685800">
              <a:buFont typeface="Arial" panose="020B0604020202020204" pitchFamily="34" charset="0"/>
              <a:buChar char="•"/>
            </a:pPr>
            <a:r>
              <a:rPr lang="en-US" dirty="0" smtClean="0"/>
              <a:t>Windows Azure Store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Scale</a:t>
            </a:r>
            <a:endParaRPr lang="en-US" dirty="0"/>
          </a:p>
        </p:txBody>
      </p:sp>
      <p:sp>
        <p:nvSpPr>
          <p:cNvPr id="3" name="Subtitle 2"/>
          <p:cNvSpPr>
            <a:spLocks noGrp="1"/>
          </p:cNvSpPr>
          <p:nvPr>
            <p:ph type="subTitle" idx="1"/>
          </p:nvPr>
        </p:nvSpPr>
        <p:spPr>
          <a:xfrm>
            <a:off x="1889124" y="5630472"/>
            <a:ext cx="5392209"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devcamps.ms</a:t>
            </a:r>
            <a:endParaRPr lang="en-US" dirty="0"/>
          </a:p>
        </p:txBody>
      </p:sp>
    </p:spTree>
    <p:extLst>
      <p:ext uri="{BB962C8B-B14F-4D97-AF65-F5344CB8AC3E}">
        <p14:creationId xmlns:p14="http://schemas.microsoft.com/office/powerpoint/2010/main" val="9038875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Building Blocks</a:t>
            </a:r>
            <a:endParaRPr lang="en-US" dirty="0">
              <a:solidFill>
                <a:schemeClr val="tx1">
                  <a:lumMod val="65000"/>
                  <a:lumOff val="35000"/>
                </a:schemeClr>
              </a:solidFill>
            </a:endParaRPr>
          </a:p>
        </p:txBody>
      </p:sp>
      <p:grpSp>
        <p:nvGrpSpPr>
          <p:cNvPr id="5" name="Group 4"/>
          <p:cNvGrpSpPr/>
          <p:nvPr/>
        </p:nvGrpSpPr>
        <p:grpSpPr>
          <a:xfrm>
            <a:off x="5680055" y="767577"/>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721146" y="750719"/>
            <a:ext cx="1935690" cy="1802143"/>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spTree>
    <p:extLst>
      <p:ext uri="{BB962C8B-B14F-4D97-AF65-F5344CB8AC3E}">
        <p14:creationId xmlns:p14="http://schemas.microsoft.com/office/powerpoint/2010/main" val="3621324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50"/>
                                        <p:tgtEl>
                                          <p:spTgt spid="29"/>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250"/>
                                        <p:tgtEl>
                                          <p:spTgt spid="2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250"/>
                                        <p:tgtEl>
                                          <p:spTgt spid="17"/>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50"/>
                                        <p:tgtEl>
                                          <p:spTgt spid="20"/>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250"/>
                                        <p:tgtEl>
                                          <p:spTgt spid="26"/>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250"/>
                                        <p:tgtEl>
                                          <p:spTgt spid="35"/>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250"/>
                                        <p:tgtEl>
                                          <p:spTgt spid="32"/>
                                        </p:tgtEl>
                                      </p:cBhvr>
                                    </p:animEffect>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Mobile Services</a:t>
            </a:r>
            <a:endParaRPr lang="en-US" dirty="0">
              <a:solidFill>
                <a:schemeClr val="tx1">
                  <a:lumMod val="65000"/>
                  <a:lumOff val="35000"/>
                </a:schemeClr>
              </a:solidFill>
            </a:endParaRPr>
          </a:p>
        </p:txBody>
      </p:sp>
      <p:grpSp>
        <p:nvGrpSpPr>
          <p:cNvPr id="5" name="Group 4"/>
          <p:cNvGrpSpPr/>
          <p:nvPr/>
        </p:nvGrpSpPr>
        <p:grpSpPr>
          <a:xfrm>
            <a:off x="5680055" y="767577"/>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sp>
        <p:nvSpPr>
          <p:cNvPr id="33" name="Rectangle 32"/>
          <p:cNvSpPr/>
          <p:nvPr/>
        </p:nvSpPr>
        <p:spPr bwMode="auto">
          <a:xfrm>
            <a:off x="9721146" y="750719"/>
            <a:ext cx="1935690" cy="18021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441957" y="1047012"/>
            <a:ext cx="505530" cy="854633"/>
          </a:xfrm>
          <a:prstGeom prst="rect">
            <a:avLst/>
          </a:prstGeom>
          <a:solidFill>
            <a:schemeClr val="accent1"/>
          </a:solidFill>
          <a:ln>
            <a:noFill/>
          </a:ln>
        </p:spPr>
      </p:pic>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spTree>
    <p:extLst>
      <p:ext uri="{BB962C8B-B14F-4D97-AF65-F5344CB8AC3E}">
        <p14:creationId xmlns:p14="http://schemas.microsoft.com/office/powerpoint/2010/main" val="3958492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50"/>
                                        <p:tgtEl>
                                          <p:spTgt spid="29"/>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250"/>
                                        <p:tgtEl>
                                          <p:spTgt spid="2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250"/>
                                        <p:tgtEl>
                                          <p:spTgt spid="17"/>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50"/>
                                        <p:tgtEl>
                                          <p:spTgt spid="20"/>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250"/>
                                        <p:tgtEl>
                                          <p:spTgt spid="26"/>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250"/>
                                        <p:tgtEl>
                                          <p:spTgt spid="35"/>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Caching</a:t>
            </a:r>
            <a:endParaRPr lang="en-US" dirty="0">
              <a:solidFill>
                <a:schemeClr val="tx1">
                  <a:lumMod val="65000"/>
                  <a:lumOff val="35000"/>
                </a:schemeClr>
              </a:solidFill>
            </a:endParaRPr>
          </a:p>
        </p:txBody>
      </p:sp>
      <p:grpSp>
        <p:nvGrpSpPr>
          <p:cNvPr id="5" name="Group 4"/>
          <p:cNvGrpSpPr/>
          <p:nvPr/>
        </p:nvGrpSpPr>
        <p:grpSpPr>
          <a:xfrm>
            <a:off x="5680055" y="767577"/>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Cache</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721146" y="750719"/>
            <a:ext cx="1935690" cy="1802143"/>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grpSp>
        <p:nvGrpSpPr>
          <p:cNvPr id="38" name="Group 37"/>
          <p:cNvGrpSpPr/>
          <p:nvPr/>
        </p:nvGrpSpPr>
        <p:grpSpPr>
          <a:xfrm>
            <a:off x="5680051" y="2664608"/>
            <a:ext cx="1900671" cy="1768433"/>
            <a:chOff x="3671322" y="4341710"/>
            <a:chExt cx="1896557" cy="1772642"/>
          </a:xfrm>
          <a:solidFill>
            <a:schemeClr val="accent2">
              <a:lumMod val="75000"/>
            </a:schemeClr>
          </a:solidFill>
        </p:grpSpPr>
        <p:sp>
          <p:nvSpPr>
            <p:cNvPr id="39" name="Rectangle 38"/>
            <p:cNvSpPr/>
            <p:nvPr/>
          </p:nvSpPr>
          <p:spPr bwMode="auto">
            <a:xfrm>
              <a:off x="3671322" y="4341710"/>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40"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5"/>
              <a:ext cx="851488" cy="851488"/>
            </a:xfrm>
            <a:prstGeom prst="rect">
              <a:avLst/>
            </a:prstGeom>
            <a:grpFill/>
            <a:ln>
              <a:solidFill>
                <a:schemeClr val="accent2">
                  <a:lumMod val="75000"/>
                </a:schemeClr>
              </a:solidFill>
            </a:ln>
            <a:extLst/>
          </p:spPr>
        </p:pic>
      </p:grpSp>
      <p:grpSp>
        <p:nvGrpSpPr>
          <p:cNvPr id="41" name="Group 40"/>
          <p:cNvGrpSpPr/>
          <p:nvPr/>
        </p:nvGrpSpPr>
        <p:grpSpPr>
          <a:xfrm>
            <a:off x="5680051" y="2650235"/>
            <a:ext cx="1900671" cy="1782806"/>
            <a:chOff x="3671322" y="4341710"/>
            <a:chExt cx="1896557" cy="1772642"/>
          </a:xfrm>
          <a:solidFill>
            <a:schemeClr val="accent2">
              <a:lumMod val="75000"/>
            </a:schemeClr>
          </a:solidFill>
        </p:grpSpPr>
        <p:sp>
          <p:nvSpPr>
            <p:cNvPr id="42" name="Rectangle 41"/>
            <p:cNvSpPr/>
            <p:nvPr/>
          </p:nvSpPr>
          <p:spPr bwMode="auto">
            <a:xfrm>
              <a:off x="3671322" y="4341710"/>
              <a:ext cx="1896557" cy="1772642"/>
            </a:xfrm>
            <a:prstGeom prst="rect">
              <a:avLst/>
            </a:prstGeom>
            <a:solidFill>
              <a:schemeClr val="accent1"/>
            </a:solidFill>
            <a:ln>
              <a:solidFill>
                <a:schemeClr val="accent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4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5"/>
              <a:ext cx="851488" cy="851488"/>
            </a:xfrm>
            <a:prstGeom prst="rect">
              <a:avLst/>
            </a:prstGeom>
            <a:solidFill>
              <a:schemeClr val="accent1"/>
            </a:solidFill>
            <a:ln>
              <a:solidFill>
                <a:schemeClr val="accent1"/>
              </a:solidFill>
            </a:ln>
            <a:extLst/>
          </p:spPr>
        </p:pic>
      </p:grpSp>
    </p:spTree>
    <p:extLst>
      <p:ext uri="{BB962C8B-B14F-4D97-AF65-F5344CB8AC3E}">
        <p14:creationId xmlns:p14="http://schemas.microsoft.com/office/powerpoint/2010/main" val="1830846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Caching</a:t>
            </a:r>
            <a:endParaRPr lang="en-US" dirty="0"/>
          </a:p>
        </p:txBody>
      </p:sp>
      <p:sp>
        <p:nvSpPr>
          <p:cNvPr id="3" name="Subtitle 2"/>
          <p:cNvSpPr>
            <a:spLocks noGrp="1"/>
          </p:cNvSpPr>
          <p:nvPr>
            <p:ph type="subTitle" idx="1"/>
          </p:nvPr>
        </p:nvSpPr>
        <p:spPr>
          <a:xfrm>
            <a:off x="1889124" y="5630472"/>
            <a:ext cx="5392209" cy="461665"/>
          </a:xfrm>
        </p:spPr>
        <p:txBody>
          <a:bodyPr/>
          <a:lstStyle/>
          <a:p>
            <a:r>
              <a:rPr lang="en-US" dirty="0" smtClean="0"/>
              <a:t>Use Caching to improve performance</a:t>
            </a:r>
            <a:endParaRPr lang="en-US" dirty="0"/>
          </a:p>
        </p:txBody>
      </p:sp>
      <p:sp>
        <p:nvSpPr>
          <p:cNvPr id="4" name="Text Placeholder 3"/>
          <p:cNvSpPr>
            <a:spLocks noGrp="1"/>
          </p:cNvSpPr>
          <p:nvPr>
            <p:ph type="body" sz="quarter" idx="10"/>
          </p:nvPr>
        </p:nvSpPr>
        <p:spPr/>
        <p:txBody>
          <a:bodyPr/>
          <a:lstStyle/>
          <a:p>
            <a:r>
              <a:rPr lang="en-US" dirty="0" smtClean="0"/>
              <a:t>Twitter Reader</a:t>
            </a:r>
            <a:endParaRPr lang="en-US" dirty="0"/>
          </a:p>
        </p:txBody>
      </p:sp>
    </p:spTree>
    <p:extLst>
      <p:ext uri="{BB962C8B-B14F-4D97-AF65-F5344CB8AC3E}">
        <p14:creationId xmlns:p14="http://schemas.microsoft.com/office/powerpoint/2010/main" val="76492846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Storage</a:t>
            </a:r>
            <a:endParaRPr lang="en-US" dirty="0">
              <a:solidFill>
                <a:schemeClr val="tx1">
                  <a:lumMod val="65000"/>
                  <a:lumOff val="35000"/>
                </a:schemeClr>
              </a:solidFill>
            </a:endParaRPr>
          </a:p>
        </p:txBody>
      </p:sp>
      <p:grpSp>
        <p:nvGrpSpPr>
          <p:cNvPr id="5" name="Group 4"/>
          <p:cNvGrpSpPr/>
          <p:nvPr/>
        </p:nvGrpSpPr>
        <p:grpSpPr>
          <a:xfrm>
            <a:off x="5674860" y="767575"/>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Cache</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721146" y="750719"/>
            <a:ext cx="1935690" cy="1802143"/>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grpSp>
        <p:nvGrpSpPr>
          <p:cNvPr id="38" name="Group 37"/>
          <p:cNvGrpSpPr/>
          <p:nvPr/>
        </p:nvGrpSpPr>
        <p:grpSpPr>
          <a:xfrm>
            <a:off x="5680051" y="2664608"/>
            <a:ext cx="1900671" cy="1768433"/>
            <a:chOff x="3671322" y="4341710"/>
            <a:chExt cx="1896557" cy="1772642"/>
          </a:xfrm>
          <a:solidFill>
            <a:schemeClr val="accent2">
              <a:lumMod val="75000"/>
            </a:schemeClr>
          </a:solidFill>
        </p:grpSpPr>
        <p:sp>
          <p:nvSpPr>
            <p:cNvPr id="39" name="Rectangle 38"/>
            <p:cNvSpPr/>
            <p:nvPr/>
          </p:nvSpPr>
          <p:spPr bwMode="auto">
            <a:xfrm>
              <a:off x="3671322" y="4341710"/>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40"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5"/>
              <a:ext cx="851488" cy="851488"/>
            </a:xfrm>
            <a:prstGeom prst="rect">
              <a:avLst/>
            </a:prstGeom>
            <a:grpFill/>
            <a:ln>
              <a:solidFill>
                <a:schemeClr val="accent2">
                  <a:lumMod val="75000"/>
                </a:schemeClr>
              </a:solidFill>
            </a:ln>
            <a:extLst/>
          </p:spPr>
        </p:pic>
      </p:grpSp>
      <p:grpSp>
        <p:nvGrpSpPr>
          <p:cNvPr id="44" name="Group 43"/>
          <p:cNvGrpSpPr/>
          <p:nvPr/>
        </p:nvGrpSpPr>
        <p:grpSpPr>
          <a:xfrm>
            <a:off x="5674858" y="767575"/>
            <a:ext cx="1900671" cy="1768432"/>
            <a:chOff x="5665775" y="2466267"/>
            <a:chExt cx="1896557" cy="1772642"/>
          </a:xfrm>
          <a:solidFill>
            <a:schemeClr val="accent1"/>
          </a:solidFill>
        </p:grpSpPr>
        <p:sp>
          <p:nvSpPr>
            <p:cNvPr id="45" name="Rectangle 44"/>
            <p:cNvSpPr/>
            <p:nvPr/>
          </p:nvSpPr>
          <p:spPr bwMode="auto">
            <a:xfrm>
              <a:off x="5665775" y="2466267"/>
              <a:ext cx="1896557" cy="1772642"/>
            </a:xfrm>
            <a:prstGeom prst="rect">
              <a:avLst/>
            </a:prstGeom>
            <a:grpFill/>
            <a:ln>
              <a:solidFill>
                <a:schemeClr val="accent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46"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1"/>
              </a:solidFill>
            </a:ln>
            <a:extLst/>
          </p:spPr>
        </p:pic>
      </p:grpSp>
    </p:spTree>
    <p:extLst>
      <p:ext uri="{BB962C8B-B14F-4D97-AF65-F5344CB8AC3E}">
        <p14:creationId xmlns:p14="http://schemas.microsoft.com/office/powerpoint/2010/main" val="713436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3333</TotalTime>
  <Words>145</Words>
  <Application>Microsoft Office PowerPoint</Application>
  <PresentationFormat>Custom</PresentationFormat>
  <Paragraphs>80</Paragraphs>
  <Slides>12</Slides>
  <Notes>0</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1" baseType="lpstr">
      <vt:lpstr>微软雅黑</vt: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Going further  with Windows Azure</vt:lpstr>
      <vt:lpstr>Agenda </vt:lpstr>
      <vt:lpstr>Scale</vt:lpstr>
      <vt:lpstr>PowerPoint Presentation</vt:lpstr>
      <vt:lpstr>PowerPoint Presentation</vt:lpstr>
      <vt:lpstr>PowerPoint Presentation</vt:lpstr>
      <vt:lpstr>Caching</vt:lpstr>
      <vt:lpstr>PowerPoint Presentation</vt:lpstr>
      <vt:lpstr>Windows Azure Store</vt:lpstr>
      <vt:lpstr>New Relic</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343</cp:revision>
  <cp:lastPrinted>2011-10-11T14:25:22Z</cp:lastPrinted>
  <dcterms:created xsi:type="dcterms:W3CDTF">2011-03-29T16:07:22Z</dcterms:created>
  <dcterms:modified xsi:type="dcterms:W3CDTF">2012-12-21T08:15:37Z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