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0"/>
  </p:notesMasterIdLst>
  <p:handoutMasterIdLst>
    <p:handoutMasterId r:id="rId21"/>
  </p:handoutMasterIdLst>
  <p:sldIdLst>
    <p:sldId id="296" r:id="rId6"/>
    <p:sldId id="293" r:id="rId7"/>
    <p:sldId id="257" r:id="rId8"/>
    <p:sldId id="304" r:id="rId9"/>
    <p:sldId id="305" r:id="rId10"/>
    <p:sldId id="306" r:id="rId11"/>
    <p:sldId id="302" r:id="rId12"/>
    <p:sldId id="307" r:id="rId13"/>
    <p:sldId id="298" r:id="rId14"/>
    <p:sldId id="308" r:id="rId15"/>
    <p:sldId id="309" r:id="rId16"/>
    <p:sldId id="299" r:id="rId17"/>
    <p:sldId id="303" r:id="rId18"/>
    <p:sldId id="292" r:id="rId19"/>
  </p:sldIdLst>
  <p:sldSz cx="12188825" cy="6858000"/>
  <p:notesSz cx="6858000" cy="9296400"/>
  <p:custDataLst>
    <p:tags r:id="rId2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7864" autoAdjust="0"/>
  </p:normalViewPr>
  <p:slideViewPr>
    <p:cSldViewPr snapToGrid="0">
      <p:cViewPr varScale="1">
        <p:scale>
          <a:sx n="79" d="100"/>
          <a:sy n="79" d="100"/>
        </p:scale>
        <p:origin x="2010" y="6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25DCC-A7EC-4ADD-A44B-93147C6EDE35}"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E5C8380-D856-41AF-BE8A-22DDDC2E60CD}">
      <dgm:prSet/>
      <dgm:spPr/>
      <dgm:t>
        <a:bodyPr/>
        <a:lstStyle/>
        <a:p>
          <a:pPr rtl="0"/>
          <a:r>
            <a:rPr lang="en-US" baseline="0" smtClean="0"/>
            <a:t>Page Inspector</a:t>
          </a:r>
          <a:endParaRPr lang="en-US"/>
        </a:p>
      </dgm:t>
    </dgm:pt>
    <dgm:pt modelId="{E2F759E8-4CDC-46BC-97B0-5D0E9282499C}" type="parTrans" cxnId="{B718B0A8-FB1C-40C2-9E3E-5458CDC234D1}">
      <dgm:prSet/>
      <dgm:spPr/>
      <dgm:t>
        <a:bodyPr/>
        <a:lstStyle/>
        <a:p>
          <a:endParaRPr lang="en-US"/>
        </a:p>
      </dgm:t>
    </dgm:pt>
    <dgm:pt modelId="{F22CB3D8-761E-4E0E-B4BE-AD53D190E50B}" type="sibTrans" cxnId="{B718B0A8-FB1C-40C2-9E3E-5458CDC234D1}">
      <dgm:prSet/>
      <dgm:spPr/>
      <dgm:t>
        <a:bodyPr/>
        <a:lstStyle/>
        <a:p>
          <a:endParaRPr lang="en-US"/>
        </a:p>
      </dgm:t>
    </dgm:pt>
    <dgm:pt modelId="{34AC925F-1D6E-4543-AFB2-EA4F959D6A65}">
      <dgm:prSet/>
      <dgm:spPr/>
      <dgm:t>
        <a:bodyPr/>
        <a:lstStyle/>
        <a:p>
          <a:pPr rtl="0"/>
          <a:r>
            <a:rPr lang="en-US" baseline="0" smtClean="0"/>
            <a:t>CSS and HTML editor</a:t>
          </a:r>
          <a:endParaRPr lang="en-US"/>
        </a:p>
      </dgm:t>
    </dgm:pt>
    <dgm:pt modelId="{C96C97F8-303B-4790-9267-99E78DE1027C}" type="parTrans" cxnId="{275E89B0-A86A-49B8-909D-5B7C189D0003}">
      <dgm:prSet/>
      <dgm:spPr/>
      <dgm:t>
        <a:bodyPr/>
        <a:lstStyle/>
        <a:p>
          <a:endParaRPr lang="en-US"/>
        </a:p>
      </dgm:t>
    </dgm:pt>
    <dgm:pt modelId="{6CB0C62F-01F5-432C-AD93-2F234BEBF8E5}" type="sibTrans" cxnId="{275E89B0-A86A-49B8-909D-5B7C189D0003}">
      <dgm:prSet/>
      <dgm:spPr/>
      <dgm:t>
        <a:bodyPr/>
        <a:lstStyle/>
        <a:p>
          <a:endParaRPr lang="en-US"/>
        </a:p>
      </dgm:t>
    </dgm:pt>
    <dgm:pt modelId="{506CD2EB-4A1B-46BD-BEE0-7D3B932E38BA}">
      <dgm:prSet/>
      <dgm:spPr/>
      <dgm:t>
        <a:bodyPr/>
        <a:lstStyle/>
        <a:p>
          <a:pPr rtl="0"/>
          <a:r>
            <a:rPr lang="en-US" baseline="0" smtClean="0"/>
            <a:t>JavaScript editor</a:t>
          </a:r>
          <a:endParaRPr lang="en-US"/>
        </a:p>
      </dgm:t>
    </dgm:pt>
    <dgm:pt modelId="{FC02A905-9EEB-4262-9F78-A204EE5DC782}" type="parTrans" cxnId="{E15F1C8D-E3EC-4853-A82E-61E1B70A49AB}">
      <dgm:prSet/>
      <dgm:spPr/>
      <dgm:t>
        <a:bodyPr/>
        <a:lstStyle/>
        <a:p>
          <a:endParaRPr lang="en-US"/>
        </a:p>
      </dgm:t>
    </dgm:pt>
    <dgm:pt modelId="{223A6FA0-E002-4168-BF56-249BF17895F7}" type="sibTrans" cxnId="{E15F1C8D-E3EC-4853-A82E-61E1B70A49AB}">
      <dgm:prSet/>
      <dgm:spPr/>
      <dgm:t>
        <a:bodyPr/>
        <a:lstStyle/>
        <a:p>
          <a:endParaRPr lang="en-US"/>
        </a:p>
      </dgm:t>
    </dgm:pt>
    <dgm:pt modelId="{D16C91B0-D3E5-4820-8F53-E60967A8BF35}">
      <dgm:prSet/>
      <dgm:spPr/>
      <dgm:t>
        <a:bodyPr/>
        <a:lstStyle/>
        <a:p>
          <a:pPr rtl="0"/>
          <a:r>
            <a:rPr lang="en-US" baseline="0" smtClean="0"/>
            <a:t>Web Essentials</a:t>
          </a:r>
          <a:endParaRPr lang="en-US"/>
        </a:p>
      </dgm:t>
    </dgm:pt>
    <dgm:pt modelId="{D3904FA1-B312-4835-8A67-B9C1805817E9}" type="parTrans" cxnId="{9BC98921-2966-4DF1-86FC-DB5596913536}">
      <dgm:prSet/>
      <dgm:spPr/>
      <dgm:t>
        <a:bodyPr/>
        <a:lstStyle/>
        <a:p>
          <a:endParaRPr lang="en-US"/>
        </a:p>
      </dgm:t>
    </dgm:pt>
    <dgm:pt modelId="{1883E58C-7EB7-4079-8913-61AB20C99F2E}" type="sibTrans" cxnId="{9BC98921-2966-4DF1-86FC-DB5596913536}">
      <dgm:prSet/>
      <dgm:spPr/>
      <dgm:t>
        <a:bodyPr/>
        <a:lstStyle/>
        <a:p>
          <a:endParaRPr lang="en-US"/>
        </a:p>
      </dgm:t>
    </dgm:pt>
    <dgm:pt modelId="{9F061ED2-4327-45B8-AEEE-002FEE24C26D}" type="pres">
      <dgm:prSet presAssocID="{67C25DCC-A7EC-4ADD-A44B-93147C6EDE35}" presName="diagram" presStyleCnt="0">
        <dgm:presLayoutVars>
          <dgm:dir/>
          <dgm:resizeHandles val="exact"/>
        </dgm:presLayoutVars>
      </dgm:prSet>
      <dgm:spPr/>
      <dgm:t>
        <a:bodyPr/>
        <a:lstStyle/>
        <a:p>
          <a:endParaRPr lang="en-US"/>
        </a:p>
      </dgm:t>
    </dgm:pt>
    <dgm:pt modelId="{DF0449B5-FF59-4BCF-836A-626BACA7A9DD}" type="pres">
      <dgm:prSet presAssocID="{DE5C8380-D856-41AF-BE8A-22DDDC2E60CD}" presName="node" presStyleLbl="node1" presStyleIdx="0" presStyleCnt="4">
        <dgm:presLayoutVars>
          <dgm:bulletEnabled val="1"/>
        </dgm:presLayoutVars>
      </dgm:prSet>
      <dgm:spPr/>
      <dgm:t>
        <a:bodyPr/>
        <a:lstStyle/>
        <a:p>
          <a:endParaRPr lang="en-US"/>
        </a:p>
      </dgm:t>
    </dgm:pt>
    <dgm:pt modelId="{C5A61973-D579-4BB1-BAC6-B48A66B39627}" type="pres">
      <dgm:prSet presAssocID="{F22CB3D8-761E-4E0E-B4BE-AD53D190E50B}" presName="sibTrans" presStyleCnt="0"/>
      <dgm:spPr/>
    </dgm:pt>
    <dgm:pt modelId="{2E613A4B-4AEC-43D1-B2CD-91759A8A8A43}" type="pres">
      <dgm:prSet presAssocID="{34AC925F-1D6E-4543-AFB2-EA4F959D6A65}" presName="node" presStyleLbl="node1" presStyleIdx="1" presStyleCnt="4">
        <dgm:presLayoutVars>
          <dgm:bulletEnabled val="1"/>
        </dgm:presLayoutVars>
      </dgm:prSet>
      <dgm:spPr/>
      <dgm:t>
        <a:bodyPr/>
        <a:lstStyle/>
        <a:p>
          <a:endParaRPr lang="en-US"/>
        </a:p>
      </dgm:t>
    </dgm:pt>
    <dgm:pt modelId="{24B66693-2C85-4808-8F25-FA83EE61FE55}" type="pres">
      <dgm:prSet presAssocID="{6CB0C62F-01F5-432C-AD93-2F234BEBF8E5}" presName="sibTrans" presStyleCnt="0"/>
      <dgm:spPr/>
    </dgm:pt>
    <dgm:pt modelId="{500A1CB0-53AC-479C-975D-29358BF3A54E}" type="pres">
      <dgm:prSet presAssocID="{506CD2EB-4A1B-46BD-BEE0-7D3B932E38BA}" presName="node" presStyleLbl="node1" presStyleIdx="2" presStyleCnt="4">
        <dgm:presLayoutVars>
          <dgm:bulletEnabled val="1"/>
        </dgm:presLayoutVars>
      </dgm:prSet>
      <dgm:spPr/>
      <dgm:t>
        <a:bodyPr/>
        <a:lstStyle/>
        <a:p>
          <a:endParaRPr lang="en-US"/>
        </a:p>
      </dgm:t>
    </dgm:pt>
    <dgm:pt modelId="{1A6A4B05-01BC-4325-80D1-D85805E27964}" type="pres">
      <dgm:prSet presAssocID="{223A6FA0-E002-4168-BF56-249BF17895F7}" presName="sibTrans" presStyleCnt="0"/>
      <dgm:spPr/>
    </dgm:pt>
    <dgm:pt modelId="{301A6D02-1F2B-4599-9D6B-3F92086250EC}" type="pres">
      <dgm:prSet presAssocID="{D16C91B0-D3E5-4820-8F53-E60967A8BF35}" presName="node" presStyleLbl="node1" presStyleIdx="3" presStyleCnt="4">
        <dgm:presLayoutVars>
          <dgm:bulletEnabled val="1"/>
        </dgm:presLayoutVars>
      </dgm:prSet>
      <dgm:spPr/>
      <dgm:t>
        <a:bodyPr/>
        <a:lstStyle/>
        <a:p>
          <a:endParaRPr lang="en-US"/>
        </a:p>
      </dgm:t>
    </dgm:pt>
  </dgm:ptLst>
  <dgm:cxnLst>
    <dgm:cxn modelId="{604EFCE5-FB1E-40FA-BF06-300F593FD07B}" type="presOf" srcId="{34AC925F-1D6E-4543-AFB2-EA4F959D6A65}" destId="{2E613A4B-4AEC-43D1-B2CD-91759A8A8A43}" srcOrd="0" destOrd="0" presId="urn:microsoft.com/office/officeart/2005/8/layout/default"/>
    <dgm:cxn modelId="{F39147B0-2EC7-4F9A-9F56-EBDC0C77FB58}" type="presOf" srcId="{DE5C8380-D856-41AF-BE8A-22DDDC2E60CD}" destId="{DF0449B5-FF59-4BCF-836A-626BACA7A9DD}" srcOrd="0" destOrd="0" presId="urn:microsoft.com/office/officeart/2005/8/layout/default"/>
    <dgm:cxn modelId="{57C1FE8B-9D43-4A84-9967-ED3EFA4EADAE}" type="presOf" srcId="{67C25DCC-A7EC-4ADD-A44B-93147C6EDE35}" destId="{9F061ED2-4327-45B8-AEEE-002FEE24C26D}" srcOrd="0" destOrd="0" presId="urn:microsoft.com/office/officeart/2005/8/layout/default"/>
    <dgm:cxn modelId="{275E89B0-A86A-49B8-909D-5B7C189D0003}" srcId="{67C25DCC-A7EC-4ADD-A44B-93147C6EDE35}" destId="{34AC925F-1D6E-4543-AFB2-EA4F959D6A65}" srcOrd="1" destOrd="0" parTransId="{C96C97F8-303B-4790-9267-99E78DE1027C}" sibTransId="{6CB0C62F-01F5-432C-AD93-2F234BEBF8E5}"/>
    <dgm:cxn modelId="{87ACA2FD-F74D-4834-9F06-DF7F7051E395}" type="presOf" srcId="{D16C91B0-D3E5-4820-8F53-E60967A8BF35}" destId="{301A6D02-1F2B-4599-9D6B-3F92086250EC}" srcOrd="0" destOrd="0" presId="urn:microsoft.com/office/officeart/2005/8/layout/default"/>
    <dgm:cxn modelId="{9BC98921-2966-4DF1-86FC-DB5596913536}" srcId="{67C25DCC-A7EC-4ADD-A44B-93147C6EDE35}" destId="{D16C91B0-D3E5-4820-8F53-E60967A8BF35}" srcOrd="3" destOrd="0" parTransId="{D3904FA1-B312-4835-8A67-B9C1805817E9}" sibTransId="{1883E58C-7EB7-4079-8913-61AB20C99F2E}"/>
    <dgm:cxn modelId="{B718B0A8-FB1C-40C2-9E3E-5458CDC234D1}" srcId="{67C25DCC-A7EC-4ADD-A44B-93147C6EDE35}" destId="{DE5C8380-D856-41AF-BE8A-22DDDC2E60CD}" srcOrd="0" destOrd="0" parTransId="{E2F759E8-4CDC-46BC-97B0-5D0E9282499C}" sibTransId="{F22CB3D8-761E-4E0E-B4BE-AD53D190E50B}"/>
    <dgm:cxn modelId="{E15F1C8D-E3EC-4853-A82E-61E1B70A49AB}" srcId="{67C25DCC-A7EC-4ADD-A44B-93147C6EDE35}" destId="{506CD2EB-4A1B-46BD-BEE0-7D3B932E38BA}" srcOrd="2" destOrd="0" parTransId="{FC02A905-9EEB-4262-9F78-A204EE5DC782}" sibTransId="{223A6FA0-E002-4168-BF56-249BF17895F7}"/>
    <dgm:cxn modelId="{F06D920B-B9C4-4DC1-BE83-B2AD6B2D5CAE}" type="presOf" srcId="{506CD2EB-4A1B-46BD-BEE0-7D3B932E38BA}" destId="{500A1CB0-53AC-479C-975D-29358BF3A54E}" srcOrd="0" destOrd="0" presId="urn:microsoft.com/office/officeart/2005/8/layout/default"/>
    <dgm:cxn modelId="{F69162F6-D958-46C0-B2D1-7338EE72B9F7}" type="presParOf" srcId="{9F061ED2-4327-45B8-AEEE-002FEE24C26D}" destId="{DF0449B5-FF59-4BCF-836A-626BACA7A9DD}" srcOrd="0" destOrd="0" presId="urn:microsoft.com/office/officeart/2005/8/layout/default"/>
    <dgm:cxn modelId="{FE55CA9F-FC1C-46AE-968A-9F3B6BCF2E81}" type="presParOf" srcId="{9F061ED2-4327-45B8-AEEE-002FEE24C26D}" destId="{C5A61973-D579-4BB1-BAC6-B48A66B39627}" srcOrd="1" destOrd="0" presId="urn:microsoft.com/office/officeart/2005/8/layout/default"/>
    <dgm:cxn modelId="{43331EBA-3AC7-479C-B730-5BA9B92353D4}" type="presParOf" srcId="{9F061ED2-4327-45B8-AEEE-002FEE24C26D}" destId="{2E613A4B-4AEC-43D1-B2CD-91759A8A8A43}" srcOrd="2" destOrd="0" presId="urn:microsoft.com/office/officeart/2005/8/layout/default"/>
    <dgm:cxn modelId="{EBD2CDC4-0A41-4FBA-B0C5-3AA22C7E8E55}" type="presParOf" srcId="{9F061ED2-4327-45B8-AEEE-002FEE24C26D}" destId="{24B66693-2C85-4808-8F25-FA83EE61FE55}" srcOrd="3" destOrd="0" presId="urn:microsoft.com/office/officeart/2005/8/layout/default"/>
    <dgm:cxn modelId="{BB0FCB54-7FF0-42A9-A1B0-B127942427A2}" type="presParOf" srcId="{9F061ED2-4327-45B8-AEEE-002FEE24C26D}" destId="{500A1CB0-53AC-479C-975D-29358BF3A54E}" srcOrd="4" destOrd="0" presId="urn:microsoft.com/office/officeart/2005/8/layout/default"/>
    <dgm:cxn modelId="{5E0752B7-978C-4D44-885C-2BDAFA11E188}" type="presParOf" srcId="{9F061ED2-4327-45B8-AEEE-002FEE24C26D}" destId="{1A6A4B05-01BC-4325-80D1-D85805E27964}" srcOrd="5" destOrd="0" presId="urn:microsoft.com/office/officeart/2005/8/layout/default"/>
    <dgm:cxn modelId="{8AB94583-4E17-4227-88F4-BE01AD57A653}" type="presParOf" srcId="{9F061ED2-4327-45B8-AEEE-002FEE24C26D}" destId="{301A6D02-1F2B-4599-9D6B-3F92086250E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449B5-FF59-4BCF-836A-626BACA7A9DD}">
      <dsp:nvSpPr>
        <dsp:cNvPr id="0" name=""/>
        <dsp:cNvSpPr/>
      </dsp:nvSpPr>
      <dsp:spPr>
        <a:xfrm>
          <a:off x="3266" y="503737"/>
          <a:ext cx="2591274" cy="155476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Page Inspector</a:t>
          </a:r>
          <a:endParaRPr lang="en-US" sz="3300" kern="1200"/>
        </a:p>
      </dsp:txBody>
      <dsp:txXfrm>
        <a:off x="3266" y="503737"/>
        <a:ext cx="2591274" cy="1554764"/>
      </dsp:txXfrm>
    </dsp:sp>
    <dsp:sp modelId="{2E613A4B-4AEC-43D1-B2CD-91759A8A8A43}">
      <dsp:nvSpPr>
        <dsp:cNvPr id="0" name=""/>
        <dsp:cNvSpPr/>
      </dsp:nvSpPr>
      <dsp:spPr>
        <a:xfrm>
          <a:off x="2853668" y="503737"/>
          <a:ext cx="2591274" cy="1554764"/>
        </a:xfrm>
        <a:prstGeom prst="rect">
          <a:avLst/>
        </a:prstGeom>
        <a:solidFill>
          <a:schemeClr val="accent3">
            <a:hueOff val="-4448485"/>
            <a:satOff val="0"/>
            <a:lumOff val="34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CSS and HTML editor</a:t>
          </a:r>
          <a:endParaRPr lang="en-US" sz="3300" kern="1200"/>
        </a:p>
      </dsp:txBody>
      <dsp:txXfrm>
        <a:off x="2853668" y="503737"/>
        <a:ext cx="2591274" cy="1554764"/>
      </dsp:txXfrm>
    </dsp:sp>
    <dsp:sp modelId="{500A1CB0-53AC-479C-975D-29358BF3A54E}">
      <dsp:nvSpPr>
        <dsp:cNvPr id="0" name=""/>
        <dsp:cNvSpPr/>
      </dsp:nvSpPr>
      <dsp:spPr>
        <a:xfrm>
          <a:off x="5704070" y="503737"/>
          <a:ext cx="2591274" cy="1554764"/>
        </a:xfrm>
        <a:prstGeom prst="rect">
          <a:avLst/>
        </a:prstGeom>
        <a:solidFill>
          <a:schemeClr val="accent3">
            <a:hueOff val="-8896970"/>
            <a:satOff val="0"/>
            <a:lumOff val="69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JavaScript editor</a:t>
          </a:r>
          <a:endParaRPr lang="en-US" sz="3300" kern="1200"/>
        </a:p>
      </dsp:txBody>
      <dsp:txXfrm>
        <a:off x="5704070" y="503737"/>
        <a:ext cx="2591274" cy="1554764"/>
      </dsp:txXfrm>
    </dsp:sp>
    <dsp:sp modelId="{301A6D02-1F2B-4599-9D6B-3F92086250EC}">
      <dsp:nvSpPr>
        <dsp:cNvPr id="0" name=""/>
        <dsp:cNvSpPr/>
      </dsp:nvSpPr>
      <dsp:spPr>
        <a:xfrm>
          <a:off x="8554472" y="503737"/>
          <a:ext cx="2591274" cy="1554764"/>
        </a:xfrm>
        <a:prstGeom prst="rect">
          <a:avLst/>
        </a:prstGeom>
        <a:solidFill>
          <a:schemeClr val="accent3">
            <a:hueOff val="-13345455"/>
            <a:satOff val="0"/>
            <a:lumOff val="10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Web Essentials</a:t>
          </a:r>
          <a:endParaRPr lang="en-US" sz="3300" kern="1200"/>
        </a:p>
      </dsp:txBody>
      <dsp:txXfrm>
        <a:off x="8554472" y="503737"/>
        <a:ext cx="2591274" cy="15547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ASP.NET 4.5 Web Forms [slides]</a:t>
            </a:r>
          </a:p>
          <a:p>
            <a:pPr lvl="1"/>
            <a:r>
              <a:rPr lang="en-US" sz="1600" kern="1200" dirty="0" smtClean="0">
                <a:solidFill>
                  <a:schemeClr val="tx1"/>
                </a:solidFill>
                <a:effectLst/>
                <a:latin typeface="Segoe UI" pitchFamily="34" charset="0"/>
                <a:ea typeface="+mn-ea"/>
                <a:cs typeface="+mn-cs"/>
              </a:rPr>
              <a:t>Binding &amp; strongly typed controls (5 minutes)</a:t>
            </a:r>
          </a:p>
          <a:p>
            <a:pPr lvl="1"/>
            <a:r>
              <a:rPr lang="en-US" sz="1600" kern="1200" dirty="0" smtClean="0">
                <a:solidFill>
                  <a:schemeClr val="tx1"/>
                </a:solidFill>
                <a:effectLst/>
                <a:latin typeface="Segoe UI" pitchFamily="34" charset="0"/>
                <a:ea typeface="+mn-ea"/>
                <a:cs typeface="+mn-cs"/>
              </a:rPr>
              <a:t>Friendly URLs (5 minutes)</a:t>
            </a:r>
          </a:p>
          <a:p>
            <a:pPr lvl="0"/>
            <a:r>
              <a:rPr lang="en-US" sz="1600" kern="1200" dirty="0" smtClean="0">
                <a:solidFill>
                  <a:schemeClr val="tx1"/>
                </a:solidFill>
                <a:effectLst/>
                <a:latin typeface="Segoe UI" pitchFamily="34" charset="0"/>
                <a:ea typeface="+mn-ea"/>
                <a:cs typeface="+mn-cs"/>
              </a:rPr>
              <a:t>Visual Studio 2012 features for web developers [demo]</a:t>
            </a:r>
          </a:p>
          <a:p>
            <a:pPr lvl="1"/>
            <a:r>
              <a:rPr lang="en-US" sz="1600" kern="1200" dirty="0" smtClean="0">
                <a:solidFill>
                  <a:schemeClr val="tx1"/>
                </a:solidFill>
                <a:effectLst/>
                <a:latin typeface="Segoe UI" pitchFamily="34" charset="0"/>
                <a:ea typeface="+mn-ea"/>
                <a:cs typeface="+mn-cs"/>
              </a:rPr>
              <a:t>Page Inspector (5 minutes)</a:t>
            </a:r>
          </a:p>
          <a:p>
            <a:pPr lvl="1"/>
            <a:r>
              <a:rPr lang="en-US" sz="1600" kern="1200" dirty="0" smtClean="0">
                <a:solidFill>
                  <a:schemeClr val="tx1"/>
                </a:solidFill>
                <a:effectLst/>
                <a:latin typeface="Segoe UI" pitchFamily="34" charset="0"/>
                <a:ea typeface="+mn-ea"/>
                <a:cs typeface="+mn-cs"/>
              </a:rPr>
              <a:t>JavaScript &amp; CSS (5 minutes)</a:t>
            </a:r>
          </a:p>
          <a:p>
            <a:pPr lvl="1"/>
            <a:r>
              <a:rPr lang="en-US" sz="1600" kern="1200" dirty="0" smtClean="0">
                <a:solidFill>
                  <a:schemeClr val="tx1"/>
                </a:solidFill>
                <a:effectLst/>
                <a:latin typeface="Segoe UI" pitchFamily="34" charset="0"/>
                <a:ea typeface="+mn-ea"/>
                <a:cs typeface="+mn-cs"/>
              </a:rPr>
              <a:t>Web Essentials (5 minutes)</a:t>
            </a:r>
          </a:p>
          <a:p>
            <a:pPr lvl="0"/>
            <a:r>
              <a:rPr lang="en-US" sz="1600" kern="1200" dirty="0" smtClean="0">
                <a:solidFill>
                  <a:schemeClr val="tx1"/>
                </a:solidFill>
                <a:effectLst/>
                <a:latin typeface="Segoe UI" pitchFamily="34" charset="0"/>
                <a:ea typeface="+mn-ea"/>
                <a:cs typeface="+mn-cs"/>
              </a:rPr>
              <a:t>Bundling &amp; Optimization (5 minutes) [slides]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1774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4</a:t>
            </a:fld>
            <a:endParaRPr lang="en-US"/>
          </a:p>
        </p:txBody>
      </p:sp>
    </p:spTree>
    <p:extLst>
      <p:ext uri="{BB962C8B-B14F-4D97-AF65-F5344CB8AC3E}">
        <p14:creationId xmlns:p14="http://schemas.microsoft.com/office/powerpoint/2010/main" val="48835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5</a:t>
            </a:fld>
            <a:endParaRPr lang="en-US"/>
          </a:p>
        </p:txBody>
      </p:sp>
    </p:spTree>
    <p:extLst>
      <p:ext uri="{BB962C8B-B14F-4D97-AF65-F5344CB8AC3E}">
        <p14:creationId xmlns:p14="http://schemas.microsoft.com/office/powerpoint/2010/main" val="9636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6</a:t>
            </a:fld>
            <a:endParaRPr lang="en-US"/>
          </a:p>
        </p:txBody>
      </p:sp>
    </p:spTree>
    <p:extLst>
      <p:ext uri="{BB962C8B-B14F-4D97-AF65-F5344CB8AC3E}">
        <p14:creationId xmlns:p14="http://schemas.microsoft.com/office/powerpoint/2010/main" val="314666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 HTML5</a:t>
            </a:r>
            <a:r>
              <a:rPr lang="en-US" baseline="0" dirty="0" smtClean="0"/>
              <a:t> audio</a:t>
            </a:r>
          </a:p>
          <a:p>
            <a:r>
              <a:rPr lang="en-US" baseline="0" dirty="0" smtClean="0"/>
              <a:t>CSS – Regions, snippets (e.g. media)</a:t>
            </a:r>
          </a:p>
          <a:p>
            <a:r>
              <a:rPr lang="en-US" baseline="0" smtClean="0"/>
              <a:t>JavaScript – Regions, </a:t>
            </a:r>
            <a:r>
              <a:rPr lang="en-US" baseline="0" dirty="0" smtClean="0"/>
              <a:t>DOM</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51111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http://visualstudiogallery.msdn.microsoft.com/07d54d12-7133-4e15-becb-6f451ea3bea6</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798270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@HANDLE</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Bundling</a:t>
            </a:r>
            <a:r>
              <a:rPr lang="en-US" dirty="0" smtClean="0"/>
              <a:t> combines CSS and  JavaScript requests</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5907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Minification</a:t>
            </a:r>
            <a:r>
              <a:rPr lang="en-US" dirty="0" smtClean="0"/>
              <a:t> compresses the files before sending</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2" descr="http://weblogs.asp.net/blogs/scottgu/image_20871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437"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8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2012 web </a:t>
            </a:r>
            <a:r>
              <a:rPr lang="en-US" dirty="0" err="1" smtClean="0"/>
              <a:t>dev</a:t>
            </a:r>
            <a:r>
              <a:rPr lang="en-US" dirty="0" smtClean="0"/>
              <a:t> features</a:t>
            </a:r>
            <a:endParaRPr lang="en-US" dirty="0"/>
          </a:p>
        </p:txBody>
      </p:sp>
      <p:graphicFrame>
        <p:nvGraphicFramePr>
          <p:cNvPr id="2" name="Diagram 1"/>
          <p:cNvGraphicFramePr/>
          <p:nvPr>
            <p:extLst>
              <p:ext uri="{D42A27DB-BD31-4B8C-83A1-F6EECF244321}">
                <p14:modId xmlns:p14="http://schemas.microsoft.com/office/powerpoint/2010/main" val="3526968004"/>
              </p:ext>
            </p:extLst>
          </p:nvPr>
        </p:nvGraphicFramePr>
        <p:xfrm>
          <a:off x="519112" y="2461787"/>
          <a:ext cx="11149013" cy="256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0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273675" cy="1523494"/>
          </a:xfrm>
        </p:spPr>
        <p:txBody>
          <a:bodyPr/>
          <a:lstStyle/>
          <a:p>
            <a:r>
              <a:rPr lang="en-US" dirty="0" smtClean="0"/>
              <a:t>Visual Studio 2012 and Web Essentials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361873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2" y="2234114"/>
            <a:ext cx="11319961" cy="1359196"/>
          </a:xfrm>
        </p:spPr>
        <p:txBody>
          <a:bodyPr/>
          <a:lstStyle/>
          <a:p>
            <a:r>
              <a:rPr lang="en-US" dirty="0" smtClean="0"/>
              <a:t>What’s New In ASP.NET 4.5 and Visual Studio 2012 for Web</a:t>
            </a:r>
            <a:endParaRPr lang="en-US"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Company</a:t>
            </a:r>
            <a:endParaRPr lang="en-US" dirty="0" smtClean="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52801" y="1407112"/>
            <a:ext cx="8315324" cy="5262979"/>
          </a:xfrm>
        </p:spPr>
        <p:txBody>
          <a:bodyPr/>
          <a:lstStyle/>
          <a:p>
            <a:r>
              <a:rPr lang="en-US" sz="3600" dirty="0" smtClean="0"/>
              <a:t>Web Forms: Strongly Typed Data Controls</a:t>
            </a:r>
          </a:p>
          <a:p>
            <a:r>
              <a:rPr lang="en-US" sz="3600" dirty="0" smtClean="0"/>
              <a:t>Web Forms: Model Binding</a:t>
            </a:r>
          </a:p>
          <a:p>
            <a:r>
              <a:rPr lang="en-US" sz="3600" dirty="0" smtClean="0"/>
              <a:t>Friendly URLs</a:t>
            </a:r>
          </a:p>
          <a:p>
            <a:r>
              <a:rPr lang="en-US" sz="3600" dirty="0" smtClean="0"/>
              <a:t>Page Inspector</a:t>
            </a:r>
          </a:p>
          <a:p>
            <a:r>
              <a:rPr lang="en-US" sz="3600" dirty="0" smtClean="0"/>
              <a:t>Visual Studio web editor features</a:t>
            </a:r>
          </a:p>
          <a:p>
            <a:r>
              <a:rPr lang="en-US" sz="3600" dirty="0" smtClean="0"/>
              <a:t>Web Essentials</a:t>
            </a:r>
          </a:p>
          <a:p>
            <a:r>
              <a:rPr lang="en-US" sz="3600" dirty="0" smtClean="0"/>
              <a:t>Bundling &amp; Optimization</a:t>
            </a:r>
            <a:endParaRPr lang="en-US" sz="36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smtClean="0"/>
              <a:t>Model Binding with ASP.NET Web Forms:</a:t>
            </a:r>
            <a:br>
              <a:rPr lang="en-US" sz="4800" dirty="0" smtClean="0"/>
            </a:br>
            <a:r>
              <a:rPr lang="en-US" sz="4800" dirty="0" smtClean="0"/>
              <a:t>Strongly Typed Data Controls</a:t>
            </a:r>
            <a:endParaRPr lang="en-US" sz="4800" dirty="0"/>
          </a:p>
        </p:txBody>
      </p:sp>
      <p:sp>
        <p:nvSpPr>
          <p:cNvPr id="5" name="TextBox 4"/>
          <p:cNvSpPr txBox="1"/>
          <p:nvPr/>
        </p:nvSpPr>
        <p:spPr>
          <a:xfrm>
            <a:off x="2948996" y="1698670"/>
            <a:ext cx="8599876"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519112" y="1678268"/>
            <a:ext cx="2334101"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the </a:t>
            </a:r>
            <a:r>
              <a:rPr lang="en-US" dirty="0" err="1" smtClean="0">
                <a:solidFill>
                  <a:schemeClr val="tx2">
                    <a:alpha val="99000"/>
                  </a:schemeClr>
                </a:solidFill>
                <a:latin typeface="Segoe UI Light" pitchFamily="34" charset="0"/>
              </a:rPr>
              <a:t>ItemType</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893100"/>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 ID="</a:t>
            </a:r>
            <a:r>
              <a:rPr lang="en-US" sz="1400" dirty="0" err="1" smtClean="0">
                <a:solidFill>
                  <a:schemeClr val="lt1">
                    <a:alpha val="99000"/>
                  </a:schemeClr>
                </a:solidFill>
                <a:latin typeface="Consolas" pitchFamily="49" charset="0"/>
                <a:cs typeface="Consolas" pitchFamily="49" charset="0"/>
              </a:rPr>
              <a:t>customersRepeater</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smtClean="0">
                <a:solidFill>
                  <a:schemeClr val="lt1">
                    <a:alpha val="99000"/>
                  </a:schemeClr>
                </a:solidFill>
                <a:latin typeface="Consolas" pitchFamily="49" charset="0"/>
                <a:cs typeface="Consolas" pitchFamily="49" charset="0"/>
              </a:rPr>
              <a:t>="server“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ItemType</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 </a:t>
            </a:r>
            <a:r>
              <a:rPr lang="en-US" sz="1400" dirty="0" err="1" smtClean="0">
                <a:solidFill>
                  <a:schemeClr val="lt1">
                    <a:alpha val="99000"/>
                  </a:schemeClr>
                </a:solidFill>
                <a:latin typeface="Consolas" pitchFamily="49" charset="0"/>
                <a:cs typeface="Consolas" pitchFamily="49" charset="0"/>
              </a:rPr>
              <a:t>href</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CustomerDetails.aspx?id</a:t>
            </a:r>
            <a:r>
              <a:rPr lang="en-US" sz="1400" dirty="0" smtClean="0">
                <a:solidFill>
                  <a:schemeClr val="lt1">
                    <a:alpha val="99000"/>
                  </a:schemeClr>
                </a:solidFill>
                <a:latin typeface="Consolas" pitchFamily="49" charset="0"/>
                <a:cs typeface="Consolas" pitchFamily="49" charset="0"/>
              </a:rPr>
              <a:t>=&lt;%#: </a:t>
            </a:r>
            <a:r>
              <a:rPr lang="en-US" sz="1400" b="1" dirty="0" err="1" smtClean="0">
                <a:solidFill>
                  <a:schemeClr val="accent4">
                    <a:lumMod val="20000"/>
                    <a:lumOff val="80000"/>
                    <a:alpha val="99000"/>
                  </a:schemeClr>
                </a:solidFill>
                <a:latin typeface="Consolas" pitchFamily="49" charset="0"/>
                <a:cs typeface="Consolas" pitchFamily="49" charset="0"/>
              </a:rPr>
              <a:t>Item.Id</a:t>
            </a:r>
            <a:r>
              <a:rPr lang="en-US" sz="1400" dirty="0" smtClean="0">
                <a:solidFill>
                  <a:schemeClr val="lt1">
                    <a:alpha val="99000"/>
                  </a:schemeClr>
                </a:solidFill>
                <a:latin typeface="Consolas" pitchFamily="49" charset="0"/>
                <a:cs typeface="Consolas" pitchFamily="49" charset="0"/>
              </a:rPr>
              <a:t> %&gt;"&gt;</a:t>
            </a:r>
          </a:p>
          <a:p>
            <a:r>
              <a:rPr lang="en-US" sz="1400" dirty="0" smtClean="0">
                <a:solidFill>
                  <a:schemeClr val="lt1">
                    <a:alpha val="99000"/>
                  </a:schemeClr>
                </a:solidFill>
                <a:latin typeface="Consolas" pitchFamily="49" charset="0"/>
                <a:cs typeface="Consolas" pitchFamily="49" charset="0"/>
              </a:rPr>
              <a:t>          &lt;%#: </a:t>
            </a:r>
            <a:r>
              <a:rPr lang="en-US" sz="1400" b="1" dirty="0" err="1" smtClean="0">
                <a:solidFill>
                  <a:schemeClr val="accent4">
                    <a:lumMod val="20000"/>
                    <a:lumOff val="80000"/>
                    <a:alpha val="99000"/>
                  </a:schemeClr>
                </a:solidFill>
                <a:latin typeface="Consolas" pitchFamily="49" charset="0"/>
                <a:cs typeface="Consolas" pitchFamily="49" charset="0"/>
              </a:rPr>
              <a:t>Item.FirstName</a:t>
            </a:r>
            <a:r>
              <a:rPr lang="en-US" sz="1400" dirty="0" smtClean="0">
                <a:solidFill>
                  <a:schemeClr val="lt1">
                    <a:alpha val="99000"/>
                  </a:schemeClr>
                </a:solidFill>
                <a:latin typeface="Consolas" pitchFamily="49" charset="0"/>
                <a:cs typeface="Consolas" pitchFamily="49" charset="0"/>
              </a:rPr>
              <a:t> %&gt; &lt;%#: </a:t>
            </a:r>
            <a:r>
              <a:rPr lang="en-US" sz="1400" b="1" dirty="0" err="1" smtClean="0">
                <a:solidFill>
                  <a:schemeClr val="accent4">
                    <a:lumMod val="20000"/>
                    <a:lumOff val="80000"/>
                    <a:alpha val="99000"/>
                  </a:schemeClr>
                </a:solidFill>
                <a:latin typeface="Consolas" pitchFamily="49" charset="0"/>
                <a:cs typeface="Consolas" pitchFamily="49" charset="0"/>
              </a:rPr>
              <a:t>Item.LastName</a:t>
            </a:r>
            <a:r>
              <a:rPr lang="en-US" sz="1400" dirty="0" smtClean="0">
                <a:solidFill>
                  <a:schemeClr val="lt1">
                    <a:alpha val="99000"/>
                  </a:schemeClr>
                </a:solidFill>
                <a:latin typeface="Consolas" pitchFamily="49" charset="0"/>
                <a:cs typeface="Consolas" pitchFamily="49" charset="0"/>
              </a:rPr>
              <a:t> %&gt;</a:t>
            </a:r>
          </a:p>
          <a:p>
            <a:r>
              <a:rPr lang="en-US" sz="1400" dirty="0" smtClean="0">
                <a:solidFill>
                  <a:schemeClr val="lt1">
                    <a:alpha val="99000"/>
                  </a:schemeClr>
                </a:solidFill>
                <a:latin typeface="Consolas" pitchFamily="49" charset="0"/>
                <a:cs typeface="Consolas" pitchFamily="49" charset="0"/>
              </a:rPr>
              <a:t>        &lt;/a&gt;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614894" y="3379549"/>
            <a:ext cx="2334101" cy="2554545"/>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Reference the properties as needed using the Item keyword</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84757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Getting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WebFormsLab.Model.Customer</a:t>
            </a:r>
            <a:r>
              <a:rPr lang="en-US" sz="1400" dirty="0">
                <a:solidFill>
                  <a:schemeClr val="lt1">
                    <a:alpha val="99000"/>
                  </a:schemeClr>
                </a:solidFill>
                <a:latin typeface="Consolas" pitchFamily="49" charset="0"/>
                <a:cs typeface="Consolas" pitchFamily="49" charset="0"/>
              </a:rPr>
              <a:t>"</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b="1" dirty="0" smtClean="0">
                <a:solidFill>
                  <a:srgbClr val="FFFF00">
                    <a:alpha val="99000"/>
                  </a:srgbClr>
                </a:solidFill>
                <a:latin typeface="Consolas" pitchFamily="49" charset="0"/>
                <a:cs typeface="Consolas" pitchFamily="49" charset="0"/>
              </a:rPr>
              <a:t>SelectMethod=</a:t>
            </a:r>
            <a:r>
              <a:rPr lang="en-US" sz="1400" b="1" dirty="0">
                <a:solidFill>
                  <a:srgbClr val="FFFF00">
                    <a:alpha val="99000"/>
                  </a:srgbClr>
                </a:solidFill>
                <a:latin typeface="Consolas" pitchFamily="49" charset="0"/>
                <a:cs typeface="Consolas" pitchFamily="49" charset="0"/>
              </a:rPr>
              <a:t>"</a:t>
            </a:r>
            <a:r>
              <a:rPr lang="en-US" sz="1400" b="1" dirty="0" err="1" smtClean="0">
                <a:solidFill>
                  <a:srgbClr val="FFFF00">
                    <a:alpha val="99000"/>
                  </a:srgbClr>
                </a:solidFill>
                <a:latin typeface="Consolas" pitchFamily="49" charset="0"/>
                <a:cs typeface="Consolas" pitchFamily="49" charset="0"/>
              </a:rPr>
              <a:t>GetCustomers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272556" y="1708262"/>
            <a:ext cx="252184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Select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a:t>
            </a:r>
            <a:r>
              <a:rPr lang="en-US" sz="1400" b="1" dirty="0" err="1">
                <a:solidFill>
                  <a:srgbClr val="FFFF00">
                    <a:alpha val="99000"/>
                  </a:srgbClr>
                </a:solidFill>
                <a:latin typeface="Consolas" pitchFamily="49" charset="0"/>
                <a:cs typeface="Consolas" pitchFamily="49" charset="0"/>
              </a:rPr>
              <a:t>GetCustomers</a:t>
            </a:r>
            <a:r>
              <a:rPr lang="en-US" sz="1400" dirty="0">
                <a:solidFill>
                  <a:schemeClr val="lt1">
                    <a:alpha val="99000"/>
                  </a:schemeClr>
                </a:solidFill>
                <a:latin typeface="Consolas" pitchFamily="49" charset="0"/>
                <a:cs typeface="Consolas" pitchFamily="49" charset="0"/>
              </a:rPr>
              <a:t>([Control]</a:t>
            </a:r>
            <a:r>
              <a:rPr lang="en-US" sz="1400" dirty="0" err="1">
                <a:solidFill>
                  <a:schemeClr val="lt1">
                    <a:alpha val="99000"/>
                  </a:schemeClr>
                </a:solidFill>
                <a:latin typeface="Consolas" pitchFamily="49" charset="0"/>
                <a:cs typeface="Consolas" pitchFamily="49" charset="0"/>
              </a:rPr>
              <a:t>DateTime</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createdSince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query = _</a:t>
            </a:r>
            <a:r>
              <a:rPr lang="en-US" sz="1400" dirty="0" err="1">
                <a:solidFill>
                  <a:schemeClr val="lt1">
                    <a:alpha val="99000"/>
                  </a:schemeClr>
                </a:solidFill>
                <a:latin typeface="Consolas" pitchFamily="49" charset="0"/>
                <a:cs typeface="Consolas" pitchFamily="49" charset="0"/>
              </a:rPr>
              <a:t>db.Customers</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createdSince.HasValue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query = </a:t>
            </a:r>
            <a:r>
              <a:rPr lang="en-US" sz="1400" dirty="0" err="1">
                <a:solidFill>
                  <a:schemeClr val="lt1">
                    <a:alpha val="99000"/>
                  </a:schemeClr>
                </a:solidFill>
                <a:latin typeface="Consolas" pitchFamily="49" charset="0"/>
                <a:cs typeface="Consolas" pitchFamily="49" charset="0"/>
              </a:rPr>
              <a:t>query.Where</a:t>
            </a:r>
            <a:r>
              <a:rPr lang="en-US" sz="1400" dirty="0">
                <a:solidFill>
                  <a:schemeClr val="lt1">
                    <a:alpha val="99000"/>
                  </a:schemeClr>
                </a:solidFill>
                <a:latin typeface="Consolas" pitchFamily="49" charset="0"/>
                <a:cs typeface="Consolas" pitchFamily="49" charset="0"/>
              </a:rPr>
              <a:t>(</a:t>
            </a:r>
          </a:p>
          <a:p>
            <a:pPr lvl="2"/>
            <a:r>
              <a:rPr lang="en-US" sz="1400" dirty="0" err="1">
                <a:solidFill>
                  <a:schemeClr val="lt1">
                    <a:alpha val="99000"/>
                  </a:schemeClr>
                </a:solidFill>
                <a:latin typeface="Consolas" pitchFamily="49" charset="0"/>
                <a:cs typeface="Consolas" pitchFamily="49" charset="0"/>
              </a:rPr>
              <a:t>i</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i.CreatedOn</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createdSince.Value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query;</a:t>
            </a:r>
          </a:p>
          <a:p>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272556" y="3416624"/>
            <a:ext cx="2334101" cy="2185214"/>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Get method returns </a:t>
            </a:r>
            <a:r>
              <a:rPr lang="en-US" dirty="0" err="1" smtClean="0">
                <a:solidFill>
                  <a:schemeClr val="tx2">
                    <a:alpha val="99000"/>
                  </a:schemeClr>
                </a:solidFill>
                <a:latin typeface="Segoe UI Light" pitchFamily="34" charset="0"/>
              </a:rPr>
              <a:t>IEnumerable</a:t>
            </a:r>
            <a:r>
              <a:rPr lang="en-US" dirty="0" smtClean="0">
                <a:solidFill>
                  <a:schemeClr val="tx2">
                    <a:alpha val="99000"/>
                  </a:schemeClr>
                </a:solidFill>
                <a:latin typeface="Segoe UI Light" pitchFamily="34" charset="0"/>
              </a:rPr>
              <a:t> or </a:t>
            </a:r>
            <a:r>
              <a:rPr lang="en-US" dirty="0" err="1" smtClean="0">
                <a:solidFill>
                  <a:schemeClr val="tx2">
                    <a:alpha val="99000"/>
                  </a:schemeClr>
                </a:solidFill>
                <a:latin typeface="Segoe UI Light" pitchFamily="34" charset="0"/>
              </a:rPr>
              <a:t>IQueryable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9964864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3697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Inserting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asp:FormView</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a:t>
            </a:r>
            <a:r>
              <a:rPr lang="en-US" sz="1400" dirty="0" err="1">
                <a:solidFill>
                  <a:schemeClr val="lt1">
                    <a:alpha val="99000"/>
                  </a:schemeClr>
                </a:solidFill>
                <a:latin typeface="Consolas" pitchFamily="49" charset="0"/>
                <a:cs typeface="Consolas" pitchFamily="49" charset="0"/>
              </a:rPr>
              <a:t>customerForm</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InsertMethod</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InsertCustomer</a:t>
            </a:r>
            <a:r>
              <a:rPr lang="en-US" sz="1400" b="1" dirty="0">
                <a:solidFill>
                  <a:srgbClr val="FFFF00">
                    <a:alpha val="99000"/>
                  </a:srgbClr>
                </a:solidFill>
                <a:latin typeface="Consolas" pitchFamily="49" charset="0"/>
                <a:cs typeface="Consolas" pitchFamily="49" charset="0"/>
              </a:rPr>
              <a:t>"</a:t>
            </a:r>
            <a:r>
              <a:rPr lang="en-US" sz="1400" dirty="0">
                <a:solidFill>
                  <a:schemeClr val="bg1">
                    <a:alpha val="99000"/>
                  </a:schemeClr>
                </a:solidFill>
                <a:latin typeface="Consolas" pitchFamily="49" charset="0"/>
                <a:cs typeface="Consolas" pitchFamily="49" charset="0"/>
              </a:rPr>
              <a:t> </a:t>
            </a:r>
            <a:r>
              <a:rPr lang="en-US" sz="1400" dirty="0" err="1">
                <a:solidFill>
                  <a:schemeClr val="bg1">
                    <a:alpha val="99000"/>
                  </a:schemeClr>
                </a:solidFill>
                <a:latin typeface="Consolas" pitchFamily="49" charset="0"/>
                <a:cs typeface="Consolas" pitchFamily="49" charset="0"/>
              </a:rPr>
              <a:t>UpdateMethod</a:t>
            </a:r>
            <a:r>
              <a:rPr lang="en-US" sz="1400" dirty="0">
                <a:solidFill>
                  <a:schemeClr val="bg1">
                    <a:alpha val="99000"/>
                  </a:schemeClr>
                </a:solidFill>
                <a:latin typeface="Consolas" pitchFamily="49" charset="0"/>
                <a:cs typeface="Consolas" pitchFamily="49" charset="0"/>
              </a:rPr>
              <a:t>="</a:t>
            </a:r>
            <a:r>
              <a:rPr lang="en-US" sz="1400" dirty="0" err="1">
                <a:solidFill>
                  <a:schemeClr val="bg1">
                    <a:alpha val="99000"/>
                  </a:schemeClr>
                </a:solidFill>
                <a:latin typeface="Consolas" pitchFamily="49" charset="0"/>
                <a:cs typeface="Consolas" pitchFamily="49" charset="0"/>
              </a:rPr>
              <a:t>UpdateCustomer</a:t>
            </a:r>
            <a:r>
              <a:rPr lang="en-US" sz="1400" dirty="0">
                <a:solidFill>
                  <a:schemeClr val="bg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EditItemTemplate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asp:Label</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Text="Name:" </a:t>
            </a:r>
            <a:r>
              <a:rPr lang="en-US" sz="1400" dirty="0" err="1">
                <a:solidFill>
                  <a:schemeClr val="lt1">
                    <a:alpha val="99000"/>
                  </a:schemeClr>
                </a:solidFill>
                <a:latin typeface="Consolas" pitchFamily="49" charset="0"/>
                <a:cs typeface="Consolas" pitchFamily="49" charset="0"/>
              </a:rPr>
              <a:t>AssociatedControlID</a:t>
            </a:r>
            <a:r>
              <a:rPr lang="en-US" sz="1400" dirty="0">
                <a:solidFill>
                  <a:schemeClr val="lt1">
                    <a:alpha val="99000"/>
                  </a:schemeClr>
                </a:solidFill>
                <a:latin typeface="Consolas" pitchFamily="49" charset="0"/>
                <a:cs typeface="Consolas" pitchFamily="49" charset="0"/>
              </a:rPr>
              <a:t>="Name"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asp:TextBox</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ID="Name" Text="&lt;%# </a:t>
            </a:r>
            <a:r>
              <a:rPr lang="en-US" sz="1400" dirty="0" err="1">
                <a:solidFill>
                  <a:schemeClr val="lt1">
                    <a:alpha val="99000"/>
                  </a:schemeClr>
                </a:solidFill>
                <a:latin typeface="Consolas" pitchFamily="49" charset="0"/>
                <a:cs typeface="Consolas" pitchFamily="49" charset="0"/>
              </a:rPr>
              <a:t>BindItem.Name</a:t>
            </a:r>
            <a:r>
              <a:rPr lang="en-US" sz="1400" dirty="0">
                <a:solidFill>
                  <a:schemeClr val="lt1">
                    <a:alpha val="99000"/>
                  </a:schemeClr>
                </a:solidFill>
                <a:latin typeface="Consolas" pitchFamily="49" charset="0"/>
                <a:cs typeface="Consolas" pitchFamily="49" charset="0"/>
              </a:rPr>
              <a:t> %&gt;" /&gt;</a:t>
            </a:r>
          </a:p>
          <a:p>
            <a:r>
              <a:rPr lang="en-US" sz="1400" dirty="0">
                <a:solidFill>
                  <a:schemeClr val="lt1">
                    <a:alpha val="99000"/>
                  </a:schemeClr>
                </a:solidFill>
                <a:latin typeface="Consolas" pitchFamily="49" charset="0"/>
                <a:cs typeface="Consolas" pitchFamily="49" charset="0"/>
              </a:rPr>
              <a:t>    &lt;!-- etc. </a:t>
            </a:r>
            <a:r>
              <a:rPr lang="en-US" sz="1400" dirty="0">
                <a:solidFill>
                  <a:schemeClr val="lt1">
                    <a:alpha val="99000"/>
                  </a:schemeClr>
                </a:solidFill>
                <a:latin typeface="Consolas" pitchFamily="49" charset="0"/>
                <a:cs typeface="Consolas" pitchFamily="49" charset="0"/>
                <a:sym typeface="Wingdings" panose="05000000000000000000" pitchFamily="2" charset="2"/>
              </a:rPr>
              <a:t>--&gt;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81481" y="1708262"/>
            <a:ext cx="2676755" cy="1077218"/>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Insert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2948996" y="3399952"/>
            <a:ext cx="8695659"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void </a:t>
            </a:r>
            <a:r>
              <a:rPr lang="en-US" sz="1400" dirty="0" err="1">
                <a:solidFill>
                  <a:schemeClr val="lt1">
                    <a:alpha val="99000"/>
                  </a:schemeClr>
                </a:solidFill>
                <a:latin typeface="Consolas" pitchFamily="49" charset="0"/>
                <a:cs typeface="Consolas" pitchFamily="49" charset="0"/>
              </a:rPr>
              <a:t>InsertCustomer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customer = new 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TryUpdateModel</a:t>
            </a:r>
            <a:r>
              <a:rPr lang="en-US" sz="1400" dirty="0">
                <a:solidFill>
                  <a:schemeClr val="lt1">
                    <a:alpha val="99000"/>
                  </a:schemeClr>
                </a:solidFill>
                <a:latin typeface="Consolas" pitchFamily="49" charset="0"/>
                <a:cs typeface="Consolas" pitchFamily="49" charset="0"/>
              </a:rPr>
              <a:t>(customer);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ModelState.IsValid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db.Customers.Add</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SaveChanges</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7" name="Rectangle 16"/>
          <p:cNvSpPr/>
          <p:nvPr/>
        </p:nvSpPr>
        <p:spPr>
          <a:xfrm>
            <a:off x="81481" y="3416624"/>
            <a:ext cx="2867515" cy="1815882"/>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Use </a:t>
            </a:r>
            <a:r>
              <a:rPr lang="en-US" dirty="0" err="1" smtClean="0">
                <a:solidFill>
                  <a:schemeClr val="tx2">
                    <a:alpha val="99000"/>
                  </a:schemeClr>
                </a:solidFill>
                <a:latin typeface="Segoe UI Light" pitchFamily="34" charset="0"/>
              </a:rPr>
              <a:t>TryUpdateModel</a:t>
            </a:r>
            <a:r>
              <a:rPr lang="en-US" dirty="0" smtClean="0">
                <a:solidFill>
                  <a:schemeClr val="tx2">
                    <a:alpha val="99000"/>
                  </a:schemeClr>
                </a:solidFill>
                <a:latin typeface="Segoe UI Light" pitchFamily="34" charset="0"/>
              </a:rPr>
              <a:t> to validate, then save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95848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p:cNvSpPr/>
          <p:nvPr/>
        </p:nvSpPr>
        <p:spPr bwMode="auto">
          <a:xfrm>
            <a:off x="-796" y="4455561"/>
            <a:ext cx="12188825" cy="112585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0" y="1075427"/>
            <a:ext cx="12188825" cy="309562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Web Forms: Friendly URLs</a:t>
            </a:r>
            <a:endParaRPr lang="en-US" dirty="0"/>
          </a:p>
        </p:txBody>
      </p:sp>
      <p:sp>
        <p:nvSpPr>
          <p:cNvPr id="2" name="Rectangle 3"/>
          <p:cNvSpPr>
            <a:spLocks noGrp="1" noChangeArrowheads="1"/>
          </p:cNvSpPr>
          <p:nvPr>
            <p:ph type="body" sz="quarter" idx="10"/>
          </p:nvPr>
        </p:nvSpPr>
        <p:spPr bwMode="auto">
          <a:xfrm>
            <a:off x="5407559" y="4447762"/>
            <a:ext cx="6381750" cy="112184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defTabSz="1218987"/>
            <a:r>
              <a:rPr lang="en-US" sz="1400" dirty="0">
                <a:solidFill>
                  <a:schemeClr val="lt1">
                    <a:alpha val="99000"/>
                  </a:schemeClr>
                </a:solidFill>
                <a:latin typeface="Consolas" pitchFamily="49" charset="0"/>
                <a:cs typeface="Consolas" pitchFamily="49" charset="0"/>
              </a:rPr>
              <a:t>public Album </a:t>
            </a:r>
            <a:r>
              <a:rPr lang="en-US" sz="1400" dirty="0" err="1">
                <a:solidFill>
                  <a:schemeClr val="lt1">
                    <a:alpha val="99000"/>
                  </a:schemeClr>
                </a:solidFill>
                <a:latin typeface="Consolas" pitchFamily="49" charset="0"/>
                <a:cs typeface="Consolas" pitchFamily="49" charset="0"/>
              </a:rPr>
              <a:t>EditAlbum_GetItem</a:t>
            </a:r>
            <a:r>
              <a:rPr lang="en-US" sz="1400" dirty="0">
                <a:solidFill>
                  <a:schemeClr val="lt1">
                    <a:alpha val="99000"/>
                  </a:schemeClr>
                </a:solidFill>
                <a:latin typeface="Consolas" pitchFamily="49" charset="0"/>
                <a:cs typeface="Consolas" pitchFamily="49" charset="0"/>
              </a:rPr>
              <a:t>(</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FriendlyUrlSegments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pPr marL="0" defTabSz="1218987"/>
            <a:r>
              <a:rPr lang="en-US" sz="1400" dirty="0">
                <a:solidFill>
                  <a:schemeClr val="lt1">
                    <a:alpha val="99000"/>
                  </a:schemeClr>
                </a:solidFill>
                <a:latin typeface="Consolas" pitchFamily="49" charset="0"/>
                <a:cs typeface="Consolas" pitchFamily="49" charset="0"/>
              </a:rPr>
              <a:t>{</a:t>
            </a:r>
          </a:p>
          <a:p>
            <a:pPr marL="0" defTabSz="1218987"/>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db.Albums.Find</a:t>
            </a:r>
            <a:r>
              <a:rPr lang="en-US" sz="1400" dirty="0">
                <a:solidFill>
                  <a:schemeClr val="lt1">
                    <a:alpha val="99000"/>
                  </a:schemeClr>
                </a:solidFill>
                <a:latin typeface="Consolas" pitchFamily="49" charset="0"/>
                <a:cs typeface="Consolas" pitchFamily="49" charset="0"/>
              </a:rPr>
              <a:t>(id);</a:t>
            </a:r>
          </a:p>
          <a:p>
            <a:pPr marL="0" defTabSz="1218987"/>
            <a:r>
              <a:rPr lang="en-US" sz="1400" dirty="0">
                <a:solidFill>
                  <a:schemeClr val="lt1">
                    <a:alpha val="99000"/>
                  </a:schemeClr>
                </a:solidFill>
                <a:latin typeface="Consolas" pitchFamily="49" charset="0"/>
                <a:cs typeface="Consolas"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559" y="1084953"/>
            <a:ext cx="6381750" cy="3086100"/>
          </a:xfrm>
          <a:prstGeom prst="rect">
            <a:avLst/>
          </a:prstGeom>
        </p:spPr>
      </p:pic>
      <p:sp>
        <p:nvSpPr>
          <p:cNvPr id="10" name="TextBox 9"/>
          <p:cNvSpPr txBox="1"/>
          <p:nvPr/>
        </p:nvSpPr>
        <p:spPr>
          <a:xfrm>
            <a:off x="587752" y="1448554"/>
            <a:ext cx="258404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2" name="TextBox 11"/>
          <p:cNvSpPr txBox="1"/>
          <p:nvPr/>
        </p:nvSpPr>
        <p:spPr>
          <a:xfrm>
            <a:off x="587752" y="2835979"/>
            <a:ext cx="38155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\Album\Edit.aspx</a:t>
            </a:r>
            <a:endParaRPr lang="en-US" sz="3200"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ID passed to controls</a:t>
            </a:r>
          </a:p>
        </p:txBody>
      </p:sp>
      <p:sp>
        <p:nvSpPr>
          <p:cNvPr id="11" name="Down Arrow 10"/>
          <p:cNvSpPr/>
          <p:nvPr/>
        </p:nvSpPr>
        <p:spPr bwMode="auto">
          <a:xfrm>
            <a:off x="1535740" y="1970756"/>
            <a:ext cx="688063" cy="815758"/>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165814" y="4529087"/>
            <a:ext cx="5112355"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Segments can be bound or accessed programmatically</a:t>
            </a:r>
          </a:p>
        </p:txBody>
      </p:sp>
    </p:spTree>
    <p:extLst>
      <p:ext uri="{BB962C8B-B14F-4D97-AF65-F5344CB8AC3E}">
        <p14:creationId xmlns:p14="http://schemas.microsoft.com/office/powerpoint/2010/main" val="23674417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Forms</a:t>
            </a:r>
            <a:br>
              <a:rPr lang="en-US" dirty="0" smtClean="0"/>
            </a:br>
            <a:r>
              <a:rPr lang="en-US" dirty="0" smtClean="0"/>
              <a:t>Model Binding &amp; Friendly URLs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049453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2" y="1447799"/>
            <a:ext cx="11149013" cy="1223412"/>
          </a:xfrm>
        </p:spPr>
        <p:txBody>
          <a:bodyPr/>
          <a:lstStyle/>
          <a:p>
            <a:r>
              <a:rPr lang="en-US" dirty="0" smtClean="0"/>
              <a:t>Web pages have many external references:</a:t>
            </a:r>
            <a:endParaRPr lang="en-US" dirty="0"/>
          </a:p>
          <a:p>
            <a:r>
              <a:rPr lang="en-US" dirty="0"/>
              <a:t>	</a:t>
            </a:r>
            <a:r>
              <a:rPr lang="en-US" dirty="0" smtClean="0"/>
              <a:t>CSS, Images, JavaScript</a:t>
            </a:r>
          </a:p>
        </p:txBody>
      </p:sp>
      <p:pic>
        <p:nvPicPr>
          <p:cNvPr id="61442" name="Picture 2" descr="http://weblogs.asp.net/blogs/scottgu/image_432B51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916" y="3421455"/>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590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3792</TotalTime>
  <Words>1166</Words>
  <Application>Microsoft Office PowerPoint</Application>
  <PresentationFormat>Custom</PresentationFormat>
  <Paragraphs>181</Paragraphs>
  <Slides>14</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Consolas</vt:lpstr>
      <vt:lpstr>Segoe Light</vt:lpstr>
      <vt:lpstr>Segoe UI</vt:lpstr>
      <vt:lpstr>Segoe UI Light</vt:lpstr>
      <vt:lpstr>Wingdings</vt:lpstr>
      <vt:lpstr>MS1444_Windows Azure Template 16x9_r08b</vt:lpstr>
      <vt:lpstr>White with Consolas font for code slides</vt:lpstr>
      <vt:lpstr>think-cell Slide</vt:lpstr>
      <vt:lpstr>WebCamps Online</vt:lpstr>
      <vt:lpstr>What’s New In ASP.NET 4.5 and Visual Studio 2012 for Web</vt:lpstr>
      <vt:lpstr>Agenda </vt:lpstr>
      <vt:lpstr>Model Binding with ASP.NET Web Forms: Strongly Typed Data Controls</vt:lpstr>
      <vt:lpstr>Web Forms: Model Binding Getting Data</vt:lpstr>
      <vt:lpstr>Web Forms: Model Binding Inserting Data</vt:lpstr>
      <vt:lpstr>Web Forms: Friendly URLs</vt:lpstr>
      <vt:lpstr>Web Forms Model Binding &amp; Friendly URLs</vt:lpstr>
      <vt:lpstr>Bundling and Optimization</vt:lpstr>
      <vt:lpstr>Bundling and Optimization</vt:lpstr>
      <vt:lpstr>Bundling and Optimization</vt:lpstr>
      <vt:lpstr>Visual Studio 2012 web dev features</vt:lpstr>
      <vt:lpstr>Visual Studio 2012 and Web Essentials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350</cp:revision>
  <cp:lastPrinted>2011-10-11T14:25:22Z</cp:lastPrinted>
  <dcterms:created xsi:type="dcterms:W3CDTF">2011-03-29T16:07:22Z</dcterms:created>
  <dcterms:modified xsi:type="dcterms:W3CDTF">2012-12-07T23:07:41Z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