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4"/>
  </p:notesMasterIdLst>
  <p:handoutMasterIdLst>
    <p:handoutMasterId r:id="rId45"/>
  </p:handoutMasterIdLst>
  <p:sldIdLst>
    <p:sldId id="296" r:id="rId6"/>
    <p:sldId id="293" r:id="rId7"/>
    <p:sldId id="257" r:id="rId8"/>
    <p:sldId id="259" r:id="rId9"/>
    <p:sldId id="316" r:id="rId10"/>
    <p:sldId id="297" r:id="rId11"/>
    <p:sldId id="303" r:id="rId12"/>
    <p:sldId id="304" r:id="rId13"/>
    <p:sldId id="305" r:id="rId14"/>
    <p:sldId id="263" r:id="rId15"/>
    <p:sldId id="298" r:id="rId16"/>
    <p:sldId id="299" r:id="rId17"/>
    <p:sldId id="306" r:id="rId18"/>
    <p:sldId id="268" r:id="rId19"/>
    <p:sldId id="300" r:id="rId20"/>
    <p:sldId id="302" r:id="rId21"/>
    <p:sldId id="309" r:id="rId22"/>
    <p:sldId id="269" r:id="rId23"/>
    <p:sldId id="307" r:id="rId24"/>
    <p:sldId id="308" r:id="rId25"/>
    <p:sldId id="270" r:id="rId26"/>
    <p:sldId id="272" r:id="rId27"/>
    <p:sldId id="274" r:id="rId28"/>
    <p:sldId id="310" r:id="rId29"/>
    <p:sldId id="311" r:id="rId30"/>
    <p:sldId id="273" r:id="rId31"/>
    <p:sldId id="314" r:id="rId32"/>
    <p:sldId id="275" r:id="rId33"/>
    <p:sldId id="315" r:id="rId34"/>
    <p:sldId id="312" r:id="rId35"/>
    <p:sldId id="313" r:id="rId36"/>
    <p:sldId id="276" r:id="rId37"/>
    <p:sldId id="280" r:id="rId38"/>
    <p:sldId id="281" r:id="rId39"/>
    <p:sldId id="288" r:id="rId40"/>
    <p:sldId id="290" r:id="rId41"/>
    <p:sldId id="291" r:id="rId42"/>
    <p:sldId id="292" r:id="rId43"/>
  </p:sldIdLst>
  <p:sldSz cx="12188825" cy="6858000"/>
  <p:notesSz cx="6858000" cy="9296400"/>
  <p:embeddedFontLst>
    <p:embeddedFont>
      <p:font typeface="Segoe Light" pitchFamily="34" charset="0"/>
      <p:regular r:id="rId46"/>
      <p:italic r:id="rId47"/>
    </p:embeddedFont>
    <p:embeddedFont>
      <p:font typeface="Consolas" pitchFamily="49" charset="0"/>
      <p:regular r:id="rId48"/>
      <p:bold r:id="rId49"/>
      <p:italic r:id="rId50"/>
      <p:boldItalic r:id="rId51"/>
    </p:embeddedFont>
    <p:embeddedFont>
      <p:font typeface="Segoe UI Light" pitchFamily="34" charset="0"/>
      <p:regular r:id="rId52"/>
    </p:embeddedFont>
    <p:embeddedFont>
      <p:font typeface="Segoe UI" pitchFamily="34" charset="0"/>
      <p:regular r:id="rId53"/>
      <p:bold r:id="rId54"/>
      <p:italic r:id="rId55"/>
      <p:boldItalic r:id="rId56"/>
    </p:embeddedFont>
  </p:embeddedFontLst>
  <p:custDataLst>
    <p:tags r:id="rId5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129" d="100"/>
          <a:sy n="129" d="100"/>
        </p:scale>
        <p:origin x="-90" y="-31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4.fntdata"/><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1.fntdata"/><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18888-E6B3-4A3F-945F-46D62E3C85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C4A85A-E702-4E8E-9447-5AC9E2688E93}">
      <dgm:prSet phldrT="[Text]"/>
      <dgm:spPr/>
      <dgm:t>
        <a:bodyPr/>
        <a:lstStyle/>
        <a:p>
          <a:r>
            <a:rPr lang="en-US" dirty="0" smtClean="0"/>
            <a:t>WCF</a:t>
          </a:r>
          <a:endParaRPr lang="en-US" dirty="0"/>
        </a:p>
      </dgm:t>
    </dgm:pt>
    <dgm:pt modelId="{4D41E08F-0657-44AC-983B-81671FD0F257}" type="parTrans" cxnId="{FD9CAA52-82D7-493B-9D9C-0E901BFC91FD}">
      <dgm:prSet/>
      <dgm:spPr/>
      <dgm:t>
        <a:bodyPr/>
        <a:lstStyle/>
        <a:p>
          <a:endParaRPr lang="en-US"/>
        </a:p>
      </dgm:t>
    </dgm:pt>
    <dgm:pt modelId="{79323907-8858-4F49-B7B4-5B051247075B}" type="sibTrans" cxnId="{FD9CAA52-82D7-493B-9D9C-0E901BFC91FD}">
      <dgm:prSet/>
      <dgm:spPr/>
      <dgm:t>
        <a:bodyPr/>
        <a:lstStyle/>
        <a:p>
          <a:endParaRPr lang="en-US"/>
        </a:p>
      </dgm:t>
    </dgm:pt>
    <dgm:pt modelId="{947EF703-BCB5-429B-A365-C1D3BBCB8891}">
      <dgm:prSet phldrT="[Text]"/>
      <dgm:spPr/>
      <dgm:t>
        <a:bodyPr/>
        <a:lstStyle/>
        <a:p>
          <a:r>
            <a:rPr lang="en-US" dirty="0" smtClean="0"/>
            <a:t>Back-end Services</a:t>
          </a:r>
          <a:endParaRPr lang="en-US" dirty="0"/>
        </a:p>
      </dgm:t>
    </dgm:pt>
    <dgm:pt modelId="{CE1224C9-71D3-42B3-8BB9-3DA65496B81D}" type="parTrans" cxnId="{77C542A1-BA68-4EFB-BAC4-9D70FF84BCAB}">
      <dgm:prSet/>
      <dgm:spPr/>
      <dgm:t>
        <a:bodyPr/>
        <a:lstStyle/>
        <a:p>
          <a:endParaRPr lang="en-US"/>
        </a:p>
      </dgm:t>
    </dgm:pt>
    <dgm:pt modelId="{C473EAB2-66C4-4030-9FD7-E8B3D2D3E022}" type="sibTrans" cxnId="{77C542A1-BA68-4EFB-BAC4-9D70FF84BCAB}">
      <dgm:prSet/>
      <dgm:spPr/>
      <dgm:t>
        <a:bodyPr/>
        <a:lstStyle/>
        <a:p>
          <a:endParaRPr lang="en-US"/>
        </a:p>
      </dgm:t>
    </dgm:pt>
    <dgm:pt modelId="{418E581D-4D33-4D1C-8617-3D39338A2D02}">
      <dgm:prSet phldrT="[Text]"/>
      <dgm:spPr/>
      <dgm:t>
        <a:bodyPr/>
        <a:lstStyle/>
        <a:p>
          <a:r>
            <a:rPr lang="en-US" dirty="0" smtClean="0"/>
            <a:t>SOAP, WS-*</a:t>
          </a:r>
          <a:endParaRPr lang="en-US" dirty="0"/>
        </a:p>
      </dgm:t>
    </dgm:pt>
    <dgm:pt modelId="{00FF94DD-E3B6-4DE2-B951-EC68F2BBDDBF}" type="parTrans" cxnId="{FC6E8F75-8D41-4652-802A-E6EA649A0538}">
      <dgm:prSet/>
      <dgm:spPr/>
      <dgm:t>
        <a:bodyPr/>
        <a:lstStyle/>
        <a:p>
          <a:endParaRPr lang="en-US"/>
        </a:p>
      </dgm:t>
    </dgm:pt>
    <dgm:pt modelId="{75882FDE-E0A6-40D5-8D7D-8A9958B97388}" type="sibTrans" cxnId="{FC6E8F75-8D41-4652-802A-E6EA649A0538}">
      <dgm:prSet/>
      <dgm:spPr/>
      <dgm:t>
        <a:bodyPr/>
        <a:lstStyle/>
        <a:p>
          <a:endParaRPr lang="en-US"/>
        </a:p>
      </dgm:t>
    </dgm:pt>
    <dgm:pt modelId="{91749CC0-3C52-4EF3-A6F1-13A55A766978}">
      <dgm:prSet phldrT="[Text]"/>
      <dgm:spPr/>
      <dgm:t>
        <a:bodyPr/>
        <a:lstStyle/>
        <a:p>
          <a:r>
            <a:rPr lang="en-US" dirty="0" smtClean="0"/>
            <a:t>ASP.NET Web API</a:t>
          </a:r>
          <a:endParaRPr lang="en-US" dirty="0"/>
        </a:p>
      </dgm:t>
    </dgm:pt>
    <dgm:pt modelId="{036D4F46-38B1-496E-9951-D70F7AA21544}" type="parTrans" cxnId="{AE08A043-CDE3-4289-9718-1F724EB0CD12}">
      <dgm:prSet/>
      <dgm:spPr/>
      <dgm:t>
        <a:bodyPr/>
        <a:lstStyle/>
        <a:p>
          <a:endParaRPr lang="en-US"/>
        </a:p>
      </dgm:t>
    </dgm:pt>
    <dgm:pt modelId="{FB9BA4AF-673A-4517-9444-4BCF97DB0F3F}" type="sibTrans" cxnId="{AE08A043-CDE3-4289-9718-1F724EB0CD12}">
      <dgm:prSet/>
      <dgm:spPr/>
      <dgm:t>
        <a:bodyPr/>
        <a:lstStyle/>
        <a:p>
          <a:endParaRPr lang="en-US"/>
        </a:p>
      </dgm:t>
    </dgm:pt>
    <dgm:pt modelId="{9F17B568-3C34-45ED-A463-5B7BAA9AC5B2}">
      <dgm:prSet phldrT="[Text]"/>
      <dgm:spPr/>
      <dgm:t>
        <a:bodyPr/>
        <a:lstStyle/>
        <a:p>
          <a:r>
            <a:rPr lang="en-US" dirty="0" smtClean="0"/>
            <a:t>Front-end Services</a:t>
          </a:r>
          <a:endParaRPr lang="en-US" dirty="0"/>
        </a:p>
      </dgm:t>
    </dgm:pt>
    <dgm:pt modelId="{CD39A284-CFAC-4D13-97E6-D48FD951B35E}" type="parTrans" cxnId="{9BDB124F-8D93-4EF6-87C1-8B865D70A1E4}">
      <dgm:prSet/>
      <dgm:spPr/>
      <dgm:t>
        <a:bodyPr/>
        <a:lstStyle/>
        <a:p>
          <a:endParaRPr lang="en-US"/>
        </a:p>
      </dgm:t>
    </dgm:pt>
    <dgm:pt modelId="{ED5F0BE5-F7B4-4A15-B1DB-FC304E290A33}" type="sibTrans" cxnId="{9BDB124F-8D93-4EF6-87C1-8B865D70A1E4}">
      <dgm:prSet/>
      <dgm:spPr/>
      <dgm:t>
        <a:bodyPr/>
        <a:lstStyle/>
        <a:p>
          <a:endParaRPr lang="en-US"/>
        </a:p>
      </dgm:t>
    </dgm:pt>
    <dgm:pt modelId="{1E308909-3458-4AFB-A2C7-D83858B4DFB6}">
      <dgm:prSet phldrT="[Text]"/>
      <dgm:spPr/>
      <dgm:t>
        <a:bodyPr/>
        <a:lstStyle/>
        <a:p>
          <a:r>
            <a:rPr lang="en-US" dirty="0" smtClean="0"/>
            <a:t>Media Types: JSON, XML, form-URL-encoded, custom</a:t>
          </a:r>
          <a:endParaRPr lang="en-US" dirty="0"/>
        </a:p>
      </dgm:t>
    </dgm:pt>
    <dgm:pt modelId="{6D85FC7D-F921-4876-ABB8-4EB0143E9F21}" type="parTrans" cxnId="{60B2724E-E73A-48A4-9B8E-3AD1E95D5271}">
      <dgm:prSet/>
      <dgm:spPr/>
      <dgm:t>
        <a:bodyPr/>
        <a:lstStyle/>
        <a:p>
          <a:endParaRPr lang="en-US"/>
        </a:p>
      </dgm:t>
    </dgm:pt>
    <dgm:pt modelId="{D2983B7B-5AF6-4B1E-B755-BF661F0FFF35}" type="sibTrans" cxnId="{60B2724E-E73A-48A4-9B8E-3AD1E95D5271}">
      <dgm:prSet/>
      <dgm:spPr/>
      <dgm:t>
        <a:bodyPr/>
        <a:lstStyle/>
        <a:p>
          <a:endParaRPr lang="en-US"/>
        </a:p>
      </dgm:t>
    </dgm:pt>
    <dgm:pt modelId="{0E2295DA-C222-4357-9DE0-3A4D5D69BB46}">
      <dgm:prSet phldrT="[Text]"/>
      <dgm:spPr/>
      <dgm:t>
        <a:bodyPr/>
        <a:lstStyle/>
        <a:p>
          <a:r>
            <a:rPr lang="en-US" dirty="0" smtClean="0"/>
            <a:t>Transports: HTTP, TCP, UDP, Queues, </a:t>
          </a:r>
          <a:r>
            <a:rPr lang="en-US" dirty="0" err="1" smtClean="0"/>
            <a:t>WebSockets</a:t>
          </a:r>
          <a:r>
            <a:rPr lang="en-US" dirty="0" smtClean="0"/>
            <a:t>, custom</a:t>
          </a:r>
          <a:endParaRPr lang="en-US" dirty="0"/>
        </a:p>
      </dgm:t>
    </dgm:pt>
    <dgm:pt modelId="{129FAEC2-A513-4C65-92EB-5461CB2BD132}" type="parTrans" cxnId="{0C52D2A6-4236-4F76-8196-2B9DAA5A46A4}">
      <dgm:prSet/>
      <dgm:spPr/>
      <dgm:t>
        <a:bodyPr/>
        <a:lstStyle/>
        <a:p>
          <a:endParaRPr lang="en-US"/>
        </a:p>
      </dgm:t>
    </dgm:pt>
    <dgm:pt modelId="{BD5E5961-1A95-44A0-AA01-5AB0EF2B9CFA}" type="sibTrans" cxnId="{0C52D2A6-4236-4F76-8196-2B9DAA5A46A4}">
      <dgm:prSet/>
      <dgm:spPr/>
      <dgm:t>
        <a:bodyPr/>
        <a:lstStyle/>
        <a:p>
          <a:endParaRPr lang="en-US"/>
        </a:p>
      </dgm:t>
    </dgm:pt>
    <dgm:pt modelId="{22428B5E-4E48-4035-AFCD-518E49C6A393}">
      <dgm:prSet phldrT="[Text]"/>
      <dgm:spPr/>
      <dgm:t>
        <a:bodyPr/>
        <a:lstStyle/>
        <a:p>
          <a:r>
            <a:rPr lang="en-US" dirty="0" smtClean="0"/>
            <a:t>Message patterns: request-reply, one-way, duplex</a:t>
          </a:r>
          <a:endParaRPr lang="en-US" dirty="0"/>
        </a:p>
      </dgm:t>
    </dgm:pt>
    <dgm:pt modelId="{543E335F-4F36-4A80-A3E8-009DC0C04C78}" type="parTrans" cxnId="{DECCA291-2F79-4239-A721-F8171422C5EC}">
      <dgm:prSet/>
      <dgm:spPr/>
      <dgm:t>
        <a:bodyPr/>
        <a:lstStyle/>
        <a:p>
          <a:endParaRPr lang="en-US"/>
        </a:p>
      </dgm:t>
    </dgm:pt>
    <dgm:pt modelId="{363C7E6F-AD7A-466A-8DFF-172FD6232AF6}" type="sibTrans" cxnId="{DECCA291-2F79-4239-A721-F8171422C5EC}">
      <dgm:prSet/>
      <dgm:spPr/>
      <dgm:t>
        <a:bodyPr/>
        <a:lstStyle/>
        <a:p>
          <a:endParaRPr lang="en-US"/>
        </a:p>
      </dgm:t>
    </dgm:pt>
    <dgm:pt modelId="{D6EDBDD1-686E-41B7-B79B-13D35C4D7776}">
      <dgm:prSet phldrT="[Text]"/>
      <dgm:spPr/>
      <dgm:t>
        <a:bodyPr/>
        <a:lstStyle/>
        <a:p>
          <a:r>
            <a:rPr lang="en-US" dirty="0" smtClean="0"/>
            <a:t>Use WCF Web HTTP to add HTTP endpoints to existing WCF services</a:t>
          </a:r>
          <a:endParaRPr lang="en-US" dirty="0"/>
        </a:p>
      </dgm:t>
    </dgm:pt>
    <dgm:pt modelId="{8630CBB8-F8A3-4EF1-A9E1-C96798F4CFE8}" type="parTrans" cxnId="{D8BED489-B8D9-4BEA-8B55-42A8BF514432}">
      <dgm:prSet/>
      <dgm:spPr/>
      <dgm:t>
        <a:bodyPr/>
        <a:lstStyle/>
        <a:p>
          <a:endParaRPr lang="en-US"/>
        </a:p>
      </dgm:t>
    </dgm:pt>
    <dgm:pt modelId="{13E80E52-65D4-473D-8D6D-7D1E42A6A95D}" type="sibTrans" cxnId="{D8BED489-B8D9-4BEA-8B55-42A8BF514432}">
      <dgm:prSet/>
      <dgm:spPr/>
      <dgm:t>
        <a:bodyPr/>
        <a:lstStyle/>
        <a:p>
          <a:endParaRPr lang="en-US"/>
        </a:p>
      </dgm:t>
    </dgm:pt>
    <dgm:pt modelId="{E1662A7E-04FF-42B4-A97C-CC5B741006FA}">
      <dgm:prSet phldrT="[Text]"/>
      <dgm:spPr/>
      <dgm:t>
        <a:bodyPr/>
        <a:lstStyle/>
        <a:p>
          <a:r>
            <a:rPr lang="en-US" dirty="0" smtClean="0"/>
            <a:t>Use WCF Data Services for full </a:t>
          </a:r>
          <a:r>
            <a:rPr lang="en-US" dirty="0" err="1" smtClean="0"/>
            <a:t>OData</a:t>
          </a:r>
          <a:r>
            <a:rPr lang="en-US" dirty="0" smtClean="0"/>
            <a:t> support</a:t>
          </a:r>
          <a:endParaRPr lang="en-US" dirty="0"/>
        </a:p>
      </dgm:t>
    </dgm:pt>
    <dgm:pt modelId="{41D0A000-A944-47DA-9E8D-A7693EAC4EA5}" type="parTrans" cxnId="{C358707F-B9E4-4E80-9324-C74C16E0C214}">
      <dgm:prSet/>
      <dgm:spPr/>
      <dgm:t>
        <a:bodyPr/>
        <a:lstStyle/>
        <a:p>
          <a:endParaRPr lang="en-US"/>
        </a:p>
      </dgm:t>
    </dgm:pt>
    <dgm:pt modelId="{8278A8A6-59EF-4F4C-A1B6-1120D1EC2E42}" type="sibTrans" cxnId="{C358707F-B9E4-4E80-9324-C74C16E0C214}">
      <dgm:prSet/>
      <dgm:spPr/>
      <dgm:t>
        <a:bodyPr/>
        <a:lstStyle/>
        <a:p>
          <a:endParaRPr lang="en-US"/>
        </a:p>
      </dgm:t>
    </dgm:pt>
    <dgm:pt modelId="{F016B6E0-7631-403F-994D-767520C00FF6}">
      <dgm:prSet phldrT="[Text]"/>
      <dgm:spPr/>
      <dgm:t>
        <a:bodyPr/>
        <a:lstStyle/>
        <a:p>
          <a:r>
            <a:rPr lang="en-US" dirty="0" smtClean="0"/>
            <a:t>HTTP only</a:t>
          </a:r>
          <a:endParaRPr lang="en-US" dirty="0"/>
        </a:p>
      </dgm:t>
    </dgm:pt>
    <dgm:pt modelId="{2D12CAE3-AFA4-4BCF-9C46-30A5159A50F3}" type="parTrans" cxnId="{4281BBA6-6DBC-4705-BC3A-99E1228A114B}">
      <dgm:prSet/>
      <dgm:spPr/>
      <dgm:t>
        <a:bodyPr/>
        <a:lstStyle/>
        <a:p>
          <a:endParaRPr lang="en-US"/>
        </a:p>
      </dgm:t>
    </dgm:pt>
    <dgm:pt modelId="{6026073D-37B9-4916-922A-142DD2670D9B}" type="sibTrans" cxnId="{4281BBA6-6DBC-4705-BC3A-99E1228A114B}">
      <dgm:prSet/>
      <dgm:spPr/>
      <dgm:t>
        <a:bodyPr/>
        <a:lstStyle/>
        <a:p>
          <a:endParaRPr lang="en-US"/>
        </a:p>
      </dgm:t>
    </dgm:pt>
    <dgm:pt modelId="{5BA3DD9C-73CD-49C5-81DE-88DE0C5B24C3}">
      <dgm:prSet phldrT="[Text]"/>
      <dgm:spPr/>
      <dgm:t>
        <a:bodyPr/>
        <a:lstStyle/>
        <a:p>
          <a:r>
            <a:rPr lang="en-US" dirty="0" smtClean="0"/>
            <a:t>Request-reply only</a:t>
          </a:r>
          <a:endParaRPr lang="en-US" dirty="0"/>
        </a:p>
      </dgm:t>
    </dgm:pt>
    <dgm:pt modelId="{6C7F887F-D91A-43D2-90FE-8C8F0805935D}" type="parTrans" cxnId="{A80F809C-57D2-4EB9-A448-2893662E89BF}">
      <dgm:prSet/>
      <dgm:spPr/>
      <dgm:t>
        <a:bodyPr/>
        <a:lstStyle/>
        <a:p>
          <a:endParaRPr lang="en-US"/>
        </a:p>
      </dgm:t>
    </dgm:pt>
    <dgm:pt modelId="{9292A80B-E2C2-4850-9473-855E6F8DDF6C}" type="sibTrans" cxnId="{A80F809C-57D2-4EB9-A448-2893662E89BF}">
      <dgm:prSet/>
      <dgm:spPr/>
      <dgm:t>
        <a:bodyPr/>
        <a:lstStyle/>
        <a:p>
          <a:endParaRPr lang="en-US"/>
        </a:p>
      </dgm:t>
    </dgm:pt>
    <dgm:pt modelId="{A616F9A7-C32B-4CA8-94D0-1A02A9016BF7}">
      <dgm:prSet phldrT="[Text]"/>
      <dgm:spPr/>
      <dgm:t>
        <a:bodyPr/>
        <a:lstStyle/>
        <a:p>
          <a:r>
            <a:rPr lang="en-US" dirty="0" smtClean="0"/>
            <a:t>REST, resource-centric</a:t>
          </a:r>
          <a:endParaRPr lang="en-US" dirty="0"/>
        </a:p>
      </dgm:t>
    </dgm:pt>
    <dgm:pt modelId="{1E731B29-67A7-4822-9229-E629DA6B0464}" type="parTrans" cxnId="{D938E3A1-AF94-4F4D-A225-AA10754688CD}">
      <dgm:prSet/>
      <dgm:spPr/>
      <dgm:t>
        <a:bodyPr/>
        <a:lstStyle/>
        <a:p>
          <a:endParaRPr lang="en-US"/>
        </a:p>
      </dgm:t>
    </dgm:pt>
    <dgm:pt modelId="{CE130D26-6856-4039-A6EE-90C66916BE64}" type="sibTrans" cxnId="{D938E3A1-AF94-4F4D-A225-AA10754688CD}">
      <dgm:prSet/>
      <dgm:spPr/>
      <dgm:t>
        <a:bodyPr/>
        <a:lstStyle/>
        <a:p>
          <a:endParaRPr lang="en-US"/>
        </a:p>
      </dgm:t>
    </dgm:pt>
    <dgm:pt modelId="{591EE327-CDCB-49F3-8AE5-1109FD1BB2DB}">
      <dgm:prSet phldrT="[Text]"/>
      <dgm:spPr/>
      <dgm:t>
        <a:bodyPr/>
        <a:lstStyle/>
        <a:p>
          <a:r>
            <a:rPr lang="en-US" dirty="0" smtClean="0"/>
            <a:t>Use </a:t>
          </a:r>
          <a:r>
            <a:rPr lang="en-US" dirty="0" err="1" smtClean="0"/>
            <a:t>SignalR</a:t>
          </a:r>
          <a:r>
            <a:rPr lang="en-US" dirty="0" smtClean="0"/>
            <a:t> for asynchronous signaling (polling, long-polling, </a:t>
          </a:r>
          <a:r>
            <a:rPr lang="en-US" dirty="0" err="1" smtClean="0"/>
            <a:t>WebSockets</a:t>
          </a:r>
          <a:r>
            <a:rPr lang="en-US" dirty="0" smtClean="0"/>
            <a:t>)</a:t>
          </a:r>
          <a:endParaRPr lang="en-US" dirty="0"/>
        </a:p>
      </dgm:t>
    </dgm:pt>
    <dgm:pt modelId="{2476335E-5328-4399-BFC2-3F573FB30030}" type="parTrans" cxnId="{31C384CB-4D22-40FB-95CD-0FBEDB2DC7B3}">
      <dgm:prSet/>
      <dgm:spPr/>
      <dgm:t>
        <a:bodyPr/>
        <a:lstStyle/>
        <a:p>
          <a:endParaRPr lang="en-US"/>
        </a:p>
      </dgm:t>
    </dgm:pt>
    <dgm:pt modelId="{761864A2-741A-4617-8D0D-C2E03C21BDC4}" type="sibTrans" cxnId="{31C384CB-4D22-40FB-95CD-0FBEDB2DC7B3}">
      <dgm:prSet/>
      <dgm:spPr/>
      <dgm:t>
        <a:bodyPr/>
        <a:lstStyle/>
        <a:p>
          <a:endParaRPr lang="en-US"/>
        </a:p>
      </dgm:t>
    </dgm:pt>
    <dgm:pt modelId="{80066836-629D-4447-BC9B-6290547F04C6}" type="pres">
      <dgm:prSet presAssocID="{36C18888-E6B3-4A3F-945F-46D62E3C85D0}" presName="Name0" presStyleCnt="0">
        <dgm:presLayoutVars>
          <dgm:dir/>
          <dgm:animLvl val="lvl"/>
          <dgm:resizeHandles val="exact"/>
        </dgm:presLayoutVars>
      </dgm:prSet>
      <dgm:spPr/>
    </dgm:pt>
    <dgm:pt modelId="{B0D32504-27CC-4C91-A891-ED0AF413ADD0}" type="pres">
      <dgm:prSet presAssocID="{B0C4A85A-E702-4E8E-9447-5AC9E2688E93}" presName="composite" presStyleCnt="0"/>
      <dgm:spPr/>
    </dgm:pt>
    <dgm:pt modelId="{F8789EDF-5455-4FD3-B800-A9981BAD921C}" type="pres">
      <dgm:prSet presAssocID="{B0C4A85A-E702-4E8E-9447-5AC9E2688E93}" presName="parTx" presStyleLbl="alignNode1" presStyleIdx="0" presStyleCnt="2">
        <dgm:presLayoutVars>
          <dgm:chMax val="0"/>
          <dgm:chPref val="0"/>
          <dgm:bulletEnabled val="1"/>
        </dgm:presLayoutVars>
      </dgm:prSet>
      <dgm:spPr/>
    </dgm:pt>
    <dgm:pt modelId="{565730E6-76D9-4992-B2E0-04BDA4E0175C}" type="pres">
      <dgm:prSet presAssocID="{B0C4A85A-E702-4E8E-9447-5AC9E2688E93}" presName="desTx" presStyleLbl="alignAccFollowNode1" presStyleIdx="0" presStyleCnt="2">
        <dgm:presLayoutVars>
          <dgm:bulletEnabled val="1"/>
        </dgm:presLayoutVars>
      </dgm:prSet>
      <dgm:spPr/>
      <dgm:t>
        <a:bodyPr/>
        <a:lstStyle/>
        <a:p>
          <a:endParaRPr lang="en-US"/>
        </a:p>
      </dgm:t>
    </dgm:pt>
    <dgm:pt modelId="{3A022004-51CA-4F97-A237-7ED1CCCE0B0D}" type="pres">
      <dgm:prSet presAssocID="{79323907-8858-4F49-B7B4-5B051247075B}" presName="space" presStyleCnt="0"/>
      <dgm:spPr/>
    </dgm:pt>
    <dgm:pt modelId="{B05C9545-89C1-4942-815E-A597570E7F7E}" type="pres">
      <dgm:prSet presAssocID="{91749CC0-3C52-4EF3-A6F1-13A55A766978}" presName="composite" presStyleCnt="0"/>
      <dgm:spPr/>
    </dgm:pt>
    <dgm:pt modelId="{ADB5FD3D-3BF3-46B4-95A4-25246B247C52}" type="pres">
      <dgm:prSet presAssocID="{91749CC0-3C52-4EF3-A6F1-13A55A766978}" presName="parTx" presStyleLbl="alignNode1" presStyleIdx="1" presStyleCnt="2">
        <dgm:presLayoutVars>
          <dgm:chMax val="0"/>
          <dgm:chPref val="0"/>
          <dgm:bulletEnabled val="1"/>
        </dgm:presLayoutVars>
      </dgm:prSet>
      <dgm:spPr/>
    </dgm:pt>
    <dgm:pt modelId="{3BBE0E96-597D-436E-85B6-BD788570DDC6}" type="pres">
      <dgm:prSet presAssocID="{91749CC0-3C52-4EF3-A6F1-13A55A766978}" presName="desTx" presStyleLbl="alignAccFollowNode1" presStyleIdx="1" presStyleCnt="2">
        <dgm:presLayoutVars>
          <dgm:bulletEnabled val="1"/>
        </dgm:presLayoutVars>
      </dgm:prSet>
      <dgm:spPr/>
      <dgm:t>
        <a:bodyPr/>
        <a:lstStyle/>
        <a:p>
          <a:endParaRPr lang="en-US"/>
        </a:p>
      </dgm:t>
    </dgm:pt>
  </dgm:ptLst>
  <dgm:cxnLst>
    <dgm:cxn modelId="{68ADDBBF-7A5A-4E09-9BA2-FBE6C1AEB3E6}" type="presOf" srcId="{947EF703-BCB5-429B-A365-C1D3BBCB8891}" destId="{565730E6-76D9-4992-B2E0-04BDA4E0175C}" srcOrd="0" destOrd="0" presId="urn:microsoft.com/office/officeart/2005/8/layout/hList1"/>
    <dgm:cxn modelId="{D938E3A1-AF94-4F4D-A225-AA10754688CD}" srcId="{91749CC0-3C52-4EF3-A6F1-13A55A766978}" destId="{A616F9A7-C32B-4CA8-94D0-1A02A9016BF7}" srcOrd="4" destOrd="0" parTransId="{1E731B29-67A7-4822-9229-E629DA6B0464}" sibTransId="{CE130D26-6856-4039-A6EE-90C66916BE64}"/>
    <dgm:cxn modelId="{B2F69432-3B38-493D-B006-3602118DEE34}" type="presOf" srcId="{418E581D-4D33-4D1C-8617-3D39338A2D02}" destId="{565730E6-76D9-4992-B2E0-04BDA4E0175C}" srcOrd="0" destOrd="1" presId="urn:microsoft.com/office/officeart/2005/8/layout/hList1"/>
    <dgm:cxn modelId="{3384E757-526E-4722-ACEB-C0CD7B62047F}" type="presOf" srcId="{22428B5E-4E48-4035-AFCD-518E49C6A393}" destId="{565730E6-76D9-4992-B2E0-04BDA4E0175C}" srcOrd="0" destOrd="3" presId="urn:microsoft.com/office/officeart/2005/8/layout/hList1"/>
    <dgm:cxn modelId="{8DF389B0-9B4D-4F04-A60F-1EAC6B87CA52}" type="presOf" srcId="{B0C4A85A-E702-4E8E-9447-5AC9E2688E93}" destId="{F8789EDF-5455-4FD3-B800-A9981BAD921C}" srcOrd="0" destOrd="0" presId="urn:microsoft.com/office/officeart/2005/8/layout/hList1"/>
    <dgm:cxn modelId="{A76B01B7-BEE6-4854-9597-57F3DEC1D4EC}" type="presOf" srcId="{1E308909-3458-4AFB-A2C7-D83858B4DFB6}" destId="{3BBE0E96-597D-436E-85B6-BD788570DDC6}" srcOrd="0" destOrd="1" presId="urn:microsoft.com/office/officeart/2005/8/layout/hList1"/>
    <dgm:cxn modelId="{6EA8E397-A0E3-402E-8A23-D5B3713D4E45}" type="presOf" srcId="{F016B6E0-7631-403F-994D-767520C00FF6}" destId="{3BBE0E96-597D-436E-85B6-BD788570DDC6}" srcOrd="0" destOrd="2" presId="urn:microsoft.com/office/officeart/2005/8/layout/hList1"/>
    <dgm:cxn modelId="{60B2724E-E73A-48A4-9B8E-3AD1E95D5271}" srcId="{91749CC0-3C52-4EF3-A6F1-13A55A766978}" destId="{1E308909-3458-4AFB-A2C7-D83858B4DFB6}" srcOrd="1" destOrd="0" parTransId="{6D85FC7D-F921-4876-ABB8-4EB0143E9F21}" sibTransId="{D2983B7B-5AF6-4B1E-B755-BF661F0FFF35}"/>
    <dgm:cxn modelId="{55AA4AA1-89CC-4429-9A95-C2083C7B3E75}" type="presOf" srcId="{36C18888-E6B3-4A3F-945F-46D62E3C85D0}" destId="{80066836-629D-4447-BC9B-6290547F04C6}" srcOrd="0" destOrd="0" presId="urn:microsoft.com/office/officeart/2005/8/layout/hList1"/>
    <dgm:cxn modelId="{19BD8CFF-0C15-4117-AB29-32A4DC51C381}" type="presOf" srcId="{91749CC0-3C52-4EF3-A6F1-13A55A766978}" destId="{ADB5FD3D-3BF3-46B4-95A4-25246B247C52}" srcOrd="0" destOrd="0" presId="urn:microsoft.com/office/officeart/2005/8/layout/hList1"/>
    <dgm:cxn modelId="{FC6E8F75-8D41-4652-802A-E6EA649A0538}" srcId="{B0C4A85A-E702-4E8E-9447-5AC9E2688E93}" destId="{418E581D-4D33-4D1C-8617-3D39338A2D02}" srcOrd="1" destOrd="0" parTransId="{00FF94DD-E3B6-4DE2-B951-EC68F2BBDDBF}" sibTransId="{75882FDE-E0A6-40D5-8D7D-8A9958B97388}"/>
    <dgm:cxn modelId="{FD9CAA52-82D7-493B-9D9C-0E901BFC91FD}" srcId="{36C18888-E6B3-4A3F-945F-46D62E3C85D0}" destId="{B0C4A85A-E702-4E8E-9447-5AC9E2688E93}" srcOrd="0" destOrd="0" parTransId="{4D41E08F-0657-44AC-983B-81671FD0F257}" sibTransId="{79323907-8858-4F49-B7B4-5B051247075B}"/>
    <dgm:cxn modelId="{E601830B-BE7C-4A73-8D85-3BC1FBA527BB}" type="presOf" srcId="{0E2295DA-C222-4357-9DE0-3A4D5D69BB46}" destId="{565730E6-76D9-4992-B2E0-04BDA4E0175C}" srcOrd="0" destOrd="2" presId="urn:microsoft.com/office/officeart/2005/8/layout/hList1"/>
    <dgm:cxn modelId="{2D570682-884D-4786-8F25-F4816D345CD9}" type="presOf" srcId="{E1662A7E-04FF-42B4-A97C-CC5B741006FA}" destId="{565730E6-76D9-4992-B2E0-04BDA4E0175C}" srcOrd="0" destOrd="5" presId="urn:microsoft.com/office/officeart/2005/8/layout/hList1"/>
    <dgm:cxn modelId="{AE08A043-CDE3-4289-9718-1F724EB0CD12}" srcId="{36C18888-E6B3-4A3F-945F-46D62E3C85D0}" destId="{91749CC0-3C52-4EF3-A6F1-13A55A766978}" srcOrd="1" destOrd="0" parTransId="{036D4F46-38B1-496E-9951-D70F7AA21544}" sibTransId="{FB9BA4AF-673A-4517-9444-4BCF97DB0F3F}"/>
    <dgm:cxn modelId="{0C52D2A6-4236-4F76-8196-2B9DAA5A46A4}" srcId="{B0C4A85A-E702-4E8E-9447-5AC9E2688E93}" destId="{0E2295DA-C222-4357-9DE0-3A4D5D69BB46}" srcOrd="2" destOrd="0" parTransId="{129FAEC2-A513-4C65-92EB-5461CB2BD132}" sibTransId="{BD5E5961-1A95-44A0-AA01-5AB0EF2B9CFA}"/>
    <dgm:cxn modelId="{DECCA291-2F79-4239-A721-F8171422C5EC}" srcId="{B0C4A85A-E702-4E8E-9447-5AC9E2688E93}" destId="{22428B5E-4E48-4035-AFCD-518E49C6A393}" srcOrd="3" destOrd="0" parTransId="{543E335F-4F36-4A80-A3E8-009DC0C04C78}" sibTransId="{363C7E6F-AD7A-466A-8DFF-172FD6232AF6}"/>
    <dgm:cxn modelId="{2E8E931E-52E1-426B-814F-E11C06E6F8F8}" type="presOf" srcId="{9F17B568-3C34-45ED-A463-5B7BAA9AC5B2}" destId="{3BBE0E96-597D-436E-85B6-BD788570DDC6}" srcOrd="0" destOrd="0" presId="urn:microsoft.com/office/officeart/2005/8/layout/hList1"/>
    <dgm:cxn modelId="{9BDB124F-8D93-4EF6-87C1-8B865D70A1E4}" srcId="{91749CC0-3C52-4EF3-A6F1-13A55A766978}" destId="{9F17B568-3C34-45ED-A463-5B7BAA9AC5B2}" srcOrd="0" destOrd="0" parTransId="{CD39A284-CFAC-4D13-97E6-D48FD951B35E}" sibTransId="{ED5F0BE5-F7B4-4A15-B1DB-FC304E290A33}"/>
    <dgm:cxn modelId="{F0EE5D3C-1944-4902-A3C5-6F446CC7F42B}" type="presOf" srcId="{A616F9A7-C32B-4CA8-94D0-1A02A9016BF7}" destId="{3BBE0E96-597D-436E-85B6-BD788570DDC6}" srcOrd="0" destOrd="4" presId="urn:microsoft.com/office/officeart/2005/8/layout/hList1"/>
    <dgm:cxn modelId="{070049E4-5AA4-4356-BA72-10B45AE19F80}" type="presOf" srcId="{5BA3DD9C-73CD-49C5-81DE-88DE0C5B24C3}" destId="{3BBE0E96-597D-436E-85B6-BD788570DDC6}" srcOrd="0" destOrd="3" presId="urn:microsoft.com/office/officeart/2005/8/layout/hList1"/>
    <dgm:cxn modelId="{31C384CB-4D22-40FB-95CD-0FBEDB2DC7B3}" srcId="{91749CC0-3C52-4EF3-A6F1-13A55A766978}" destId="{591EE327-CDCB-49F3-8AE5-1109FD1BB2DB}" srcOrd="5" destOrd="0" parTransId="{2476335E-5328-4399-BFC2-3F573FB30030}" sibTransId="{761864A2-741A-4617-8D0D-C2E03C21BDC4}"/>
    <dgm:cxn modelId="{C358707F-B9E4-4E80-9324-C74C16E0C214}" srcId="{B0C4A85A-E702-4E8E-9447-5AC9E2688E93}" destId="{E1662A7E-04FF-42B4-A97C-CC5B741006FA}" srcOrd="5" destOrd="0" parTransId="{41D0A000-A944-47DA-9E8D-A7693EAC4EA5}" sibTransId="{8278A8A6-59EF-4F4C-A1B6-1120D1EC2E42}"/>
    <dgm:cxn modelId="{B36161C3-CF05-4BCD-A247-2013BB00277B}" type="presOf" srcId="{D6EDBDD1-686E-41B7-B79B-13D35C4D7776}" destId="{565730E6-76D9-4992-B2E0-04BDA4E0175C}" srcOrd="0" destOrd="4" presId="urn:microsoft.com/office/officeart/2005/8/layout/hList1"/>
    <dgm:cxn modelId="{6B316C88-C408-416A-AE72-E507100647FC}" type="presOf" srcId="{591EE327-CDCB-49F3-8AE5-1109FD1BB2DB}" destId="{3BBE0E96-597D-436E-85B6-BD788570DDC6}" srcOrd="0" destOrd="5" presId="urn:microsoft.com/office/officeart/2005/8/layout/hList1"/>
    <dgm:cxn modelId="{D8BED489-B8D9-4BEA-8B55-42A8BF514432}" srcId="{B0C4A85A-E702-4E8E-9447-5AC9E2688E93}" destId="{D6EDBDD1-686E-41B7-B79B-13D35C4D7776}" srcOrd="4" destOrd="0" parTransId="{8630CBB8-F8A3-4EF1-A9E1-C96798F4CFE8}" sibTransId="{13E80E52-65D4-473D-8D6D-7D1E42A6A95D}"/>
    <dgm:cxn modelId="{A80F809C-57D2-4EB9-A448-2893662E89BF}" srcId="{91749CC0-3C52-4EF3-A6F1-13A55A766978}" destId="{5BA3DD9C-73CD-49C5-81DE-88DE0C5B24C3}" srcOrd="3" destOrd="0" parTransId="{6C7F887F-D91A-43D2-90FE-8C8F0805935D}" sibTransId="{9292A80B-E2C2-4850-9473-855E6F8DDF6C}"/>
    <dgm:cxn modelId="{77C542A1-BA68-4EFB-BAC4-9D70FF84BCAB}" srcId="{B0C4A85A-E702-4E8E-9447-5AC9E2688E93}" destId="{947EF703-BCB5-429B-A365-C1D3BBCB8891}" srcOrd="0" destOrd="0" parTransId="{CE1224C9-71D3-42B3-8BB9-3DA65496B81D}" sibTransId="{C473EAB2-66C4-4030-9FD7-E8B3D2D3E022}"/>
    <dgm:cxn modelId="{4281BBA6-6DBC-4705-BC3A-99E1228A114B}" srcId="{91749CC0-3C52-4EF3-A6F1-13A55A766978}" destId="{F016B6E0-7631-403F-994D-767520C00FF6}" srcOrd="2" destOrd="0" parTransId="{2D12CAE3-AFA4-4BCF-9C46-30A5159A50F3}" sibTransId="{6026073D-37B9-4916-922A-142DD2670D9B}"/>
    <dgm:cxn modelId="{CFD9954C-AF50-4EBE-8D05-04AF04E1AC0D}" type="presParOf" srcId="{80066836-629D-4447-BC9B-6290547F04C6}" destId="{B0D32504-27CC-4C91-A891-ED0AF413ADD0}" srcOrd="0" destOrd="0" presId="urn:microsoft.com/office/officeart/2005/8/layout/hList1"/>
    <dgm:cxn modelId="{BFF6F24D-32BF-4AE2-A8FD-D64C5E1B765F}" type="presParOf" srcId="{B0D32504-27CC-4C91-A891-ED0AF413ADD0}" destId="{F8789EDF-5455-4FD3-B800-A9981BAD921C}" srcOrd="0" destOrd="0" presId="urn:microsoft.com/office/officeart/2005/8/layout/hList1"/>
    <dgm:cxn modelId="{4ECA59E8-504C-4322-AA5B-BA073346E296}" type="presParOf" srcId="{B0D32504-27CC-4C91-A891-ED0AF413ADD0}" destId="{565730E6-76D9-4992-B2E0-04BDA4E0175C}" srcOrd="1" destOrd="0" presId="urn:microsoft.com/office/officeart/2005/8/layout/hList1"/>
    <dgm:cxn modelId="{37658DB1-9594-4A7D-AEA8-2D0689882924}" type="presParOf" srcId="{80066836-629D-4447-BC9B-6290547F04C6}" destId="{3A022004-51CA-4F97-A237-7ED1CCCE0B0D}" srcOrd="1" destOrd="0" presId="urn:microsoft.com/office/officeart/2005/8/layout/hList1"/>
    <dgm:cxn modelId="{38C6280B-A684-4E46-9A63-CB1B97862C1B}" type="presParOf" srcId="{80066836-629D-4447-BC9B-6290547F04C6}" destId="{B05C9545-89C1-4942-815E-A597570E7F7E}" srcOrd="2" destOrd="0" presId="urn:microsoft.com/office/officeart/2005/8/layout/hList1"/>
    <dgm:cxn modelId="{9796494A-E14B-48BE-9510-067165193105}" type="presParOf" srcId="{B05C9545-89C1-4942-815E-A597570E7F7E}" destId="{ADB5FD3D-3BF3-46B4-95A4-25246B247C52}" srcOrd="0" destOrd="0" presId="urn:microsoft.com/office/officeart/2005/8/layout/hList1"/>
    <dgm:cxn modelId="{33C842E7-6912-46B0-B2F1-5E2721A90218}" type="presParOf" srcId="{B05C9545-89C1-4942-815E-A597570E7F7E}" destId="{3BBE0E96-597D-436E-85B6-BD788570DD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89EDF-5455-4FD3-B800-A9981BAD921C}">
      <dsp:nvSpPr>
        <dsp:cNvPr id="0" name=""/>
        <dsp:cNvSpPr/>
      </dsp:nvSpPr>
      <dsp:spPr>
        <a:xfrm>
          <a:off x="39"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WCF</a:t>
          </a:r>
          <a:endParaRPr lang="en-US" sz="2000" kern="1200" dirty="0"/>
        </a:p>
      </dsp:txBody>
      <dsp:txXfrm>
        <a:off x="39" y="170233"/>
        <a:ext cx="3797104" cy="576000"/>
      </dsp:txXfrm>
    </dsp:sp>
    <dsp:sp modelId="{565730E6-76D9-4992-B2E0-04BDA4E0175C}">
      <dsp:nvSpPr>
        <dsp:cNvPr id="0" name=""/>
        <dsp:cNvSpPr/>
      </dsp:nvSpPr>
      <dsp:spPr>
        <a:xfrm>
          <a:off x="39"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Back-end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SOAP, WS-*</a:t>
          </a:r>
          <a:endParaRPr lang="en-US" sz="2000" kern="1200" dirty="0"/>
        </a:p>
        <a:p>
          <a:pPr marL="228600" lvl="1" indent="-228600" algn="l" defTabSz="889000">
            <a:lnSpc>
              <a:spcPct val="90000"/>
            </a:lnSpc>
            <a:spcBef>
              <a:spcPct val="0"/>
            </a:spcBef>
            <a:spcAft>
              <a:spcPct val="15000"/>
            </a:spcAft>
            <a:buChar char="••"/>
          </a:pPr>
          <a:r>
            <a:rPr lang="en-US" sz="2000" kern="1200" dirty="0" smtClean="0"/>
            <a:t>Transports: HTTP, TCP, UDP, Queues, </a:t>
          </a:r>
          <a:r>
            <a:rPr lang="en-US" sz="2000" kern="1200" dirty="0" err="1" smtClean="0"/>
            <a:t>WebSockets</a:t>
          </a:r>
          <a:r>
            <a:rPr lang="en-US" sz="2000" kern="1200" dirty="0" smtClean="0"/>
            <a:t>,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Message patterns: request-reply, one-way, duplex</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Web HTTP to add HTTP endpoints to existing WCF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Data Services for full </a:t>
          </a:r>
          <a:r>
            <a:rPr lang="en-US" sz="2000" kern="1200" dirty="0" err="1" smtClean="0"/>
            <a:t>OData</a:t>
          </a:r>
          <a:r>
            <a:rPr lang="en-US" sz="2000" kern="1200" dirty="0" smtClean="0"/>
            <a:t> support</a:t>
          </a:r>
          <a:endParaRPr lang="en-US" sz="2000" kern="1200" dirty="0"/>
        </a:p>
      </dsp:txBody>
      <dsp:txXfrm>
        <a:off x="39" y="746233"/>
        <a:ext cx="3797104" cy="3952799"/>
      </dsp:txXfrm>
    </dsp:sp>
    <dsp:sp modelId="{ADB5FD3D-3BF3-46B4-95A4-25246B247C52}">
      <dsp:nvSpPr>
        <dsp:cNvPr id="0" name=""/>
        <dsp:cNvSpPr/>
      </dsp:nvSpPr>
      <dsp:spPr>
        <a:xfrm>
          <a:off x="4328738"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ASP.NET Web API</a:t>
          </a:r>
          <a:endParaRPr lang="en-US" sz="2000" kern="1200" dirty="0"/>
        </a:p>
      </dsp:txBody>
      <dsp:txXfrm>
        <a:off x="4328738" y="170233"/>
        <a:ext cx="3797104" cy="576000"/>
      </dsp:txXfrm>
    </dsp:sp>
    <dsp:sp modelId="{3BBE0E96-597D-436E-85B6-BD788570DDC6}">
      <dsp:nvSpPr>
        <dsp:cNvPr id="0" name=""/>
        <dsp:cNvSpPr/>
      </dsp:nvSpPr>
      <dsp:spPr>
        <a:xfrm>
          <a:off x="4328738"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Front-end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Media Types: JSON, XML, form-URL-encoded,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HTTP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Request-reply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REST, resource-centric</a:t>
          </a:r>
          <a:endParaRPr lang="en-US" sz="2000" kern="1200" dirty="0"/>
        </a:p>
        <a:p>
          <a:pPr marL="228600" lvl="1" indent="-228600" algn="l" defTabSz="889000">
            <a:lnSpc>
              <a:spcPct val="90000"/>
            </a:lnSpc>
            <a:spcBef>
              <a:spcPct val="0"/>
            </a:spcBef>
            <a:spcAft>
              <a:spcPct val="15000"/>
            </a:spcAft>
            <a:buChar char="••"/>
          </a:pPr>
          <a:r>
            <a:rPr lang="en-US" sz="2000" kern="1200" dirty="0" smtClean="0"/>
            <a:t>Use </a:t>
          </a:r>
          <a:r>
            <a:rPr lang="en-US" sz="2000" kern="1200" dirty="0" err="1" smtClean="0"/>
            <a:t>SignalR</a:t>
          </a:r>
          <a:r>
            <a:rPr lang="en-US" sz="2000" kern="1200" dirty="0" smtClean="0"/>
            <a:t> for asynchronous signaling (polling, long-polling, </a:t>
          </a:r>
          <a:r>
            <a:rPr lang="en-US" sz="2000" kern="1200" dirty="0" err="1" smtClean="0"/>
            <a:t>WebSockets</a:t>
          </a:r>
          <a:r>
            <a:rPr lang="en-US" sz="2000" kern="1200" dirty="0" smtClean="0"/>
            <a:t>)</a:t>
          </a:r>
          <a:endParaRPr lang="en-US" sz="2000" kern="1200" dirty="0"/>
        </a:p>
      </dsp:txBody>
      <dsp:txXfrm>
        <a:off x="4328738" y="746233"/>
        <a:ext cx="3797104" cy="3952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5/8/2012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5/8/2012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13</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19</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20</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24</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27</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30</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31</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38</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6</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oleObject" Target="../embeddings/oleObject7.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8.xml"/><Relationship Id="rId7" Type="http://schemas.openxmlformats.org/officeDocument/2006/relationships/oleObject" Target="../embeddings/oleObject8.bin"/><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3.xml"/><Relationship Id="rId4"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0.bin"/><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7.xml"/><Relationship Id="rId4"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31.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15.bin"/><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2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16.bin"/><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27.xml"/><Relationship Id="rId4"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5.xml"/><Relationship Id="rId7" Type="http://schemas.openxmlformats.org/officeDocument/2006/relationships/oleObject" Target="../embeddings/oleObject18.bin"/><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tags" Target="../tags/tag4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9.emf"/><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51.xml"/><Relationship Id="rId7" Type="http://schemas.openxmlformats.org/officeDocument/2006/relationships/notesSlide" Target="../notesSlides/notesSlide31.xml"/><Relationship Id="rId12" Type="http://schemas.openxmlformats.org/officeDocument/2006/relationships/hyperlink" Target="http://blogs.msdn.com/b/henrikn/archive/2012/02/19/using-web-api-with-mongodb.aspx" TargetMode="Externa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slideLayout" Target="../slideLayouts/slideLayout6.xml"/><Relationship Id="rId11" Type="http://schemas.openxmlformats.org/officeDocument/2006/relationships/hyperlink" Target="http://channel9.msdn.com/Shows/Web+Camps+TV/Dan-Roth-on-the-new-ASPNET-Web-API" TargetMode="External"/><Relationship Id="rId5" Type="http://schemas.openxmlformats.org/officeDocument/2006/relationships/tags" Target="../tags/tag53.xml"/><Relationship Id="rId10" Type="http://schemas.openxmlformats.org/officeDocument/2006/relationships/hyperlink" Target="http://www.asp.net/web-api" TargetMode="External"/><Relationship Id="rId4" Type="http://schemas.openxmlformats.org/officeDocument/2006/relationships/tags" Target="../tags/tag52.xml"/><Relationship Id="rId9" Type="http://schemas.openxmlformats.org/officeDocument/2006/relationships/image" Target="../media/image9.emf"/></Relationships>
</file>

<file path=ppt/slides/_rels/slide37.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55.xml"/><Relationship Id="rId7" Type="http://schemas.openxmlformats.org/officeDocument/2006/relationships/image" Target="../media/image9.emf"/><Relationship Id="rId2" Type="http://schemas.openxmlformats.org/officeDocument/2006/relationships/tags" Target="../tags/tag54.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32.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1.xml"/><Relationship Id="rId7" Type="http://schemas.openxmlformats.org/officeDocument/2006/relationships/notesSlide" Target="../notesSlides/notesSlide7.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9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1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4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1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6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61342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Uploading Files</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a:t>
            </a:r>
            <a:r>
              <a:rPr lang="en-US" sz="1400" dirty="0" err="1">
                <a:solidFill>
                  <a:schemeClr val="bg1"/>
                </a:solidFill>
                <a:latin typeface="Consolas" pitchFamily="49" charset="0"/>
                <a:cs typeface="Consolas" pitchFamily="49" charset="0"/>
              </a:rPr>
              <a:t>async</a:t>
            </a:r>
            <a:r>
              <a:rPr lang="en-US" sz="1400" dirty="0">
                <a:solidFill>
                  <a:schemeClr val="bg1"/>
                </a:solidFill>
                <a:latin typeface="Consolas" pitchFamily="49" charset="0"/>
                <a:cs typeface="Consolas" pitchFamily="49" charset="0"/>
              </a:rPr>
              <a:t> Task&lt;</a:t>
            </a:r>
            <a:r>
              <a:rPr lang="en-US" sz="1400" dirty="0" err="1">
                <a:solidFill>
                  <a:schemeClr val="bg1"/>
                </a:solidFill>
                <a:latin typeface="Consolas" pitchFamily="49" charset="0"/>
                <a:cs typeface="Consolas" pitchFamily="49" charset="0"/>
              </a:rPr>
              <a:t>IList</a:t>
            </a:r>
            <a:r>
              <a:rPr lang="en-US" sz="1400" dirty="0">
                <a:solidFill>
                  <a:schemeClr val="bg1"/>
                </a:solidFill>
                <a:latin typeface="Consolas" pitchFamily="49" charset="0"/>
                <a:cs typeface="Consolas" pitchFamily="49" charset="0"/>
              </a:rPr>
              <a:t>&lt;string&gt;&gt; Post()</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List&lt;string&gt; result = new List&lt;string&gt;();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if (</a:t>
            </a:r>
            <a:r>
              <a:rPr lang="en-US" sz="1400" dirty="0" err="1">
                <a:solidFill>
                  <a:schemeClr val="bg1"/>
                </a:solidFill>
                <a:latin typeface="Consolas" pitchFamily="49" charset="0"/>
                <a:cs typeface="Consolas" pitchFamily="49" charset="0"/>
              </a:rPr>
              <a:t>Request.Content.</a:t>
            </a:r>
            <a:r>
              <a:rPr lang="en-US" sz="1400" dirty="0" err="1">
                <a:solidFill>
                  <a:schemeClr val="accent4">
                    <a:lumMod val="60000"/>
                    <a:lumOff val="40000"/>
                  </a:schemeClr>
                </a:solidFill>
                <a:latin typeface="Consolas" pitchFamily="49" charset="0"/>
                <a:cs typeface="Consolas" pitchFamily="49" charset="0"/>
              </a:rPr>
              <a:t>IsMimeMultipartContent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accent4">
                    <a:lumMod val="60000"/>
                    <a:lumOff val="40000"/>
                  </a:schemeClr>
                </a:solidFill>
                <a:latin typeface="Consolas" pitchFamily="49" charset="0"/>
                <a:cs typeface="Consolas" pitchFamily="49" charset="0"/>
              </a:rPr>
              <a:t> </a:t>
            </a:r>
            <a:r>
              <a:rPr lang="en-US" sz="1400" dirty="0">
                <a:solidFill>
                  <a:schemeClr val="bg1"/>
                </a:solidFill>
                <a:latin typeface="Consolas" pitchFamily="49" charset="0"/>
                <a:cs typeface="Consolas" pitchFamily="49" charset="0"/>
              </a:rPr>
              <a:t>stream =</a:t>
            </a:r>
          </a:p>
          <a:p>
            <a:r>
              <a:rPr lang="en-US" sz="1400" dirty="0">
                <a:solidFill>
                  <a:schemeClr val="bg1"/>
                </a:solidFill>
                <a:latin typeface="Consolas" pitchFamily="49" charset="0"/>
                <a:cs typeface="Consolas" pitchFamily="49" charset="0"/>
              </a:rPr>
              <a:t>            new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bg1"/>
                </a:solidFill>
                <a:latin typeface="Consolas" pitchFamily="49" charset="0"/>
                <a:cs typeface="Consolas" pitchFamily="49" charset="0"/>
              </a:rPr>
              <a:t>("c:/uploads/");</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IEnumerable</a:t>
            </a:r>
            <a:r>
              <a:rPr lang="en-US" sz="1400" dirty="0">
                <a:solidFill>
                  <a:schemeClr val="bg1"/>
                </a:solidFill>
                <a:latin typeface="Consolas" pitchFamily="49" charset="0"/>
                <a:cs typeface="Consolas" pitchFamily="49" charset="0"/>
              </a:rPr>
              <a:t>&lt;</a:t>
            </a:r>
            <a:r>
              <a:rPr lang="en-US" sz="1400" dirty="0" err="1">
                <a:solidFill>
                  <a:schemeClr val="bg1"/>
                </a:solidFill>
                <a:latin typeface="Consolas" pitchFamily="49" charset="0"/>
                <a:cs typeface="Consolas" pitchFamily="49" charset="0"/>
              </a:rPr>
              <a:t>HttpContent</a:t>
            </a:r>
            <a:r>
              <a:rPr lang="en-US" sz="1400" dirty="0">
                <a:solidFill>
                  <a:schemeClr val="bg1"/>
                </a:solidFill>
                <a:latin typeface="Consolas" pitchFamily="49" charset="0"/>
                <a:cs typeface="Consolas" pitchFamily="49" charset="0"/>
              </a:rPr>
              <a:t>&gt; </a:t>
            </a:r>
            <a:r>
              <a:rPr lang="en-US" sz="1400" dirty="0" err="1">
                <a:solidFill>
                  <a:schemeClr val="bg1"/>
                </a:solidFill>
                <a:latin typeface="Consolas" pitchFamily="49" charset="0"/>
                <a:cs typeface="Consolas" pitchFamily="49" charset="0"/>
              </a:rPr>
              <a:t>bodyparts</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await </a:t>
            </a:r>
            <a:r>
              <a:rPr lang="en-US" sz="1400" dirty="0" err="1">
                <a:solidFill>
                  <a:schemeClr val="bg1"/>
                </a:solidFill>
                <a:latin typeface="Consolas" pitchFamily="49" charset="0"/>
                <a:cs typeface="Consolas" pitchFamily="49" charset="0"/>
              </a:rPr>
              <a:t>Request.Content.ReadAsMultipartAsync</a:t>
            </a:r>
            <a:r>
              <a:rPr lang="en-US" sz="1400" dirty="0">
                <a:solidFill>
                  <a:schemeClr val="bg1"/>
                </a:solidFill>
                <a:latin typeface="Consolas" pitchFamily="49" charset="0"/>
                <a:cs typeface="Consolas" pitchFamily="49" charset="0"/>
              </a:rPr>
              <a:t>(stream);</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IDictionary</a:t>
            </a:r>
            <a:r>
              <a:rPr lang="en-US" sz="1400" dirty="0">
                <a:solidFill>
                  <a:schemeClr val="bg1"/>
                </a:solidFill>
                <a:latin typeface="Consolas" pitchFamily="49" charset="0"/>
                <a:cs typeface="Consolas" pitchFamily="49" charset="0"/>
              </a:rPr>
              <a:t>&lt;string, string&gt; </a:t>
            </a:r>
            <a:r>
              <a:rPr lang="en-US" sz="1400" dirty="0" err="1">
                <a:solidFill>
                  <a:schemeClr val="bg1"/>
                </a:solidFill>
                <a:latin typeface="Consolas" pitchFamily="49" charset="0"/>
                <a:cs typeface="Consolas" pitchFamily="49" charset="0"/>
              </a:rPr>
              <a:t>bodyPartFiles</a:t>
            </a:r>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stream.</a:t>
            </a:r>
            <a:r>
              <a:rPr lang="en-US" sz="1400" dirty="0" err="1" smtClean="0">
                <a:solidFill>
                  <a:schemeClr val="accent4">
                    <a:lumMod val="60000"/>
                    <a:lumOff val="40000"/>
                  </a:schemeClr>
                </a:solidFill>
                <a:latin typeface="Consolas" pitchFamily="49" charset="0"/>
                <a:cs typeface="Consolas" pitchFamily="49" charset="0"/>
              </a:rPr>
              <a:t>BodyPartFileNames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bodyPartFiles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.Select(</a:t>
            </a:r>
            <a:r>
              <a:rPr lang="en-US" sz="1400" dirty="0" err="1">
                <a:solidFill>
                  <a:schemeClr val="bg1"/>
                </a:solidFill>
                <a:latin typeface="Consolas" pitchFamily="49" charset="0"/>
                <a:cs typeface="Consolas" pitchFamily="49" charset="0"/>
              </a:rPr>
              <a:t>i</a:t>
            </a:r>
            <a:r>
              <a:rPr lang="en-US" sz="1400" dirty="0">
                <a:solidFill>
                  <a:schemeClr val="bg1"/>
                </a:solidFill>
                <a:latin typeface="Consolas" pitchFamily="49" charset="0"/>
                <a:cs typeface="Consolas" pitchFamily="49" charset="0"/>
              </a:rPr>
              <a:t> =&gt; { return </a:t>
            </a:r>
            <a:r>
              <a:rPr lang="en-US" sz="1400" dirty="0" err="1">
                <a:solidFill>
                  <a:schemeClr val="bg1"/>
                </a:solidFill>
                <a:latin typeface="Consolas" pitchFamily="49" charset="0"/>
                <a:cs typeface="Consolas" pitchFamily="49" charset="0"/>
              </a:rPr>
              <a:t>i.Key</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ToList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ForEach</a:t>
            </a:r>
            <a:r>
              <a:rPr lang="en-US" sz="1400" dirty="0">
                <a:solidFill>
                  <a:schemeClr val="bg1"/>
                </a:solidFill>
                <a:latin typeface="Consolas" pitchFamily="49" charset="0"/>
                <a:cs typeface="Consolas" pitchFamily="49" charset="0"/>
              </a:rPr>
              <a:t>(x =&gt; </a:t>
            </a:r>
            <a:r>
              <a:rPr lang="en-US" sz="1400" dirty="0" err="1">
                <a:solidFill>
                  <a:schemeClr val="bg1"/>
                </a:solidFill>
                <a:latin typeface="Consolas" pitchFamily="49" charset="0"/>
                <a:cs typeface="Consolas" pitchFamily="49" charset="0"/>
              </a:rPr>
              <a:t>result.Add</a:t>
            </a:r>
            <a:r>
              <a:rPr lang="en-US" sz="1400" dirty="0">
                <a:solidFill>
                  <a:schemeClr val="bg1"/>
                </a:solidFill>
                <a:latin typeface="Consolas" pitchFamily="49" charset="0"/>
                <a:cs typeface="Consolas" pitchFamily="49" charset="0"/>
              </a:rPr>
              <a:t>(x));</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return result;</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2802561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0" name="Picture 6" descr="C:\Users\bradyg\AppData\Local\Temp\SNAGHTMLaf5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96" y="2028442"/>
            <a:ext cx="5551542" cy="32911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So what happens during upload?</a:t>
            </a:r>
            <a:endParaRPr lang="en-US" dirty="0"/>
          </a:p>
        </p:txBody>
      </p:sp>
      <p:sp>
        <p:nvSpPr>
          <p:cNvPr id="4" name="Text Placeholder 3"/>
          <p:cNvSpPr>
            <a:spLocks noGrp="1"/>
          </p:cNvSpPr>
          <p:nvPr>
            <p:ph type="body" idx="1"/>
          </p:nvPr>
        </p:nvSpPr>
        <p:spPr>
          <a:xfrm>
            <a:off x="519113" y="1503200"/>
            <a:ext cx="5486400" cy="387798"/>
          </a:xfrm>
        </p:spPr>
        <p:txBody>
          <a:bodyPr/>
          <a:lstStyle/>
          <a:p>
            <a:r>
              <a:rPr lang="en-US" sz="2800" dirty="0" smtClean="0"/>
              <a:t>Request – Note incoming filename</a:t>
            </a:r>
            <a:endParaRPr lang="en-US" sz="2800" dirty="0"/>
          </a:p>
        </p:txBody>
      </p:sp>
      <p:sp>
        <p:nvSpPr>
          <p:cNvPr id="6" name="Text Placeholder 5"/>
          <p:cNvSpPr>
            <a:spLocks noGrp="1"/>
          </p:cNvSpPr>
          <p:nvPr>
            <p:ph type="body" sz="quarter" idx="3"/>
          </p:nvPr>
        </p:nvSpPr>
        <p:spPr>
          <a:xfrm>
            <a:off x="6181725" y="1503200"/>
            <a:ext cx="5486400" cy="387798"/>
          </a:xfrm>
        </p:spPr>
        <p:txBody>
          <a:bodyPr/>
          <a:lstStyle/>
          <a:p>
            <a:r>
              <a:rPr lang="en-US" sz="2800" dirty="0" smtClean="0"/>
              <a:t>Response – Note saved filename</a:t>
            </a:r>
            <a:endParaRPr lang="en-US" sz="2800" dirty="0"/>
          </a:p>
        </p:txBody>
      </p:sp>
      <p:pic>
        <p:nvPicPr>
          <p:cNvPr id="67586" name="Picture 2" descr="C:\Users\bradyg\AppData\Local\Temp\SNAGHTMLaba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96" y="2028442"/>
            <a:ext cx="5551542" cy="2812692"/>
          </a:xfrm>
          <a:prstGeom prst="rect">
            <a:avLst/>
          </a:prstGeom>
          <a:noFill/>
          <a:extLst>
            <a:ext uri="{909E8E84-426E-40DD-AFC4-6F175D3DCCD1}">
              <a14:hiddenFill xmlns:a14="http://schemas.microsoft.com/office/drawing/2010/main">
                <a:solidFill>
                  <a:srgbClr val="FFFFFF"/>
                </a:solidFill>
              </a14:hiddenFill>
            </a:ext>
          </a:extLst>
        </p:spPr>
      </p:pic>
      <p:pic>
        <p:nvPicPr>
          <p:cNvPr id="67592" name="Picture 8" descr="C:\Users\bradyg\AppData\Local\Temp\SNAGHTMLb0561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92" y="2028442"/>
            <a:ext cx="5551541" cy="3291142"/>
          </a:xfrm>
          <a:prstGeom prst="rect">
            <a:avLst/>
          </a:prstGeom>
          <a:noFill/>
          <a:extLst>
            <a:ext uri="{909E8E84-426E-40DD-AFC4-6F175D3DCCD1}">
              <a14:hiddenFill xmlns:a14="http://schemas.microsoft.com/office/drawing/2010/main">
                <a:solidFill>
                  <a:srgbClr val="FFFFFF"/>
                </a:solidFill>
              </a14:hiddenFill>
            </a:ext>
          </a:extLst>
        </p:spPr>
      </p:pic>
      <p:pic>
        <p:nvPicPr>
          <p:cNvPr id="67588" name="Picture 4" descr="C:\Users\bradyg\AppData\Local\Temp\SNAGHTMLadabd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92" y="2028442"/>
            <a:ext cx="5551541" cy="281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60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6"/>
                                        </p:tgtEl>
                                        <p:attrNameLst>
                                          <p:attrName>style.visibility</p:attrName>
                                        </p:attrNameLst>
                                      </p:cBhvr>
                                      <p:to>
                                        <p:strVal val="visible"/>
                                      </p:to>
                                    </p:set>
                                    <p:animEffect transition="in" filter="fade">
                                      <p:cBhvr>
                                        <p:cTn id="10" dur="500"/>
                                        <p:tgtEl>
                                          <p:spTgt spid="675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7588"/>
                                        </p:tgtEl>
                                        <p:attrNameLst>
                                          <p:attrName>style.visibility</p:attrName>
                                        </p:attrNameLst>
                                      </p:cBhvr>
                                      <p:to>
                                        <p:strVal val="visible"/>
                                      </p:to>
                                    </p:set>
                                    <p:animEffect transition="in" filter="fade">
                                      <p:cBhvr>
                                        <p:cTn id="18" dur="500"/>
                                        <p:tgtEl>
                                          <p:spTgt spid="675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7586"/>
                                        </p:tgtEl>
                                      </p:cBhvr>
                                    </p:animEffect>
                                    <p:set>
                                      <p:cBhvr>
                                        <p:cTn id="23" dur="1" fill="hold">
                                          <p:stCondLst>
                                            <p:cond delay="499"/>
                                          </p:stCondLst>
                                        </p:cTn>
                                        <p:tgtEl>
                                          <p:spTgt spid="67586"/>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7590"/>
                                        </p:tgtEl>
                                        <p:attrNameLst>
                                          <p:attrName>style.visibility</p:attrName>
                                        </p:attrNameLst>
                                      </p:cBhvr>
                                      <p:to>
                                        <p:strVal val="visible"/>
                                      </p:to>
                                    </p:set>
                                    <p:animEffect transition="in" filter="fade">
                                      <p:cBhvr>
                                        <p:cTn id="26" dur="500"/>
                                        <p:tgtEl>
                                          <p:spTgt spid="6759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7588"/>
                                        </p:tgtEl>
                                      </p:cBhvr>
                                    </p:animEffect>
                                    <p:set>
                                      <p:cBhvr>
                                        <p:cTn id="31" dur="1" fill="hold">
                                          <p:stCondLst>
                                            <p:cond delay="499"/>
                                          </p:stCondLst>
                                        </p:cTn>
                                        <p:tgtEl>
                                          <p:spTgt spid="67588"/>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7592"/>
                                        </p:tgtEl>
                                        <p:attrNameLst>
                                          <p:attrName>style.visibility</p:attrName>
                                        </p:attrNameLst>
                                      </p:cBhvr>
                                      <p:to>
                                        <p:strVal val="visible"/>
                                      </p:to>
                                    </p:set>
                                    <p:animEffect transition="in" filter="fade">
                                      <p:cBhvr>
                                        <p:cTn id="34"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3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Self Hosting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35517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r>
              <a:rPr lang="en-US" sz="4000" dirty="0" smtClean="0">
                <a:gradFill>
                  <a:gsLst>
                    <a:gs pos="0">
                      <a:schemeClr val="accent2"/>
                    </a:gs>
                    <a:gs pos="100000">
                      <a:schemeClr val="accent2"/>
                    </a:gs>
                  </a:gsLst>
                  <a:lin ang="5400000" scaled="0"/>
                </a:gradFill>
                <a:latin typeface="Segoe UI Light" pitchFamily="34" charset="0"/>
              </a:rPr>
              <a:t>? </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dirty="0" smtClean="0">
                <a:latin typeface="Segoe UI Light" pitchFamily="34" charset="0"/>
              </a:rPr>
              <a:t>More granular control</a:t>
            </a:r>
          </a:p>
          <a:p>
            <a:pPr>
              <a:spcAft>
                <a:spcPts val="1200"/>
              </a:spcAft>
            </a:pPr>
            <a:r>
              <a:rPr lang="en-US" dirty="0" smtClean="0">
                <a:latin typeface="Segoe UI Light" pitchFamily="34" charset="0"/>
              </a:rPr>
              <a:t>No need for a web server</a:t>
            </a:r>
          </a:p>
          <a:p>
            <a:pPr>
              <a:spcAft>
                <a:spcPts val="1200"/>
              </a:spcAft>
            </a:pPr>
            <a:r>
              <a:rPr lang="en-US" dirty="0" smtClean="0">
                <a:latin typeface="Segoe UI Light" pitchFamily="34" charset="0"/>
              </a:rPr>
              <a:t>Isolated cases requiring minimal resources via</a:t>
            </a:r>
            <a:br>
              <a:rPr lang="en-US" dirty="0" smtClean="0">
                <a:latin typeface="Segoe UI Light" pitchFamily="34" charset="0"/>
              </a:rPr>
            </a:br>
            <a:r>
              <a:rPr lang="en-US" dirty="0" smtClean="0">
                <a:latin typeface="Segoe UI Light" pitchFamily="34" charset="0"/>
              </a:rPr>
              <a:t>standard protocol sets</a:t>
            </a:r>
          </a:p>
          <a:p>
            <a:pPr>
              <a:spcAft>
                <a:spcPts val="1200"/>
              </a:spcAft>
            </a:pPr>
            <a:r>
              <a:rPr lang="en-US" sz="4000" dirty="0">
                <a:solidFill>
                  <a:schemeClr val="accent6">
                    <a:lumMod val="60000"/>
                    <a:lumOff val="40000"/>
                  </a:schemeClr>
                </a:solidFill>
                <a:latin typeface="Segoe UI Light" pitchFamily="34" charset="0"/>
              </a:rPr>
              <a:t>Why Not?</a:t>
            </a:r>
            <a:endParaRPr lang="en-US" sz="4000" dirty="0" smtClean="0">
              <a:solidFill>
                <a:schemeClr val="accent6">
                  <a:lumMod val="60000"/>
                  <a:lumOff val="40000"/>
                </a:schemeClr>
              </a:solidFill>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06968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Configuring Your Web API for Self Host</a:t>
            </a:r>
            <a:endParaRPr lang="en-US" dirty="0"/>
          </a:p>
        </p:txBody>
      </p:sp>
      <p:sp>
        <p:nvSpPr>
          <p:cNvPr id="3" name="Content Placeholder 2"/>
          <p:cNvSpPr>
            <a:spLocks noGrp="1"/>
          </p:cNvSpPr>
          <p:nvPr>
            <p:ph type="body" sz="quarter" idx="10"/>
            <p:custDataLst>
              <p:tags r:id="rId4"/>
            </p:custDataLst>
          </p:nvPr>
        </p:nvSpPr>
        <p:spPr>
          <a:xfrm>
            <a:off x="455314" y="1420813"/>
            <a:ext cx="1183054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smtClean="0">
                <a:gradFill>
                  <a:gsLst>
                    <a:gs pos="0">
                      <a:schemeClr val="accent2"/>
                    </a:gs>
                    <a:gs pos="100000">
                      <a:schemeClr val="accent2"/>
                    </a:gs>
                  </a:gsLst>
                  <a:lin ang="5400000" scaled="0"/>
                </a:gradFill>
                <a:latin typeface="Segoe UI Light" pitchFamily="34" charset="0"/>
              </a:rPr>
              <a:t>HttpConfiguration</a:t>
            </a:r>
            <a:r>
              <a:rPr lang="en-US" sz="4000" dirty="0" smtClean="0">
                <a:gradFill>
                  <a:gsLst>
                    <a:gs pos="0">
                      <a:schemeClr val="accent2"/>
                    </a:gs>
                    <a:gs pos="100000">
                      <a:schemeClr val="accent2"/>
                    </a:gs>
                  </a:gsLst>
                  <a:lin ang="5400000" scaled="0"/>
                </a:gradFill>
                <a:latin typeface="Segoe UI Light" pitchFamily="34" charset="0"/>
              </a:rPr>
              <a:t> instance to </a:t>
            </a:r>
            <a:br>
              <a:rPr lang="en-US" sz="4000" dirty="0" smtClean="0">
                <a:gradFill>
                  <a:gsLst>
                    <a:gs pos="0">
                      <a:schemeClr val="accent2"/>
                    </a:gs>
                    <a:gs pos="100000">
                      <a:schemeClr val="accent2"/>
                    </a:gs>
                  </a:gsLst>
                  <a:lin ang="5400000" scaled="0"/>
                </a:gradFill>
                <a:latin typeface="Segoe UI Light" pitchFamily="34" charset="0"/>
              </a:rPr>
            </a:b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0574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8"/>
            <a:ext cx="12188825" cy="461342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Self Hosting a Web API Controller is Easy</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class Program</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static void Main(string[] </a:t>
            </a:r>
            <a:r>
              <a:rPr lang="en-US" sz="1400" dirty="0" err="1">
                <a:solidFill>
                  <a:schemeClr val="bg1"/>
                </a:solidFill>
                <a:latin typeface="Consolas" pitchFamily="49" charset="0"/>
                <a:cs typeface="Consolas" pitchFamily="49" charset="0"/>
              </a:rPr>
              <a:t>args</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 configure the server</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baseAddress</a:t>
            </a:r>
            <a:r>
              <a:rPr lang="en-US" sz="1400" dirty="0">
                <a:solidFill>
                  <a:schemeClr val="bg1"/>
                </a:solidFill>
                <a:latin typeface="Consolas" pitchFamily="49" charset="0"/>
                <a:cs typeface="Consolas" pitchFamily="49" charset="0"/>
              </a:rPr>
              <a:t> = "http://localhost:8080/";</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config</a:t>
            </a:r>
            <a:r>
              <a:rPr lang="en-US" sz="1400" dirty="0">
                <a:solidFill>
                  <a:schemeClr val="bg1"/>
                </a:solidFill>
                <a:latin typeface="Consolas" pitchFamily="49" charset="0"/>
                <a:cs typeface="Consolas" pitchFamily="49" charset="0"/>
              </a:rPr>
              <a:t> = new </a:t>
            </a:r>
            <a:r>
              <a:rPr lang="en-US" sz="1400" dirty="0" err="1">
                <a:solidFill>
                  <a:schemeClr val="accent4">
                    <a:lumMod val="60000"/>
                    <a:lumOff val="40000"/>
                  </a:schemeClr>
                </a:solidFill>
                <a:latin typeface="Consolas" pitchFamily="49" charset="0"/>
                <a:cs typeface="Consolas" pitchFamily="49" charset="0"/>
              </a:rPr>
              <a:t>HttpSelfHostConfiguration</a:t>
            </a:r>
            <a:r>
              <a:rPr lang="en-US" sz="1400" dirty="0">
                <a:solidFill>
                  <a:schemeClr val="bg1"/>
                </a:solidFill>
                <a:latin typeface="Consolas" pitchFamily="49" charset="0"/>
                <a:cs typeface="Consolas" pitchFamily="49" charset="0"/>
              </a:rPr>
              <a:t>(</a:t>
            </a:r>
            <a:r>
              <a:rPr lang="en-US" sz="1400" dirty="0" err="1">
                <a:solidFill>
                  <a:schemeClr val="bg1"/>
                </a:solidFill>
                <a:latin typeface="Consolas" pitchFamily="49" charset="0"/>
                <a:cs typeface="Consolas" pitchFamily="49" charset="0"/>
              </a:rPr>
              <a:t>baseAddress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config.Routes.MapHttpRoute</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name: "</a:t>
            </a:r>
            <a:r>
              <a:rPr lang="en-US" sz="1400" dirty="0" err="1">
                <a:solidFill>
                  <a:schemeClr val="bg1"/>
                </a:solidFill>
                <a:latin typeface="Consolas" pitchFamily="49" charset="0"/>
                <a:cs typeface="Consolas" pitchFamily="49" charset="0"/>
              </a:rPr>
              <a:t>DefaultApi</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routeTemplate</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api</a:t>
            </a:r>
            <a:r>
              <a:rPr lang="en-US" sz="1400" dirty="0">
                <a:solidFill>
                  <a:schemeClr val="bg1"/>
                </a:solidFill>
                <a:latin typeface="Consolas" pitchFamily="49" charset="0"/>
                <a:cs typeface="Consolas" pitchFamily="49" charset="0"/>
              </a:rPr>
              <a:t>/{controller}/{id}",</a:t>
            </a:r>
          </a:p>
          <a:p>
            <a:r>
              <a:rPr lang="en-US" sz="1400" dirty="0">
                <a:solidFill>
                  <a:schemeClr val="bg1"/>
                </a:solidFill>
                <a:latin typeface="Consolas" pitchFamily="49" charset="0"/>
                <a:cs typeface="Consolas" pitchFamily="49" charset="0"/>
              </a:rPr>
              <a:t>            defaults: new { id = </a:t>
            </a:r>
            <a:r>
              <a:rPr lang="en-US" sz="1400" dirty="0" err="1">
                <a:solidFill>
                  <a:schemeClr val="bg1"/>
                </a:solidFill>
                <a:latin typeface="Consolas" pitchFamily="49" charset="0"/>
                <a:cs typeface="Consolas" pitchFamily="49" charset="0"/>
              </a:rPr>
              <a:t>RouteParameter.Optional</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 Create and open the server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var</a:t>
            </a:r>
            <a:r>
              <a:rPr lang="en-US" sz="1400" dirty="0">
                <a:solidFill>
                  <a:schemeClr val="bg1"/>
                </a:solidFill>
                <a:latin typeface="Consolas" pitchFamily="49" charset="0"/>
                <a:cs typeface="Consolas" pitchFamily="49" charset="0"/>
              </a:rPr>
              <a:t> server = new </a:t>
            </a:r>
            <a:r>
              <a:rPr lang="en-US" sz="1400" dirty="0" err="1">
                <a:solidFill>
                  <a:schemeClr val="accent4">
                    <a:lumMod val="60000"/>
                    <a:lumOff val="40000"/>
                  </a:schemeClr>
                </a:solidFill>
                <a:latin typeface="Consolas" pitchFamily="49" charset="0"/>
                <a:cs typeface="Consolas" pitchFamily="49" charset="0"/>
              </a:rPr>
              <a:t>HttpSelfHostServer</a:t>
            </a:r>
            <a:r>
              <a:rPr lang="en-US" sz="1400" dirty="0">
                <a:solidFill>
                  <a:schemeClr val="bg1"/>
                </a:solidFill>
                <a:latin typeface="Consolas" pitchFamily="49" charset="0"/>
                <a:cs typeface="Consolas" pitchFamily="49" charset="0"/>
              </a:rPr>
              <a:t>(</a:t>
            </a:r>
            <a:r>
              <a:rPr lang="en-US" sz="1400" dirty="0" err="1">
                <a:solidFill>
                  <a:schemeClr val="bg1"/>
                </a:solidFill>
                <a:latin typeface="Consolas" pitchFamily="49" charset="0"/>
                <a:cs typeface="Consolas" pitchFamily="49" charset="0"/>
              </a:rPr>
              <a:t>config</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server.OpenAsync</a:t>
            </a:r>
            <a:r>
              <a:rPr lang="en-US" sz="1400" dirty="0">
                <a:solidFill>
                  <a:schemeClr val="bg1"/>
                </a:solidFill>
                <a:latin typeface="Consolas" pitchFamily="49" charset="0"/>
                <a:cs typeface="Consolas" pitchFamily="49" charset="0"/>
              </a:rPr>
              <a:t>().Wait();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Console.WriteLine</a:t>
            </a:r>
            <a:r>
              <a:rPr lang="en-US" sz="1400" dirty="0">
                <a:solidFill>
                  <a:schemeClr val="bg1"/>
                </a:solidFill>
                <a:latin typeface="Consolas" pitchFamily="49" charset="0"/>
                <a:cs typeface="Consolas" pitchFamily="49" charset="0"/>
              </a:rPr>
              <a:t>("The server is running</a:t>
            </a:r>
            <a:r>
              <a:rPr lang="en-US" sz="1400" dirty="0" smtClean="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Console.ReadLine</a:t>
            </a:r>
            <a:r>
              <a:rPr lang="en-US" sz="1400" dirty="0" smtClean="0">
                <a:solidFill>
                  <a:schemeClr val="bg1"/>
                </a:solidFill>
                <a:latin typeface="Consolas" pitchFamily="49" charset="0"/>
                <a:cs typeface="Consolas" pitchFamily="49" charset="0"/>
              </a:rPr>
              <a:t>();</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288365" y="1158338"/>
            <a:ext cx="3572966" cy="4031873"/>
          </a:xfrm>
          <a:prstGeom prst="rect">
            <a:avLst/>
          </a:prstGeom>
        </p:spPr>
        <p:txBody>
          <a:bodyPr wrap="none">
            <a:spAutoFit/>
          </a:bodyPr>
          <a:lstStyle/>
          <a:p>
            <a:r>
              <a:rPr lang="en-US" sz="4000" dirty="0" smtClean="0">
                <a:solidFill>
                  <a:schemeClr val="accent2">
                    <a:alpha val="99000"/>
                  </a:schemeClr>
                </a:solidFill>
                <a:latin typeface="Segoe UI Light" pitchFamily="34" charset="0"/>
              </a:rPr>
              <a:t>Console Host:</a:t>
            </a:r>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First set up the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configuration and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the routes, just like in </a:t>
            </a:r>
            <a:br>
              <a:rPr lang="en-US" dirty="0" smtClean="0">
                <a:solidFill>
                  <a:schemeClr val="tx2">
                    <a:alpha val="99000"/>
                  </a:schemeClr>
                </a:solidFill>
                <a:latin typeface="Segoe UI Light" pitchFamily="34" charset="0"/>
              </a:rPr>
            </a:br>
            <a:r>
              <a:rPr lang="en-US" dirty="0" err="1" smtClean="0">
                <a:solidFill>
                  <a:schemeClr val="tx2">
                    <a:alpha val="99000"/>
                  </a:schemeClr>
                </a:solidFill>
                <a:latin typeface="Segoe UI Light" pitchFamily="34" charset="0"/>
              </a:rPr>
              <a:t>Global.asax.cs</a:t>
            </a:r>
            <a:r>
              <a:rPr lang="en-US" dirty="0" smtClean="0">
                <a:solidFill>
                  <a:schemeClr val="tx2">
                    <a:alpha val="99000"/>
                  </a:schemeClr>
                </a:solidFill>
                <a:latin typeface="Segoe UI Light" pitchFamily="34" charset="0"/>
              </a:rPr>
              <a:t>.</a:t>
            </a:r>
          </a:p>
          <a:p>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Then, host the controller</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using </a:t>
            </a:r>
            <a:r>
              <a:rPr lang="en-US" dirty="0" err="1" smtClean="0">
                <a:solidFill>
                  <a:schemeClr val="tx2">
                    <a:alpha val="99000"/>
                  </a:schemeClr>
                </a:solidFill>
                <a:latin typeface="Segoe UI Light" pitchFamily="34" charset="0"/>
              </a:rPr>
              <a:t>HttpSelfHostServer</a:t>
            </a:r>
            <a:r>
              <a:rPr lang="en-US" dirty="0">
                <a:solidFill>
                  <a:schemeClr val="tx2">
                    <a:alpha val="99000"/>
                  </a:schemeClr>
                </a:solidFill>
                <a:latin typeface="Segoe UI Light" pitchFamily="34" charset="0"/>
              </a:rPr>
              <a:t/>
            </a:r>
            <a:br>
              <a:rPr lang="en-US" dirty="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and open the server up to</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listen for requests.</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294629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1825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Self Hosting a Web API Controller is Easy</a:t>
            </a:r>
            <a:endParaRPr lang="en-US" sz="4800" dirty="0"/>
          </a:p>
        </p:txBody>
      </p:sp>
      <p:sp>
        <p:nvSpPr>
          <p:cNvPr id="5" name="TextBox 4"/>
          <p:cNvSpPr txBox="1"/>
          <p:nvPr/>
        </p:nvSpPr>
        <p:spPr>
          <a:xfrm>
            <a:off x="3861765" y="1155118"/>
            <a:ext cx="8150126" cy="418576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class </a:t>
            </a:r>
            <a:r>
              <a:rPr lang="en-US" sz="1400" dirty="0" err="1">
                <a:solidFill>
                  <a:schemeClr val="bg1"/>
                </a:solidFill>
                <a:latin typeface="Consolas" pitchFamily="49" charset="0"/>
                <a:cs typeface="Consolas" pitchFamily="49" charset="0"/>
              </a:rPr>
              <a:t>EnvironmentStatus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public string </a:t>
            </a:r>
            <a:r>
              <a:rPr lang="en-US" sz="1400" dirty="0" err="1">
                <a:solidFill>
                  <a:schemeClr val="bg1"/>
                </a:solidFill>
                <a:latin typeface="Consolas" pitchFamily="49" charset="0"/>
                <a:cs typeface="Consolas" pitchFamily="49" charset="0"/>
              </a:rPr>
              <a:t>MachineName</a:t>
            </a:r>
            <a:r>
              <a:rPr lang="en-US" sz="1400" dirty="0">
                <a:solidFill>
                  <a:schemeClr val="bg1"/>
                </a:solidFill>
                <a:latin typeface="Consolas" pitchFamily="49" charset="0"/>
                <a:cs typeface="Consolas" pitchFamily="49" charset="0"/>
              </a:rPr>
              <a:t> { get; set; }</a:t>
            </a:r>
          </a:p>
          <a:p>
            <a:r>
              <a:rPr lang="en-US" sz="1400" dirty="0">
                <a:solidFill>
                  <a:schemeClr val="bg1"/>
                </a:solidFill>
                <a:latin typeface="Consolas" pitchFamily="49" charset="0"/>
                <a:cs typeface="Consolas" pitchFamily="49" charset="0"/>
              </a:rPr>
              <a:t>    public </a:t>
            </a:r>
            <a:r>
              <a:rPr lang="en-US" sz="1400" dirty="0" err="1">
                <a:solidFill>
                  <a:schemeClr val="bg1"/>
                </a:solidFill>
                <a:latin typeface="Consolas" pitchFamily="49" charset="0"/>
                <a:cs typeface="Consolas" pitchFamily="49" charset="0"/>
              </a:rPr>
              <a:t>DateTime</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TimeOnServer</a:t>
            </a:r>
            <a:r>
              <a:rPr lang="en-US" sz="1400" dirty="0">
                <a:solidFill>
                  <a:schemeClr val="bg1"/>
                </a:solidFill>
                <a:latin typeface="Consolas" pitchFamily="49" charset="0"/>
                <a:cs typeface="Consolas" pitchFamily="49" charset="0"/>
              </a:rPr>
              <a:t> { get; set; }</a:t>
            </a:r>
          </a:p>
          <a:p>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public class </a:t>
            </a:r>
            <a:r>
              <a:rPr lang="en-US" sz="1400" dirty="0" err="1">
                <a:solidFill>
                  <a:schemeClr val="bg1"/>
                </a:solidFill>
                <a:latin typeface="Consolas" pitchFamily="49" charset="0"/>
                <a:cs typeface="Consolas" pitchFamily="49" charset="0"/>
              </a:rPr>
              <a:t>EnvironmentController</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ApiController</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public </a:t>
            </a:r>
            <a:r>
              <a:rPr lang="en-US" sz="1400" dirty="0" err="1">
                <a:solidFill>
                  <a:schemeClr val="bg1"/>
                </a:solidFill>
                <a:latin typeface="Consolas" pitchFamily="49" charset="0"/>
                <a:cs typeface="Consolas" pitchFamily="49" charset="0"/>
              </a:rPr>
              <a:t>EnvironmentStatus</a:t>
            </a:r>
            <a:r>
              <a:rPr lang="en-US" sz="1400" dirty="0">
                <a:solidFill>
                  <a:schemeClr val="bg1"/>
                </a:solidFill>
                <a:latin typeface="Consolas" pitchFamily="49" charset="0"/>
                <a:cs typeface="Consolas" pitchFamily="49" charset="0"/>
              </a:rPr>
              <a:t> Get()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Console.WriteLine</a:t>
            </a:r>
            <a:r>
              <a:rPr lang="en-US" sz="1400" dirty="0" smtClean="0">
                <a:solidFill>
                  <a:schemeClr val="bg1"/>
                </a:solidFill>
                <a:latin typeface="Consolas" pitchFamily="49" charset="0"/>
                <a:cs typeface="Consolas" pitchFamily="49" charset="0"/>
              </a:rPr>
              <a:t>(“User </a:t>
            </a:r>
            <a:r>
              <a:rPr lang="en-US" sz="1400" dirty="0">
                <a:solidFill>
                  <a:schemeClr val="bg1"/>
                </a:solidFill>
                <a:latin typeface="Consolas" pitchFamily="49" charset="0"/>
                <a:cs typeface="Consolas" pitchFamily="49" charset="0"/>
              </a:rPr>
              <a:t>agent " + </a:t>
            </a:r>
            <a:r>
              <a:rPr lang="en-US" sz="1400" dirty="0" err="1">
                <a:solidFill>
                  <a:schemeClr val="bg1"/>
                </a:solidFill>
                <a:latin typeface="Consolas" pitchFamily="49" charset="0"/>
                <a:cs typeface="Consolas" pitchFamily="49" charset="0"/>
              </a:rPr>
              <a:t>Request.Headers.UserAgent</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return new </a:t>
            </a:r>
            <a:r>
              <a:rPr lang="en-US" sz="1400" dirty="0" err="1">
                <a:solidFill>
                  <a:schemeClr val="bg1"/>
                </a:solidFill>
                <a:latin typeface="Consolas" pitchFamily="49" charset="0"/>
                <a:cs typeface="Consolas" pitchFamily="49" charset="0"/>
              </a:rPr>
              <a:t>EnvironmentStatus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MachineName</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Environment.MachineName</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TimeOnServer</a:t>
            </a:r>
            <a:r>
              <a:rPr lang="en-US" sz="1400" dirty="0">
                <a:solidFill>
                  <a:schemeClr val="bg1"/>
                </a:solidFill>
                <a:latin typeface="Consolas" pitchFamily="49" charset="0"/>
                <a:cs typeface="Consolas" pitchFamily="49" charset="0"/>
              </a:rPr>
              <a:t> = </a:t>
            </a:r>
            <a:r>
              <a:rPr lang="en-US" sz="1400" dirty="0" err="1">
                <a:solidFill>
                  <a:schemeClr val="bg1"/>
                </a:solidFill>
                <a:latin typeface="Consolas" pitchFamily="49" charset="0"/>
                <a:cs typeface="Consolas" pitchFamily="49" charset="0"/>
              </a:rPr>
              <a:t>DateTime.Now</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288365" y="1158338"/>
            <a:ext cx="3348545" cy="2185214"/>
          </a:xfrm>
          <a:prstGeom prst="rect">
            <a:avLst/>
          </a:prstGeom>
        </p:spPr>
        <p:txBody>
          <a:bodyPr wrap="none">
            <a:spAutoFit/>
          </a:bodyPr>
          <a:lstStyle/>
          <a:p>
            <a:r>
              <a:rPr lang="en-US" sz="4000" dirty="0" smtClean="0">
                <a:solidFill>
                  <a:schemeClr val="accent2">
                    <a:alpha val="99000"/>
                  </a:schemeClr>
                </a:solidFill>
                <a:latin typeface="Segoe UI Light" pitchFamily="34" charset="0"/>
              </a:rPr>
              <a:t>Controller:</a:t>
            </a:r>
            <a:endParaRPr lang="en-US" dirty="0">
              <a:solidFill>
                <a:schemeClr val="tx2">
                  <a:alpha val="99000"/>
                </a:schemeClr>
              </a:solidFill>
              <a:latin typeface="Segoe UI Light" pitchFamily="34" charset="0"/>
            </a:endParaRPr>
          </a:p>
          <a:p>
            <a:r>
              <a:rPr lang="en-US" dirty="0" smtClean="0">
                <a:solidFill>
                  <a:schemeClr val="tx2">
                    <a:alpha val="99000"/>
                  </a:schemeClr>
                </a:solidFill>
                <a:latin typeface="Segoe UI Light" pitchFamily="34" charset="0"/>
              </a:rPr>
              <a:t>This simple controller</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provides information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about the server hosting</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the controller. </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07375764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Self Hosting Your</a:t>
            </a:r>
            <a:br>
              <a:rPr lang="en-US" dirty="0" smtClean="0"/>
            </a:br>
            <a:r>
              <a:rPr lang="en-US" dirty="0"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9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4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509454" y="1411032"/>
            <a:ext cx="11060656"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hlinkClick r:id="rId10"/>
              </a:rPr>
              <a:t>http</a:t>
            </a:r>
            <a:r>
              <a:rPr lang="en-US" sz="2000" dirty="0">
                <a:hlinkClick r:id="rId10"/>
              </a:rPr>
              <a:t>://</a:t>
            </a:r>
            <a:r>
              <a:rPr lang="en-US" sz="2000" dirty="0" smtClean="0">
                <a:hlinkClick r:id="rId10"/>
              </a:rPr>
              <a:t>www.asp.net/web-api</a:t>
            </a:r>
            <a:endParaRPr lang="en-US" sz="2000" dirty="0" smtClean="0"/>
          </a:p>
          <a:p>
            <a:pPr marL="0" indent="0">
              <a:buNone/>
            </a:pPr>
            <a:r>
              <a:rPr lang="en-US" sz="2000" dirty="0" smtClean="0">
                <a:hlinkClick r:id="rId11"/>
              </a:rPr>
              <a:t>http://channel9.msdn.com/Shows/Web+Camps+TV/Dan-Roth-on-the-new-ASPNET-Web-API</a:t>
            </a:r>
            <a:endParaRPr lang="en-US" sz="2000" dirty="0" smtClean="0"/>
          </a:p>
          <a:p>
            <a:pPr marL="0" indent="0">
              <a:buNone/>
            </a:pPr>
            <a:r>
              <a:rPr lang="en-US" sz="2000" dirty="0">
                <a:hlinkClick r:id="rId12"/>
              </a:rPr>
              <a:t>http://</a:t>
            </a:r>
            <a:r>
              <a:rPr lang="en-US" sz="2000" dirty="0" smtClean="0">
                <a:hlinkClick r:id="rId12"/>
              </a:rPr>
              <a:t>blogs.msdn.com/b/henrikn/archive/2012/02/19/using-web-api-with-mongodb.aspx</a:t>
            </a:r>
            <a:endParaRPr lang="en-US" sz="2000" dirty="0" smtClean="0"/>
          </a:p>
          <a:p>
            <a:pPr marL="0" indent="0">
              <a:buNone/>
            </a:pPr>
            <a:endParaRPr lang="en-US" sz="2000" dirty="0"/>
          </a:p>
        </p:txBody>
      </p:sp>
      <p:sp>
        <p:nvSpPr>
          <p:cNvPr id="8" name="Rectangle 7"/>
          <p:cNvSpPr/>
          <p:nvPr>
            <p:custDataLst>
              <p:tags r:id="rId4"/>
            </p:custDataLst>
          </p:nvPr>
        </p:nvSpPr>
        <p:spPr bwMode="auto">
          <a:xfrm>
            <a:off x="509454" y="1411032"/>
            <a:ext cx="11060656"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5"/>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WCF &amp; ASP.NET Web API</a:t>
            </a:r>
            <a:endParaRPr lang="en-US" dirty="0"/>
          </a:p>
        </p:txBody>
      </p:sp>
      <p:graphicFrame>
        <p:nvGraphicFramePr>
          <p:cNvPr id="9" name="Diagram 8"/>
          <p:cNvGraphicFramePr/>
          <p:nvPr>
            <p:extLst>
              <p:ext uri="{D42A27DB-BD31-4B8C-83A1-F6EECF244321}">
                <p14:modId xmlns:p14="http://schemas.microsoft.com/office/powerpoint/2010/main" val="1859789164"/>
              </p:ext>
            </p:extLst>
          </p:nvPr>
        </p:nvGraphicFramePr>
        <p:xfrm>
          <a:off x="2031471" y="1268360"/>
          <a:ext cx="8125883" cy="48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6091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1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3260</TotalTime>
  <Words>3773</Words>
  <Application>Microsoft Office PowerPoint</Application>
  <PresentationFormat>Custom</PresentationFormat>
  <Paragraphs>517</Paragraphs>
  <Slides>38</Slides>
  <Notes>33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6" baseType="lpstr">
      <vt:lpstr>Arial</vt:lpstr>
      <vt:lpstr>Segoe Light</vt:lpstr>
      <vt:lpstr>Consolas</vt:lpstr>
      <vt:lpstr>Segoe UI Light</vt:lpstr>
      <vt:lpstr>Segoe UI</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Comparison of WCF &amp; ASP.NET Web API</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Building a read only Web API</vt:lpstr>
      <vt:lpstr>Making an API Updatable</vt:lpstr>
      <vt:lpstr>Posting Data to a Web API</vt:lpstr>
      <vt:lpstr>Posting Data to a Web API</vt:lpstr>
      <vt:lpstr>Making an  API updatable</vt:lpstr>
      <vt:lpstr>Supporting HTML File Upload</vt:lpstr>
      <vt:lpstr>Support HTML File Upload</vt:lpstr>
      <vt:lpstr>Uploading Files</vt:lpstr>
      <vt:lpstr>So what happens during upload?</vt:lpstr>
      <vt:lpstr>HTML file upload</vt:lpstr>
      <vt:lpstr>Web API is a part of ASP.NET</vt:lpstr>
      <vt:lpstr>Self Hosting Your Web API</vt:lpstr>
      <vt:lpstr>Configuring Your Web API for Self Host</vt:lpstr>
      <vt:lpstr>Self Hosting a Web API Controller is Easy</vt:lpstr>
      <vt:lpstr>Self Hosting a Web API Controller is Easy</vt:lpstr>
      <vt:lpstr>Self Hosting Your Web API</vt:lpstr>
      <vt:lpstr>Configuring Media Type Formatters </vt:lpstr>
      <vt:lpstr>Configuring media type formatters</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324</cp:revision>
  <cp:lastPrinted>2011-10-11T14:25:22Z</cp:lastPrinted>
  <dcterms:created xsi:type="dcterms:W3CDTF">2011-03-29T16:07:22Z</dcterms:created>
  <dcterms:modified xsi:type="dcterms:W3CDTF">2012-05-08T17:49:41Z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