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44"/>
  </p:notesMasterIdLst>
  <p:handoutMasterIdLst>
    <p:handoutMasterId r:id="rId45"/>
  </p:handoutMasterIdLst>
  <p:sldIdLst>
    <p:sldId id="293" r:id="rId6"/>
    <p:sldId id="257" r:id="rId7"/>
    <p:sldId id="262" r:id="rId8"/>
    <p:sldId id="295" r:id="rId9"/>
    <p:sldId id="263" r:id="rId10"/>
    <p:sldId id="296" r:id="rId11"/>
    <p:sldId id="318" r:id="rId12"/>
    <p:sldId id="320" r:id="rId13"/>
    <p:sldId id="321" r:id="rId14"/>
    <p:sldId id="322" r:id="rId15"/>
    <p:sldId id="323" r:id="rId16"/>
    <p:sldId id="324" r:id="rId17"/>
    <p:sldId id="319" r:id="rId18"/>
    <p:sldId id="300" r:id="rId19"/>
    <p:sldId id="301" r:id="rId20"/>
    <p:sldId id="303" r:id="rId21"/>
    <p:sldId id="304" r:id="rId22"/>
    <p:sldId id="305" r:id="rId23"/>
    <p:sldId id="306" r:id="rId24"/>
    <p:sldId id="307" r:id="rId25"/>
    <p:sldId id="308" r:id="rId26"/>
    <p:sldId id="309" r:id="rId27"/>
    <p:sldId id="310" r:id="rId28"/>
    <p:sldId id="311" r:id="rId29"/>
    <p:sldId id="312" r:id="rId30"/>
    <p:sldId id="313" r:id="rId31"/>
    <p:sldId id="316" r:id="rId32"/>
    <p:sldId id="315" r:id="rId33"/>
    <p:sldId id="314" r:id="rId34"/>
    <p:sldId id="317" r:id="rId35"/>
    <p:sldId id="325" r:id="rId36"/>
    <p:sldId id="327" r:id="rId37"/>
    <p:sldId id="326" r:id="rId38"/>
    <p:sldId id="328" r:id="rId39"/>
    <p:sldId id="288" r:id="rId40"/>
    <p:sldId id="290" r:id="rId41"/>
    <p:sldId id="291" r:id="rId42"/>
    <p:sldId id="292" r:id="rId43"/>
  </p:sldIdLst>
  <p:sldSz cx="12188825" cy="6858000"/>
  <p:notesSz cx="6858000" cy="9296400"/>
  <p:embeddedFontLst>
    <p:embeddedFont>
      <p:font typeface="Consolas" pitchFamily="49" charset="0"/>
      <p:regular r:id="rId46"/>
      <p:bold r:id="rId47"/>
      <p:italic r:id="rId48"/>
      <p:boldItalic r:id="rId49"/>
    </p:embeddedFont>
    <p:embeddedFont>
      <p:font typeface="Segoe UI Light" pitchFamily="34" charset="0"/>
      <p:regular r:id="rId50"/>
    </p:embeddedFont>
    <p:embeddedFont>
      <p:font typeface="Segoe UI" pitchFamily="34" charset="0"/>
      <p:regular r:id="rId51"/>
      <p:bold r:id="rId52"/>
      <p:italic r:id="rId53"/>
      <p:boldItalic r:id="rId54"/>
    </p:embeddedFont>
  </p:embeddedFontLst>
  <p:custDataLst>
    <p:tags r:id="rId5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89076" autoAdjust="0"/>
  </p:normalViewPr>
  <p:slideViewPr>
    <p:cSldViewPr snapToGrid="0">
      <p:cViewPr>
        <p:scale>
          <a:sx n="80" d="100"/>
          <a:sy n="80" d="100"/>
        </p:scale>
        <p:origin x="-1116" y="-12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1.fntdata"/><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font" Target="fonts/font6.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3/8/2012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3/8/2012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38</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655121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9.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0.xml"/><Relationship Id="rId7" Type="http://schemas.openxmlformats.org/officeDocument/2006/relationships/oleObject" Target="../embeddings/oleObject11.bin"/><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7.xml.rels><?xml version="1.0" encoding="UTF-8" standalone="yes"?>
<Relationships xmlns="http://schemas.openxmlformats.org/package/2006/relationships"><Relationship Id="rId8" Type="http://schemas.openxmlformats.org/officeDocument/2006/relationships/hyperlink" Target="http://samples.msdn.microsoft.com/ietestcenter" TargetMode="External"/><Relationship Id="rId3" Type="http://schemas.openxmlformats.org/officeDocument/2006/relationships/tags" Target="../tags/tag23.xml"/><Relationship Id="rId7" Type="http://schemas.openxmlformats.org/officeDocument/2006/relationships/image" Target="../media/image9.emf"/><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image" Target="../media/image9.emf"/><Relationship Id="rId5" Type="http://schemas.openxmlformats.org/officeDocument/2006/relationships/oleObject" Target="../embeddings/oleObject13.bin"/><Relationship Id="rId4"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9.emf"/><Relationship Id="rId2" Type="http://schemas.openxmlformats.org/officeDocument/2006/relationships/tags" Target="../tags/tag2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tags" Target="../tags/tag31.xml"/><Relationship Id="rId11" Type="http://schemas.openxmlformats.org/officeDocument/2006/relationships/image" Target="../media/image9.emf"/><Relationship Id="rId5" Type="http://schemas.openxmlformats.org/officeDocument/2006/relationships/tags" Target="../tags/tag30.xml"/><Relationship Id="rId10" Type="http://schemas.openxmlformats.org/officeDocument/2006/relationships/oleObject" Target="../embeddings/oleObject15.bin"/><Relationship Id="rId4" Type="http://schemas.openxmlformats.org/officeDocument/2006/relationships/tags" Target="../tags/tag29.xml"/><Relationship Id="rId9"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34.xml"/><Relationship Id="rId7" Type="http://schemas.openxmlformats.org/officeDocument/2006/relationships/image" Target="../media/image9.emf"/><Relationship Id="rId2" Type="http://schemas.openxmlformats.org/officeDocument/2006/relationships/tags" Target="../tags/tag33.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5.xml"/><Relationship Id="rId1" Type="http://schemas.openxmlformats.org/officeDocument/2006/relationships/vmlDrawing" Target="../drawings/vmlDrawing17.vml"/><Relationship Id="rId6" Type="http://schemas.openxmlformats.org/officeDocument/2006/relationships/image" Target="../media/image9.emf"/><Relationship Id="rId5" Type="http://schemas.openxmlformats.org/officeDocument/2006/relationships/oleObject" Target="../embeddings/oleObject17.bin"/><Relationship Id="rId4"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9.xml"/><Relationship Id="rId7" Type="http://schemas.openxmlformats.org/officeDocument/2006/relationships/oleObject" Target="../embeddings/oleObject5.bin"/><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xml"/><Relationship Id="rId7" Type="http://schemas.openxmlformats.org/officeDocument/2006/relationships/oleObject" Target="../embeddings/oleObject7.bin"/><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Integrating Your Site with</a:t>
            </a:r>
            <a:br>
              <a:rPr lang="en-US" sz="6000" dirty="0" smtClean="0"/>
            </a:br>
            <a:r>
              <a:rPr lang="en-US" sz="6000" dirty="0" smtClean="0"/>
              <a:t>Internet Explorer 9 (&amp; 10!)</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Pinning a Site Using Meta</a:t>
            </a:r>
            <a:endParaRPr lang="en-US" dirty="0"/>
          </a:p>
        </p:txBody>
      </p:sp>
      <p:sp>
        <p:nvSpPr>
          <p:cNvPr id="28" name="Rounded Rectangle 27"/>
          <p:cNvSpPr/>
          <p:nvPr/>
        </p:nvSpPr>
        <p:spPr bwMode="auto">
          <a:xfrm>
            <a:off x="510637" y="1330036"/>
            <a:ext cx="11210308" cy="2814452"/>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&lt;head&gt;</a:t>
            </a:r>
          </a:p>
          <a:p>
            <a:r>
              <a:rPr lang="en-US" sz="2000" dirty="0">
                <a:solidFill>
                  <a:schemeClr val="tx1"/>
                </a:solidFill>
                <a:latin typeface="Consolas" pitchFamily="49" charset="0"/>
                <a:cs typeface="Consolas" pitchFamily="49" charset="0"/>
              </a:rPr>
              <a:t> </a:t>
            </a:r>
            <a:r>
              <a:rPr lang="en-US" sz="2000" dirty="0" smtClean="0">
                <a:solidFill>
                  <a:schemeClr val="tx1"/>
                </a:solidFill>
                <a:latin typeface="Consolas" pitchFamily="49" charset="0"/>
                <a:cs typeface="Consolas" pitchFamily="49" charset="0"/>
              </a:rPr>
              <a:t>   &lt;</a:t>
            </a:r>
            <a:r>
              <a:rPr lang="en-US" sz="2000" dirty="0">
                <a:solidFill>
                  <a:schemeClr val="tx1"/>
                </a:solidFill>
                <a:latin typeface="Consolas" pitchFamily="49" charset="0"/>
                <a:cs typeface="Consolas" pitchFamily="49" charset="0"/>
              </a:rPr>
              <a:t>title&gt;@</a:t>
            </a:r>
            <a:r>
              <a:rPr lang="en-US" sz="2000" dirty="0" err="1">
                <a:solidFill>
                  <a:schemeClr val="tx1"/>
                </a:solidFill>
                <a:latin typeface="Consolas" pitchFamily="49" charset="0"/>
                <a:cs typeface="Consolas" pitchFamily="49" charset="0"/>
              </a:rPr>
              <a:t>Page.Title</a:t>
            </a:r>
            <a:r>
              <a:rPr lang="en-US" sz="2000" dirty="0">
                <a:solidFill>
                  <a:schemeClr val="tx1"/>
                </a:solidFill>
                <a:latin typeface="Consolas" pitchFamily="49" charset="0"/>
                <a:cs typeface="Consolas" pitchFamily="49" charset="0"/>
              </a:rPr>
              <a:t>&lt;/title&gt;</a:t>
            </a:r>
          </a:p>
          <a:p>
            <a:r>
              <a:rPr lang="en-US" sz="2000" dirty="0">
                <a:solidFill>
                  <a:schemeClr val="tx1"/>
                </a:solidFill>
                <a:latin typeface="Consolas" pitchFamily="49" charset="0"/>
                <a:cs typeface="Consolas" pitchFamily="49" charset="0"/>
              </a:rPr>
              <a:t>    &lt;meta name="application-name" content="Photo Gallery" /&gt;</a:t>
            </a:r>
          </a:p>
          <a:p>
            <a:r>
              <a:rPr lang="en-US" sz="2000" dirty="0">
                <a:solidFill>
                  <a:schemeClr val="tx1"/>
                </a:solidFill>
                <a:latin typeface="Consolas" pitchFamily="49" charset="0"/>
                <a:cs typeface="Consolas" pitchFamily="49" charset="0"/>
              </a:rPr>
              <a:t>    &lt;meta name="</a:t>
            </a:r>
            <a:r>
              <a:rPr lang="en-US" sz="2000" dirty="0" err="1">
                <a:solidFill>
                  <a:schemeClr val="tx1"/>
                </a:solidFill>
                <a:latin typeface="Consolas" pitchFamily="49" charset="0"/>
                <a:cs typeface="Consolas" pitchFamily="49" charset="0"/>
              </a:rPr>
              <a:t>msapplication</a:t>
            </a:r>
            <a:r>
              <a:rPr lang="en-US" sz="2000" dirty="0">
                <a:solidFill>
                  <a:schemeClr val="tx1"/>
                </a:solidFill>
                <a:latin typeface="Consolas" pitchFamily="49" charset="0"/>
                <a:cs typeface="Consolas" pitchFamily="49" charset="0"/>
              </a:rPr>
              <a:t>-tooltip" content="Photo Gallery" /&gt;</a:t>
            </a:r>
          </a:p>
          <a:p>
            <a:r>
              <a:rPr lang="en-US" sz="2000" dirty="0">
                <a:solidFill>
                  <a:schemeClr val="tx1"/>
                </a:solidFill>
                <a:latin typeface="Consolas" pitchFamily="49" charset="0"/>
                <a:cs typeface="Consolas" pitchFamily="49" charset="0"/>
              </a:rPr>
              <a:t>    &lt;meta name="</a:t>
            </a:r>
            <a:r>
              <a:rPr lang="en-US" sz="2000" dirty="0" err="1">
                <a:solidFill>
                  <a:schemeClr val="tx1"/>
                </a:solidFill>
                <a:latin typeface="Consolas" pitchFamily="49" charset="0"/>
                <a:cs typeface="Consolas" pitchFamily="49" charset="0"/>
              </a:rPr>
              <a:t>msapplication</a:t>
            </a:r>
            <a:r>
              <a:rPr lang="en-US" sz="2000" dirty="0">
                <a:solidFill>
                  <a:schemeClr val="tx1"/>
                </a:solidFill>
                <a:latin typeface="Consolas" pitchFamily="49" charset="0"/>
                <a:cs typeface="Consolas" pitchFamily="49" charset="0"/>
              </a:rPr>
              <a:t>-window" content="width=1024;height=768" /&gt;</a:t>
            </a:r>
          </a:p>
          <a:p>
            <a:r>
              <a:rPr lang="en-US" sz="2000" dirty="0">
                <a:solidFill>
                  <a:schemeClr val="tx1"/>
                </a:solidFill>
                <a:latin typeface="Consolas" pitchFamily="49" charset="0"/>
                <a:cs typeface="Consolas" pitchFamily="49" charset="0"/>
              </a:rPr>
              <a:t>    &lt;meta name="</a:t>
            </a:r>
            <a:r>
              <a:rPr lang="en-US" sz="2000" dirty="0" err="1">
                <a:solidFill>
                  <a:schemeClr val="tx1"/>
                </a:solidFill>
                <a:latin typeface="Consolas" pitchFamily="49" charset="0"/>
                <a:cs typeface="Consolas" pitchFamily="49" charset="0"/>
              </a:rPr>
              <a:t>msapplication-starturl</a:t>
            </a:r>
            <a:r>
              <a:rPr lang="en-US" sz="2000" dirty="0">
                <a:solidFill>
                  <a:schemeClr val="tx1"/>
                </a:solidFill>
                <a:latin typeface="Consolas" pitchFamily="49" charset="0"/>
                <a:cs typeface="Consolas" pitchFamily="49" charset="0"/>
              </a:rPr>
              <a:t>" content="http://localhost:42179/" /&gt;</a:t>
            </a:r>
            <a:endParaRPr lang="en-US" sz="2000" dirty="0" smtClean="0">
              <a:solidFill>
                <a:schemeClr val="tx1"/>
              </a:solidFill>
              <a:latin typeface="Consolas" pitchFamily="49" charset="0"/>
              <a:cs typeface="Consolas" pitchFamily="49" charset="0"/>
            </a:endParaRPr>
          </a:p>
          <a:p>
            <a:r>
              <a:rPr lang="en-US" sz="2000" dirty="0" smtClean="0">
                <a:solidFill>
                  <a:schemeClr val="accent6"/>
                </a:solidFill>
                <a:latin typeface="Consolas" pitchFamily="49" charset="0"/>
                <a:cs typeface="Consolas" pitchFamily="49" charset="0"/>
              </a:rPr>
              <a:t>    &lt;</a:t>
            </a:r>
            <a:r>
              <a:rPr lang="en-US" sz="2000" dirty="0">
                <a:solidFill>
                  <a:schemeClr val="accent6"/>
                </a:solidFill>
                <a:latin typeface="Consolas" pitchFamily="49" charset="0"/>
                <a:cs typeface="Consolas" pitchFamily="49" charset="0"/>
              </a:rPr>
              <a:t>meta name="</a:t>
            </a:r>
            <a:r>
              <a:rPr lang="en-US" sz="2000" dirty="0" err="1">
                <a:solidFill>
                  <a:schemeClr val="accent6"/>
                </a:solidFill>
                <a:latin typeface="Consolas" pitchFamily="49" charset="0"/>
                <a:cs typeface="Consolas" pitchFamily="49" charset="0"/>
              </a:rPr>
              <a:t>msapplication</a:t>
            </a:r>
            <a:r>
              <a:rPr lang="en-US" sz="2000" dirty="0">
                <a:solidFill>
                  <a:schemeClr val="accent6"/>
                </a:solidFill>
                <a:latin typeface="Consolas" pitchFamily="49" charset="0"/>
                <a:cs typeface="Consolas" pitchFamily="49" charset="0"/>
              </a:rPr>
              <a:t>-</a:t>
            </a:r>
            <a:r>
              <a:rPr lang="en-US" sz="2000" dirty="0" err="1">
                <a:solidFill>
                  <a:schemeClr val="accent6"/>
                </a:solidFill>
                <a:latin typeface="Consolas" pitchFamily="49" charset="0"/>
                <a:cs typeface="Consolas" pitchFamily="49" charset="0"/>
              </a:rPr>
              <a:t>navbutton</a:t>
            </a:r>
            <a:r>
              <a:rPr lang="en-US" sz="2000" dirty="0">
                <a:solidFill>
                  <a:schemeClr val="accent6"/>
                </a:solidFill>
                <a:latin typeface="Consolas" pitchFamily="49" charset="0"/>
                <a:cs typeface="Consolas" pitchFamily="49" charset="0"/>
              </a:rPr>
              <a:t>-color" content="#00FF00" /&gt;</a:t>
            </a:r>
          </a:p>
          <a:p>
            <a:r>
              <a:rPr lang="en-US" sz="2000" dirty="0" smtClean="0">
                <a:solidFill>
                  <a:schemeClr val="tx1"/>
                </a:solidFill>
                <a:latin typeface="Consolas" pitchFamily="49" charset="0"/>
                <a:cs typeface="Consolas" pitchFamily="49" charset="0"/>
              </a:rPr>
              <a:t>&lt;/</a:t>
            </a:r>
            <a:r>
              <a:rPr lang="en-US" sz="2000" dirty="0">
                <a:solidFill>
                  <a:schemeClr val="tx1"/>
                </a:solidFill>
                <a:latin typeface="Consolas" pitchFamily="49" charset="0"/>
                <a:cs typeface="Consolas" pitchFamily="49" charset="0"/>
              </a:rPr>
              <a:t>head&gt;</a:t>
            </a:r>
          </a:p>
        </p:txBody>
      </p:sp>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176" y="3968460"/>
            <a:ext cx="4457044" cy="195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2241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Customizing the Icon</a:t>
            </a:r>
            <a:endParaRPr lang="en-US" dirty="0"/>
          </a:p>
        </p:txBody>
      </p:sp>
      <p:sp>
        <p:nvSpPr>
          <p:cNvPr id="28" name="Rounded Rectangle 27"/>
          <p:cNvSpPr/>
          <p:nvPr/>
        </p:nvSpPr>
        <p:spPr bwMode="auto">
          <a:xfrm>
            <a:off x="510637" y="1330036"/>
            <a:ext cx="11210308" cy="3063834"/>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&lt;head&gt;</a:t>
            </a:r>
          </a:p>
          <a:p>
            <a:r>
              <a:rPr lang="en-US" sz="2000" dirty="0">
                <a:solidFill>
                  <a:schemeClr val="tx1"/>
                </a:solidFill>
                <a:latin typeface="Consolas" pitchFamily="49" charset="0"/>
                <a:cs typeface="Consolas" pitchFamily="49" charset="0"/>
              </a:rPr>
              <a:t> </a:t>
            </a:r>
            <a:r>
              <a:rPr lang="en-US" sz="2000" dirty="0" smtClean="0">
                <a:solidFill>
                  <a:schemeClr val="tx1"/>
                </a:solidFill>
                <a:latin typeface="Consolas" pitchFamily="49" charset="0"/>
                <a:cs typeface="Consolas" pitchFamily="49" charset="0"/>
              </a:rPr>
              <a:t>   &lt;</a:t>
            </a:r>
            <a:r>
              <a:rPr lang="en-US" sz="2000" dirty="0">
                <a:solidFill>
                  <a:schemeClr val="tx1"/>
                </a:solidFill>
                <a:latin typeface="Consolas" pitchFamily="49" charset="0"/>
                <a:cs typeface="Consolas" pitchFamily="49" charset="0"/>
              </a:rPr>
              <a:t>title&gt;@</a:t>
            </a:r>
            <a:r>
              <a:rPr lang="en-US" sz="2000" dirty="0" err="1">
                <a:solidFill>
                  <a:schemeClr val="tx1"/>
                </a:solidFill>
                <a:latin typeface="Consolas" pitchFamily="49" charset="0"/>
                <a:cs typeface="Consolas" pitchFamily="49" charset="0"/>
              </a:rPr>
              <a:t>Page.Title</a:t>
            </a:r>
            <a:r>
              <a:rPr lang="en-US" sz="2000" dirty="0">
                <a:solidFill>
                  <a:schemeClr val="tx1"/>
                </a:solidFill>
                <a:latin typeface="Consolas" pitchFamily="49" charset="0"/>
                <a:cs typeface="Consolas" pitchFamily="49" charset="0"/>
              </a:rPr>
              <a:t>&lt;/title&gt;</a:t>
            </a:r>
          </a:p>
          <a:p>
            <a:r>
              <a:rPr lang="en-US" sz="2000" dirty="0">
                <a:solidFill>
                  <a:schemeClr val="tx1"/>
                </a:solidFill>
                <a:latin typeface="Consolas" pitchFamily="49" charset="0"/>
                <a:cs typeface="Consolas" pitchFamily="49" charset="0"/>
              </a:rPr>
              <a:t>    &lt;meta name="application-name" content="Photo Gallery" /&gt;</a:t>
            </a:r>
          </a:p>
          <a:p>
            <a:r>
              <a:rPr lang="en-US" sz="2000" dirty="0">
                <a:solidFill>
                  <a:schemeClr val="tx1"/>
                </a:solidFill>
                <a:latin typeface="Consolas" pitchFamily="49" charset="0"/>
                <a:cs typeface="Consolas" pitchFamily="49" charset="0"/>
              </a:rPr>
              <a:t>    &lt;meta name="</a:t>
            </a:r>
            <a:r>
              <a:rPr lang="en-US" sz="2000" dirty="0" err="1">
                <a:solidFill>
                  <a:schemeClr val="tx1"/>
                </a:solidFill>
                <a:latin typeface="Consolas" pitchFamily="49" charset="0"/>
                <a:cs typeface="Consolas" pitchFamily="49" charset="0"/>
              </a:rPr>
              <a:t>msapplication</a:t>
            </a:r>
            <a:r>
              <a:rPr lang="en-US" sz="2000" dirty="0">
                <a:solidFill>
                  <a:schemeClr val="tx1"/>
                </a:solidFill>
                <a:latin typeface="Consolas" pitchFamily="49" charset="0"/>
                <a:cs typeface="Consolas" pitchFamily="49" charset="0"/>
              </a:rPr>
              <a:t>-tooltip" content="Photo Gallery" /&gt;</a:t>
            </a:r>
          </a:p>
          <a:p>
            <a:r>
              <a:rPr lang="en-US" sz="2000" dirty="0">
                <a:solidFill>
                  <a:schemeClr val="tx1"/>
                </a:solidFill>
                <a:latin typeface="Consolas" pitchFamily="49" charset="0"/>
                <a:cs typeface="Consolas" pitchFamily="49" charset="0"/>
              </a:rPr>
              <a:t>    &lt;meta name="</a:t>
            </a:r>
            <a:r>
              <a:rPr lang="en-US" sz="2000" dirty="0" err="1">
                <a:solidFill>
                  <a:schemeClr val="tx1"/>
                </a:solidFill>
                <a:latin typeface="Consolas" pitchFamily="49" charset="0"/>
                <a:cs typeface="Consolas" pitchFamily="49" charset="0"/>
              </a:rPr>
              <a:t>msapplication</a:t>
            </a:r>
            <a:r>
              <a:rPr lang="en-US" sz="2000" dirty="0">
                <a:solidFill>
                  <a:schemeClr val="tx1"/>
                </a:solidFill>
                <a:latin typeface="Consolas" pitchFamily="49" charset="0"/>
                <a:cs typeface="Consolas" pitchFamily="49" charset="0"/>
              </a:rPr>
              <a:t>-window" content="width=1024;height=768" /&gt;</a:t>
            </a:r>
          </a:p>
          <a:p>
            <a:r>
              <a:rPr lang="en-US" sz="2000" dirty="0">
                <a:solidFill>
                  <a:schemeClr val="tx1"/>
                </a:solidFill>
                <a:latin typeface="Consolas" pitchFamily="49" charset="0"/>
                <a:cs typeface="Consolas" pitchFamily="49" charset="0"/>
              </a:rPr>
              <a:t>    &lt;meta name="</a:t>
            </a:r>
            <a:r>
              <a:rPr lang="en-US" sz="2000" dirty="0" err="1">
                <a:solidFill>
                  <a:schemeClr val="tx1"/>
                </a:solidFill>
                <a:latin typeface="Consolas" pitchFamily="49" charset="0"/>
                <a:cs typeface="Consolas" pitchFamily="49" charset="0"/>
              </a:rPr>
              <a:t>msapplication-starturl</a:t>
            </a:r>
            <a:r>
              <a:rPr lang="en-US" sz="2000" dirty="0">
                <a:solidFill>
                  <a:schemeClr val="tx1"/>
                </a:solidFill>
                <a:latin typeface="Consolas" pitchFamily="49" charset="0"/>
                <a:cs typeface="Consolas" pitchFamily="49" charset="0"/>
              </a:rPr>
              <a:t>" content="http://localhost:42179/" /&gt;</a:t>
            </a:r>
            <a:endParaRPr lang="en-US" sz="2000" dirty="0" smtClean="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    &lt;</a:t>
            </a:r>
            <a:r>
              <a:rPr lang="en-US" sz="2000" dirty="0">
                <a:solidFill>
                  <a:schemeClr val="tx1"/>
                </a:solidFill>
                <a:latin typeface="Consolas" pitchFamily="49" charset="0"/>
                <a:cs typeface="Consolas" pitchFamily="49" charset="0"/>
              </a:rPr>
              <a:t>meta name="</a:t>
            </a:r>
            <a:r>
              <a:rPr lang="en-US" sz="2000" dirty="0" err="1">
                <a:solidFill>
                  <a:schemeClr val="tx1"/>
                </a:solidFill>
                <a:latin typeface="Consolas" pitchFamily="49" charset="0"/>
                <a:cs typeface="Consolas" pitchFamily="49" charset="0"/>
              </a:rPr>
              <a:t>msapplication</a:t>
            </a:r>
            <a:r>
              <a:rPr lang="en-US" sz="2000" dirty="0">
                <a:solidFill>
                  <a:schemeClr val="tx1"/>
                </a:solidFill>
                <a:latin typeface="Consolas" pitchFamily="49" charset="0"/>
                <a:cs typeface="Consolas" pitchFamily="49" charset="0"/>
              </a:rPr>
              <a:t>-</a:t>
            </a:r>
            <a:r>
              <a:rPr lang="en-US" sz="2000" dirty="0" err="1">
                <a:solidFill>
                  <a:schemeClr val="tx1"/>
                </a:solidFill>
                <a:latin typeface="Consolas" pitchFamily="49" charset="0"/>
                <a:cs typeface="Consolas" pitchFamily="49" charset="0"/>
              </a:rPr>
              <a:t>navbutton</a:t>
            </a:r>
            <a:r>
              <a:rPr lang="en-US" sz="2000" dirty="0">
                <a:solidFill>
                  <a:schemeClr val="tx1"/>
                </a:solidFill>
                <a:latin typeface="Consolas" pitchFamily="49" charset="0"/>
                <a:cs typeface="Consolas" pitchFamily="49" charset="0"/>
              </a:rPr>
              <a:t>-color" content="#00FF00" </a:t>
            </a:r>
            <a:r>
              <a:rPr lang="en-US" sz="2000" dirty="0" smtClean="0">
                <a:solidFill>
                  <a:schemeClr val="tx1"/>
                </a:solidFill>
                <a:latin typeface="Consolas" pitchFamily="49" charset="0"/>
                <a:cs typeface="Consolas" pitchFamily="49" charset="0"/>
              </a:rPr>
              <a:t>/&gt;</a:t>
            </a:r>
          </a:p>
          <a:p>
            <a:r>
              <a:rPr lang="en-US" sz="2000" dirty="0">
                <a:solidFill>
                  <a:schemeClr val="accent6"/>
                </a:solidFill>
                <a:latin typeface="Consolas" pitchFamily="49" charset="0"/>
                <a:cs typeface="Consolas" pitchFamily="49" charset="0"/>
              </a:rPr>
              <a:t>    &lt;link </a:t>
            </a:r>
            <a:r>
              <a:rPr lang="en-US" sz="2000" dirty="0" err="1">
                <a:solidFill>
                  <a:schemeClr val="accent6"/>
                </a:solidFill>
                <a:latin typeface="Consolas" pitchFamily="49" charset="0"/>
                <a:cs typeface="Consolas" pitchFamily="49" charset="0"/>
              </a:rPr>
              <a:t>rel</a:t>
            </a:r>
            <a:r>
              <a:rPr lang="en-US" sz="2000" dirty="0">
                <a:solidFill>
                  <a:schemeClr val="accent6"/>
                </a:solidFill>
                <a:latin typeface="Consolas" pitchFamily="49" charset="0"/>
                <a:cs typeface="Consolas" pitchFamily="49" charset="0"/>
              </a:rPr>
              <a:t>="shortcut icon" </a:t>
            </a:r>
            <a:r>
              <a:rPr lang="en-US" sz="2000" dirty="0" err="1">
                <a:solidFill>
                  <a:schemeClr val="accent6"/>
                </a:solidFill>
                <a:latin typeface="Consolas" pitchFamily="49" charset="0"/>
                <a:cs typeface="Consolas" pitchFamily="49" charset="0"/>
              </a:rPr>
              <a:t>href</a:t>
            </a:r>
            <a:r>
              <a:rPr lang="en-US" sz="2000" dirty="0">
                <a:solidFill>
                  <a:schemeClr val="accent6"/>
                </a:solidFill>
                <a:latin typeface="Consolas" pitchFamily="49" charset="0"/>
                <a:cs typeface="Consolas" pitchFamily="49" charset="0"/>
              </a:rPr>
              <a:t>="~/slr_camera.ico"/&gt;</a:t>
            </a:r>
          </a:p>
          <a:p>
            <a:r>
              <a:rPr lang="en-US" sz="2000" dirty="0" smtClean="0">
                <a:solidFill>
                  <a:schemeClr val="tx1"/>
                </a:solidFill>
                <a:latin typeface="Consolas" pitchFamily="49" charset="0"/>
                <a:cs typeface="Consolas" pitchFamily="49" charset="0"/>
              </a:rPr>
              <a:t>&lt;/</a:t>
            </a:r>
            <a:r>
              <a:rPr lang="en-US" sz="2000" dirty="0">
                <a:solidFill>
                  <a:schemeClr val="tx1"/>
                </a:solidFill>
                <a:latin typeface="Consolas" pitchFamily="49" charset="0"/>
                <a:cs typeface="Consolas" pitchFamily="49" charset="0"/>
              </a:rPr>
              <a:t>head&gt;</a:t>
            </a:r>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148" y="4107277"/>
            <a:ext cx="5954136" cy="245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0473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Adding a Jump List</a:t>
            </a:r>
            <a:endParaRPr lang="en-US" dirty="0"/>
          </a:p>
        </p:txBody>
      </p:sp>
      <p:sp>
        <p:nvSpPr>
          <p:cNvPr id="28" name="Rounded Rectangle 27"/>
          <p:cNvSpPr/>
          <p:nvPr/>
        </p:nvSpPr>
        <p:spPr bwMode="auto">
          <a:xfrm>
            <a:off x="510637" y="1330035"/>
            <a:ext cx="11210308" cy="4227617"/>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&lt;head&gt;</a:t>
            </a:r>
          </a:p>
          <a:p>
            <a:r>
              <a:rPr lang="en-US" sz="2000" dirty="0">
                <a:solidFill>
                  <a:schemeClr val="tx1"/>
                </a:solidFill>
                <a:latin typeface="Consolas" pitchFamily="49" charset="0"/>
                <a:cs typeface="Consolas" pitchFamily="49" charset="0"/>
              </a:rPr>
              <a:t> </a:t>
            </a:r>
            <a:r>
              <a:rPr lang="en-US" sz="2000" dirty="0" smtClean="0">
                <a:solidFill>
                  <a:schemeClr val="tx1"/>
                </a:solidFill>
                <a:latin typeface="Consolas" pitchFamily="49" charset="0"/>
                <a:cs typeface="Consolas" pitchFamily="49" charset="0"/>
              </a:rPr>
              <a:t>   &lt;</a:t>
            </a:r>
            <a:r>
              <a:rPr lang="en-US" sz="2000" dirty="0">
                <a:solidFill>
                  <a:schemeClr val="tx1"/>
                </a:solidFill>
                <a:latin typeface="Consolas" pitchFamily="49" charset="0"/>
                <a:cs typeface="Consolas" pitchFamily="49" charset="0"/>
              </a:rPr>
              <a:t>title&gt;@</a:t>
            </a:r>
            <a:r>
              <a:rPr lang="en-US" sz="2000" dirty="0" err="1">
                <a:solidFill>
                  <a:schemeClr val="tx1"/>
                </a:solidFill>
                <a:latin typeface="Consolas" pitchFamily="49" charset="0"/>
                <a:cs typeface="Consolas" pitchFamily="49" charset="0"/>
              </a:rPr>
              <a:t>Page.Title</a:t>
            </a:r>
            <a:r>
              <a:rPr lang="en-US" sz="2000" dirty="0">
                <a:solidFill>
                  <a:schemeClr val="tx1"/>
                </a:solidFill>
                <a:latin typeface="Consolas" pitchFamily="49" charset="0"/>
                <a:cs typeface="Consolas" pitchFamily="49" charset="0"/>
              </a:rPr>
              <a:t>&lt;/title</a:t>
            </a:r>
            <a:r>
              <a:rPr lang="en-US" sz="2000" dirty="0" smtClean="0">
                <a:solidFill>
                  <a:schemeClr val="tx1"/>
                </a:solidFill>
                <a:latin typeface="Consolas" pitchFamily="49" charset="0"/>
                <a:cs typeface="Consolas" pitchFamily="49" charset="0"/>
              </a:rPr>
              <a:t>&gt;</a:t>
            </a:r>
          </a:p>
          <a:p>
            <a:r>
              <a:rPr lang="en-US" sz="2000" dirty="0">
                <a:solidFill>
                  <a:schemeClr val="tx1"/>
                </a:solidFill>
                <a:latin typeface="Consolas" pitchFamily="49" charset="0"/>
                <a:cs typeface="Consolas" pitchFamily="49" charset="0"/>
              </a:rPr>
              <a:t> </a:t>
            </a:r>
            <a:r>
              <a:rPr lang="en-US" sz="2000" dirty="0" smtClean="0">
                <a:solidFill>
                  <a:schemeClr val="tx1"/>
                </a:solidFill>
                <a:latin typeface="Consolas" pitchFamily="49" charset="0"/>
                <a:cs typeface="Consolas" pitchFamily="49" charset="0"/>
              </a:rPr>
              <a:t>   …</a:t>
            </a:r>
            <a:endParaRPr lang="en-US" sz="2000" dirty="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    &lt;link </a:t>
            </a:r>
            <a:r>
              <a:rPr lang="en-US" sz="2000" dirty="0" err="1" smtClean="0">
                <a:solidFill>
                  <a:schemeClr val="tx1"/>
                </a:solidFill>
                <a:latin typeface="Consolas" pitchFamily="49" charset="0"/>
                <a:cs typeface="Consolas" pitchFamily="49" charset="0"/>
              </a:rPr>
              <a:t>rel</a:t>
            </a:r>
            <a:r>
              <a:rPr lang="en-US" sz="2000" dirty="0" smtClean="0">
                <a:solidFill>
                  <a:schemeClr val="tx1"/>
                </a:solidFill>
                <a:latin typeface="Consolas" pitchFamily="49" charset="0"/>
                <a:cs typeface="Consolas" pitchFamily="49" charset="0"/>
              </a:rPr>
              <a:t>="shortcut icon" </a:t>
            </a:r>
            <a:r>
              <a:rPr lang="en-US" sz="2000" dirty="0" err="1" smtClean="0">
                <a:solidFill>
                  <a:schemeClr val="tx1"/>
                </a:solidFill>
                <a:latin typeface="Consolas" pitchFamily="49" charset="0"/>
                <a:cs typeface="Consolas" pitchFamily="49" charset="0"/>
              </a:rPr>
              <a:t>href</a:t>
            </a:r>
            <a:r>
              <a:rPr lang="en-US" sz="2000" dirty="0" smtClean="0">
                <a:solidFill>
                  <a:schemeClr val="tx1"/>
                </a:solidFill>
                <a:latin typeface="Consolas" pitchFamily="49" charset="0"/>
                <a:cs typeface="Consolas" pitchFamily="49" charset="0"/>
              </a:rPr>
              <a:t>="~/slr_camera.ico"/&gt;</a:t>
            </a:r>
          </a:p>
          <a:p>
            <a:r>
              <a:rPr lang="en-US" sz="2000" dirty="0" smtClean="0">
                <a:solidFill>
                  <a:schemeClr val="accent6"/>
                </a:solidFill>
                <a:latin typeface="Consolas" pitchFamily="49" charset="0"/>
                <a:cs typeface="Consolas" pitchFamily="49" charset="0"/>
              </a:rPr>
              <a:t>    &lt;</a:t>
            </a:r>
            <a:r>
              <a:rPr lang="en-US" sz="2000" dirty="0">
                <a:solidFill>
                  <a:schemeClr val="accent6"/>
                </a:solidFill>
                <a:latin typeface="Consolas" pitchFamily="49" charset="0"/>
                <a:cs typeface="Consolas" pitchFamily="49" charset="0"/>
              </a:rPr>
              <a:t>meta name="</a:t>
            </a:r>
            <a:r>
              <a:rPr lang="en-US" sz="2000" dirty="0" err="1">
                <a:solidFill>
                  <a:schemeClr val="accent6"/>
                </a:solidFill>
                <a:latin typeface="Consolas" pitchFamily="49" charset="0"/>
                <a:cs typeface="Consolas" pitchFamily="49" charset="0"/>
              </a:rPr>
              <a:t>msapplication</a:t>
            </a:r>
            <a:r>
              <a:rPr lang="en-US" sz="2000" dirty="0">
                <a:solidFill>
                  <a:schemeClr val="accent6"/>
                </a:solidFill>
                <a:latin typeface="Consolas" pitchFamily="49" charset="0"/>
                <a:cs typeface="Consolas" pitchFamily="49" charset="0"/>
              </a:rPr>
              <a:t>-task" content="name=New Gallery;</a:t>
            </a:r>
          </a:p>
          <a:p>
            <a:r>
              <a:rPr lang="en-US" sz="2000" dirty="0" smtClean="0">
                <a:solidFill>
                  <a:schemeClr val="accent6"/>
                </a:solidFill>
                <a:latin typeface="Consolas" pitchFamily="49" charset="0"/>
                <a:cs typeface="Consolas" pitchFamily="49" charset="0"/>
              </a:rPr>
              <a:t>          action-</a:t>
            </a:r>
            <a:r>
              <a:rPr lang="en-US" sz="2000" dirty="0" err="1" smtClean="0">
                <a:solidFill>
                  <a:schemeClr val="accent6"/>
                </a:solidFill>
                <a:latin typeface="Consolas" pitchFamily="49" charset="0"/>
                <a:cs typeface="Consolas" pitchFamily="49" charset="0"/>
              </a:rPr>
              <a:t>uri</a:t>
            </a:r>
            <a:r>
              <a:rPr lang="en-US" sz="2000" dirty="0" smtClean="0">
                <a:solidFill>
                  <a:schemeClr val="accent6"/>
                </a:solidFill>
                <a:latin typeface="Consolas" pitchFamily="49" charset="0"/>
                <a:cs typeface="Consolas" pitchFamily="49" charset="0"/>
              </a:rPr>
              <a:t>=http</a:t>
            </a:r>
            <a:r>
              <a:rPr lang="en-US" sz="2000" dirty="0">
                <a:solidFill>
                  <a:schemeClr val="accent6"/>
                </a:solidFill>
                <a:latin typeface="Consolas" pitchFamily="49" charset="0"/>
                <a:cs typeface="Consolas" pitchFamily="49" charset="0"/>
              </a:rPr>
              <a:t>://localhost:42179/New;</a:t>
            </a:r>
          </a:p>
          <a:p>
            <a:r>
              <a:rPr lang="en-US" sz="2000" dirty="0" smtClean="0">
                <a:solidFill>
                  <a:schemeClr val="accent6"/>
                </a:solidFill>
                <a:latin typeface="Consolas" pitchFamily="49" charset="0"/>
                <a:cs typeface="Consolas" pitchFamily="49" charset="0"/>
              </a:rPr>
              <a:t>          icon-</a:t>
            </a:r>
            <a:r>
              <a:rPr lang="en-US" sz="2000" dirty="0" err="1" smtClean="0">
                <a:solidFill>
                  <a:schemeClr val="accent6"/>
                </a:solidFill>
                <a:latin typeface="Consolas" pitchFamily="49" charset="0"/>
                <a:cs typeface="Consolas" pitchFamily="49" charset="0"/>
              </a:rPr>
              <a:t>uri</a:t>
            </a:r>
            <a:r>
              <a:rPr lang="en-US" sz="2000" dirty="0" smtClean="0">
                <a:solidFill>
                  <a:schemeClr val="accent6"/>
                </a:solidFill>
                <a:latin typeface="Consolas" pitchFamily="49" charset="0"/>
                <a:cs typeface="Consolas" pitchFamily="49" charset="0"/>
              </a:rPr>
              <a:t>=favicon.ico</a:t>
            </a:r>
            <a:r>
              <a:rPr lang="en-US" sz="2000" dirty="0">
                <a:solidFill>
                  <a:schemeClr val="accent6"/>
                </a:solidFill>
                <a:latin typeface="Consolas" pitchFamily="49" charset="0"/>
                <a:cs typeface="Consolas" pitchFamily="49" charset="0"/>
              </a:rPr>
              <a:t>"/&gt;</a:t>
            </a:r>
          </a:p>
          <a:p>
            <a:endParaRPr lang="en-US" sz="2000" dirty="0">
              <a:solidFill>
                <a:schemeClr val="accent6"/>
              </a:solidFill>
              <a:latin typeface="Consolas" pitchFamily="49" charset="0"/>
              <a:cs typeface="Consolas" pitchFamily="49" charset="0"/>
            </a:endParaRPr>
          </a:p>
          <a:p>
            <a:r>
              <a:rPr lang="en-US" sz="2000" dirty="0" smtClean="0">
                <a:solidFill>
                  <a:schemeClr val="accent6"/>
                </a:solidFill>
                <a:latin typeface="Consolas" pitchFamily="49" charset="0"/>
                <a:cs typeface="Consolas" pitchFamily="49" charset="0"/>
              </a:rPr>
              <a:t>    &lt;</a:t>
            </a:r>
            <a:r>
              <a:rPr lang="en-US" sz="2000" dirty="0">
                <a:solidFill>
                  <a:schemeClr val="accent6"/>
                </a:solidFill>
                <a:latin typeface="Consolas" pitchFamily="49" charset="0"/>
                <a:cs typeface="Consolas" pitchFamily="49" charset="0"/>
              </a:rPr>
              <a:t>meta name="</a:t>
            </a:r>
            <a:r>
              <a:rPr lang="en-US" sz="2000" dirty="0" err="1">
                <a:solidFill>
                  <a:schemeClr val="accent6"/>
                </a:solidFill>
                <a:latin typeface="Consolas" pitchFamily="49" charset="0"/>
                <a:cs typeface="Consolas" pitchFamily="49" charset="0"/>
              </a:rPr>
              <a:t>msapplication</a:t>
            </a:r>
            <a:r>
              <a:rPr lang="en-US" sz="2000" dirty="0">
                <a:solidFill>
                  <a:schemeClr val="accent6"/>
                </a:solidFill>
                <a:latin typeface="Consolas" pitchFamily="49" charset="0"/>
                <a:cs typeface="Consolas" pitchFamily="49" charset="0"/>
              </a:rPr>
              <a:t>-task" </a:t>
            </a:r>
          </a:p>
          <a:p>
            <a:r>
              <a:rPr lang="en-US" sz="2000" dirty="0" smtClean="0">
                <a:solidFill>
                  <a:schemeClr val="accent6"/>
                </a:solidFill>
                <a:latin typeface="Consolas" pitchFamily="49" charset="0"/>
                <a:cs typeface="Consolas" pitchFamily="49" charset="0"/>
              </a:rPr>
              <a:t>          content</a:t>
            </a:r>
            <a:r>
              <a:rPr lang="en-US" sz="2000" dirty="0">
                <a:solidFill>
                  <a:schemeClr val="accent6"/>
                </a:solidFill>
                <a:latin typeface="Consolas" pitchFamily="49" charset="0"/>
                <a:cs typeface="Consolas" pitchFamily="49" charset="0"/>
              </a:rPr>
              <a:t>="name=Tags;</a:t>
            </a:r>
          </a:p>
          <a:p>
            <a:r>
              <a:rPr lang="en-US" sz="2000" dirty="0">
                <a:solidFill>
                  <a:schemeClr val="accent6"/>
                </a:solidFill>
                <a:latin typeface="Consolas" pitchFamily="49" charset="0"/>
                <a:cs typeface="Consolas" pitchFamily="49" charset="0"/>
              </a:rPr>
              <a:t>  </a:t>
            </a:r>
            <a:r>
              <a:rPr lang="en-US" sz="2000" dirty="0" smtClean="0">
                <a:solidFill>
                  <a:schemeClr val="accent6"/>
                </a:solidFill>
                <a:latin typeface="Consolas" pitchFamily="49" charset="0"/>
                <a:cs typeface="Consolas" pitchFamily="49" charset="0"/>
              </a:rPr>
              <a:t>        action-</a:t>
            </a:r>
            <a:r>
              <a:rPr lang="en-US" sz="2000" dirty="0" err="1" smtClean="0">
                <a:solidFill>
                  <a:schemeClr val="accent6"/>
                </a:solidFill>
                <a:latin typeface="Consolas" pitchFamily="49" charset="0"/>
                <a:cs typeface="Consolas" pitchFamily="49" charset="0"/>
              </a:rPr>
              <a:t>uri</a:t>
            </a:r>
            <a:r>
              <a:rPr lang="en-US" sz="2000" dirty="0" smtClean="0">
                <a:solidFill>
                  <a:schemeClr val="accent6"/>
                </a:solidFill>
                <a:latin typeface="Consolas" pitchFamily="49" charset="0"/>
                <a:cs typeface="Consolas" pitchFamily="49" charset="0"/>
              </a:rPr>
              <a:t>=http</a:t>
            </a:r>
            <a:r>
              <a:rPr lang="en-US" sz="2000" dirty="0">
                <a:solidFill>
                  <a:schemeClr val="accent6"/>
                </a:solidFill>
                <a:latin typeface="Consolas" pitchFamily="49" charset="0"/>
                <a:cs typeface="Consolas" pitchFamily="49" charset="0"/>
              </a:rPr>
              <a:t>://localhost:42179/Tag;</a:t>
            </a:r>
          </a:p>
          <a:p>
            <a:r>
              <a:rPr lang="en-US" sz="2000" dirty="0" smtClean="0">
                <a:solidFill>
                  <a:schemeClr val="accent6"/>
                </a:solidFill>
                <a:latin typeface="Consolas" pitchFamily="49" charset="0"/>
                <a:cs typeface="Consolas" pitchFamily="49" charset="0"/>
              </a:rPr>
              <a:t>          icon-</a:t>
            </a:r>
            <a:r>
              <a:rPr lang="en-US" sz="2000" dirty="0" err="1" smtClean="0">
                <a:solidFill>
                  <a:schemeClr val="accent6"/>
                </a:solidFill>
                <a:latin typeface="Consolas" pitchFamily="49" charset="0"/>
                <a:cs typeface="Consolas" pitchFamily="49" charset="0"/>
              </a:rPr>
              <a:t>uri</a:t>
            </a:r>
            <a:r>
              <a:rPr lang="en-US" sz="2000" dirty="0" smtClean="0">
                <a:solidFill>
                  <a:schemeClr val="accent6"/>
                </a:solidFill>
                <a:latin typeface="Consolas" pitchFamily="49" charset="0"/>
                <a:cs typeface="Consolas" pitchFamily="49" charset="0"/>
              </a:rPr>
              <a:t>=slr_camera.ico</a:t>
            </a:r>
            <a:r>
              <a:rPr lang="en-US" sz="2000" dirty="0">
                <a:solidFill>
                  <a:schemeClr val="accent6"/>
                </a:solidFill>
                <a:latin typeface="Consolas" pitchFamily="49" charset="0"/>
                <a:cs typeface="Consolas" pitchFamily="49" charset="0"/>
              </a:rPr>
              <a:t>"/&gt;</a:t>
            </a:r>
            <a:endParaRPr lang="en-US" sz="2000" dirty="0" smtClean="0">
              <a:solidFill>
                <a:schemeClr val="accent6"/>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&lt;/</a:t>
            </a:r>
            <a:r>
              <a:rPr lang="en-US" sz="2000" dirty="0">
                <a:solidFill>
                  <a:schemeClr val="tx1"/>
                </a:solidFill>
                <a:latin typeface="Consolas" pitchFamily="49" charset="0"/>
                <a:cs typeface="Consolas" pitchFamily="49" charset="0"/>
              </a:rPr>
              <a:t>head&gt;</a:t>
            </a: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138" y="3843776"/>
            <a:ext cx="3553980" cy="281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4603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519299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375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Pinning a Site</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47287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4939470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5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Interoperable</a:t>
            </a:r>
            <a:endParaRPr lang="en-US" dirty="0"/>
          </a:p>
        </p:txBody>
      </p:sp>
    </p:spTree>
    <p:extLst>
      <p:ext uri="{BB962C8B-B14F-4D97-AF65-F5344CB8AC3E}">
        <p14:creationId xmlns:p14="http://schemas.microsoft.com/office/powerpoint/2010/main" val="205749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6239514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Working with Standards Bodies</a:t>
            </a:r>
            <a:endParaRPr lang="en-US" dirty="0"/>
          </a:p>
        </p:txBody>
      </p:sp>
      <p:sp>
        <p:nvSpPr>
          <p:cNvPr id="5" name="Text Placeholder 4"/>
          <p:cNvSpPr>
            <a:spLocks noGrp="1"/>
          </p:cNvSpPr>
          <p:nvPr>
            <p:ph type="body" sz="quarter" idx="10"/>
          </p:nvPr>
        </p:nvSpPr>
        <p:spPr>
          <a:xfrm>
            <a:off x="519112" y="3463013"/>
            <a:ext cx="5116375" cy="1107996"/>
          </a:xfrm>
        </p:spPr>
        <p:txBody>
          <a:bodyPr/>
          <a:lstStyle/>
          <a:p>
            <a:pPr>
              <a:spcAft>
                <a:spcPts val="1200"/>
              </a:spcAft>
            </a:pPr>
            <a:r>
              <a:rPr lang="en-US" dirty="0"/>
              <a:t>Member of many W3C Working Groups</a:t>
            </a:r>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4166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2914688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60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The HTML Working Group</a:t>
            </a:r>
            <a:endParaRPr lang="en-US" dirty="0"/>
          </a:p>
        </p:txBody>
      </p:sp>
      <p:sp>
        <p:nvSpPr>
          <p:cNvPr id="11" name="Content Placeholder 10"/>
          <p:cNvSpPr>
            <a:spLocks noGrp="1"/>
          </p:cNvSpPr>
          <p:nvPr>
            <p:ph type="body" sz="quarter" idx="10"/>
            <p:custDataLst>
              <p:tags r:id="rId4"/>
            </p:custDataLst>
          </p:nvPr>
        </p:nvSpPr>
        <p:spPr>
          <a:xfrm>
            <a:off x="519112" y="1447799"/>
            <a:ext cx="11149013" cy="2831544"/>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40 W3C Member Organizations</a:t>
            </a:r>
          </a:p>
          <a:p>
            <a:pPr>
              <a:spcAft>
                <a:spcPts val="1200"/>
              </a:spcAft>
            </a:pPr>
            <a:r>
              <a:rPr lang="en-US" dirty="0"/>
              <a:t>411 group </a:t>
            </a:r>
            <a:r>
              <a:rPr lang="en-US" dirty="0" smtClean="0"/>
              <a:t>participants</a:t>
            </a:r>
          </a:p>
          <a:p>
            <a:pPr>
              <a:spcAft>
                <a:spcPts val="1200"/>
              </a:spcAft>
            </a:pPr>
            <a:r>
              <a:rPr lang="en-US" dirty="0"/>
              <a:t>280 invited </a:t>
            </a:r>
            <a:r>
              <a:rPr lang="en-US" dirty="0" smtClean="0"/>
              <a:t>experts</a:t>
            </a:r>
          </a:p>
          <a:p>
            <a:pPr>
              <a:spcAft>
                <a:spcPts val="1200"/>
              </a:spcAft>
            </a:pPr>
            <a:r>
              <a:rPr lang="en-US" dirty="0"/>
              <a:t>9 mailing </a:t>
            </a:r>
            <a:r>
              <a:rPr lang="en-US" dirty="0" smtClean="0"/>
              <a:t>lists</a:t>
            </a:r>
          </a:p>
          <a:p>
            <a:pPr>
              <a:spcAft>
                <a:spcPts val="1200"/>
              </a:spcAft>
            </a:pPr>
            <a:r>
              <a:rPr lang="en-US" dirty="0" smtClean="0"/>
              <a:t>around 4000 </a:t>
            </a:r>
            <a:r>
              <a:rPr lang="en-US" dirty="0"/>
              <a:t>emails on public-html</a:t>
            </a:r>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7917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919700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62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smtClean="0"/>
              <a:t>Keep up with standards adoption</a:t>
            </a:r>
            <a:endParaRPr lang="en-US" dirty="0"/>
          </a:p>
        </p:txBody>
      </p:sp>
      <p:sp>
        <p:nvSpPr>
          <p:cNvPr id="8" name="Freeform 58"/>
          <p:cNvSpPr>
            <a:spLocks noEditPoints="1"/>
          </p:cNvSpPr>
          <p:nvPr/>
        </p:nvSpPr>
        <p:spPr bwMode="black">
          <a:xfrm>
            <a:off x="7196409" y="211516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 name="Text Placeholder 2"/>
          <p:cNvSpPr>
            <a:spLocks noGrp="1"/>
          </p:cNvSpPr>
          <p:nvPr>
            <p:ph type="body" sz="quarter" idx="10"/>
            <p:custDataLst>
              <p:tags r:id="rId3"/>
            </p:custDataLst>
          </p:nvPr>
        </p:nvSpPr>
        <p:spPr>
          <a:xfrm>
            <a:off x="519112" y="1447799"/>
            <a:ext cx="11149013" cy="1649682"/>
          </a:xfrm>
        </p:spPr>
        <p:txBody>
          <a:bodyPr/>
          <a:lstStyle/>
          <a:p>
            <a:pPr>
              <a:spcAft>
                <a:spcPts val="1200"/>
              </a:spcAft>
            </a:pPr>
            <a:r>
              <a:rPr lang="en-US" sz="4400" dirty="0">
                <a:ln w="3175">
                  <a:noFill/>
                </a:ln>
                <a:gradFill flip="none" rotWithShape="1">
                  <a:gsLst>
                    <a:gs pos="0">
                      <a:srgbClr val="595959"/>
                    </a:gs>
                    <a:gs pos="86000">
                      <a:srgbClr val="595959"/>
                    </a:gs>
                  </a:gsLst>
                  <a:lin ang="5400000" scaled="0"/>
                  <a:tileRect/>
                </a:gradFill>
                <a:cs typeface="Arial" charset="0"/>
              </a:rPr>
              <a:t>Internet Explorer Testing Center</a:t>
            </a:r>
            <a:r>
              <a:rPr lang="en-US" dirty="0" smtClean="0"/>
              <a:t/>
            </a:r>
            <a:br>
              <a:rPr lang="en-US" dirty="0" smtClean="0"/>
            </a:br>
            <a:r>
              <a:rPr lang="en-US" sz="3200" dirty="0">
                <a:latin typeface="+mn-lt"/>
                <a:hlinkClick r:id="rId8"/>
              </a:rPr>
              <a:t>http://</a:t>
            </a:r>
            <a:r>
              <a:rPr lang="en-US" sz="3200" dirty="0" smtClean="0">
                <a:latin typeface="+mn-lt"/>
                <a:hlinkClick r:id="rId8"/>
              </a:rPr>
              <a:t>samples.msdn.microsoft.com/ietestcenter</a:t>
            </a:r>
            <a:endParaRPr lang="en-US" sz="3200" dirty="0">
              <a:latin typeface="+mn-lt"/>
            </a:endParaRPr>
          </a:p>
          <a:p>
            <a:pPr>
              <a:spcAft>
                <a:spcPts val="1200"/>
              </a:spcAft>
            </a:pPr>
            <a:endParaRPr lang="en-US" sz="3200" dirty="0" smtClean="0">
              <a:latin typeface="+mn-lt"/>
            </a:endParaRPr>
          </a:p>
        </p:txBody>
      </p:sp>
    </p:spTree>
    <p:extLst>
      <p:ext uri="{BB962C8B-B14F-4D97-AF65-F5344CB8AC3E}">
        <p14:creationId xmlns:p14="http://schemas.microsoft.com/office/powerpoint/2010/main" val="118621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8311450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864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IE9 &amp; HTML5</a:t>
            </a:r>
            <a:endParaRPr lang="en-US" dirty="0"/>
          </a:p>
        </p:txBody>
      </p:sp>
    </p:spTree>
    <p:extLst>
      <p:ext uri="{BB962C8B-B14F-4D97-AF65-F5344CB8AC3E}">
        <p14:creationId xmlns:p14="http://schemas.microsoft.com/office/powerpoint/2010/main" val="213161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At a Glance</a:t>
            </a:r>
            <a:endParaRPr lang="en-US" dirty="0"/>
          </a:p>
        </p:txBody>
      </p:sp>
      <p:sp>
        <p:nvSpPr>
          <p:cNvPr id="3" name="Text Placeholder 2"/>
          <p:cNvSpPr>
            <a:spLocks noGrp="1"/>
          </p:cNvSpPr>
          <p:nvPr>
            <p:ph type="body" sz="quarter" idx="10"/>
          </p:nvPr>
        </p:nvSpPr>
        <p:spPr>
          <a:xfrm>
            <a:off x="519112" y="1447799"/>
            <a:ext cx="11149013" cy="1228028"/>
          </a:xfrm>
        </p:spPr>
        <p:txBody>
          <a:bodyPr/>
          <a:lstStyle/>
          <a:p>
            <a:pPr marL="574675" indent="-571500">
              <a:buFont typeface="Arial" pitchFamily="34" charset="0"/>
              <a:buChar char="•"/>
            </a:pPr>
            <a:r>
              <a:rPr lang="en-US" sz="2400" dirty="0"/>
              <a:t>Commonly used to refer to modern open web standards like HTML5, CSS3, and more</a:t>
            </a:r>
          </a:p>
          <a:p>
            <a:pPr marL="574675" indent="-571500">
              <a:buFont typeface="Arial" pitchFamily="34" charset="0"/>
              <a:buChar char="•"/>
            </a:pPr>
            <a:r>
              <a:rPr lang="en-US" sz="2400" dirty="0"/>
              <a:t>Adds new rich media and graphics support (canvas, video, audio, inline SVG…)</a:t>
            </a:r>
          </a:p>
          <a:p>
            <a:pPr marL="574675" indent="-571500">
              <a:buFont typeface="Arial" pitchFamily="34" charset="0"/>
              <a:buChar char="•"/>
            </a:pPr>
            <a:r>
              <a:rPr lang="en-US" sz="2400" dirty="0"/>
              <a:t>Standardizes behavior for browser vendors, enabling same markup</a:t>
            </a:r>
          </a:p>
        </p:txBody>
      </p:sp>
    </p:spTree>
    <p:extLst>
      <p:ext uri="{BB962C8B-B14F-4D97-AF65-F5344CB8AC3E}">
        <p14:creationId xmlns:p14="http://schemas.microsoft.com/office/powerpoint/2010/main" val="52008011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4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1985732"/>
            <a:ext cx="8202259" cy="4105739"/>
          </a:xfrm>
        </p:spPr>
        <p:txBody>
          <a:bodyPr/>
          <a:lstStyle/>
          <a:p>
            <a:r>
              <a:rPr lang="en-US" sz="3200" dirty="0" smtClean="0"/>
              <a:t>Windows and the Web</a:t>
            </a:r>
          </a:p>
          <a:p>
            <a:r>
              <a:rPr lang="en-US" sz="3200" dirty="0" smtClean="0"/>
              <a:t>Pinned Sites</a:t>
            </a:r>
          </a:p>
          <a:p>
            <a:r>
              <a:rPr lang="en-US" sz="3200" dirty="0" smtClean="0"/>
              <a:t>Interoperable</a:t>
            </a:r>
          </a:p>
          <a:p>
            <a:r>
              <a:rPr lang="en-US" sz="3200" dirty="0" smtClean="0"/>
              <a:t>IE9 &amp; HTML5</a:t>
            </a:r>
          </a:p>
          <a:p>
            <a:r>
              <a:rPr lang="en-US" sz="3200" dirty="0" smtClean="0"/>
              <a:t>Building a Fast Web </a:t>
            </a:r>
            <a:r>
              <a:rPr lang="en-US" sz="3200" dirty="0" smtClean="0"/>
              <a:t>Experience</a:t>
            </a:r>
          </a:p>
          <a:p>
            <a:r>
              <a:rPr lang="en-US" sz="3200" dirty="0" smtClean="0"/>
              <a:t>Getting Ready for Internet Explorer 10</a:t>
            </a:r>
            <a:endParaRPr lang="en-US" sz="3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Canvas</a:t>
            </a:r>
            <a:endParaRPr lang="en-US" dirty="0"/>
          </a:p>
        </p:txBody>
      </p:sp>
      <p:sp>
        <p:nvSpPr>
          <p:cNvPr id="18" name="Text Placeholder 17"/>
          <p:cNvSpPr>
            <a:spLocks noGrp="1"/>
          </p:cNvSpPr>
          <p:nvPr>
            <p:ph type="body" sz="quarter" idx="10"/>
          </p:nvPr>
        </p:nvSpPr>
        <p:spPr>
          <a:xfrm>
            <a:off x="519112" y="1447799"/>
            <a:ext cx="11149013" cy="891013"/>
          </a:xfrm>
        </p:spPr>
        <p:txBody>
          <a:bodyPr/>
          <a:lstStyle/>
          <a:p>
            <a:r>
              <a:rPr lang="en-US" sz="2800" dirty="0"/>
              <a:t>A block element that allows developers to draw 2d graphics using JavaScript</a:t>
            </a:r>
          </a:p>
          <a:p>
            <a:r>
              <a:rPr lang="en-US" sz="2800" dirty="0"/>
              <a:t>Methods for drawing include: paths, boxes, circles, text and rasterized images</a:t>
            </a:r>
          </a:p>
        </p:txBody>
      </p:sp>
      <p:sp>
        <p:nvSpPr>
          <p:cNvPr id="28" name="Rounded Rectangle 27"/>
          <p:cNvSpPr/>
          <p:nvPr/>
        </p:nvSpPr>
        <p:spPr bwMode="auto">
          <a:xfrm>
            <a:off x="605641" y="2576945"/>
            <a:ext cx="10224654" cy="3479470"/>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tx1"/>
                </a:solidFill>
                <a:latin typeface="Consolas" pitchFamily="49" charset="0"/>
                <a:cs typeface="Consolas" pitchFamily="49" charset="0"/>
              </a:rPr>
              <a:t>&lt;canvas id="</a:t>
            </a:r>
            <a:r>
              <a:rPr lang="en-US" sz="2000" dirty="0" err="1" smtClean="0">
                <a:solidFill>
                  <a:schemeClr val="tx1"/>
                </a:solidFill>
                <a:latin typeface="Consolas" pitchFamily="49" charset="0"/>
                <a:cs typeface="Consolas" pitchFamily="49" charset="0"/>
              </a:rPr>
              <a:t>myCanvas</a:t>
            </a:r>
            <a:r>
              <a:rPr lang="en-US" sz="2000" dirty="0" smtClean="0">
                <a:solidFill>
                  <a:schemeClr val="tx1"/>
                </a:solidFill>
                <a:latin typeface="Consolas" pitchFamily="49" charset="0"/>
                <a:cs typeface="Consolas" pitchFamily="49" charset="0"/>
              </a:rPr>
              <a:t>" width="200" height="200"&gt;</a:t>
            </a:r>
          </a:p>
          <a:p>
            <a:r>
              <a:rPr lang="en-US" sz="2000" dirty="0" smtClean="0">
                <a:solidFill>
                  <a:schemeClr val="tx1"/>
                </a:solidFill>
                <a:latin typeface="Consolas" pitchFamily="49" charset="0"/>
                <a:cs typeface="Consolas" pitchFamily="49" charset="0"/>
              </a:rPr>
              <a:t>  Your browser doesn’t support Canvas, sorry.</a:t>
            </a:r>
          </a:p>
          <a:p>
            <a:r>
              <a:rPr lang="en-US" sz="2000" dirty="0" smtClean="0">
                <a:solidFill>
                  <a:schemeClr val="tx1"/>
                </a:solidFill>
                <a:latin typeface="Consolas" pitchFamily="49" charset="0"/>
                <a:cs typeface="Consolas" pitchFamily="49" charset="0"/>
              </a:rPr>
              <a:t>&lt;/canvas&gt;</a:t>
            </a:r>
          </a:p>
          <a:p>
            <a:endParaRPr lang="en-US" sz="2000" dirty="0" smtClean="0">
              <a:solidFill>
                <a:schemeClr val="tx1"/>
              </a:solidFill>
              <a:latin typeface="Consolas" pitchFamily="49" charset="0"/>
              <a:cs typeface="Consolas" pitchFamily="49" charset="0"/>
            </a:endParaRPr>
          </a:p>
          <a:p>
            <a:r>
              <a:rPr lang="en-US" sz="2000" dirty="0" smtClean="0">
                <a:solidFill>
                  <a:schemeClr val="tx1"/>
                </a:solidFill>
                <a:latin typeface="Consolas" pitchFamily="49" charset="0"/>
                <a:cs typeface="Consolas" pitchFamily="49" charset="0"/>
              </a:rPr>
              <a:t>&lt;script type="text/</a:t>
            </a:r>
            <a:r>
              <a:rPr lang="en-US" sz="2000" dirty="0" err="1" smtClean="0">
                <a:solidFill>
                  <a:schemeClr val="tx1"/>
                </a:solidFill>
                <a:latin typeface="Consolas" pitchFamily="49" charset="0"/>
                <a:cs typeface="Consolas" pitchFamily="49" charset="0"/>
              </a:rPr>
              <a:t>javascript</a:t>
            </a:r>
            <a:r>
              <a:rPr lang="en-US" sz="2000" dirty="0" smtClean="0">
                <a:solidFill>
                  <a:schemeClr val="tx1"/>
                </a:solidFill>
                <a:latin typeface="Consolas" pitchFamily="49" charset="0"/>
                <a:cs typeface="Consolas" pitchFamily="49" charset="0"/>
              </a:rPr>
              <a:t>"&gt;</a:t>
            </a:r>
          </a:p>
          <a:p>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var</a:t>
            </a:r>
            <a:r>
              <a:rPr lang="en-US" sz="2000" dirty="0" smtClean="0">
                <a:solidFill>
                  <a:schemeClr val="tx1"/>
                </a:solidFill>
                <a:latin typeface="Consolas" pitchFamily="49" charset="0"/>
                <a:cs typeface="Consolas" pitchFamily="49" charset="0"/>
              </a:rPr>
              <a:t> example = </a:t>
            </a:r>
            <a:r>
              <a:rPr lang="en-US" sz="2000" dirty="0" err="1" smtClean="0">
                <a:solidFill>
                  <a:schemeClr val="tx1"/>
                </a:solidFill>
                <a:latin typeface="Consolas" pitchFamily="49" charset="0"/>
                <a:cs typeface="Consolas" pitchFamily="49" charset="0"/>
              </a:rPr>
              <a:t>document.getElementById</a:t>
            </a:r>
            <a:r>
              <a:rPr lang="en-US" sz="2000" dirty="0" smtClean="0">
                <a:solidFill>
                  <a:schemeClr val="tx1"/>
                </a:solidFill>
                <a:latin typeface="Consolas" pitchFamily="49" charset="0"/>
                <a:cs typeface="Consolas" pitchFamily="49" charset="0"/>
              </a:rPr>
              <a:t>("</a:t>
            </a:r>
            <a:r>
              <a:rPr lang="en-US" sz="2000" dirty="0" err="1" smtClean="0">
                <a:solidFill>
                  <a:schemeClr val="tx1"/>
                </a:solidFill>
                <a:latin typeface="Consolas" pitchFamily="49" charset="0"/>
                <a:cs typeface="Consolas" pitchFamily="49" charset="0"/>
              </a:rPr>
              <a:t>myCanvas</a:t>
            </a:r>
            <a:r>
              <a:rPr lang="en-US" sz="2000" dirty="0" smtClean="0">
                <a:solidFill>
                  <a:schemeClr val="tx1"/>
                </a:solidFill>
                <a:latin typeface="Consolas" pitchFamily="49" charset="0"/>
                <a:cs typeface="Consolas" pitchFamily="49" charset="0"/>
              </a:rPr>
              <a:t>"); </a:t>
            </a:r>
          </a:p>
          <a:p>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var</a:t>
            </a:r>
            <a:r>
              <a:rPr lang="en-US" sz="2000" dirty="0" smtClean="0">
                <a:solidFill>
                  <a:schemeClr val="tx1"/>
                </a:solidFill>
                <a:latin typeface="Consolas" pitchFamily="49" charset="0"/>
                <a:cs typeface="Consolas" pitchFamily="49" charset="0"/>
              </a:rPr>
              <a:t> context = </a:t>
            </a:r>
            <a:r>
              <a:rPr lang="en-US" sz="2000" dirty="0" err="1" smtClean="0">
                <a:solidFill>
                  <a:schemeClr val="tx1"/>
                </a:solidFill>
                <a:latin typeface="Consolas" pitchFamily="49" charset="0"/>
                <a:cs typeface="Consolas" pitchFamily="49" charset="0"/>
              </a:rPr>
              <a:t>example.getContext</a:t>
            </a:r>
            <a:r>
              <a:rPr lang="en-US" sz="2000" dirty="0" smtClean="0">
                <a:solidFill>
                  <a:schemeClr val="tx1"/>
                </a:solidFill>
                <a:latin typeface="Consolas" pitchFamily="49" charset="0"/>
                <a:cs typeface="Consolas" pitchFamily="49" charset="0"/>
              </a:rPr>
              <a:t>("2d"); </a:t>
            </a:r>
          </a:p>
          <a:p>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context.fillStyle</a:t>
            </a:r>
            <a:r>
              <a:rPr lang="en-US" sz="2000" dirty="0" smtClean="0">
                <a:solidFill>
                  <a:schemeClr val="tx1"/>
                </a:solidFill>
                <a:latin typeface="Consolas" pitchFamily="49" charset="0"/>
                <a:cs typeface="Consolas" pitchFamily="49" charset="0"/>
              </a:rPr>
              <a:t> = "</a:t>
            </a:r>
            <a:r>
              <a:rPr lang="en-US" sz="2000" dirty="0" err="1" smtClean="0">
                <a:solidFill>
                  <a:schemeClr val="tx1"/>
                </a:solidFill>
                <a:latin typeface="Consolas" pitchFamily="49" charset="0"/>
                <a:cs typeface="Consolas" pitchFamily="49" charset="0"/>
              </a:rPr>
              <a:t>rgb</a:t>
            </a:r>
            <a:r>
              <a:rPr lang="en-US" sz="2000" dirty="0" smtClean="0">
                <a:solidFill>
                  <a:schemeClr val="tx1"/>
                </a:solidFill>
                <a:latin typeface="Consolas" pitchFamily="49" charset="0"/>
                <a:cs typeface="Consolas" pitchFamily="49" charset="0"/>
              </a:rPr>
              <a:t>(255,0,0)"; </a:t>
            </a:r>
          </a:p>
          <a:p>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context.fillRect</a:t>
            </a:r>
            <a:r>
              <a:rPr lang="en-US" sz="2000" dirty="0" smtClean="0">
                <a:solidFill>
                  <a:schemeClr val="tx1"/>
                </a:solidFill>
                <a:latin typeface="Consolas" pitchFamily="49" charset="0"/>
                <a:cs typeface="Consolas" pitchFamily="49" charset="0"/>
              </a:rPr>
              <a:t>(30, 30, 50, 50); </a:t>
            </a:r>
          </a:p>
          <a:p>
            <a:r>
              <a:rPr lang="en-US" sz="2000" dirty="0" smtClean="0">
                <a:solidFill>
                  <a:schemeClr val="tx1"/>
                </a:solidFill>
                <a:latin typeface="Consolas" pitchFamily="49" charset="0"/>
                <a:cs typeface="Consolas" pitchFamily="49" charset="0"/>
              </a:rPr>
              <a:t>&lt;/script&gt;</a:t>
            </a:r>
            <a:endParaRPr lang="en-US" sz="2000"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78664531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Scalable Vector Graphics (SVG)</a:t>
            </a:r>
          </a:p>
        </p:txBody>
      </p:sp>
      <p:sp>
        <p:nvSpPr>
          <p:cNvPr id="18" name="Text Placeholder 17"/>
          <p:cNvSpPr>
            <a:spLocks noGrp="1"/>
          </p:cNvSpPr>
          <p:nvPr>
            <p:ph type="body" sz="quarter" idx="10"/>
          </p:nvPr>
        </p:nvSpPr>
        <p:spPr>
          <a:xfrm>
            <a:off x="519112" y="1447799"/>
            <a:ext cx="11149013" cy="2788456"/>
          </a:xfrm>
        </p:spPr>
        <p:txBody>
          <a:bodyPr/>
          <a:lstStyle/>
          <a:p>
            <a:pPr marL="460375" indent="-457200">
              <a:buFont typeface="Arial" pitchFamily="34" charset="0"/>
              <a:buChar char="•"/>
            </a:pPr>
            <a:r>
              <a:rPr lang="en-US" sz="2800" dirty="0"/>
              <a:t>Create and draw 2D vector graphics using XML</a:t>
            </a:r>
          </a:p>
          <a:p>
            <a:pPr marL="460375" indent="-457200">
              <a:buFont typeface="Arial" pitchFamily="34" charset="0"/>
              <a:buChar char="•"/>
            </a:pPr>
            <a:r>
              <a:rPr lang="en-US" sz="2800" dirty="0"/>
              <a:t>Vector images are composed of shapes instead of pixels</a:t>
            </a:r>
          </a:p>
          <a:p>
            <a:pPr marL="460375" indent="-457200">
              <a:buFont typeface="Arial" pitchFamily="34" charset="0"/>
              <a:buChar char="•"/>
            </a:pPr>
            <a:r>
              <a:rPr lang="en-US" sz="2800" dirty="0"/>
              <a:t>Based on the SVG 1.1 2nd Edition Full specification</a:t>
            </a:r>
          </a:p>
          <a:p>
            <a:pPr marL="460375" indent="-457200">
              <a:buFont typeface="Arial" pitchFamily="34" charset="0"/>
              <a:buChar char="•"/>
            </a:pPr>
            <a:r>
              <a:rPr lang="en-US" sz="2800" dirty="0" smtClean="0"/>
              <a:t>Full </a:t>
            </a:r>
            <a:r>
              <a:rPr lang="en-US" sz="2800" dirty="0"/>
              <a:t>DOM access to SVG elements</a:t>
            </a:r>
          </a:p>
          <a:p>
            <a:pPr marL="460375" indent="-457200">
              <a:buFont typeface="Arial" pitchFamily="34" charset="0"/>
              <a:buChar char="•"/>
            </a:pPr>
            <a:r>
              <a:rPr lang="en-US" sz="2800" dirty="0"/>
              <a:t>Document structure, scripting, styling, paths, shapes, colors, transforms, gradients, patterns, masking, clipping, markers, linking and views</a:t>
            </a:r>
          </a:p>
        </p:txBody>
      </p:sp>
    </p:spTree>
    <p:extLst>
      <p:ext uri="{BB962C8B-B14F-4D97-AF65-F5344CB8AC3E}">
        <p14:creationId xmlns:p14="http://schemas.microsoft.com/office/powerpoint/2010/main" val="32956222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SVG Code Example</a:t>
            </a:r>
            <a:endParaRPr lang="en-US" dirty="0"/>
          </a:p>
        </p:txBody>
      </p:sp>
      <p:sp>
        <p:nvSpPr>
          <p:cNvPr id="18" name="Text Placeholder 17"/>
          <p:cNvSpPr>
            <a:spLocks noGrp="1"/>
          </p:cNvSpPr>
          <p:nvPr>
            <p:ph type="body" sz="quarter" idx="10"/>
          </p:nvPr>
        </p:nvSpPr>
        <p:spPr>
          <a:xfrm>
            <a:off x="519112" y="1447799"/>
            <a:ext cx="11149013" cy="891013"/>
          </a:xfrm>
        </p:spPr>
        <p:txBody>
          <a:bodyPr/>
          <a:lstStyle/>
          <a:p>
            <a:r>
              <a:rPr lang="en-US" sz="2800" dirty="0"/>
              <a:t>A block element that allows developers to draw 2d graphics using JavaScript</a:t>
            </a:r>
          </a:p>
          <a:p>
            <a:r>
              <a:rPr lang="en-US" sz="2800" dirty="0"/>
              <a:t>Methods for drawing include: paths, boxes, circles, text and rasterized images</a:t>
            </a:r>
          </a:p>
        </p:txBody>
      </p:sp>
      <p:sp>
        <p:nvSpPr>
          <p:cNvPr id="28" name="Rounded Rectangle 27"/>
          <p:cNvSpPr/>
          <p:nvPr/>
        </p:nvSpPr>
        <p:spPr bwMode="auto">
          <a:xfrm>
            <a:off x="605641" y="2576946"/>
            <a:ext cx="10224654" cy="1615044"/>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a:t>
            </a:r>
            <a:r>
              <a:rPr lang="en-US" sz="2000" dirty="0" err="1">
                <a:solidFill>
                  <a:schemeClr val="tx1"/>
                </a:solidFill>
                <a:latin typeface="Consolas" pitchFamily="49" charset="0"/>
                <a:cs typeface="Consolas" pitchFamily="49" charset="0"/>
              </a:rPr>
              <a:t>svg</a:t>
            </a:r>
            <a:r>
              <a:rPr lang="en-US" sz="2000" dirty="0">
                <a:solidFill>
                  <a:schemeClr val="tx1"/>
                </a:solidFill>
                <a:latin typeface="Consolas" pitchFamily="49" charset="0"/>
                <a:cs typeface="Consolas" pitchFamily="49" charset="0"/>
              </a:rPr>
              <a:t> width="400" height="200" </a:t>
            </a:r>
            <a:r>
              <a:rPr lang="en-US" sz="2000" dirty="0" err="1">
                <a:solidFill>
                  <a:schemeClr val="tx1"/>
                </a:solidFill>
                <a:latin typeface="Consolas" pitchFamily="49" charset="0"/>
                <a:cs typeface="Consolas" pitchFamily="49" charset="0"/>
              </a:rPr>
              <a:t>xmlns</a:t>
            </a:r>
            <a:r>
              <a:rPr lang="en-US" sz="2000" dirty="0">
                <a:solidFill>
                  <a:schemeClr val="tx1"/>
                </a:solidFill>
                <a:latin typeface="Consolas" pitchFamily="49" charset="0"/>
                <a:cs typeface="Consolas" pitchFamily="49" charset="0"/>
              </a:rPr>
              <a:t>="http://www.w3.org/2000/svg"&gt;</a:t>
            </a:r>
          </a:p>
          <a:p>
            <a:r>
              <a:rPr lang="en-US" sz="2000" dirty="0">
                <a:solidFill>
                  <a:schemeClr val="tx1"/>
                </a:solidFill>
                <a:latin typeface="Consolas" pitchFamily="49" charset="0"/>
                <a:cs typeface="Consolas" pitchFamily="49" charset="0"/>
              </a:rPr>
              <a:t>    &lt;</a:t>
            </a:r>
            <a:r>
              <a:rPr lang="en-US" sz="2000" dirty="0" err="1">
                <a:solidFill>
                  <a:schemeClr val="tx1"/>
                </a:solidFill>
                <a:latin typeface="Consolas" pitchFamily="49" charset="0"/>
                <a:cs typeface="Consolas" pitchFamily="49" charset="0"/>
              </a:rPr>
              <a:t>rect</a:t>
            </a:r>
            <a:r>
              <a:rPr lang="en-US" sz="2000" dirty="0">
                <a:solidFill>
                  <a:schemeClr val="tx1"/>
                </a:solidFill>
                <a:latin typeface="Consolas" pitchFamily="49" charset="0"/>
                <a:cs typeface="Consolas" pitchFamily="49" charset="0"/>
              </a:rPr>
              <a:t> fill="red" x="20" y="20" width="100" height="75" /&gt;</a:t>
            </a:r>
          </a:p>
          <a:p>
            <a:r>
              <a:rPr lang="en-US" sz="2000" dirty="0">
                <a:solidFill>
                  <a:schemeClr val="tx1"/>
                </a:solidFill>
                <a:latin typeface="Consolas" pitchFamily="49" charset="0"/>
                <a:cs typeface="Consolas" pitchFamily="49" charset="0"/>
              </a:rPr>
              <a:t>    &lt;</a:t>
            </a:r>
            <a:r>
              <a:rPr lang="en-US" sz="2000" dirty="0" err="1">
                <a:solidFill>
                  <a:schemeClr val="tx1"/>
                </a:solidFill>
                <a:latin typeface="Consolas" pitchFamily="49" charset="0"/>
                <a:cs typeface="Consolas" pitchFamily="49" charset="0"/>
              </a:rPr>
              <a:t>rect</a:t>
            </a:r>
            <a:r>
              <a:rPr lang="en-US" sz="2000" dirty="0">
                <a:solidFill>
                  <a:schemeClr val="tx1"/>
                </a:solidFill>
                <a:latin typeface="Consolas" pitchFamily="49" charset="0"/>
                <a:cs typeface="Consolas" pitchFamily="49" charset="0"/>
              </a:rPr>
              <a:t> fill="blue" x="50" y="50" width="100" height="75" /&gt;</a:t>
            </a:r>
          </a:p>
          <a:p>
            <a:r>
              <a:rPr lang="en-US" sz="2000" dirty="0">
                <a:solidFill>
                  <a:schemeClr val="tx1"/>
                </a:solidFill>
                <a:latin typeface="Consolas" pitchFamily="49" charset="0"/>
                <a:cs typeface="Consolas" pitchFamily="49" charset="0"/>
              </a:rPr>
              <a:t>&lt;/</a:t>
            </a:r>
            <a:r>
              <a:rPr lang="en-US" sz="2000" dirty="0" err="1">
                <a:solidFill>
                  <a:schemeClr val="tx1"/>
                </a:solidFill>
                <a:latin typeface="Consolas" pitchFamily="49" charset="0"/>
                <a:cs typeface="Consolas" pitchFamily="49" charset="0"/>
              </a:rPr>
              <a:t>svg</a:t>
            </a:r>
            <a:r>
              <a:rPr lang="en-US" sz="2000" dirty="0">
                <a:solidFill>
                  <a:schemeClr val="tx1"/>
                </a:solidFill>
                <a:latin typeface="Consolas" pitchFamily="49" charset="0"/>
                <a:cs typeface="Consolas" pitchFamily="49" charset="0"/>
              </a:rPr>
              <a:t>&gt;</a:t>
            </a:r>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17868" y="4277562"/>
            <a:ext cx="16002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02441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a:t>
            </a:r>
            <a:endParaRPr lang="en-US" dirty="0"/>
          </a:p>
        </p:txBody>
      </p:sp>
      <p:sp>
        <p:nvSpPr>
          <p:cNvPr id="18" name="Text Placeholder 17"/>
          <p:cNvSpPr>
            <a:spLocks noGrp="1"/>
          </p:cNvSpPr>
          <p:nvPr>
            <p:ph type="body" sz="quarter" idx="10"/>
          </p:nvPr>
        </p:nvSpPr>
        <p:spPr>
          <a:xfrm>
            <a:off x="519112" y="1447799"/>
            <a:ext cx="11149013" cy="2123658"/>
          </a:xfrm>
        </p:spPr>
        <p:txBody>
          <a:bodyPr/>
          <a:lstStyle/>
          <a:p>
            <a:pPr marL="460375" indent="-457200">
              <a:buFont typeface="Arial" pitchFamily="34" charset="0"/>
              <a:buChar char="•"/>
            </a:pPr>
            <a:r>
              <a:rPr lang="en-US" sz="2400" dirty="0"/>
              <a:t>Support for the HTML5 &lt;video&gt; element</a:t>
            </a:r>
          </a:p>
          <a:p>
            <a:pPr marL="460375" indent="-457200">
              <a:buFont typeface="Arial" pitchFamily="34" charset="0"/>
              <a:buChar char="•"/>
            </a:pPr>
            <a:r>
              <a:rPr lang="en-US" sz="2400" dirty="0"/>
              <a:t>Industry-standard MPEG-4/H.264 video</a:t>
            </a:r>
          </a:p>
          <a:p>
            <a:pPr marL="460375" indent="-457200">
              <a:buFont typeface="Arial" pitchFamily="34" charset="0"/>
              <a:buChar char="•"/>
            </a:pPr>
            <a:r>
              <a:rPr lang="en-US" sz="2400" dirty="0"/>
              <a:t>Video can be composited with anything else on the page</a:t>
            </a:r>
          </a:p>
          <a:p>
            <a:pPr marL="460375" indent="-457200">
              <a:buFont typeface="Arial" pitchFamily="34" charset="0"/>
              <a:buChar char="•"/>
            </a:pPr>
            <a:r>
              <a:rPr lang="en-US" sz="2400" dirty="0"/>
              <a:t>HTML content, images, SVG graphics</a:t>
            </a:r>
          </a:p>
          <a:p>
            <a:pPr marL="460375" indent="-457200">
              <a:buFont typeface="Arial" pitchFamily="34" charset="0"/>
              <a:buChar char="•"/>
            </a:pPr>
            <a:r>
              <a:rPr lang="en-US" sz="2400" dirty="0"/>
              <a:t>Hardware accelerated, GPU-based </a:t>
            </a:r>
            <a:r>
              <a:rPr lang="en-US" sz="2400" dirty="0" smtClean="0"/>
              <a:t>decoding</a:t>
            </a:r>
            <a:endParaRPr lang="en-US" sz="2400" dirty="0"/>
          </a:p>
        </p:txBody>
      </p:sp>
    </p:spTree>
    <p:extLst>
      <p:ext uri="{BB962C8B-B14F-4D97-AF65-F5344CB8AC3E}">
        <p14:creationId xmlns:p14="http://schemas.microsoft.com/office/powerpoint/2010/main" val="70650361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 Attributes</a:t>
            </a:r>
            <a:endParaRPr lang="en-US" dirty="0"/>
          </a:p>
        </p:txBody>
      </p:sp>
      <p:sp>
        <p:nvSpPr>
          <p:cNvPr id="18" name="Text Placeholder 17"/>
          <p:cNvSpPr>
            <a:spLocks noGrp="1"/>
          </p:cNvSpPr>
          <p:nvPr>
            <p:ph type="body" sz="quarter" idx="10"/>
          </p:nvPr>
        </p:nvSpPr>
        <p:spPr>
          <a:xfrm>
            <a:off x="519112" y="1447799"/>
            <a:ext cx="11149013" cy="2571473"/>
          </a:xfrm>
        </p:spPr>
        <p:txBody>
          <a:bodyPr/>
          <a:lstStyle/>
          <a:p>
            <a:pPr marL="460375" indent="-457200">
              <a:buFont typeface="Arial" pitchFamily="34" charset="0"/>
              <a:buChar char="•"/>
            </a:pPr>
            <a:r>
              <a:rPr lang="en-US" sz="2400" dirty="0" err="1" smtClean="0"/>
              <a:t>src</a:t>
            </a:r>
            <a:r>
              <a:rPr lang="en-US" sz="2400" dirty="0" smtClean="0"/>
              <a:t> </a:t>
            </a:r>
            <a:r>
              <a:rPr lang="en-US" sz="2400" dirty="0"/>
              <a:t>– specifies the location to pull the source file</a:t>
            </a:r>
          </a:p>
          <a:p>
            <a:pPr marL="460375" indent="-457200">
              <a:buFont typeface="Arial" pitchFamily="34" charset="0"/>
              <a:buChar char="•"/>
            </a:pPr>
            <a:r>
              <a:rPr lang="en-US" sz="2400" dirty="0" err="1"/>
              <a:t>autoplay</a:t>
            </a:r>
            <a:r>
              <a:rPr lang="en-US" sz="2400" dirty="0"/>
              <a:t> – if present starts playing as soon as it’s ready</a:t>
            </a:r>
          </a:p>
          <a:p>
            <a:pPr marL="460375" indent="-457200">
              <a:buFont typeface="Arial" pitchFamily="34" charset="0"/>
              <a:buChar char="•"/>
            </a:pPr>
            <a:r>
              <a:rPr lang="en-US" sz="2400" dirty="0"/>
              <a:t>controls – if present displays controls</a:t>
            </a:r>
          </a:p>
          <a:p>
            <a:pPr marL="460375" indent="-457200">
              <a:buFont typeface="Arial" pitchFamily="34" charset="0"/>
              <a:buChar char="•"/>
            </a:pPr>
            <a:r>
              <a:rPr lang="en-US" sz="2400" dirty="0"/>
              <a:t>preload – if present loads source at page load</a:t>
            </a:r>
          </a:p>
          <a:p>
            <a:pPr marL="460375" indent="-457200">
              <a:buFont typeface="Arial" pitchFamily="34" charset="0"/>
              <a:buChar char="•"/>
            </a:pPr>
            <a:r>
              <a:rPr lang="en-US" sz="2400" dirty="0"/>
              <a:t>loop – if present loops back to the beginning of the video</a:t>
            </a:r>
          </a:p>
          <a:p>
            <a:pPr marL="460375" indent="-457200">
              <a:buFont typeface="Arial" pitchFamily="34" charset="0"/>
              <a:buChar char="•"/>
            </a:pPr>
            <a:r>
              <a:rPr lang="en-US" sz="2400" dirty="0"/>
              <a:t>height &amp; width – specifies the height &amp; width of the player</a:t>
            </a:r>
          </a:p>
        </p:txBody>
      </p:sp>
      <p:sp>
        <p:nvSpPr>
          <p:cNvPr id="4" name="Rounded Rectangle 3"/>
          <p:cNvSpPr/>
          <p:nvPr/>
        </p:nvSpPr>
        <p:spPr bwMode="auto">
          <a:xfrm>
            <a:off x="605641" y="4180114"/>
            <a:ext cx="10224654" cy="1876300"/>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&lt;video </a:t>
            </a:r>
            <a:r>
              <a:rPr lang="en-US" sz="2000" dirty="0" err="1">
                <a:solidFill>
                  <a:schemeClr val="tx1"/>
                </a:solidFill>
                <a:latin typeface="Consolas" pitchFamily="49" charset="0"/>
                <a:cs typeface="Consolas" pitchFamily="49" charset="0"/>
              </a:rPr>
              <a:t>src</a:t>
            </a:r>
            <a:r>
              <a:rPr lang="en-US" sz="2000" dirty="0">
                <a:solidFill>
                  <a:schemeClr val="tx1"/>
                </a:solidFill>
                <a:latin typeface="Consolas" pitchFamily="49" charset="0"/>
                <a:cs typeface="Consolas" pitchFamily="49" charset="0"/>
              </a:rPr>
              <a:t>="video.mp4" id="</a:t>
            </a:r>
            <a:r>
              <a:rPr lang="en-US" sz="2000" dirty="0" err="1">
                <a:solidFill>
                  <a:schemeClr val="tx1"/>
                </a:solidFill>
                <a:latin typeface="Consolas" pitchFamily="49" charset="0"/>
                <a:cs typeface="Consolas" pitchFamily="49" charset="0"/>
              </a:rPr>
              <a:t>videoTag</a:t>
            </a:r>
            <a:r>
              <a:rPr lang="en-US" sz="2000" dirty="0">
                <a:solidFill>
                  <a:schemeClr val="tx1"/>
                </a:solidFill>
                <a:latin typeface="Consolas" pitchFamily="49" charset="0"/>
                <a:cs typeface="Consolas" pitchFamily="49" charset="0"/>
              </a:rPr>
              <a:t>" width="640px" height="360px"&gt;</a:t>
            </a:r>
          </a:p>
          <a:p>
            <a:r>
              <a:rPr lang="en-US" sz="2000" dirty="0">
                <a:solidFill>
                  <a:schemeClr val="tx1"/>
                </a:solidFill>
                <a:latin typeface="Consolas" pitchFamily="49" charset="0"/>
                <a:cs typeface="Consolas" pitchFamily="49" charset="0"/>
              </a:rPr>
              <a:t>  &lt;!-- Only shown when browser doesn’t support video --&gt;</a:t>
            </a:r>
          </a:p>
          <a:p>
            <a:r>
              <a:rPr lang="en-US" sz="2000" dirty="0">
                <a:solidFill>
                  <a:schemeClr val="tx1"/>
                </a:solidFill>
                <a:latin typeface="Consolas" pitchFamily="49" charset="0"/>
                <a:cs typeface="Consolas" pitchFamily="49" charset="0"/>
              </a:rPr>
              <a:t>  &lt;!-- You Could Embed Flash or Silverlight Video Here --&gt;</a:t>
            </a:r>
          </a:p>
          <a:p>
            <a:r>
              <a:rPr lang="en-US" sz="2000" dirty="0">
                <a:solidFill>
                  <a:schemeClr val="tx1"/>
                </a:solidFill>
                <a:latin typeface="Consolas" pitchFamily="49" charset="0"/>
                <a:cs typeface="Consolas" pitchFamily="49" charset="0"/>
              </a:rPr>
              <a:t>&lt;/video&gt;</a:t>
            </a:r>
          </a:p>
        </p:txBody>
      </p:sp>
    </p:spTree>
    <p:extLst>
      <p:ext uri="{BB962C8B-B14F-4D97-AF65-F5344CB8AC3E}">
        <p14:creationId xmlns:p14="http://schemas.microsoft.com/office/powerpoint/2010/main" val="388497491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&lt;audio&gt;</a:t>
            </a:r>
            <a:endParaRPr lang="en-US" dirty="0"/>
          </a:p>
        </p:txBody>
      </p:sp>
      <p:sp>
        <p:nvSpPr>
          <p:cNvPr id="18" name="Text Placeholder 17"/>
          <p:cNvSpPr>
            <a:spLocks noGrp="1"/>
          </p:cNvSpPr>
          <p:nvPr>
            <p:ph type="body" sz="quarter" idx="10"/>
          </p:nvPr>
        </p:nvSpPr>
        <p:spPr>
          <a:xfrm>
            <a:off x="519112" y="1447799"/>
            <a:ext cx="11149013" cy="3019288"/>
          </a:xfrm>
        </p:spPr>
        <p:txBody>
          <a:bodyPr/>
          <a:lstStyle/>
          <a:p>
            <a:pPr marL="460375" indent="-457200">
              <a:buFont typeface="Arial" pitchFamily="34" charset="0"/>
              <a:buChar char="•"/>
            </a:pPr>
            <a:r>
              <a:rPr lang="en-US" sz="2400" dirty="0"/>
              <a:t>Industry-standard MP3 and AAC audio</a:t>
            </a:r>
          </a:p>
          <a:p>
            <a:pPr marL="460375" indent="-457200">
              <a:buFont typeface="Arial" pitchFamily="34" charset="0"/>
              <a:buChar char="•"/>
            </a:pPr>
            <a:r>
              <a:rPr lang="en-US" sz="2400" dirty="0"/>
              <a:t>Fully scriptable via the </a:t>
            </a:r>
            <a:r>
              <a:rPr lang="en-US" sz="2400" dirty="0" smtClean="0"/>
              <a:t>DOM</a:t>
            </a:r>
          </a:p>
          <a:p>
            <a:r>
              <a:rPr lang="en-US" sz="2400" dirty="0" smtClean="0"/>
              <a:t>Attributes</a:t>
            </a:r>
          </a:p>
          <a:p>
            <a:pPr marL="460375" indent="-457200">
              <a:buFont typeface="Arial" pitchFamily="34" charset="0"/>
              <a:buChar char="•"/>
            </a:pPr>
            <a:r>
              <a:rPr lang="en-US" sz="2400" dirty="0" err="1"/>
              <a:t>src</a:t>
            </a:r>
            <a:r>
              <a:rPr lang="en-US" sz="2400" dirty="0"/>
              <a:t> – specifies the location to pull the source file</a:t>
            </a:r>
          </a:p>
          <a:p>
            <a:pPr marL="460375" indent="-457200">
              <a:buFont typeface="Arial" pitchFamily="34" charset="0"/>
              <a:buChar char="•"/>
            </a:pPr>
            <a:r>
              <a:rPr lang="en-US" sz="2400" dirty="0" err="1"/>
              <a:t>autoplay</a:t>
            </a:r>
            <a:r>
              <a:rPr lang="en-US" sz="2400" dirty="0"/>
              <a:t> – if present starts playing as soon as it’s ready</a:t>
            </a:r>
          </a:p>
          <a:p>
            <a:pPr marL="460375" indent="-457200">
              <a:buFont typeface="Arial" pitchFamily="34" charset="0"/>
              <a:buChar char="•"/>
            </a:pPr>
            <a:r>
              <a:rPr lang="en-US" sz="2400" dirty="0"/>
              <a:t>controls – if present displays controls</a:t>
            </a:r>
          </a:p>
          <a:p>
            <a:pPr marL="460375" indent="-457200">
              <a:buFont typeface="Arial" pitchFamily="34" charset="0"/>
              <a:buChar char="•"/>
            </a:pPr>
            <a:r>
              <a:rPr lang="en-US" sz="2400" dirty="0"/>
              <a:t>preload – if present loads source at page </a:t>
            </a:r>
            <a:r>
              <a:rPr lang="en-US" sz="2400" dirty="0" smtClean="0"/>
              <a:t>load</a:t>
            </a:r>
            <a:endParaRPr lang="en-US" sz="2400" dirty="0"/>
          </a:p>
        </p:txBody>
      </p:sp>
      <p:sp>
        <p:nvSpPr>
          <p:cNvPr id="5" name="Rounded Rectangle 4"/>
          <p:cNvSpPr/>
          <p:nvPr/>
        </p:nvSpPr>
        <p:spPr bwMode="auto">
          <a:xfrm>
            <a:off x="605641" y="4655127"/>
            <a:ext cx="10224654" cy="1401286"/>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&lt;audio </a:t>
            </a:r>
            <a:r>
              <a:rPr lang="en-US" sz="2000" dirty="0" err="1">
                <a:solidFill>
                  <a:schemeClr val="tx1"/>
                </a:solidFill>
                <a:latin typeface="Consolas" pitchFamily="49" charset="0"/>
                <a:cs typeface="Consolas" pitchFamily="49" charset="0"/>
              </a:rPr>
              <a:t>src</a:t>
            </a:r>
            <a:r>
              <a:rPr lang="en-US" sz="2000" dirty="0">
                <a:solidFill>
                  <a:schemeClr val="tx1"/>
                </a:solidFill>
                <a:latin typeface="Consolas" pitchFamily="49" charset="0"/>
                <a:cs typeface="Consolas" pitchFamily="49" charset="0"/>
              </a:rPr>
              <a:t>="audio.mp3" id="</a:t>
            </a:r>
            <a:r>
              <a:rPr lang="en-US" sz="2000" dirty="0" err="1">
                <a:solidFill>
                  <a:schemeClr val="tx1"/>
                </a:solidFill>
                <a:latin typeface="Consolas" pitchFamily="49" charset="0"/>
                <a:cs typeface="Consolas" pitchFamily="49" charset="0"/>
              </a:rPr>
              <a:t>audioTag</a:t>
            </a:r>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autoplay</a:t>
            </a:r>
            <a:r>
              <a:rPr lang="en-US" sz="2000" dirty="0">
                <a:solidFill>
                  <a:schemeClr val="tx1"/>
                </a:solidFill>
                <a:latin typeface="Consolas" pitchFamily="49" charset="0"/>
                <a:cs typeface="Consolas" pitchFamily="49" charset="0"/>
              </a:rPr>
              <a:t> controls&gt;</a:t>
            </a:r>
          </a:p>
          <a:p>
            <a:r>
              <a:rPr lang="en-US" sz="2000" dirty="0">
                <a:solidFill>
                  <a:schemeClr val="tx1"/>
                </a:solidFill>
                <a:latin typeface="Consolas" pitchFamily="49" charset="0"/>
                <a:cs typeface="Consolas" pitchFamily="49" charset="0"/>
              </a:rPr>
              <a:t>  &lt;!-- Only shown when browser doesn’t support audio --&gt;</a:t>
            </a:r>
          </a:p>
          <a:p>
            <a:r>
              <a:rPr lang="en-US" sz="2000" dirty="0">
                <a:solidFill>
                  <a:schemeClr val="tx1"/>
                </a:solidFill>
                <a:latin typeface="Consolas" pitchFamily="49" charset="0"/>
                <a:cs typeface="Consolas" pitchFamily="49" charset="0"/>
              </a:rPr>
              <a:t>  &lt;!-- You could embed Flash or Silverlight audio here --&gt;</a:t>
            </a:r>
          </a:p>
          <a:p>
            <a:r>
              <a:rPr lang="en-US" sz="2000" dirty="0">
                <a:solidFill>
                  <a:schemeClr val="tx1"/>
                </a:solidFill>
                <a:latin typeface="Consolas" pitchFamily="49" charset="0"/>
                <a:cs typeface="Consolas" pitchFamily="49" charset="0"/>
              </a:rPr>
              <a:t>&lt;/audio&gt;</a:t>
            </a:r>
          </a:p>
        </p:txBody>
      </p:sp>
    </p:spTree>
    <p:extLst>
      <p:ext uri="{BB962C8B-B14F-4D97-AF65-F5344CB8AC3E}">
        <p14:creationId xmlns:p14="http://schemas.microsoft.com/office/powerpoint/2010/main" val="29402281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Fonts &amp; @font-face</a:t>
            </a:r>
          </a:p>
        </p:txBody>
      </p:sp>
      <p:sp>
        <p:nvSpPr>
          <p:cNvPr id="18" name="Text Placeholder 17"/>
          <p:cNvSpPr>
            <a:spLocks noGrp="1"/>
          </p:cNvSpPr>
          <p:nvPr>
            <p:ph type="body" sz="quarter" idx="10"/>
          </p:nvPr>
        </p:nvSpPr>
        <p:spPr>
          <a:xfrm>
            <a:off x="519112" y="1447799"/>
            <a:ext cx="11149013" cy="780214"/>
          </a:xfrm>
        </p:spPr>
        <p:txBody>
          <a:bodyPr/>
          <a:lstStyle/>
          <a:p>
            <a:pPr marL="460375" indent="-457200">
              <a:buFont typeface="Arial" pitchFamily="34" charset="0"/>
              <a:buChar char="•"/>
            </a:pPr>
            <a:r>
              <a:rPr lang="en-US" sz="2400" dirty="0" smtClean="0"/>
              <a:t>Web </a:t>
            </a:r>
            <a:r>
              <a:rPr lang="en-US" sz="2400" dirty="0"/>
              <a:t>Open Font Format allows you to package and deliver fonts as needed, per site</a:t>
            </a:r>
          </a:p>
          <a:p>
            <a:pPr marL="460375" indent="-457200">
              <a:buFont typeface="Arial" pitchFamily="34" charset="0"/>
              <a:buChar char="•"/>
            </a:pPr>
            <a:r>
              <a:rPr lang="en-US" sz="2400" dirty="0"/>
              <a:t>Designed for web use with the @font-face </a:t>
            </a:r>
            <a:r>
              <a:rPr lang="en-US" sz="2400" dirty="0" smtClean="0"/>
              <a:t>declaration</a:t>
            </a:r>
            <a:endParaRPr lang="en-US" sz="2400" dirty="0"/>
          </a:p>
        </p:txBody>
      </p:sp>
      <p:sp>
        <p:nvSpPr>
          <p:cNvPr id="5" name="Rounded Rectangle 4"/>
          <p:cNvSpPr/>
          <p:nvPr/>
        </p:nvSpPr>
        <p:spPr bwMode="auto">
          <a:xfrm>
            <a:off x="605641" y="2517569"/>
            <a:ext cx="10224654" cy="3538844"/>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&lt;style type="text/</a:t>
            </a:r>
            <a:r>
              <a:rPr lang="en-US" sz="2000" dirty="0" err="1">
                <a:solidFill>
                  <a:schemeClr val="tx1"/>
                </a:solidFill>
                <a:latin typeface="Consolas" pitchFamily="49" charset="0"/>
                <a:cs typeface="Consolas" pitchFamily="49" charset="0"/>
              </a:rPr>
              <a:t>css</a:t>
            </a:r>
            <a:r>
              <a:rPr lang="en-US" sz="2000" dirty="0">
                <a:solidFill>
                  <a:schemeClr val="tx1"/>
                </a:solidFill>
                <a:latin typeface="Consolas" pitchFamily="49" charset="0"/>
                <a:cs typeface="Consolas" pitchFamily="49" charset="0"/>
              </a:rPr>
              <a:t>"&gt;</a:t>
            </a:r>
          </a:p>
          <a:p>
            <a:r>
              <a:rPr lang="en-US" sz="2000" dirty="0">
                <a:solidFill>
                  <a:schemeClr val="tx1"/>
                </a:solidFill>
                <a:latin typeface="Consolas" pitchFamily="49" charset="0"/>
                <a:cs typeface="Consolas" pitchFamily="49" charset="0"/>
              </a:rPr>
              <a:t>  @font-face {</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font-family:MyFontName</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src</a:t>
            </a:r>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url</a:t>
            </a:r>
            <a:r>
              <a:rPr lang="en-US" sz="2000" dirty="0">
                <a:solidFill>
                  <a:schemeClr val="tx1"/>
                </a:solidFill>
                <a:latin typeface="Consolas" pitchFamily="49" charset="0"/>
                <a:cs typeface="Consolas" pitchFamily="49" charset="0"/>
              </a:rPr>
              <a:t>('</a:t>
            </a:r>
            <a:r>
              <a:rPr lang="en-US" sz="2000" dirty="0" err="1">
                <a:solidFill>
                  <a:schemeClr val="tx1"/>
                </a:solidFill>
                <a:latin typeface="Consolas" pitchFamily="49" charset="0"/>
                <a:cs typeface="Consolas" pitchFamily="49" charset="0"/>
              </a:rPr>
              <a:t>FontFile.woff</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 </a:t>
            </a:r>
          </a:p>
          <a:p>
            <a:r>
              <a:rPr lang="en-US" sz="2000" dirty="0">
                <a:solidFill>
                  <a:schemeClr val="tx1"/>
                </a:solidFill>
                <a:latin typeface="Consolas" pitchFamily="49" charset="0"/>
                <a:cs typeface="Consolas" pitchFamily="49" charset="0"/>
              </a:rPr>
              <a:t>&lt;/style&gt;</a:t>
            </a:r>
          </a:p>
          <a:p>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&lt;div style="font: 24pt </a:t>
            </a:r>
            <a:r>
              <a:rPr lang="en-US" sz="2000" dirty="0" err="1">
                <a:solidFill>
                  <a:schemeClr val="tx1"/>
                </a:solidFill>
                <a:latin typeface="Consolas" pitchFamily="49" charset="0"/>
                <a:cs typeface="Consolas" pitchFamily="49" charset="0"/>
              </a:rPr>
              <a:t>MyFontName</a:t>
            </a:r>
            <a:r>
              <a:rPr lang="en-US" sz="2000" dirty="0">
                <a:solidFill>
                  <a:schemeClr val="tx1"/>
                </a:solidFill>
                <a:latin typeface="Consolas" pitchFamily="49" charset="0"/>
                <a:cs typeface="Consolas" pitchFamily="49" charset="0"/>
              </a:rPr>
              <a:t>, sans-serif;"&gt;</a:t>
            </a:r>
          </a:p>
          <a:p>
            <a:r>
              <a:rPr lang="en-US" sz="2000" dirty="0">
                <a:solidFill>
                  <a:schemeClr val="tx1"/>
                </a:solidFill>
                <a:latin typeface="Consolas" pitchFamily="49" charset="0"/>
                <a:cs typeface="Consolas" pitchFamily="49" charset="0"/>
              </a:rPr>
              <a:t> This will render using </a:t>
            </a:r>
            <a:r>
              <a:rPr lang="en-US" sz="2000" dirty="0" err="1">
                <a:solidFill>
                  <a:schemeClr val="tx1"/>
                </a:solidFill>
                <a:latin typeface="Consolas" pitchFamily="49" charset="0"/>
                <a:cs typeface="Consolas" pitchFamily="49" charset="0"/>
              </a:rPr>
              <a:t>MyFontName</a:t>
            </a:r>
            <a:r>
              <a:rPr lang="en-US" sz="2000" dirty="0">
                <a:solidFill>
                  <a:schemeClr val="tx1"/>
                </a:solidFill>
                <a:latin typeface="Consolas" pitchFamily="49" charset="0"/>
                <a:cs typeface="Consolas" pitchFamily="49" charset="0"/>
              </a:rPr>
              <a:t> in </a:t>
            </a:r>
            <a:r>
              <a:rPr lang="en-US" sz="2000" dirty="0" err="1">
                <a:solidFill>
                  <a:schemeClr val="tx1"/>
                </a:solidFill>
                <a:latin typeface="Consolas" pitchFamily="49" charset="0"/>
                <a:cs typeface="Consolas" pitchFamily="49" charset="0"/>
              </a:rPr>
              <a:t>FontFile.woff</a:t>
            </a:r>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&lt;/div&gt;</a:t>
            </a:r>
          </a:p>
        </p:txBody>
      </p:sp>
    </p:spTree>
    <p:extLst>
      <p:ext uri="{BB962C8B-B14F-4D97-AF65-F5344CB8AC3E}">
        <p14:creationId xmlns:p14="http://schemas.microsoft.com/office/powerpoint/2010/main" val="161401371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CSS3 Media Queries</a:t>
            </a:r>
          </a:p>
        </p:txBody>
      </p:sp>
      <p:sp>
        <p:nvSpPr>
          <p:cNvPr id="18" name="Text Placeholder 17"/>
          <p:cNvSpPr>
            <a:spLocks noGrp="1"/>
          </p:cNvSpPr>
          <p:nvPr>
            <p:ph type="body" sz="quarter" idx="10"/>
          </p:nvPr>
        </p:nvSpPr>
        <p:spPr>
          <a:xfrm>
            <a:off x="519112" y="1447799"/>
            <a:ext cx="11149013" cy="332399"/>
          </a:xfrm>
        </p:spPr>
        <p:txBody>
          <a:bodyPr/>
          <a:lstStyle/>
          <a:p>
            <a:pPr marL="460375" indent="-457200">
              <a:buFont typeface="Arial" pitchFamily="34" charset="0"/>
              <a:buChar char="•"/>
            </a:pPr>
            <a:r>
              <a:rPr lang="en-US" sz="2400" dirty="0"/>
              <a:t>Selectively style page based on properties of the media</a:t>
            </a:r>
          </a:p>
        </p:txBody>
      </p:sp>
      <p:sp>
        <p:nvSpPr>
          <p:cNvPr id="5" name="Rounded Rectangle 4"/>
          <p:cNvSpPr/>
          <p:nvPr/>
        </p:nvSpPr>
        <p:spPr bwMode="auto">
          <a:xfrm>
            <a:off x="605641" y="2517569"/>
            <a:ext cx="10224654" cy="3538844"/>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&lt;style type="text/</a:t>
            </a:r>
            <a:r>
              <a:rPr lang="en-US" sz="2000" dirty="0" err="1">
                <a:solidFill>
                  <a:schemeClr val="tx1"/>
                </a:solidFill>
                <a:latin typeface="Consolas" pitchFamily="49" charset="0"/>
                <a:cs typeface="Consolas" pitchFamily="49" charset="0"/>
              </a:rPr>
              <a:t>css</a:t>
            </a:r>
            <a:r>
              <a:rPr lang="en-US" sz="2000" dirty="0">
                <a:solidFill>
                  <a:schemeClr val="tx1"/>
                </a:solidFill>
                <a:latin typeface="Consolas" pitchFamily="49" charset="0"/>
                <a:cs typeface="Consolas" pitchFamily="49" charset="0"/>
              </a:rPr>
              <a:t>"&gt;</a:t>
            </a:r>
          </a:p>
          <a:p>
            <a:r>
              <a:rPr lang="en-US" sz="2000" dirty="0">
                <a:solidFill>
                  <a:schemeClr val="tx1"/>
                </a:solidFill>
                <a:latin typeface="Consolas" pitchFamily="49" charset="0"/>
                <a:cs typeface="Consolas" pitchFamily="49" charset="0"/>
              </a:rPr>
              <a:t>  @font-face {</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font-family:MyFontName</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src</a:t>
            </a:r>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url</a:t>
            </a:r>
            <a:r>
              <a:rPr lang="en-US" sz="2000" dirty="0">
                <a:solidFill>
                  <a:schemeClr val="tx1"/>
                </a:solidFill>
                <a:latin typeface="Consolas" pitchFamily="49" charset="0"/>
                <a:cs typeface="Consolas" pitchFamily="49" charset="0"/>
              </a:rPr>
              <a:t>('</a:t>
            </a:r>
            <a:r>
              <a:rPr lang="en-US" sz="2000" dirty="0" err="1">
                <a:solidFill>
                  <a:schemeClr val="tx1"/>
                </a:solidFill>
                <a:latin typeface="Consolas" pitchFamily="49" charset="0"/>
                <a:cs typeface="Consolas" pitchFamily="49" charset="0"/>
              </a:rPr>
              <a:t>FontFile.woff</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 } </a:t>
            </a:r>
          </a:p>
          <a:p>
            <a:r>
              <a:rPr lang="en-US" sz="2000" dirty="0">
                <a:solidFill>
                  <a:schemeClr val="tx1"/>
                </a:solidFill>
                <a:latin typeface="Consolas" pitchFamily="49" charset="0"/>
                <a:cs typeface="Consolas" pitchFamily="49" charset="0"/>
              </a:rPr>
              <a:t>&lt;/style&gt;</a:t>
            </a:r>
          </a:p>
          <a:p>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&lt;div style="font: 24pt </a:t>
            </a:r>
            <a:r>
              <a:rPr lang="en-US" sz="2000" dirty="0" err="1">
                <a:solidFill>
                  <a:schemeClr val="tx1"/>
                </a:solidFill>
                <a:latin typeface="Consolas" pitchFamily="49" charset="0"/>
                <a:cs typeface="Consolas" pitchFamily="49" charset="0"/>
              </a:rPr>
              <a:t>MyFontName</a:t>
            </a:r>
            <a:r>
              <a:rPr lang="en-US" sz="2000" dirty="0">
                <a:solidFill>
                  <a:schemeClr val="tx1"/>
                </a:solidFill>
                <a:latin typeface="Consolas" pitchFamily="49" charset="0"/>
                <a:cs typeface="Consolas" pitchFamily="49" charset="0"/>
              </a:rPr>
              <a:t>, sans-serif;"&gt;</a:t>
            </a:r>
          </a:p>
          <a:p>
            <a:r>
              <a:rPr lang="en-US" sz="2000" dirty="0">
                <a:solidFill>
                  <a:schemeClr val="tx1"/>
                </a:solidFill>
                <a:latin typeface="Consolas" pitchFamily="49" charset="0"/>
                <a:cs typeface="Consolas" pitchFamily="49" charset="0"/>
              </a:rPr>
              <a:t> This will render using </a:t>
            </a:r>
            <a:r>
              <a:rPr lang="en-US" sz="2000" dirty="0" err="1">
                <a:solidFill>
                  <a:schemeClr val="tx1"/>
                </a:solidFill>
                <a:latin typeface="Consolas" pitchFamily="49" charset="0"/>
                <a:cs typeface="Consolas" pitchFamily="49" charset="0"/>
              </a:rPr>
              <a:t>MyFontName</a:t>
            </a:r>
            <a:r>
              <a:rPr lang="en-US" sz="2000" dirty="0">
                <a:solidFill>
                  <a:schemeClr val="tx1"/>
                </a:solidFill>
                <a:latin typeface="Consolas" pitchFamily="49" charset="0"/>
                <a:cs typeface="Consolas" pitchFamily="49" charset="0"/>
              </a:rPr>
              <a:t> in </a:t>
            </a:r>
            <a:r>
              <a:rPr lang="en-US" sz="2000" dirty="0" err="1">
                <a:solidFill>
                  <a:schemeClr val="tx1"/>
                </a:solidFill>
                <a:latin typeface="Consolas" pitchFamily="49" charset="0"/>
                <a:cs typeface="Consolas" pitchFamily="49" charset="0"/>
              </a:rPr>
              <a:t>FontFile.woff</a:t>
            </a:r>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&lt;/div&gt;</a:t>
            </a:r>
          </a:p>
        </p:txBody>
      </p:sp>
    </p:spTree>
    <p:extLst>
      <p:ext uri="{BB962C8B-B14F-4D97-AF65-F5344CB8AC3E}">
        <p14:creationId xmlns:p14="http://schemas.microsoft.com/office/powerpoint/2010/main" val="377045469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CSS3 </a:t>
            </a:r>
            <a:r>
              <a:rPr lang="en-US" dirty="0" smtClean="0"/>
              <a:t>Colors</a:t>
            </a:r>
            <a:endParaRPr lang="en-US" dirty="0"/>
          </a:p>
        </p:txBody>
      </p:sp>
      <p:sp>
        <p:nvSpPr>
          <p:cNvPr id="18" name="Text Placeholder 17"/>
          <p:cNvSpPr>
            <a:spLocks noGrp="1"/>
          </p:cNvSpPr>
          <p:nvPr>
            <p:ph type="body" sz="quarter" idx="10"/>
          </p:nvPr>
        </p:nvSpPr>
        <p:spPr>
          <a:xfrm>
            <a:off x="519112" y="1447799"/>
            <a:ext cx="11149013" cy="1228028"/>
          </a:xfrm>
        </p:spPr>
        <p:txBody>
          <a:bodyPr/>
          <a:lstStyle/>
          <a:p>
            <a:pPr marL="460375" indent="-457200">
              <a:buFont typeface="Arial" pitchFamily="34" charset="0"/>
              <a:buChar char="•"/>
            </a:pPr>
            <a:r>
              <a:rPr lang="en-US" sz="2400" dirty="0"/>
              <a:t>Alpha color with </a:t>
            </a:r>
            <a:r>
              <a:rPr lang="en-US" sz="2400" dirty="0" err="1"/>
              <a:t>rgba</a:t>
            </a:r>
            <a:r>
              <a:rPr lang="en-US" sz="2400" dirty="0"/>
              <a:t>() and </a:t>
            </a:r>
            <a:r>
              <a:rPr lang="en-US" sz="2400" dirty="0" err="1"/>
              <a:t>hsla</a:t>
            </a:r>
            <a:r>
              <a:rPr lang="en-US" sz="2400" dirty="0"/>
              <a:t>() color functions</a:t>
            </a:r>
          </a:p>
          <a:p>
            <a:pPr marL="460375" indent="-457200">
              <a:buFont typeface="Arial" pitchFamily="34" charset="0"/>
              <a:buChar char="•"/>
            </a:pPr>
            <a:r>
              <a:rPr lang="en-US" sz="2400" dirty="0"/>
              <a:t>Transparency control with the opacity property</a:t>
            </a:r>
          </a:p>
          <a:p>
            <a:pPr marL="460375" indent="-457200">
              <a:buFont typeface="Arial" pitchFamily="34" charset="0"/>
              <a:buChar char="•"/>
            </a:pPr>
            <a:r>
              <a:rPr lang="en-US" sz="2400" dirty="0"/>
              <a:t>Can be used with any property that takes the color property</a:t>
            </a:r>
          </a:p>
        </p:txBody>
      </p:sp>
      <p:sp>
        <p:nvSpPr>
          <p:cNvPr id="5" name="Rounded Rectangle 4"/>
          <p:cNvSpPr/>
          <p:nvPr/>
        </p:nvSpPr>
        <p:spPr bwMode="auto">
          <a:xfrm>
            <a:off x="605641" y="3123209"/>
            <a:ext cx="10224654" cy="2933203"/>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err="1">
                <a:solidFill>
                  <a:schemeClr val="tx1"/>
                </a:solidFill>
                <a:latin typeface="Consolas" pitchFamily="49" charset="0"/>
                <a:cs typeface="Consolas" pitchFamily="49" charset="0"/>
              </a:rPr>
              <a:t>div.top</a:t>
            </a:r>
            <a:r>
              <a:rPr lang="en-US" sz="2000" dirty="0">
                <a:solidFill>
                  <a:schemeClr val="tx1"/>
                </a:solidFill>
                <a:latin typeface="Consolas" pitchFamily="49" charset="0"/>
                <a:cs typeface="Consolas" pitchFamily="49" charset="0"/>
              </a:rPr>
              <a:t> {</a:t>
            </a:r>
          </a:p>
          <a:p>
            <a:r>
              <a:rPr lang="en-US" sz="2000" dirty="0">
                <a:solidFill>
                  <a:schemeClr val="tx1"/>
                </a:solidFill>
                <a:latin typeface="Consolas" pitchFamily="49" charset="0"/>
                <a:cs typeface="Consolas" pitchFamily="49" charset="0"/>
              </a:rPr>
              <a:t> background-color: </a:t>
            </a:r>
            <a:r>
              <a:rPr lang="en-US" sz="2000" dirty="0" err="1">
                <a:solidFill>
                  <a:schemeClr val="tx1"/>
                </a:solidFill>
                <a:latin typeface="Consolas" pitchFamily="49" charset="0"/>
                <a:cs typeface="Consolas" pitchFamily="49" charset="0"/>
              </a:rPr>
              <a:t>rgba</a:t>
            </a:r>
            <a:r>
              <a:rPr lang="en-US" sz="2000" dirty="0">
                <a:solidFill>
                  <a:schemeClr val="tx1"/>
                </a:solidFill>
                <a:latin typeface="Consolas" pitchFamily="49" charset="0"/>
                <a:cs typeface="Consolas" pitchFamily="49" charset="0"/>
              </a:rPr>
              <a:t>(0, 0, 0, 0.5);</a:t>
            </a:r>
          </a:p>
          <a:p>
            <a:r>
              <a:rPr lang="en-US" sz="2000" dirty="0">
                <a:solidFill>
                  <a:schemeClr val="tx1"/>
                </a:solidFill>
                <a:latin typeface="Consolas" pitchFamily="49" charset="0"/>
                <a:cs typeface="Consolas" pitchFamily="49" charset="0"/>
              </a:rPr>
              <a:t> color: azure;</a:t>
            </a:r>
          </a:p>
          <a:p>
            <a:r>
              <a:rPr lang="en-US" sz="2000" dirty="0">
                <a:solidFill>
                  <a:schemeClr val="tx1"/>
                </a:solidFill>
                <a:latin typeface="Consolas" pitchFamily="49" charset="0"/>
                <a:cs typeface="Consolas" pitchFamily="49" charset="0"/>
              </a:rPr>
              <a:t>}</a:t>
            </a:r>
          </a:p>
          <a:p>
            <a:r>
              <a:rPr lang="en-US" sz="2000" dirty="0" err="1">
                <a:solidFill>
                  <a:schemeClr val="tx1"/>
                </a:solidFill>
                <a:latin typeface="Consolas" pitchFamily="49" charset="0"/>
                <a:cs typeface="Consolas" pitchFamily="49" charset="0"/>
              </a:rPr>
              <a:t>div.bottom</a:t>
            </a:r>
            <a:r>
              <a:rPr lang="en-US" sz="2000" dirty="0">
                <a:solidFill>
                  <a:schemeClr val="tx1"/>
                </a:solidFill>
                <a:latin typeface="Consolas" pitchFamily="49" charset="0"/>
                <a:cs typeface="Consolas" pitchFamily="49" charset="0"/>
              </a:rPr>
              <a:t> {</a:t>
            </a:r>
          </a:p>
          <a:p>
            <a:r>
              <a:rPr lang="en-US" sz="2000" dirty="0">
                <a:solidFill>
                  <a:schemeClr val="tx1"/>
                </a:solidFill>
                <a:latin typeface="Consolas" pitchFamily="49" charset="0"/>
                <a:cs typeface="Consolas" pitchFamily="49" charset="0"/>
              </a:rPr>
              <a:t>  background-color: </a:t>
            </a:r>
            <a:r>
              <a:rPr lang="en-US" sz="2000" dirty="0" err="1">
                <a:solidFill>
                  <a:schemeClr val="tx1"/>
                </a:solidFill>
                <a:latin typeface="Consolas" pitchFamily="49" charset="0"/>
                <a:cs typeface="Consolas" pitchFamily="49" charset="0"/>
              </a:rPr>
              <a:t>hlsa</a:t>
            </a:r>
            <a:r>
              <a:rPr lang="en-US" sz="2000" dirty="0">
                <a:solidFill>
                  <a:schemeClr val="tx1"/>
                </a:solidFill>
                <a:latin typeface="Consolas" pitchFamily="49" charset="0"/>
                <a:cs typeface="Consolas" pitchFamily="49" charset="0"/>
              </a:rPr>
              <a:t>(0, 0%, 0%, 0.5);</a:t>
            </a:r>
          </a:p>
          <a:p>
            <a:r>
              <a:rPr lang="en-US" sz="2000" dirty="0">
                <a:solidFill>
                  <a:schemeClr val="tx1"/>
                </a:solidFill>
                <a:latin typeface="Consolas" pitchFamily="49" charset="0"/>
                <a:cs typeface="Consolas" pitchFamily="49" charset="0"/>
              </a:rPr>
              <a:t>  color: </a:t>
            </a:r>
            <a:r>
              <a:rPr lang="en-US" sz="2000" dirty="0" err="1">
                <a:solidFill>
                  <a:schemeClr val="tx1"/>
                </a:solidFill>
                <a:latin typeface="Consolas" pitchFamily="49" charset="0"/>
                <a:cs typeface="Consolas" pitchFamily="49" charset="0"/>
              </a:rPr>
              <a:t>cornsilk</a:t>
            </a:r>
            <a:r>
              <a:rPr lang="en-US" sz="2000" dirty="0">
                <a:solidFill>
                  <a:schemeClr val="tx1"/>
                </a:solidFill>
                <a:latin typeface="Consolas" pitchFamily="49" charset="0"/>
                <a:cs typeface="Consolas" pitchFamily="49" charset="0"/>
              </a:rPr>
              <a:t>;</a:t>
            </a:r>
          </a:p>
          <a:p>
            <a:r>
              <a:rPr lang="en-US" sz="2000" dirty="0">
                <a:solidFill>
                  <a:schemeClr val="tx1"/>
                </a:solidFill>
                <a:latin typeface="Consolas" pitchFamily="49" charset="0"/>
                <a:cs typeface="Consolas" pitchFamily="49" charset="0"/>
              </a:rPr>
              <a:t>}</a:t>
            </a:r>
          </a:p>
        </p:txBody>
      </p:sp>
    </p:spTree>
    <p:extLst>
      <p:ext uri="{BB962C8B-B14F-4D97-AF65-F5344CB8AC3E}">
        <p14:creationId xmlns:p14="http://schemas.microsoft.com/office/powerpoint/2010/main" val="37704546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CSS3 Backgrounds &amp; Borders</a:t>
            </a:r>
          </a:p>
        </p:txBody>
      </p:sp>
      <p:sp>
        <p:nvSpPr>
          <p:cNvPr id="18" name="Text Placeholder 17"/>
          <p:cNvSpPr>
            <a:spLocks noGrp="1"/>
          </p:cNvSpPr>
          <p:nvPr>
            <p:ph type="body" sz="quarter" idx="10"/>
          </p:nvPr>
        </p:nvSpPr>
        <p:spPr>
          <a:xfrm>
            <a:off x="519112" y="1447799"/>
            <a:ext cx="11149013" cy="1228028"/>
          </a:xfrm>
        </p:spPr>
        <p:txBody>
          <a:bodyPr/>
          <a:lstStyle/>
          <a:p>
            <a:pPr marL="460375" indent="-457200">
              <a:buFont typeface="Arial" pitchFamily="34" charset="0"/>
              <a:buChar char="•"/>
            </a:pPr>
            <a:r>
              <a:rPr lang="en-US" sz="2400" dirty="0"/>
              <a:t>Round corners with the border-radius property</a:t>
            </a:r>
          </a:p>
          <a:p>
            <a:pPr marL="460375" indent="-457200">
              <a:buFont typeface="Arial" pitchFamily="34" charset="0"/>
              <a:buChar char="•"/>
            </a:pPr>
            <a:r>
              <a:rPr lang="en-US" sz="2400" dirty="0"/>
              <a:t>Multiple background images per element</a:t>
            </a:r>
          </a:p>
          <a:p>
            <a:pPr marL="460375" indent="-457200">
              <a:buFont typeface="Arial" pitchFamily="34" charset="0"/>
              <a:buChar char="•"/>
            </a:pPr>
            <a:r>
              <a:rPr lang="en-US" sz="2400" dirty="0" smtClean="0"/>
              <a:t>Box-shadow </a:t>
            </a:r>
            <a:r>
              <a:rPr lang="en-US" sz="2400" dirty="0"/>
              <a:t>property on block elements</a:t>
            </a:r>
          </a:p>
        </p:txBody>
      </p:sp>
      <p:sp>
        <p:nvSpPr>
          <p:cNvPr id="5" name="Rounded Rectangle 4"/>
          <p:cNvSpPr/>
          <p:nvPr/>
        </p:nvSpPr>
        <p:spPr bwMode="auto">
          <a:xfrm>
            <a:off x="605641" y="3348841"/>
            <a:ext cx="6056416" cy="2707571"/>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div {</a:t>
            </a:r>
          </a:p>
          <a:p>
            <a:r>
              <a:rPr lang="en-US" sz="2000" dirty="0">
                <a:solidFill>
                  <a:schemeClr val="tx1"/>
                </a:solidFill>
                <a:latin typeface="Consolas" pitchFamily="49" charset="0"/>
                <a:cs typeface="Consolas" pitchFamily="49" charset="0"/>
              </a:rPr>
              <a:t> border-radius: 152px 304px 228px 152px;</a:t>
            </a:r>
          </a:p>
          <a:p>
            <a:r>
              <a:rPr lang="en-US" sz="2000" dirty="0">
                <a:solidFill>
                  <a:schemeClr val="tx1"/>
                </a:solidFill>
                <a:latin typeface="Consolas" pitchFamily="49" charset="0"/>
                <a:cs typeface="Consolas" pitchFamily="49" charset="0"/>
              </a:rPr>
              <a:t> border-style: double;</a:t>
            </a:r>
          </a:p>
          <a:p>
            <a:r>
              <a:rPr lang="en-US" sz="2000" dirty="0">
                <a:solidFill>
                  <a:schemeClr val="tx1"/>
                </a:solidFill>
                <a:latin typeface="Consolas" pitchFamily="49" charset="0"/>
                <a:cs typeface="Consolas" pitchFamily="49" charset="0"/>
              </a:rPr>
              <a:t> border-width: 42px;</a:t>
            </a:r>
          </a:p>
          <a:p>
            <a:r>
              <a:rPr lang="en-US" sz="2000" dirty="0">
                <a:solidFill>
                  <a:schemeClr val="tx1"/>
                </a:solidFill>
                <a:latin typeface="Consolas" pitchFamily="49" charset="0"/>
                <a:cs typeface="Consolas" pitchFamily="49" charset="0"/>
              </a:rPr>
              <a:t> padding: 12px;</a:t>
            </a:r>
          </a:p>
          <a:p>
            <a:r>
              <a:rPr lang="en-US" sz="2000" dirty="0">
                <a:solidFill>
                  <a:schemeClr val="tx1"/>
                </a:solidFill>
                <a:latin typeface="Consolas" pitchFamily="49" charset="0"/>
                <a:cs typeface="Consolas" pitchFamily="49" charset="0"/>
              </a:rPr>
              <a: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014901" y="3348841"/>
            <a:ext cx="4263137" cy="2565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33119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3593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6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Windows &amp; the Web</a:t>
            </a:r>
            <a:endParaRPr lang="en-US" dirty="0"/>
          </a:p>
        </p:txBody>
      </p:sp>
    </p:spTree>
    <p:extLst>
      <p:ext uri="{BB962C8B-B14F-4D97-AF65-F5344CB8AC3E}">
        <p14:creationId xmlns:p14="http://schemas.microsoft.com/office/powerpoint/2010/main" val="20661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Key Press (F12) Developer Tools</a:t>
            </a:r>
            <a:endParaRPr lang="en-US" dirty="0"/>
          </a:p>
        </p:txBody>
      </p:sp>
      <p:pic>
        <p:nvPicPr>
          <p:cNvPr id="69634" name="Picture 2" descr="C:\Users\bradyg\AppData\Local\Temp\SNAGHTMLed6a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870" y="1175657"/>
            <a:ext cx="8163084" cy="505810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97914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Building a Fast Web Experience</a:t>
            </a:r>
            <a:endParaRPr lang="en-US" dirty="0"/>
          </a:p>
        </p:txBody>
      </p:sp>
    </p:spTree>
    <p:extLst>
      <p:ext uri="{BB962C8B-B14F-4D97-AF65-F5344CB8AC3E}">
        <p14:creationId xmlns:p14="http://schemas.microsoft.com/office/powerpoint/2010/main" val="129738550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Old Deck Here</a:t>
            </a:r>
            <a:endParaRPr lang="en-US" dirty="0"/>
          </a:p>
        </p:txBody>
      </p:sp>
      <p:sp>
        <p:nvSpPr>
          <p:cNvPr id="3" name="Text Placeholder 2"/>
          <p:cNvSpPr>
            <a:spLocks noGrp="1"/>
          </p:cNvSpPr>
          <p:nvPr>
            <p:ph type="body" sz="quarter" idx="10"/>
          </p:nvPr>
        </p:nvSpPr>
        <p:spPr>
          <a:xfrm>
            <a:off x="519112" y="1447799"/>
            <a:ext cx="11149013" cy="553998"/>
          </a:xfrm>
        </p:spPr>
        <p:txBody>
          <a:bodyPr/>
          <a:lstStyle/>
          <a:p>
            <a:r>
              <a:rPr lang="en-US" dirty="0"/>
              <a:t>03 - Building A Fast Web </a:t>
            </a:r>
            <a:r>
              <a:rPr lang="en-US" dirty="0" smtClean="0"/>
              <a:t>Experience.pptx</a:t>
            </a:r>
            <a:endParaRPr lang="en-US" dirty="0"/>
          </a:p>
        </p:txBody>
      </p:sp>
    </p:spTree>
    <p:extLst>
      <p:ext uri="{BB962C8B-B14F-4D97-AF65-F5344CB8AC3E}">
        <p14:creationId xmlns:p14="http://schemas.microsoft.com/office/powerpoint/2010/main" val="227015845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Ready for </a:t>
            </a:r>
            <a:br>
              <a:rPr lang="en-US" dirty="0" smtClean="0"/>
            </a:br>
            <a:r>
              <a:rPr lang="en-US" dirty="0" smtClean="0"/>
              <a:t>Internet Explorer 10</a:t>
            </a:r>
            <a:endParaRPr lang="en-US" dirty="0"/>
          </a:p>
        </p:txBody>
      </p:sp>
    </p:spTree>
    <p:extLst>
      <p:ext uri="{BB962C8B-B14F-4D97-AF65-F5344CB8AC3E}">
        <p14:creationId xmlns:p14="http://schemas.microsoft.com/office/powerpoint/2010/main" val="384538019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TBD</a:t>
            </a:r>
            <a:endParaRPr lang="en-US" dirty="0"/>
          </a:p>
        </p:txBody>
      </p:sp>
      <p:sp>
        <p:nvSpPr>
          <p:cNvPr id="3" name="Text Placeholder 2"/>
          <p:cNvSpPr>
            <a:spLocks noGrp="1"/>
          </p:cNvSpPr>
          <p:nvPr>
            <p:ph type="body" sz="quarter" idx="10"/>
          </p:nvPr>
        </p:nvSpPr>
        <p:spPr>
          <a:xfrm>
            <a:off x="519112" y="1447799"/>
            <a:ext cx="11149013" cy="553998"/>
          </a:xfrm>
        </p:spPr>
        <p:txBody>
          <a:bodyPr/>
          <a:lstStyle/>
          <a:p>
            <a:r>
              <a:rPr lang="en-US" dirty="0" smtClean="0"/>
              <a:t>Need to discuss with Business Owner</a:t>
            </a:r>
            <a:endParaRPr lang="en-US" dirty="0"/>
          </a:p>
        </p:txBody>
      </p:sp>
    </p:spTree>
    <p:extLst>
      <p:ext uri="{BB962C8B-B14F-4D97-AF65-F5344CB8AC3E}">
        <p14:creationId xmlns:p14="http://schemas.microsoft.com/office/powerpoint/2010/main" val="7021736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8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First Topic</a:t>
            </a:r>
            <a:endParaRPr lang="en-US" dirty="0">
              <a:gradFill>
                <a:gsLst>
                  <a:gs pos="0">
                    <a:schemeClr val="bg1"/>
                  </a:gs>
                  <a:gs pos="100000">
                    <a:schemeClr val="bg1"/>
                  </a:gs>
                </a:gsLst>
                <a:lin ang="5400000" scaled="0"/>
              </a:gradFill>
            </a:endParaRP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Second Topic</a:t>
            </a:r>
            <a:endParaRPr lang="en-US" dirty="0">
              <a:gradFill>
                <a:gsLst>
                  <a:gs pos="0">
                    <a:schemeClr val="bg1"/>
                  </a:gs>
                  <a:gs pos="100000">
                    <a:schemeClr val="bg1"/>
                  </a:gs>
                </a:gsLst>
                <a:lin ang="5400000" scaled="0"/>
              </a:gradFill>
            </a:endParaRP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Third Topic</a:t>
            </a:r>
            <a:endParaRPr lang="en-US" dirty="0">
              <a:gradFill>
                <a:gsLst>
                  <a:gs pos="0">
                    <a:schemeClr val="bg1"/>
                  </a:gs>
                  <a:gs pos="100000">
                    <a:schemeClr val="bg1"/>
                  </a:gs>
                </a:gsLst>
                <a:lin ang="5400000" scaled="0"/>
              </a:gradFill>
            </a:endParaRP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42"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6172835"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p>
        </p:txBody>
      </p:sp>
      <p:sp>
        <p:nvSpPr>
          <p:cNvPr id="9" name="Content Placeholder 3"/>
          <p:cNvSpPr txBox="1">
            <a:spLocks/>
          </p:cNvSpPr>
          <p:nvPr>
            <p:custDataLst>
              <p:tags r:id="rId4"/>
            </p:custDataLst>
          </p:nvPr>
        </p:nvSpPr>
        <p:spPr>
          <a:xfrm>
            <a:off x="516573" y="1420813"/>
            <a:ext cx="5484178"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p>
        </p:txBody>
      </p:sp>
      <p:sp>
        <p:nvSpPr>
          <p:cNvPr id="3" name="Rectangle 2"/>
          <p:cNvSpPr/>
          <p:nvPr>
            <p:custDataLst>
              <p:tags r:id="rId5"/>
            </p:custDataLst>
          </p:nvPr>
        </p:nvSpPr>
        <p:spPr bwMode="auto">
          <a:xfrm>
            <a:off x="516572" y="1420813"/>
            <a:ext cx="5484178"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Related sessions</a:t>
            </a:r>
            <a:endParaRPr lang="en-US" sz="3200" dirty="0">
              <a:ln>
                <a:solidFill>
                  <a:schemeClr val="bg1">
                    <a:alpha val="0"/>
                  </a:schemeClr>
                </a:solidFill>
              </a:ln>
              <a:solidFill>
                <a:schemeClr val="bg1"/>
              </a:solidFill>
            </a:endParaRPr>
          </a:p>
        </p:txBody>
      </p:sp>
      <p:sp>
        <p:nvSpPr>
          <p:cNvPr id="8" name="Rectangle 7"/>
          <p:cNvSpPr/>
          <p:nvPr>
            <p:custDataLst>
              <p:tags r:id="rId6"/>
            </p:custDataLst>
          </p:nvPr>
        </p:nvSpPr>
        <p:spPr bwMode="auto">
          <a:xfrm>
            <a:off x="6172835" y="1420813"/>
            <a:ext cx="5503228"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7"/>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3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1052596"/>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http://forums.dev.windows.com</a:t>
            </a:r>
            <a:endParaRPr lang="en-US" sz="32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5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9245472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6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Windows &amp; the Web</a:t>
            </a:r>
            <a:endParaRPr lang="en-US" dirty="0"/>
          </a:p>
        </p:txBody>
      </p:sp>
      <p:sp>
        <p:nvSpPr>
          <p:cNvPr id="5" name="Text Placeholder 4"/>
          <p:cNvSpPr>
            <a:spLocks noGrp="1"/>
          </p:cNvSpPr>
          <p:nvPr>
            <p:ph type="body" sz="quarter" idx="10"/>
          </p:nvPr>
        </p:nvSpPr>
        <p:spPr>
          <a:xfrm>
            <a:off x="519112" y="3463013"/>
            <a:ext cx="5116375" cy="1107996"/>
          </a:xfrm>
        </p:spPr>
        <p:txBody>
          <a:bodyPr/>
          <a:lstStyle/>
          <a:p>
            <a:pPr>
              <a:spcAft>
                <a:spcPts val="1200"/>
              </a:spcAft>
            </a:pPr>
            <a:r>
              <a:rPr lang="en-US" dirty="0"/>
              <a:t>57% of all time spent on a PC is in a browser</a:t>
            </a:r>
          </a:p>
        </p:txBody>
      </p:sp>
      <p:sp>
        <p:nvSpPr>
          <p:cNvPr id="15" name="Freeform 21"/>
          <p:cNvSpPr>
            <a:spLocks noEditPoints="1"/>
          </p:cNvSpPr>
          <p:nvPr/>
        </p:nvSpPr>
        <p:spPr bwMode="black">
          <a:xfrm>
            <a:off x="7461759" y="2546307"/>
            <a:ext cx="2388032" cy="2387410"/>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5787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9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495794"/>
          </a:xfrm>
        </p:spPr>
        <p:txBody>
          <a:bodyPr/>
          <a:lstStyle/>
          <a:p>
            <a:r>
              <a:rPr lang="en-US" dirty="0" smtClean="0"/>
              <a:t>Web browsing is core to the </a:t>
            </a:r>
            <a:br>
              <a:rPr lang="en-US" dirty="0" smtClean="0"/>
            </a:br>
            <a:r>
              <a:rPr lang="en-US" dirty="0" smtClean="0"/>
              <a:t>Windows Experience</a:t>
            </a:r>
            <a:endParaRPr lang="en-US" dirty="0"/>
          </a:p>
        </p:txBody>
      </p:sp>
      <p:sp>
        <p:nvSpPr>
          <p:cNvPr id="11" name="Content Placeholder 10"/>
          <p:cNvSpPr>
            <a:spLocks noGrp="1"/>
          </p:cNvSpPr>
          <p:nvPr>
            <p:ph type="body" sz="quarter" idx="10"/>
            <p:custDataLst>
              <p:tags r:id="rId4"/>
            </p:custDataLst>
          </p:nvPr>
        </p:nvSpPr>
        <p:spPr>
          <a:xfrm>
            <a:off x="519112" y="1915651"/>
            <a:ext cx="11149013" cy="443198"/>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The browser is the stage, not the play</a:t>
            </a:r>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9698776" cy="747897"/>
          </a:xfrm>
        </p:spPr>
        <p:txBody>
          <a:bodyPr/>
          <a:lstStyle/>
          <a:p>
            <a:r>
              <a:rPr lang="en-US" dirty="0" smtClean="0"/>
              <a:t>IE Puts the Focus Back on Your Site</a:t>
            </a:r>
            <a:endParaRPr lang="en-US" dirty="0"/>
          </a:p>
        </p:txBody>
      </p:sp>
      <p:pic>
        <p:nvPicPr>
          <p:cNvPr id="62468" name="Picture 4" descr="C:\Users\bradyg\AppData\Local\Temp\SNAGHTMLcf2e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244" y="1128912"/>
            <a:ext cx="8278336" cy="502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5739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02456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0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Pinned Sites</a:t>
            </a:r>
            <a:endParaRPr lang="en-US" dirty="0"/>
          </a:p>
        </p:txBody>
      </p:sp>
    </p:spTree>
    <p:extLst>
      <p:ext uri="{BB962C8B-B14F-4D97-AF65-F5344CB8AC3E}">
        <p14:creationId xmlns:p14="http://schemas.microsoft.com/office/powerpoint/2010/main" val="133332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110493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72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Behind the Scenes</a:t>
            </a:r>
            <a:endParaRPr lang="en-US" dirty="0"/>
          </a:p>
        </p:txBody>
      </p:sp>
      <p:sp>
        <p:nvSpPr>
          <p:cNvPr id="11" name="Content Placeholder 10"/>
          <p:cNvSpPr>
            <a:spLocks noGrp="1"/>
          </p:cNvSpPr>
          <p:nvPr>
            <p:ph type="body" sz="quarter" idx="10"/>
            <p:custDataLst>
              <p:tags r:id="rId4"/>
            </p:custDataLst>
          </p:nvPr>
        </p:nvSpPr>
        <p:spPr>
          <a:xfrm>
            <a:off x="519112" y="1447799"/>
            <a:ext cx="11149013" cy="2609945"/>
          </a:xfrm>
        </p:spPr>
        <p:txBody>
          <a:bodyPr/>
          <a:lstStyle/>
          <a:p>
            <a:pPr>
              <a:spcAft>
                <a:spcPts val="1200"/>
              </a:spcAft>
            </a:pPr>
            <a:r>
              <a:rPr lang="en-US" dirty="0" smtClean="0">
                <a:gradFill>
                  <a:gsLst>
                    <a:gs pos="0">
                      <a:schemeClr val="accent2"/>
                    </a:gs>
                    <a:gs pos="100000">
                      <a:schemeClr val="accent2"/>
                    </a:gs>
                  </a:gsLst>
                  <a:lin ang="5400000" scaled="0"/>
                </a:gradFill>
                <a:latin typeface="Segoe UI Light" pitchFamily="34" charset="0"/>
              </a:rPr>
              <a:t>Pinned site execution details:</a:t>
            </a:r>
          </a:p>
          <a:p>
            <a:pPr>
              <a:spcAft>
                <a:spcPts val="1200"/>
              </a:spcAft>
            </a:pPr>
            <a:r>
              <a:rPr lang="en-US" sz="2800" dirty="0"/>
              <a:t>Creates an isolated instance of Internet Explorer</a:t>
            </a:r>
          </a:p>
          <a:p>
            <a:pPr>
              <a:spcAft>
                <a:spcPts val="1200"/>
              </a:spcAft>
            </a:pPr>
            <a:r>
              <a:rPr lang="en-US" sz="2800" dirty="0"/>
              <a:t>Generates an </a:t>
            </a:r>
            <a:r>
              <a:rPr lang="en-US" sz="2800" dirty="0" err="1"/>
              <a:t>AppID</a:t>
            </a:r>
            <a:r>
              <a:rPr lang="en-US" sz="2800" dirty="0"/>
              <a:t> for a specific URL</a:t>
            </a:r>
          </a:p>
          <a:p>
            <a:pPr>
              <a:spcAft>
                <a:spcPts val="1200"/>
              </a:spcAft>
            </a:pPr>
            <a:r>
              <a:rPr lang="en-US" sz="2800" dirty="0"/>
              <a:t>BHOs and other toolbars are not enabled</a:t>
            </a:r>
          </a:p>
          <a:p>
            <a:pPr>
              <a:spcAft>
                <a:spcPts val="1200"/>
              </a:spcAft>
            </a:pPr>
            <a:r>
              <a:rPr lang="en-US" sz="2800" dirty="0"/>
              <a:t>Share the same real estate as Windows applications</a:t>
            </a:r>
          </a:p>
        </p:txBody>
      </p:sp>
      <p:sp>
        <p:nvSpPr>
          <p:cNvPr id="6" name="Rectangle 5"/>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71975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Pinning a Site Using Meta</a:t>
            </a:r>
            <a:endParaRPr lang="en-US" dirty="0"/>
          </a:p>
        </p:txBody>
      </p:sp>
      <p:sp>
        <p:nvSpPr>
          <p:cNvPr id="28" name="Rounded Rectangle 27"/>
          <p:cNvSpPr/>
          <p:nvPr/>
        </p:nvSpPr>
        <p:spPr bwMode="auto">
          <a:xfrm>
            <a:off x="510636" y="1330036"/>
            <a:ext cx="11234059" cy="2565070"/>
          </a:xfrm>
          <a:prstGeom prst="roundRect">
            <a:avLst>
              <a:gd name="adj" fmla="val 705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tx1"/>
                </a:solidFill>
                <a:latin typeface="Consolas" pitchFamily="49" charset="0"/>
                <a:cs typeface="Consolas" pitchFamily="49" charset="0"/>
              </a:rPr>
              <a:t>&lt;head&gt;</a:t>
            </a:r>
          </a:p>
          <a:p>
            <a:r>
              <a:rPr lang="en-US" sz="2000" dirty="0">
                <a:solidFill>
                  <a:schemeClr val="tx1"/>
                </a:solidFill>
                <a:latin typeface="Consolas" pitchFamily="49" charset="0"/>
                <a:cs typeface="Consolas" pitchFamily="49" charset="0"/>
              </a:rPr>
              <a:t>    &lt;title&gt;@</a:t>
            </a:r>
            <a:r>
              <a:rPr lang="en-US" sz="2000" dirty="0" err="1">
                <a:solidFill>
                  <a:schemeClr val="tx1"/>
                </a:solidFill>
                <a:latin typeface="Consolas" pitchFamily="49" charset="0"/>
                <a:cs typeface="Consolas" pitchFamily="49" charset="0"/>
              </a:rPr>
              <a:t>Page.Title</a:t>
            </a:r>
            <a:r>
              <a:rPr lang="en-US" sz="2000" dirty="0">
                <a:solidFill>
                  <a:schemeClr val="tx1"/>
                </a:solidFill>
                <a:latin typeface="Consolas" pitchFamily="49" charset="0"/>
                <a:cs typeface="Consolas" pitchFamily="49" charset="0"/>
              </a:rPr>
              <a:t>&lt;/title&gt;</a:t>
            </a:r>
          </a:p>
          <a:p>
            <a:r>
              <a:rPr lang="en-US" sz="2000" dirty="0">
                <a:solidFill>
                  <a:schemeClr val="tx1"/>
                </a:solidFill>
                <a:latin typeface="Consolas" pitchFamily="49" charset="0"/>
                <a:cs typeface="Consolas" pitchFamily="49" charset="0"/>
              </a:rPr>
              <a:t>    &lt;meta name="</a:t>
            </a:r>
            <a:r>
              <a:rPr lang="en-US" sz="2000" dirty="0">
                <a:solidFill>
                  <a:schemeClr val="accent6"/>
                </a:solidFill>
                <a:latin typeface="Consolas" pitchFamily="49" charset="0"/>
                <a:cs typeface="Consolas" pitchFamily="49" charset="0"/>
              </a:rPr>
              <a:t>application-name</a:t>
            </a:r>
            <a:r>
              <a:rPr lang="en-US" sz="2000" dirty="0">
                <a:solidFill>
                  <a:schemeClr val="tx1"/>
                </a:solidFill>
                <a:latin typeface="Consolas" pitchFamily="49" charset="0"/>
                <a:cs typeface="Consolas" pitchFamily="49" charset="0"/>
              </a:rPr>
              <a:t>" content="</a:t>
            </a:r>
            <a:r>
              <a:rPr lang="en-US" sz="2000" dirty="0">
                <a:solidFill>
                  <a:schemeClr val="accent6"/>
                </a:solidFill>
                <a:latin typeface="Consolas" pitchFamily="49" charset="0"/>
                <a:cs typeface="Consolas" pitchFamily="49" charset="0"/>
              </a:rPr>
              <a:t>Photo Gallery</a:t>
            </a:r>
            <a:r>
              <a:rPr lang="en-US" sz="2000" dirty="0">
                <a:solidFill>
                  <a:schemeClr val="tx1"/>
                </a:solidFill>
                <a:latin typeface="Consolas" pitchFamily="49" charset="0"/>
                <a:cs typeface="Consolas" pitchFamily="49" charset="0"/>
              </a:rPr>
              <a:t>" /&gt;</a:t>
            </a:r>
          </a:p>
          <a:p>
            <a:r>
              <a:rPr lang="en-US" sz="2000" dirty="0">
                <a:solidFill>
                  <a:schemeClr val="tx1"/>
                </a:solidFill>
                <a:latin typeface="Consolas" pitchFamily="49" charset="0"/>
                <a:cs typeface="Consolas" pitchFamily="49" charset="0"/>
              </a:rPr>
              <a:t>    &lt;meta name="</a:t>
            </a:r>
            <a:r>
              <a:rPr lang="en-US" sz="2000" dirty="0" err="1">
                <a:solidFill>
                  <a:schemeClr val="accent6"/>
                </a:solidFill>
                <a:latin typeface="Consolas" pitchFamily="49" charset="0"/>
                <a:cs typeface="Consolas" pitchFamily="49" charset="0"/>
              </a:rPr>
              <a:t>msapplication</a:t>
            </a:r>
            <a:r>
              <a:rPr lang="en-US" sz="2000" dirty="0">
                <a:solidFill>
                  <a:schemeClr val="accent6"/>
                </a:solidFill>
                <a:latin typeface="Consolas" pitchFamily="49" charset="0"/>
                <a:cs typeface="Consolas" pitchFamily="49" charset="0"/>
              </a:rPr>
              <a:t>-tooltip</a:t>
            </a:r>
            <a:r>
              <a:rPr lang="en-US" sz="2000" dirty="0">
                <a:solidFill>
                  <a:schemeClr val="tx1"/>
                </a:solidFill>
                <a:latin typeface="Consolas" pitchFamily="49" charset="0"/>
                <a:cs typeface="Consolas" pitchFamily="49" charset="0"/>
              </a:rPr>
              <a:t>" content="</a:t>
            </a:r>
            <a:r>
              <a:rPr lang="en-US" sz="2000" dirty="0">
                <a:solidFill>
                  <a:schemeClr val="accent6"/>
                </a:solidFill>
                <a:latin typeface="Consolas" pitchFamily="49" charset="0"/>
                <a:cs typeface="Consolas" pitchFamily="49" charset="0"/>
              </a:rPr>
              <a:t>Photo Gallery</a:t>
            </a:r>
            <a:r>
              <a:rPr lang="en-US" sz="2000" dirty="0">
                <a:solidFill>
                  <a:schemeClr val="tx1"/>
                </a:solidFill>
                <a:latin typeface="Consolas" pitchFamily="49" charset="0"/>
                <a:cs typeface="Consolas" pitchFamily="49" charset="0"/>
              </a:rPr>
              <a:t>" /&gt;</a:t>
            </a:r>
          </a:p>
          <a:p>
            <a:r>
              <a:rPr lang="en-US" sz="2000" dirty="0">
                <a:solidFill>
                  <a:schemeClr val="tx1"/>
                </a:solidFill>
                <a:latin typeface="Consolas" pitchFamily="49" charset="0"/>
                <a:cs typeface="Consolas" pitchFamily="49" charset="0"/>
              </a:rPr>
              <a:t>    &lt;meta name="</a:t>
            </a:r>
            <a:r>
              <a:rPr lang="en-US" sz="2000" dirty="0" err="1">
                <a:solidFill>
                  <a:schemeClr val="accent6"/>
                </a:solidFill>
                <a:latin typeface="Consolas" pitchFamily="49" charset="0"/>
                <a:cs typeface="Consolas" pitchFamily="49" charset="0"/>
              </a:rPr>
              <a:t>msapplication</a:t>
            </a:r>
            <a:r>
              <a:rPr lang="en-US" sz="2000" dirty="0">
                <a:solidFill>
                  <a:schemeClr val="accent6"/>
                </a:solidFill>
                <a:latin typeface="Consolas" pitchFamily="49" charset="0"/>
                <a:cs typeface="Consolas" pitchFamily="49" charset="0"/>
              </a:rPr>
              <a:t>-window</a:t>
            </a:r>
            <a:r>
              <a:rPr lang="en-US" sz="2000" dirty="0">
                <a:solidFill>
                  <a:schemeClr val="tx1"/>
                </a:solidFill>
                <a:latin typeface="Consolas" pitchFamily="49" charset="0"/>
                <a:cs typeface="Consolas" pitchFamily="49" charset="0"/>
              </a:rPr>
              <a:t>" content="</a:t>
            </a:r>
            <a:r>
              <a:rPr lang="en-US" sz="2000" dirty="0">
                <a:solidFill>
                  <a:schemeClr val="accent6"/>
                </a:solidFill>
                <a:latin typeface="Consolas" pitchFamily="49" charset="0"/>
                <a:cs typeface="Consolas" pitchFamily="49" charset="0"/>
              </a:rPr>
              <a:t>width=1024;height=768</a:t>
            </a:r>
            <a:r>
              <a:rPr lang="en-US" sz="2000" dirty="0">
                <a:solidFill>
                  <a:schemeClr val="tx1"/>
                </a:solidFill>
                <a:latin typeface="Consolas" pitchFamily="49" charset="0"/>
                <a:cs typeface="Consolas" pitchFamily="49" charset="0"/>
              </a:rPr>
              <a:t>" /&gt;</a:t>
            </a:r>
          </a:p>
          <a:p>
            <a:r>
              <a:rPr lang="en-US" sz="2000" dirty="0" smtClean="0">
                <a:solidFill>
                  <a:schemeClr val="tx1"/>
                </a:solidFill>
                <a:latin typeface="Consolas" pitchFamily="49" charset="0"/>
                <a:cs typeface="Consolas" pitchFamily="49" charset="0"/>
              </a:rPr>
              <a:t>    &lt;</a:t>
            </a:r>
            <a:r>
              <a:rPr lang="en-US" sz="2000" dirty="0">
                <a:solidFill>
                  <a:schemeClr val="tx1"/>
                </a:solidFill>
                <a:latin typeface="Consolas" pitchFamily="49" charset="0"/>
                <a:cs typeface="Consolas" pitchFamily="49" charset="0"/>
              </a:rPr>
              <a:t>meta name="</a:t>
            </a:r>
            <a:r>
              <a:rPr lang="en-US" sz="2000" dirty="0" err="1">
                <a:solidFill>
                  <a:schemeClr val="accent6"/>
                </a:solidFill>
                <a:latin typeface="Consolas" pitchFamily="49" charset="0"/>
                <a:cs typeface="Consolas" pitchFamily="49" charset="0"/>
              </a:rPr>
              <a:t>msapplication-starturl</a:t>
            </a:r>
            <a:r>
              <a:rPr lang="en-US" sz="2000" dirty="0">
                <a:solidFill>
                  <a:schemeClr val="tx1"/>
                </a:solidFill>
                <a:latin typeface="Consolas" pitchFamily="49" charset="0"/>
                <a:cs typeface="Consolas" pitchFamily="49" charset="0"/>
              </a:rPr>
              <a:t>" content="</a:t>
            </a:r>
            <a:r>
              <a:rPr lang="en-US" sz="2000" dirty="0">
                <a:solidFill>
                  <a:schemeClr val="accent6"/>
                </a:solidFill>
                <a:latin typeface="Consolas" pitchFamily="49" charset="0"/>
                <a:cs typeface="Consolas" pitchFamily="49" charset="0"/>
              </a:rPr>
              <a:t>http://localhost:42179/</a:t>
            </a:r>
            <a:r>
              <a:rPr lang="en-US" sz="2000" dirty="0">
                <a:solidFill>
                  <a:schemeClr val="tx1"/>
                </a:solidFill>
                <a:latin typeface="Consolas" pitchFamily="49" charset="0"/>
                <a:cs typeface="Consolas" pitchFamily="49" charset="0"/>
              </a:rPr>
              <a:t>" /&gt;</a:t>
            </a:r>
          </a:p>
          <a:p>
            <a:r>
              <a:rPr lang="en-US" sz="2000" dirty="0">
                <a:solidFill>
                  <a:schemeClr val="tx1"/>
                </a:solidFill>
                <a:latin typeface="Consolas" pitchFamily="49" charset="0"/>
                <a:cs typeface="Consolas" pitchFamily="49" charset="0"/>
              </a:rPr>
              <a:t>&lt;/head&gt;</a:t>
            </a:r>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3510" y="3605398"/>
            <a:ext cx="4269783" cy="227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84459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KUstBeC70WBazl73kp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www.w3.org/XML/1998/namespace"/>
    <ds:schemaRef ds:uri="http://schemas.microsoft.com/office/infopath/2007/PartnerControls"/>
    <ds:schemaRef ds:uri="http://purl.org/dc/elements/1.1/"/>
    <ds:schemaRef ds:uri="230e9df3-be65-4c73-a93b-d1236ebd677e"/>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3116</TotalTime>
  <Words>1340</Words>
  <Application>Microsoft Office PowerPoint</Application>
  <PresentationFormat>Custom</PresentationFormat>
  <Paragraphs>218</Paragraphs>
  <Slides>38</Slides>
  <Notes>17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5" baseType="lpstr">
      <vt:lpstr>Arial</vt:lpstr>
      <vt:lpstr>Consolas</vt:lpstr>
      <vt:lpstr>Segoe UI Light</vt:lpstr>
      <vt:lpstr>Segoe UI</vt:lpstr>
      <vt:lpstr>MS1444_Windows Azure Template 16x9_r08b</vt:lpstr>
      <vt:lpstr>White with Consolas font for code slides</vt:lpstr>
      <vt:lpstr>think-cell Slide</vt:lpstr>
      <vt:lpstr>Integrating Your Site with Internet Explorer 9 (&amp; 10!)</vt:lpstr>
      <vt:lpstr>Agenda </vt:lpstr>
      <vt:lpstr>PowerPoint Presentation</vt:lpstr>
      <vt:lpstr>Windows &amp; the Web</vt:lpstr>
      <vt:lpstr>Web browsing is core to the  Windows Experience</vt:lpstr>
      <vt:lpstr>IE Puts the Focus Back on Your Site</vt:lpstr>
      <vt:lpstr>PowerPoint Presentation</vt:lpstr>
      <vt:lpstr>Behind the Scenes</vt:lpstr>
      <vt:lpstr>Pinning a Site Using Meta</vt:lpstr>
      <vt:lpstr>Pinning a Site Using Meta</vt:lpstr>
      <vt:lpstr>Customizing the Icon</vt:lpstr>
      <vt:lpstr>Adding a Jump List</vt:lpstr>
      <vt:lpstr>Pinning a Site</vt:lpstr>
      <vt:lpstr>PowerPoint Presentation</vt:lpstr>
      <vt:lpstr>Working with Standards Bodies</vt:lpstr>
      <vt:lpstr>The HTML Working Group</vt:lpstr>
      <vt:lpstr>Keep up with standards adoption</vt:lpstr>
      <vt:lpstr>PowerPoint Presentation</vt:lpstr>
      <vt:lpstr>HTML 5 At a Glance</vt:lpstr>
      <vt:lpstr>Canvas</vt:lpstr>
      <vt:lpstr>Scalable Vector Graphics (SVG)</vt:lpstr>
      <vt:lpstr>SVG Code Example</vt:lpstr>
      <vt:lpstr>HTML 5 &lt;video&gt;</vt:lpstr>
      <vt:lpstr>HTML 5 &lt;video&gt; Attributes</vt:lpstr>
      <vt:lpstr>HTML 5 &lt;audio&gt;</vt:lpstr>
      <vt:lpstr>Fonts &amp; @font-face</vt:lpstr>
      <vt:lpstr>CSS3 Media Queries</vt:lpstr>
      <vt:lpstr>CSS3 Colors</vt:lpstr>
      <vt:lpstr>CSS3 Backgrounds &amp; Borders</vt:lpstr>
      <vt:lpstr>1 Key Press (F12) Developer Tools</vt:lpstr>
      <vt:lpstr>Building a Fast Web Experience</vt:lpstr>
      <vt:lpstr>Extract Old Deck Here</vt:lpstr>
      <vt:lpstr>Getting Ready for  Internet Explorer 10</vt:lpstr>
      <vt:lpstr>TBD</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312</cp:revision>
  <cp:lastPrinted>2011-10-11T14:25:22Z</cp:lastPrinted>
  <dcterms:created xsi:type="dcterms:W3CDTF">2011-03-29T16:07:22Z</dcterms:created>
  <dcterms:modified xsi:type="dcterms:W3CDTF">2012-03-08T19:45:11Z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