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8.xml" ContentType="application/vnd.openxmlformats-officedocument.presentationml.notesSlide+xml"/>
  <Override PartName="/ppt/tags/tag63.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8"/>
  </p:notesMasterIdLst>
  <p:handoutMasterIdLst>
    <p:handoutMasterId r:id="rId39"/>
  </p:handoutMasterIdLst>
  <p:sldIdLst>
    <p:sldId id="296" r:id="rId6"/>
    <p:sldId id="293" r:id="rId7"/>
    <p:sldId id="257" r:id="rId8"/>
    <p:sldId id="259" r:id="rId9"/>
    <p:sldId id="297" r:id="rId10"/>
    <p:sldId id="263" r:id="rId11"/>
    <p:sldId id="298" r:id="rId12"/>
    <p:sldId id="299" r:id="rId13"/>
    <p:sldId id="264" r:id="rId14"/>
    <p:sldId id="268" r:id="rId15"/>
    <p:sldId id="300" r:id="rId16"/>
    <p:sldId id="302" r:id="rId17"/>
    <p:sldId id="269" r:id="rId18"/>
    <p:sldId id="270" r:id="rId19"/>
    <p:sldId id="271" r:id="rId20"/>
    <p:sldId id="272" r:id="rId21"/>
    <p:sldId id="273" r:id="rId22"/>
    <p:sldId id="274" r:id="rId23"/>
    <p:sldId id="275" r:id="rId24"/>
    <p:sldId id="276" r:id="rId25"/>
    <p:sldId id="277" r:id="rId26"/>
    <p:sldId id="278" r:id="rId27"/>
    <p:sldId id="280" r:id="rId28"/>
    <p:sldId id="281" r:id="rId29"/>
    <p:sldId id="282" r:id="rId30"/>
    <p:sldId id="285" r:id="rId31"/>
    <p:sldId id="294" r:id="rId32"/>
    <p:sldId id="286" r:id="rId33"/>
    <p:sldId id="288" r:id="rId34"/>
    <p:sldId id="290" r:id="rId35"/>
    <p:sldId id="291" r:id="rId36"/>
    <p:sldId id="292" r:id="rId37"/>
  </p:sldIdLst>
  <p:sldSz cx="12188825" cy="6858000"/>
  <p:notesSz cx="6858000" cy="9296400"/>
  <p:embeddedFontLst>
    <p:embeddedFont>
      <p:font typeface="Segoe UI Light" pitchFamily="34" charset="0"/>
      <p:regular r:id="rId40"/>
    </p:embeddedFont>
    <p:embeddedFont>
      <p:font typeface="Segoe UI" pitchFamily="34" charset="0"/>
      <p:regular r:id="rId41"/>
      <p:bold r:id="rId42"/>
      <p:italic r:id="rId43"/>
      <p:boldItalic r:id="rId44"/>
    </p:embeddedFont>
    <p:embeddedFont>
      <p:font typeface="Consolas" pitchFamily="49" charset="0"/>
      <p:regular r:id="rId45"/>
      <p:bold r:id="rId46"/>
      <p:italic r:id="rId47"/>
      <p:boldItalic r:id="rId48"/>
    </p:embeddedFont>
    <p:embeddedFont>
      <p:font typeface="Segoe Light" pitchFamily="34" charset="0"/>
      <p:regular r:id="rId49"/>
      <p:italic r:id="rId50"/>
    </p:embeddedFont>
  </p:embeddedFontLst>
  <p:custDataLst>
    <p:tags r:id="rId51"/>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47" autoAdjust="0"/>
    <p:restoredTop sz="89076" autoAdjust="0"/>
  </p:normalViewPr>
  <p:slideViewPr>
    <p:cSldViewPr snapToGrid="0">
      <p:cViewPr varScale="1">
        <p:scale>
          <a:sx n="113" d="100"/>
          <a:sy n="113" d="100"/>
        </p:scale>
        <p:origin x="-138" y="-552"/>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4/24/2012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4/24/2012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59421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406407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32</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52867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7</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8</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1940064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8.xml"/><Relationship Id="rId7" Type="http://schemas.openxmlformats.org/officeDocument/2006/relationships/oleObject" Target="../embeddings/oleObject7.bin"/><Relationship Id="rId2" Type="http://schemas.openxmlformats.org/officeDocument/2006/relationships/tags" Target="../tags/tag17.xml"/><Relationship Id="rId1" Type="http://schemas.openxmlformats.org/officeDocument/2006/relationships/vmlDrawing" Target="../drawings/vmlDrawing7.vml"/><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emf"/><Relationship Id="rId2" Type="http://schemas.openxmlformats.org/officeDocument/2006/relationships/tags" Target="../tags/tag20.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11.xml"/><Relationship Id="rId4"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3.xml"/><Relationship Id="rId7" Type="http://schemas.openxmlformats.org/officeDocument/2006/relationships/oleObject" Target="../embeddings/oleObject9.bin"/><Relationship Id="rId2" Type="http://schemas.openxmlformats.org/officeDocument/2006/relationships/tags" Target="../tags/tag22.xml"/><Relationship Id="rId1" Type="http://schemas.openxmlformats.org/officeDocument/2006/relationships/vmlDrawing" Target="../drawings/vmlDrawing9.v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24.xml"/><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6.xml"/><Relationship Id="rId7" Type="http://schemas.openxmlformats.org/officeDocument/2006/relationships/oleObject" Target="../embeddings/oleObject10.bin"/><Relationship Id="rId2" Type="http://schemas.openxmlformats.org/officeDocument/2006/relationships/tags" Target="../tags/tag25.xml"/><Relationship Id="rId1" Type="http://schemas.openxmlformats.org/officeDocument/2006/relationships/vmlDrawing" Target="../drawings/vmlDrawing10.v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8.xml"/><Relationship Id="rId1" Type="http://schemas.openxmlformats.org/officeDocument/2006/relationships/vmlDrawing" Target="../drawings/vmlDrawing11.vml"/><Relationship Id="rId6" Type="http://schemas.openxmlformats.org/officeDocument/2006/relationships/image" Target="../media/image9.emf"/><Relationship Id="rId5" Type="http://schemas.openxmlformats.org/officeDocument/2006/relationships/oleObject" Target="../embeddings/oleObject11.bin"/><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0.xml"/><Relationship Id="rId7" Type="http://schemas.openxmlformats.org/officeDocument/2006/relationships/oleObject" Target="../embeddings/oleObject12.bin"/><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31.xml"/></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3.xml"/><Relationship Id="rId7"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9.emf"/><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17.xml"/><Relationship Id="rId4"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8.xml"/><Relationship Id="rId7" Type="http://schemas.openxmlformats.org/officeDocument/2006/relationships/oleObject" Target="../embeddings/oleObject15.bin"/><Relationship Id="rId2" Type="http://schemas.openxmlformats.org/officeDocument/2006/relationships/tags" Target="../tags/tag37.xml"/><Relationship Id="rId1" Type="http://schemas.openxmlformats.org/officeDocument/2006/relationships/vmlDrawing" Target="../drawings/vmlDrawing15.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0.xml"/><Relationship Id="rId1" Type="http://schemas.openxmlformats.org/officeDocument/2006/relationships/vmlDrawing" Target="../drawings/vmlDrawing16.vml"/><Relationship Id="rId6" Type="http://schemas.openxmlformats.org/officeDocument/2006/relationships/image" Target="../media/image9.emf"/><Relationship Id="rId5" Type="http://schemas.openxmlformats.org/officeDocument/2006/relationships/oleObject" Target="../embeddings/oleObject16.bin"/><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2.xml"/><Relationship Id="rId7" Type="http://schemas.openxmlformats.org/officeDocument/2006/relationships/oleObject" Target="../embeddings/oleObject17.bin"/><Relationship Id="rId2" Type="http://schemas.openxmlformats.org/officeDocument/2006/relationships/tags" Target="../tags/tag41.xml"/><Relationship Id="rId1" Type="http://schemas.openxmlformats.org/officeDocument/2006/relationships/vmlDrawing" Target="../drawings/vmlDrawing17.vml"/><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4.xml"/><Relationship Id="rId1" Type="http://schemas.openxmlformats.org/officeDocument/2006/relationships/vmlDrawing" Target="../drawings/vmlDrawing18.vml"/><Relationship Id="rId6" Type="http://schemas.openxmlformats.org/officeDocument/2006/relationships/image" Target="../media/image9.emf"/><Relationship Id="rId5" Type="http://schemas.openxmlformats.org/officeDocument/2006/relationships/oleObject" Target="../embeddings/oleObject18.bin"/><Relationship Id="rId4"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6.xml"/><Relationship Id="rId7" Type="http://schemas.openxmlformats.org/officeDocument/2006/relationships/oleObject" Target="../embeddings/oleObject19.bin"/><Relationship Id="rId2" Type="http://schemas.openxmlformats.org/officeDocument/2006/relationships/tags" Target="../tags/tag45.xml"/><Relationship Id="rId1" Type="http://schemas.openxmlformats.org/officeDocument/2006/relationships/vmlDrawing" Target="../drawings/vmlDrawing19.vml"/><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4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8.xml"/><Relationship Id="rId1" Type="http://schemas.openxmlformats.org/officeDocument/2006/relationships/vmlDrawing" Target="../drawings/vmlDrawing20.vml"/><Relationship Id="rId6" Type="http://schemas.openxmlformats.org/officeDocument/2006/relationships/image" Target="../media/image9.emf"/><Relationship Id="rId5" Type="http://schemas.openxmlformats.org/officeDocument/2006/relationships/oleObject" Target="../embeddings/oleObject20.bin"/><Relationship Id="rId4"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50.xml"/><Relationship Id="rId7" Type="http://schemas.openxmlformats.org/officeDocument/2006/relationships/image" Target="../media/image9.emf"/><Relationship Id="rId2" Type="http://schemas.openxmlformats.org/officeDocument/2006/relationships/tags" Target="../tags/tag49.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24.xml"/><Relationship Id="rId4"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52.xml"/><Relationship Id="rId7" Type="http://schemas.openxmlformats.org/officeDocument/2006/relationships/notesSlide" Target="../notesSlides/notesSlide25.xml"/><Relationship Id="rId2" Type="http://schemas.openxmlformats.org/officeDocument/2006/relationships/tags" Target="../tags/tag51.xml"/><Relationship Id="rId1" Type="http://schemas.openxmlformats.org/officeDocument/2006/relationships/vmlDrawing" Target="../drawings/vmlDrawing22.vml"/><Relationship Id="rId6" Type="http://schemas.openxmlformats.org/officeDocument/2006/relationships/slideLayout" Target="../slideLayouts/slideLayout6.xml"/><Relationship Id="rId5" Type="http://schemas.openxmlformats.org/officeDocument/2006/relationships/tags" Target="../tags/tag54.xml"/><Relationship Id="rId10" Type="http://schemas.openxmlformats.org/officeDocument/2006/relationships/image" Target="../media/image17.png"/><Relationship Id="rId4" Type="http://schemas.openxmlformats.org/officeDocument/2006/relationships/tags" Target="../tags/tag53.xml"/><Relationship Id="rId9"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9.emf"/><Relationship Id="rId2" Type="http://schemas.openxmlformats.org/officeDocument/2006/relationships/tags" Target="../tags/tag55.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58.xml"/><Relationship Id="rId7" Type="http://schemas.openxmlformats.org/officeDocument/2006/relationships/notesSlide" Target="../notesSlides/notesSlide27.xml"/><Relationship Id="rId12" Type="http://schemas.openxmlformats.org/officeDocument/2006/relationships/hyperlink" Target="http://blogs.msdn.com/b/henrikn/archive/2012/02/19/using-web-api-with-mongodb.aspx" TargetMode="External"/><Relationship Id="rId2" Type="http://schemas.openxmlformats.org/officeDocument/2006/relationships/tags" Target="../tags/tag57.xml"/><Relationship Id="rId1" Type="http://schemas.openxmlformats.org/officeDocument/2006/relationships/vmlDrawing" Target="../drawings/vmlDrawing24.vml"/><Relationship Id="rId6" Type="http://schemas.openxmlformats.org/officeDocument/2006/relationships/slideLayout" Target="../slideLayouts/slideLayout6.xml"/><Relationship Id="rId11" Type="http://schemas.openxmlformats.org/officeDocument/2006/relationships/hyperlink" Target="http://channel9.msdn.com/Shows/Web+Camps+TV/Dan-Roth-on-the-new-ASPNET-Web-API" TargetMode="External"/><Relationship Id="rId5" Type="http://schemas.openxmlformats.org/officeDocument/2006/relationships/tags" Target="../tags/tag60.xml"/><Relationship Id="rId10" Type="http://schemas.openxmlformats.org/officeDocument/2006/relationships/hyperlink" Target="http://www.asp.net/web-api" TargetMode="External"/><Relationship Id="rId4" Type="http://schemas.openxmlformats.org/officeDocument/2006/relationships/tags" Target="../tags/tag59.xml"/><Relationship Id="rId9" Type="http://schemas.openxmlformats.org/officeDocument/2006/relationships/image" Target="../media/image9.emf"/></Relationships>
</file>

<file path=ppt/slides/_rels/slide31.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62.xml"/><Relationship Id="rId7" Type="http://schemas.openxmlformats.org/officeDocument/2006/relationships/image" Target="../media/image9.emf"/><Relationship Id="rId2" Type="http://schemas.openxmlformats.org/officeDocument/2006/relationships/tags" Target="../tags/tag61.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28.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3.xml"/><Relationship Id="rId1" Type="http://schemas.openxmlformats.org/officeDocument/2006/relationships/vmlDrawing" Target="../drawings/vmlDrawing26.vml"/><Relationship Id="rId6" Type="http://schemas.openxmlformats.org/officeDocument/2006/relationships/image" Target="../media/image9.emf"/><Relationship Id="rId5" Type="http://schemas.openxmlformats.org/officeDocument/2006/relationships/oleObject" Target="../embeddings/oleObject26.bin"/><Relationship Id="rId4"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xml"/><Relationship Id="rId7" Type="http://schemas.openxmlformats.org/officeDocument/2006/relationships/oleObject" Target="../embeddings/oleObject4.bin"/><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9.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8.xml"/><Relationship Id="rId4"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8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a:t>
            </a:r>
            <a:r>
              <a:rPr lang="en-US" dirty="0" smtClean="0">
                <a:solidFill>
                  <a:schemeClr val="tx2">
                    <a:alpha val="99000"/>
                  </a:schemeClr>
                </a:solidFill>
                <a:latin typeface="Segoe UI Light" pitchFamily="34" charset="0"/>
              </a:rPr>
              <a:t>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endParaRPr lang="en-US" sz="2800" dirty="0"/>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endParaRPr lang="en-US" sz="2800" dirty="0"/>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1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3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3" name="Subtitle 2"/>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436999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5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3" name="Content Placeholder 2"/>
          <p:cNvSpPr>
            <a:spLocks noGrp="1"/>
          </p:cNvSpPr>
          <p:nvPr>
            <p:ph type="body" sz="quarter" idx="10"/>
            <p:custDataLst>
              <p:tags r:id="rId4"/>
            </p:custDataLst>
          </p:nvPr>
        </p:nvSpPr>
        <p:spPr>
          <a:xfrm>
            <a:off x="519112" y="1424049"/>
            <a:ext cx="11149013" cy="4893647"/>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WebInvoke</a:t>
            </a:r>
            <a:r>
              <a:rPr lang="en-US" sz="4000" dirty="0">
                <a:gradFill>
                  <a:gsLst>
                    <a:gs pos="0">
                      <a:schemeClr val="accent2"/>
                    </a:gs>
                    <a:gs pos="100000">
                      <a:schemeClr val="accent2"/>
                    </a:gs>
                  </a:gsLst>
                  <a:lin ang="5400000" scaled="0"/>
                </a:gradFill>
                <a:latin typeface="Segoe UI Light" pitchFamily="34" charset="0"/>
              </a:rPr>
              <a:t> for specifying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HTTP </a:t>
            </a:r>
            <a:r>
              <a:rPr lang="en-US" sz="4000" dirty="0">
                <a:gradFill>
                  <a:gsLst>
                    <a:gs pos="0">
                      <a:schemeClr val="accent2"/>
                    </a:gs>
                    <a:gs pos="100000">
                      <a:schemeClr val="accent2"/>
                    </a:gs>
                  </a:gsLst>
                  <a:lin ang="5400000" scaled="0"/>
                </a:gradFill>
                <a:latin typeface="Segoe UI Light" pitchFamily="34" charset="0"/>
              </a:rPr>
              <a:t>method</a:t>
            </a:r>
          </a:p>
          <a:p>
            <a:pPr>
              <a:spcAft>
                <a:spcPts val="1200"/>
              </a:spcAft>
            </a:pPr>
            <a:r>
              <a:rPr lang="en-US" sz="4000" dirty="0">
                <a:solidFill>
                  <a:schemeClr val="tx2">
                    <a:alpha val="99000"/>
                  </a:schemeClr>
                </a:solidFill>
                <a:latin typeface="Segoe UI Light" pitchFamily="34" charset="0"/>
              </a:rPr>
              <a:t>Use </a:t>
            </a:r>
            <a:r>
              <a:rPr lang="en-US" sz="4000" dirty="0" err="1">
                <a:solidFill>
                  <a:schemeClr val="tx2">
                    <a:alpha val="99000"/>
                  </a:schemeClr>
                </a:solidFill>
                <a:latin typeface="Segoe UI Light" pitchFamily="34" charset="0"/>
              </a:rPr>
              <a:t>HttpResponseMessage</a:t>
            </a:r>
            <a:r>
              <a:rPr lang="en-US" sz="4000" dirty="0">
                <a:solidFill>
                  <a:schemeClr val="tx2">
                    <a:alpha val="99000"/>
                  </a:schemeClr>
                </a:solidFill>
                <a:latin typeface="Segoe UI Light" pitchFamily="34" charset="0"/>
              </a:rPr>
              <a:t>&lt;T&gt; </a:t>
            </a:r>
            <a:r>
              <a:rPr lang="en-US" sz="4000" dirty="0" smtClean="0">
                <a:solidFill>
                  <a:schemeClr val="tx2">
                    <a:alpha val="99000"/>
                  </a:schemeClr>
                </a:solidFill>
                <a:latin typeface="Segoe UI Light" pitchFamily="34" charset="0"/>
              </a:rPr>
              <a:t>to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access </a:t>
            </a:r>
            <a:r>
              <a:rPr lang="en-US" sz="4000" dirty="0">
                <a:solidFill>
                  <a:schemeClr val="tx2">
                    <a:alpha val="99000"/>
                  </a:schemeClr>
                </a:solidFill>
                <a:latin typeface="Segoe UI Light" pitchFamily="34" charset="0"/>
              </a:rPr>
              <a:t>headers like location header</a:t>
            </a:r>
          </a:p>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WebApi.Enhancements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to support </a:t>
            </a:r>
            <a:r>
              <a:rPr lang="en-US" sz="4000" dirty="0" err="1">
                <a:gradFill>
                  <a:gsLst>
                    <a:gs pos="0">
                      <a:schemeClr val="accent2"/>
                    </a:gs>
                    <a:gs pos="100000">
                      <a:schemeClr val="accent2"/>
                    </a:gs>
                  </a:gsLst>
                  <a:lin ang="5400000" scaled="0"/>
                </a:gradFill>
                <a:latin typeface="Segoe UI Light" pitchFamily="34" charset="0"/>
              </a:rPr>
              <a:t>FormUrlEncoding</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sz="4000" dirty="0">
                <a:solidFill>
                  <a:schemeClr val="tx2">
                    <a:alpha val="99000"/>
                  </a:schemeClr>
                </a:solidFill>
                <a:latin typeface="Segoe UI Light" pitchFamily="34" charset="0"/>
              </a:rPr>
              <a:t>On IIS, make sure to configure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allow PUT/DELETE</a:t>
            </a:r>
          </a:p>
        </p:txBody>
      </p:sp>
      <p:pic>
        <p:nvPicPr>
          <p:cNvPr id="8" name="Picture 48" descr="C:\Users\sakuu\Documents\Ballmer MGX 2011\Tile Icons\Calendar Engineering.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865683" y="2600695"/>
            <a:ext cx="3788753" cy="400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65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98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send </a:t>
            </a:r>
            <a:br>
              <a:rPr lang="en-US" sz="4000" dirty="0" smtClean="0">
                <a:latin typeface="Segoe UI Light" pitchFamily="34" charset="0"/>
              </a:rPr>
            </a:br>
            <a:r>
              <a:rPr lang="en-US" sz="4000" dirty="0" smtClean="0">
                <a:latin typeface="Segoe UI Light" pitchFamily="34" charset="0"/>
              </a:rPr>
              <a:t>files from a browser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0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3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2404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5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4" name="Content Placeholder 3"/>
          <p:cNvSpPr>
            <a:spLocks noGrp="1"/>
          </p:cNvSpPr>
          <p:nvPr>
            <p:ph type="body" sz="quarter" idx="10"/>
            <p:custDataLst>
              <p:tags r:id="rId4"/>
            </p:custDataLst>
          </p:nvPr>
        </p:nvSpPr>
        <p:spPr>
          <a:xfrm>
            <a:off x="519112" y="1424049"/>
            <a:ext cx="11149013" cy="4579715"/>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latin typeface="Segoe UI Light" pitchFamily="34" charset="0"/>
              </a:rPr>
              <a:t>Change common settings like </a:t>
            </a:r>
            <a:br>
              <a:rPr lang="en-US" dirty="0" smtClean="0">
                <a:latin typeface="Segoe UI Light" pitchFamily="34" charset="0"/>
              </a:rPr>
            </a:br>
            <a:r>
              <a:rPr lang="en-US" dirty="0" err="1" smtClean="0">
                <a:latin typeface="Segoe UI Light" pitchFamily="34" charset="0"/>
              </a:rPr>
              <a:t>MaxRecievedMessageSize</a:t>
            </a:r>
            <a:endParaRPr lang="en-US" dirty="0" smtClean="0">
              <a:latin typeface="Segoe UI Light" pitchFamily="34" charset="0"/>
            </a:endParaRPr>
          </a:p>
          <a:p>
            <a:pPr>
              <a:spcAft>
                <a:spcPts val="1200"/>
              </a:spcAft>
            </a:pPr>
            <a:r>
              <a:rPr lang="en-US" dirty="0" smtClean="0">
                <a:latin typeface="Segoe UI Light" pitchFamily="34" charset="0"/>
              </a:rPr>
              <a:t>Enable web </a:t>
            </a:r>
            <a:r>
              <a:rPr lang="en-US" dirty="0" err="1" smtClean="0">
                <a:latin typeface="Segoe UI Light" pitchFamily="34" charset="0"/>
              </a:rPr>
              <a:t>api</a:t>
            </a:r>
            <a:r>
              <a:rPr lang="en-US" dirty="0" smtClean="0">
                <a:latin typeface="Segoe UI Light" pitchFamily="34" charset="0"/>
              </a:rPr>
              <a:t> test client</a:t>
            </a:r>
          </a:p>
          <a:p>
            <a:pPr>
              <a:spcAft>
                <a:spcPts val="1200"/>
              </a:spcAft>
            </a:pPr>
            <a:r>
              <a:rPr lang="en-US" dirty="0" smtClean="0">
                <a:latin typeface="Segoe UI Light" pitchFamily="34" charset="0"/>
              </a:rPr>
              <a:t>Wire up an </a:t>
            </a:r>
            <a:r>
              <a:rPr lang="en-US" dirty="0" err="1" smtClean="0">
                <a:latin typeface="Segoe UI Light" pitchFamily="34" charset="0"/>
              </a:rPr>
              <a:t>IoC</a:t>
            </a:r>
            <a:r>
              <a:rPr lang="en-US" dirty="0" smtClean="0">
                <a:latin typeface="Segoe UI Light" pitchFamily="34" charset="0"/>
              </a:rPr>
              <a:t> container</a:t>
            </a:r>
          </a:p>
          <a:p>
            <a:pPr>
              <a:spcAft>
                <a:spcPts val="1200"/>
              </a:spcAft>
            </a:pPr>
            <a:r>
              <a:rPr lang="en-US" dirty="0" smtClean="0">
                <a:latin typeface="Segoe UI Light" pitchFamily="34" charset="0"/>
              </a:rPr>
              <a:t>Enable security</a:t>
            </a:r>
          </a:p>
          <a:p>
            <a:pPr>
              <a:spcAft>
                <a:spcPts val="1200"/>
              </a:spcAft>
            </a:pPr>
            <a:r>
              <a:rPr lang="en-US" dirty="0" smtClean="0">
                <a:latin typeface="Segoe UI Light" pitchFamily="34" charset="0"/>
              </a:rPr>
              <a:t>Configure handlers and formatters</a:t>
            </a:r>
          </a:p>
          <a:p>
            <a:pPr>
              <a:spcAft>
                <a:spcPts val="1200"/>
              </a:spcAft>
            </a:pPr>
            <a:r>
              <a:rPr lang="en-US" dirty="0" smtClean="0">
                <a:latin typeface="Segoe UI Light" pitchFamily="34" charset="0"/>
              </a:rPr>
              <a:t>Adding custom error handlers</a:t>
            </a:r>
            <a:endParaRPr lang="en-US"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5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7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Configuring your </a:t>
            </a:r>
            <a:br>
              <a:rPr lang="en-US" smtClean="0"/>
            </a:br>
            <a:r>
              <a:rPr lang="en-US"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127437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0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3" name="Content Placeholder 2"/>
          <p:cNvSpPr>
            <a:spLocks noGrp="1"/>
          </p:cNvSpPr>
          <p:nvPr>
            <p:ph type="body" sz="quarter" idx="10"/>
            <p:custDataLst>
              <p:tags r:id="rId4"/>
            </p:custDataLst>
          </p:nvPr>
        </p:nvSpPr>
        <p:spPr>
          <a:xfrm>
            <a:off x="519112" y="1420813"/>
            <a:ext cx="1114901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solidFill>
                  <a:schemeClr val="tx2">
                    <a:alpha val="99000"/>
                  </a:schemeClr>
                </a:solidFill>
                <a:latin typeface="Segoe UI Light" pitchFamily="34" charset="0"/>
              </a:rPr>
              <a:t>New it up directly or derive from </a:t>
            </a:r>
            <a:r>
              <a:rPr lang="en-US" sz="4000" dirty="0" smtClean="0">
                <a:solidFill>
                  <a:schemeClr val="tx2">
                    <a:alpha val="99000"/>
                  </a:schemeClr>
                </a:soli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a:gradFill>
                  <a:gsLst>
                    <a:gs pos="0">
                      <a:schemeClr val="accent2"/>
                    </a:gs>
                    <a:gs pos="100000">
                      <a:schemeClr val="accent2"/>
                    </a:gs>
                  </a:gsLst>
                  <a:lin ang="5400000" scaled="0"/>
                </a:gradFill>
                <a:latin typeface="Segoe UI Light" pitchFamily="34" charset="0"/>
              </a:rPr>
              <a:t>config</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to </a:t>
            </a: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
        <p:nvSpPr>
          <p:cNvPr id="5" name="Freeform 81"/>
          <p:cNvSpPr>
            <a:spLocks noEditPoints="1"/>
          </p:cNvSpPr>
          <p:nvPr/>
        </p:nvSpPr>
        <p:spPr bwMode="black">
          <a:xfrm>
            <a:off x="8419158" y="4619500"/>
            <a:ext cx="3247148" cy="1982149"/>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5491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404176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2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ext Placeholder 5"/>
          <p:cNvSpPr>
            <a:spLocks noGrp="1"/>
          </p:cNvSpPr>
          <p:nvPr>
            <p:ph type="body" sz="quarter" idx="10"/>
          </p:nvPr>
        </p:nvSpPr>
        <p:spPr/>
        <p:txBody>
          <a:bodyPr/>
          <a:lstStyle/>
          <a:p>
            <a:r>
              <a:rPr lang="en-US" dirty="0" smtClean="0"/>
              <a:t>Building a Web </a:t>
            </a:r>
            <a:br>
              <a:rPr lang="en-US" dirty="0" smtClean="0"/>
            </a:br>
            <a:r>
              <a:rPr lang="en-US" dirty="0" smtClean="0"/>
              <a:t>API for Any Client</a:t>
            </a:r>
            <a:endParaRPr lang="en-US" dirty="0"/>
          </a:p>
        </p:txBody>
      </p:sp>
      <p:sp>
        <p:nvSpPr>
          <p:cNvPr id="5" name="Freeform 124"/>
          <p:cNvSpPr>
            <a:spLocks/>
          </p:cNvSpPr>
          <p:nvPr/>
        </p:nvSpPr>
        <p:spPr bwMode="black">
          <a:xfrm>
            <a:off x="9279407" y="479372"/>
            <a:ext cx="4145778" cy="3108528"/>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7678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24049"/>
            <a:ext cx="11149013" cy="33855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Tweak our Xml/</a:t>
            </a:r>
            <a:r>
              <a:rPr lang="en-US" sz="4000" dirty="0" err="1" smtClean="0">
                <a:latin typeface="Segoe UI Light" pitchFamily="34" charset="0"/>
              </a:rPr>
              <a:t>Json</a:t>
            </a:r>
            <a:r>
              <a:rPr lang="en-US" sz="4000" dirty="0" smtClean="0">
                <a:latin typeface="Segoe UI Light" pitchFamily="34" charset="0"/>
              </a:rPr>
              <a:t> formatters</a:t>
            </a:r>
          </a:p>
          <a:p>
            <a:pPr>
              <a:spcAft>
                <a:spcPts val="1200"/>
              </a:spcAft>
            </a:pPr>
            <a:r>
              <a:rPr lang="en-US" sz="4000" dirty="0" err="1" smtClean="0">
                <a:latin typeface="Segoe UI Light" pitchFamily="34" charset="0"/>
              </a:rPr>
              <a:t>OData</a:t>
            </a:r>
            <a:r>
              <a:rPr lang="en-US" sz="4000" dirty="0" smtClean="0">
                <a:latin typeface="Segoe UI Light" pitchFamily="34" charset="0"/>
              </a:rPr>
              <a:t> clients</a:t>
            </a:r>
          </a:p>
          <a:p>
            <a:pPr>
              <a:spcAft>
                <a:spcPts val="1200"/>
              </a:spcAft>
            </a:pPr>
            <a:r>
              <a:rPr lang="en-US" sz="4000" dirty="0" smtClean="0">
                <a:latin typeface="Segoe UI Light" pitchFamily="34" charset="0"/>
              </a:rPr>
              <a:t>Other native/non-browser clients </a:t>
            </a:r>
          </a:p>
          <a:p>
            <a:pPr>
              <a:spcAft>
                <a:spcPts val="1200"/>
              </a:spcAft>
            </a:pPr>
            <a:r>
              <a:rPr lang="en-US" sz="4000" dirty="0" smtClean="0">
                <a:latin typeface="Segoe UI Light" pitchFamily="34" charset="0"/>
              </a:rPr>
              <a:t>Custom media types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8695017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1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a:t>
            </a:r>
            <a:endParaRPr lang="en-US" dirty="0"/>
          </a:p>
        </p:txBody>
      </p:sp>
      <p:sp>
        <p:nvSpPr>
          <p:cNvPr id="3" name="Content Placeholder 2"/>
          <p:cNvSpPr>
            <a:spLocks noGrp="1"/>
          </p:cNvSpPr>
          <p:nvPr>
            <p:ph type="body" sz="quarter" idx="10"/>
            <p:custDataLst>
              <p:tags r:id="rId4"/>
            </p:custDataLst>
          </p:nvPr>
        </p:nvSpPr>
        <p:spPr>
          <a:xfrm>
            <a:off x="519112" y="1447799"/>
            <a:ext cx="11149013" cy="4339650"/>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Modify </a:t>
            </a:r>
            <a:r>
              <a:rPr lang="en-US" sz="4000" dirty="0" err="1">
                <a:gradFill>
                  <a:gsLst>
                    <a:gs pos="0">
                      <a:schemeClr val="accent2"/>
                    </a:gs>
                    <a:gs pos="100000">
                      <a:schemeClr val="accent2"/>
                    </a:gs>
                  </a:gsLst>
                  <a:lin ang="5400000" scaled="0"/>
                </a:gradFill>
                <a:latin typeface="Segoe UI Light" pitchFamily="34" charset="0"/>
              </a:rPr>
              <a:t>HttpConfiguration.Formatters</a:t>
            </a:r>
            <a:r>
              <a:rPr lang="en-US" sz="4000" dirty="0">
                <a:gradFill>
                  <a:gsLst>
                    <a:gs pos="0">
                      <a:schemeClr val="accent2"/>
                    </a:gs>
                    <a:gs pos="100000">
                      <a:schemeClr val="accent2"/>
                    </a:gs>
                  </a:gsLst>
                  <a:lin ang="5400000" scaled="0"/>
                </a:gradFill>
                <a:latin typeface="Segoe UI Light" pitchFamily="34" charset="0"/>
              </a:rPr>
              <a:t> to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add/remove formatters</a:t>
            </a:r>
          </a:p>
          <a:p>
            <a:pPr>
              <a:spcAft>
                <a:spcPts val="1200"/>
              </a:spcAft>
            </a:pPr>
            <a:r>
              <a:rPr lang="en-US" sz="4000" dirty="0" err="1">
                <a:solidFill>
                  <a:schemeClr val="tx2">
                    <a:alpha val="99000"/>
                  </a:schemeClr>
                </a:solidFill>
                <a:latin typeface="Segoe UI Light" pitchFamily="34" charset="0"/>
              </a:rPr>
              <a:t>Formatters.XmlFormatter</a:t>
            </a:r>
            <a:r>
              <a:rPr lang="en-US" sz="4000" dirty="0">
                <a:solidFill>
                  <a:schemeClr val="tx2">
                    <a:alpha val="99000"/>
                  </a:schemeClr>
                </a:solidFill>
                <a:latin typeface="Segoe UI Light" pitchFamily="34" charset="0"/>
              </a:rPr>
              <a:t>/</a:t>
            </a:r>
            <a:r>
              <a:rPr lang="en-US" sz="4000" dirty="0" err="1">
                <a:solidFill>
                  <a:schemeClr val="tx2">
                    <a:alpha val="99000"/>
                  </a:schemeClr>
                </a:solidFill>
                <a:latin typeface="Segoe UI Light" pitchFamily="34" charset="0"/>
              </a:rPr>
              <a:t>Formatters.JsonFormatter</a:t>
            </a:r>
            <a:r>
              <a:rPr lang="en-US" sz="4000" dirty="0">
                <a:solidFill>
                  <a:schemeClr val="tx2">
                    <a:alpha val="99000"/>
                  </a:schemeClr>
                </a:solidFill>
                <a:latin typeface="Segoe UI Light" pitchFamily="34" charset="0"/>
              </a:rPr>
              <a:t> </a:t>
            </a:r>
            <a:br>
              <a:rPr lang="en-US" sz="4000" dirty="0">
                <a:solidFill>
                  <a:schemeClr val="tx2">
                    <a:alpha val="99000"/>
                  </a:schemeClr>
                </a:solidFill>
                <a:latin typeface="Segoe UI Light" pitchFamily="34" charset="0"/>
              </a:rPr>
            </a:br>
            <a:r>
              <a:rPr lang="en-US" sz="4000" dirty="0">
                <a:solidFill>
                  <a:schemeClr val="tx2">
                    <a:alpha val="99000"/>
                  </a:schemeClr>
                </a:solidFill>
                <a:latin typeface="Segoe UI Light" pitchFamily="34" charset="0"/>
              </a:rPr>
              <a:t>to tweak existing formatter</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ODataMediaTypeFormatter</a:t>
            </a:r>
            <a:r>
              <a:rPr lang="en-US" sz="4000" dirty="0">
                <a:gradFill>
                  <a:gsLst>
                    <a:gs pos="0">
                      <a:schemeClr val="accent2"/>
                    </a:gs>
                    <a:gs pos="100000">
                      <a:schemeClr val="accent2"/>
                    </a:gs>
                  </a:gsLst>
                  <a:lin ang="5400000" scaled="0"/>
                </a:gradFill>
                <a:latin typeface="Segoe UI Light" pitchFamily="34" charset="0"/>
              </a:rPr>
              <a:t> </a:t>
            </a:r>
          </a:p>
          <a:p>
            <a:pPr>
              <a:spcAft>
                <a:spcPts val="1200"/>
              </a:spcAft>
            </a:pPr>
            <a:r>
              <a:rPr lang="en-US" sz="4000" dirty="0">
                <a:solidFill>
                  <a:schemeClr val="tx2">
                    <a:alpha val="99000"/>
                  </a:schemeClr>
                </a:solidFill>
                <a:latin typeface="Segoe UI Light" pitchFamily="34" charset="0"/>
              </a:rPr>
              <a:t>Derive from </a:t>
            </a:r>
            <a:r>
              <a:rPr lang="en-US" sz="4000" dirty="0" err="1">
                <a:solidFill>
                  <a:schemeClr val="tx2">
                    <a:alpha val="99000"/>
                  </a:schemeClr>
                </a:solidFill>
                <a:latin typeface="Segoe UI Light" pitchFamily="34" charset="0"/>
              </a:rPr>
              <a:t>MediaTypeFormatter</a:t>
            </a:r>
            <a:r>
              <a:rPr lang="en-US" sz="4000" dirty="0">
                <a:solidFill>
                  <a:schemeClr val="tx2">
                    <a:alpha val="99000"/>
                  </a:schemeClr>
                </a:solidFill>
                <a:latin typeface="Segoe UI Light" pitchFamily="34" charset="0"/>
              </a:rPr>
              <a:t>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create your own custom</a:t>
            </a:r>
          </a:p>
        </p:txBody>
      </p:sp>
      <p:sp>
        <p:nvSpPr>
          <p:cNvPr id="5" name="Freeform 7"/>
          <p:cNvSpPr>
            <a:spLocks noEditPoints="1"/>
          </p:cNvSpPr>
          <p:nvPr/>
        </p:nvSpPr>
        <p:spPr bwMode="black">
          <a:xfrm>
            <a:off x="8962912" y="3699373"/>
            <a:ext cx="2701276" cy="290227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Tree>
    <p:extLst>
      <p:ext uri="{BB962C8B-B14F-4D97-AF65-F5344CB8AC3E}">
        <p14:creationId xmlns:p14="http://schemas.microsoft.com/office/powerpoint/2010/main" val="55974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7190924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9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it?</a:t>
            </a:r>
            <a:endParaRPr lang="en-US" dirty="0"/>
          </a:p>
        </p:txBody>
      </p:sp>
      <p:grpSp>
        <p:nvGrpSpPr>
          <p:cNvPr id="16" name="Group 15"/>
          <p:cNvGrpSpPr/>
          <p:nvPr/>
        </p:nvGrpSpPr>
        <p:grpSpPr>
          <a:xfrm>
            <a:off x="7453103"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52355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6355680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5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92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7713610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1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06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1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1828765"/>
            <a:ext cx="6945312" cy="4419671"/>
          </a:xfrm>
        </p:spPr>
        <p:txBody>
          <a:bodyPr/>
          <a:lstStyle/>
          <a:p>
            <a:r>
              <a:rPr lang="en-US" dirty="0" smtClean="0"/>
              <a:t>Why all the hype </a:t>
            </a:r>
            <a:br>
              <a:rPr lang="en-US" dirty="0" smtClean="0"/>
            </a:br>
            <a:r>
              <a:rPr lang="en-US" dirty="0" smtClean="0"/>
              <a:t>for Web APIs?</a:t>
            </a:r>
          </a:p>
          <a:p>
            <a:r>
              <a:rPr lang="en-US" dirty="0" smtClean="0"/>
              <a:t>Building Web APIs for browser/JSON clients</a:t>
            </a:r>
          </a:p>
          <a:p>
            <a:r>
              <a:rPr lang="en-US" dirty="0" smtClean="0"/>
              <a:t>Building Web APIs for native/non-browser clients</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1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509454" y="1411032"/>
            <a:ext cx="11060656"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hlinkClick r:id="rId10"/>
              </a:rPr>
              <a:t>http</a:t>
            </a:r>
            <a:r>
              <a:rPr lang="en-US" sz="2000" dirty="0">
                <a:hlinkClick r:id="rId10"/>
              </a:rPr>
              <a:t>://</a:t>
            </a:r>
            <a:r>
              <a:rPr lang="en-US" sz="2000" dirty="0" smtClean="0">
                <a:hlinkClick r:id="rId10"/>
              </a:rPr>
              <a:t>www.asp.net/web-api</a:t>
            </a:r>
            <a:endParaRPr lang="en-US" sz="2000" dirty="0" smtClean="0"/>
          </a:p>
          <a:p>
            <a:pPr marL="0" indent="0">
              <a:buNone/>
            </a:pPr>
            <a:r>
              <a:rPr lang="en-US" sz="2000" dirty="0" smtClean="0">
                <a:hlinkClick r:id="rId11"/>
              </a:rPr>
              <a:t>http://channel9.msdn.com/Shows/Web+Camps+TV/Dan-Roth-on-the-new-ASPNET-Web-API</a:t>
            </a:r>
            <a:endParaRPr lang="en-US" sz="2000" dirty="0" smtClean="0"/>
          </a:p>
          <a:p>
            <a:pPr marL="0" indent="0">
              <a:buNone/>
            </a:pPr>
            <a:r>
              <a:rPr lang="en-US" sz="2000" dirty="0">
                <a:hlinkClick r:id="rId12"/>
              </a:rPr>
              <a:t>http://</a:t>
            </a:r>
            <a:r>
              <a:rPr lang="en-US" sz="2000" dirty="0" smtClean="0">
                <a:hlinkClick r:id="rId12"/>
              </a:rPr>
              <a:t>blogs.msdn.com/b/henrikn/archive/2012/02/19/using-web-api-with-mongodb.aspx</a:t>
            </a:r>
            <a:endParaRPr lang="en-US" sz="2000" dirty="0" smtClean="0"/>
          </a:p>
          <a:p>
            <a:pPr marL="0" indent="0">
              <a:buNone/>
            </a:pPr>
            <a:endParaRPr lang="en-US" sz="2000" dirty="0"/>
          </a:p>
        </p:txBody>
      </p:sp>
      <p:sp>
        <p:nvSpPr>
          <p:cNvPr id="8" name="Rectangle 7"/>
          <p:cNvSpPr/>
          <p:nvPr>
            <p:custDataLst>
              <p:tags r:id="rId4"/>
            </p:custDataLst>
          </p:nvPr>
        </p:nvSpPr>
        <p:spPr bwMode="auto">
          <a:xfrm>
            <a:off x="509454" y="1411032"/>
            <a:ext cx="11060656"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t>
            </a:r>
            <a:r>
              <a:rPr lang="en-US" sz="3200" dirty="0" smtClean="0">
                <a:ln>
                  <a:solidFill>
                    <a:schemeClr val="bg1">
                      <a:alpha val="0"/>
                    </a:schemeClr>
                  </a:solidFill>
                </a:ln>
                <a:solidFill>
                  <a:schemeClr val="bg1"/>
                </a:solidFill>
              </a:rPr>
              <a:t>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5"/>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1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8"/>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9"/>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3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Today</a:t>
            </a:r>
            <a:endParaRPr lang="en-US" dirty="0"/>
          </a:p>
        </p:txBody>
      </p:sp>
      <p:sp>
        <p:nvSpPr>
          <p:cNvPr id="8" name="Text Placeholder 7"/>
          <p:cNvSpPr>
            <a:spLocks noGrp="1"/>
          </p:cNvSpPr>
          <p:nvPr>
            <p:ph type="body" sz="quarter" idx="10"/>
          </p:nvPr>
        </p:nvSpPr>
        <p:spPr>
          <a:xfrm>
            <a:off x="519112" y="1695450"/>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432247"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 Placeholder 7"/>
          <p:cNvSpPr txBox="1">
            <a:spLocks/>
          </p:cNvSpPr>
          <p:nvPr/>
        </p:nvSpPr>
        <p:spPr>
          <a:xfrm>
            <a:off x="519112" y="4270260"/>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9"/>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this talk you’ll </a:t>
            </a:r>
            <a:br>
              <a:rPr lang="en-US" dirty="0" smtClean="0"/>
            </a:br>
            <a:r>
              <a:rPr lang="en-US" dirty="0" smtClean="0"/>
              <a:t>learn how</a:t>
            </a:r>
            <a:endParaRPr lang="en-US" dirty="0"/>
          </a:p>
        </p:txBody>
      </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9" name="Group 8"/>
          <p:cNvGrpSpPr/>
          <p:nvPr/>
        </p:nvGrpSpPr>
        <p:grpSpPr>
          <a:xfrm>
            <a:off x="9889114" y="1703024"/>
            <a:ext cx="1433010" cy="4829903"/>
            <a:chOff x="9889114" y="1703024"/>
            <a:chExt cx="1433010" cy="4829903"/>
          </a:xfrm>
        </p:grpSpPr>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6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971258"/>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698670"/>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695450"/>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698670"/>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971258"/>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a:solidFill>
                  <a:schemeClr val="lt1">
                    <a:alpha val="99000"/>
                  </a:schemeClr>
                </a:solidFill>
                <a:latin typeface="Consolas" pitchFamily="49" charset="0"/>
                <a:cs typeface="Consolas" pitchFamily="49" charset="0"/>
              </a:rPr>
              <a:t>Caradine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971258"/>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3004814"/>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698670"/>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695450"/>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698670"/>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3004814"/>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3004814"/>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IjiEg.rS2Uaogoku2rjz_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I4sl5BEAEKj9CcRq8cy8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ph_AIEKW0KQWitR1s9Dg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kUigVkQ.IU6phTmEZ18cY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230e9df3-be65-4c73-a93b-d1236ebd677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3007</TotalTime>
  <Words>1468</Words>
  <Application>Microsoft Office PowerPoint</Application>
  <PresentationFormat>Custom</PresentationFormat>
  <Paragraphs>260</Paragraphs>
  <Slides>32</Slides>
  <Notes>29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0" baseType="lpstr">
      <vt:lpstr>Arial</vt:lpstr>
      <vt:lpstr>Segoe UI Light</vt:lpstr>
      <vt:lpstr>Segoe UI</vt:lpstr>
      <vt:lpstr>Consolas</vt:lpstr>
      <vt:lpstr>Segoe Light</vt:lpstr>
      <vt:lpstr>MS1444_Windows Azure Template 16x9_r08b</vt:lpstr>
      <vt:lpstr>White with Consolas font for code slides</vt:lpstr>
      <vt:lpstr>think-cell Slide</vt:lpstr>
      <vt:lpstr>WebCamps Online</vt:lpstr>
      <vt:lpstr>Building a Service Layer  with ASP.NET Web API</vt:lpstr>
      <vt:lpstr>Agenda </vt:lpstr>
      <vt:lpstr>Today</vt:lpstr>
      <vt:lpstr>Web API is a part of ASP.NET</vt:lpstr>
      <vt:lpstr>Building a Read Only Web API</vt:lpstr>
      <vt:lpstr>Sample Read-only Model and Controller</vt:lpstr>
      <vt:lpstr>Read-only Controller Actions to return data</vt:lpstr>
      <vt:lpstr>Building a read only Web API</vt:lpstr>
      <vt:lpstr>Manipulating HTTP Responses</vt:lpstr>
      <vt:lpstr>Manipulating HTTP Responses</vt:lpstr>
      <vt:lpstr>Manipulating HTTP Responses</vt:lpstr>
      <vt:lpstr>Making an API Updatable</vt:lpstr>
      <vt:lpstr>Making an  API updatable</vt:lpstr>
      <vt:lpstr>Making an API Updatable</vt:lpstr>
      <vt:lpstr>Supporting HTML File Upload</vt:lpstr>
      <vt:lpstr>HTML file upload</vt:lpstr>
      <vt:lpstr>Support HTML File Upload</vt:lpstr>
      <vt:lpstr>Configuring Your Web API</vt:lpstr>
      <vt:lpstr>Configuring your  Web API</vt:lpstr>
      <vt:lpstr>Configuring Your Web API</vt:lpstr>
      <vt:lpstr>PowerPoint Presentation</vt:lpstr>
      <vt:lpstr>Configuring Media Type Formatters </vt:lpstr>
      <vt:lpstr>Configuring media type formatters</vt:lpstr>
      <vt:lpstr>Configuring Media Type Formatters</vt:lpstr>
      <vt:lpstr>PowerPoint Presentation</vt:lpstr>
      <vt:lpstr>Homepage: asp.net/web-api</vt:lpstr>
      <vt:lpstr>Find Us on Nuget</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290</cp:revision>
  <cp:lastPrinted>2011-10-11T14:25:22Z</cp:lastPrinted>
  <dcterms:created xsi:type="dcterms:W3CDTF">2011-03-29T16:07:22Z</dcterms:created>
  <dcterms:modified xsi:type="dcterms:W3CDTF">2012-04-24T23:20:40Z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