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9.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3.xml" ContentType="application/vnd.openxmlformats-officedocument.presentationml.notesSlide+xml"/>
  <Override PartName="/ppt/tags/tag51.xml" ContentType="application/vnd.openxmlformats-officedocument.presentationml.tags+xml"/>
  <Override PartName="/ppt/notesSlides/notesSlide2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7.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8.xml" ContentType="application/vnd.openxmlformats-officedocument.presentationml.notesSlide+xml"/>
  <Override PartName="/ppt/tags/tag63.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60" r:id="rId4"/>
    <p:sldMasterId id="2147483779" r:id="rId5"/>
  </p:sldMasterIdLst>
  <p:notesMasterIdLst>
    <p:notesMasterId r:id="rId38"/>
  </p:notesMasterIdLst>
  <p:handoutMasterIdLst>
    <p:handoutMasterId r:id="rId39"/>
  </p:handoutMasterIdLst>
  <p:sldIdLst>
    <p:sldId id="296" r:id="rId6"/>
    <p:sldId id="293" r:id="rId7"/>
    <p:sldId id="257" r:id="rId8"/>
    <p:sldId id="259" r:id="rId9"/>
    <p:sldId id="297" r:id="rId10"/>
    <p:sldId id="303" r:id="rId11"/>
    <p:sldId id="304" r:id="rId12"/>
    <p:sldId id="305" r:id="rId13"/>
    <p:sldId id="263" r:id="rId14"/>
    <p:sldId id="298" r:id="rId15"/>
    <p:sldId id="299" r:id="rId16"/>
    <p:sldId id="264" r:id="rId17"/>
    <p:sldId id="268" r:id="rId18"/>
    <p:sldId id="300" r:id="rId19"/>
    <p:sldId id="302" r:id="rId20"/>
    <p:sldId id="269" r:id="rId21"/>
    <p:sldId id="270" r:id="rId22"/>
    <p:sldId id="271" r:id="rId23"/>
    <p:sldId id="272" r:id="rId24"/>
    <p:sldId id="273" r:id="rId25"/>
    <p:sldId id="274" r:id="rId26"/>
    <p:sldId id="275" r:id="rId27"/>
    <p:sldId id="276" r:id="rId28"/>
    <p:sldId id="277" r:id="rId29"/>
    <p:sldId id="278" r:id="rId30"/>
    <p:sldId id="280" r:id="rId31"/>
    <p:sldId id="281" r:id="rId32"/>
    <p:sldId id="282" r:id="rId33"/>
    <p:sldId id="288" r:id="rId34"/>
    <p:sldId id="290" r:id="rId35"/>
    <p:sldId id="291" r:id="rId36"/>
    <p:sldId id="292" r:id="rId37"/>
  </p:sldIdLst>
  <p:sldSz cx="12188825" cy="6858000"/>
  <p:notesSz cx="6858000" cy="9296400"/>
  <p:embeddedFontLst>
    <p:embeddedFont>
      <p:font typeface="Segoe UI Light" pitchFamily="34" charset="0"/>
      <p:regular r:id="rId40"/>
    </p:embeddedFont>
    <p:embeddedFont>
      <p:font typeface="Segoe UI" pitchFamily="34" charset="0"/>
      <p:regular r:id="rId41"/>
      <p:bold r:id="rId42"/>
      <p:italic r:id="rId43"/>
      <p:boldItalic r:id="rId44"/>
    </p:embeddedFont>
    <p:embeddedFont>
      <p:font typeface="Segoe Light" pitchFamily="34" charset="0"/>
      <p:regular r:id="rId45"/>
      <p:italic r:id="rId46"/>
    </p:embeddedFont>
    <p:embeddedFont>
      <p:font typeface="Consolas" pitchFamily="49" charset="0"/>
      <p:regular r:id="rId47"/>
      <p:bold r:id="rId48"/>
      <p:italic r:id="rId49"/>
      <p:boldItalic r:id="rId50"/>
    </p:embeddedFont>
  </p:embeddedFontLst>
  <p:custDataLst>
    <p:tags r:id="rId51"/>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varScale="1">
        <p:scale>
          <a:sx n="92" d="100"/>
          <a:sy n="92" d="100"/>
        </p:scale>
        <p:origin x="-666" y="-102"/>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3.xml"/><Relationship Id="rId51" Type="http://schemas.openxmlformats.org/officeDocument/2006/relationships/tags" Target="tags/tag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4/26/2012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4/26/2012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1258734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11</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194006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3148768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594214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4032669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621101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193022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491334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044190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128416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1406407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379710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2579232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3790048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32</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6913"/>
            <a:ext cx="6194425" cy="348615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4</a:t>
            </a:fld>
            <a:endParaRPr lang="en-US"/>
          </a:p>
        </p:txBody>
      </p:sp>
    </p:spTree>
    <p:extLst>
      <p:ext uri="{BB962C8B-B14F-4D97-AF65-F5344CB8AC3E}">
        <p14:creationId xmlns:p14="http://schemas.microsoft.com/office/powerpoint/2010/main" val="284630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5</a:t>
            </a:fld>
            <a:endParaRPr lang="en-US"/>
          </a:p>
        </p:txBody>
      </p:sp>
    </p:spTree>
    <p:extLst>
      <p:ext uri="{BB962C8B-B14F-4D97-AF65-F5344CB8AC3E}">
        <p14:creationId xmlns:p14="http://schemas.microsoft.com/office/powerpoint/2010/main" val="52867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2305304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137294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340692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10</a:t>
            </a:fld>
            <a:endParaRPr lang="en-US"/>
          </a:p>
        </p:txBody>
      </p:sp>
    </p:spTree>
    <p:extLst>
      <p:ext uri="{BB962C8B-B14F-4D97-AF65-F5344CB8AC3E}">
        <p14:creationId xmlns:p14="http://schemas.microsoft.com/office/powerpoint/2010/main" val="706457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9.emf"/><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11.xml"/><Relationship Id="rId4"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0.xml"/><Relationship Id="rId7" Type="http://schemas.openxmlformats.org/officeDocument/2006/relationships/oleObject" Target="../embeddings/oleObject9.bin"/><Relationship Id="rId2" Type="http://schemas.openxmlformats.org/officeDocument/2006/relationships/tags" Target="../tags/tag19.xml"/><Relationship Id="rId1" Type="http://schemas.openxmlformats.org/officeDocument/2006/relationships/vmlDrawing" Target="../drawings/vmlDrawing9.vml"/><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5.xml"/><Relationship Id="rId7" Type="http://schemas.openxmlformats.org/officeDocument/2006/relationships/oleObject" Target="../embeddings/oleObject10.bin"/><Relationship Id="rId2" Type="http://schemas.openxmlformats.org/officeDocument/2006/relationships/tags" Target="../tags/tag24.xml"/><Relationship Id="rId1" Type="http://schemas.openxmlformats.org/officeDocument/2006/relationships/vmlDrawing" Target="../drawings/vmlDrawing10.vml"/><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26.xml"/></Relationships>
</file>

<file path=ppt/slides/_rels/slide1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9.emf"/><Relationship Id="rId2" Type="http://schemas.openxmlformats.org/officeDocument/2006/relationships/tags" Target="../tags/tag27.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4.xml"/><Relationship Id="rId4"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0.xml"/><Relationship Id="rId7" Type="http://schemas.openxmlformats.org/officeDocument/2006/relationships/oleObject" Target="../embeddings/oleObject12.bin"/><Relationship Id="rId2" Type="http://schemas.openxmlformats.org/officeDocument/2006/relationships/tags" Target="../tags/tag29.xml"/><Relationship Id="rId1" Type="http://schemas.openxmlformats.org/officeDocument/2006/relationships/vmlDrawing" Target="../drawings/vmlDrawing12.vml"/><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31.xml"/><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3.xml"/><Relationship Id="rId7"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vmlDrawing" Target="../drawings/vmlDrawing13.vml"/><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5.xml"/><Relationship Id="rId1" Type="http://schemas.openxmlformats.org/officeDocument/2006/relationships/vmlDrawing" Target="../drawings/vmlDrawing14.vml"/><Relationship Id="rId6" Type="http://schemas.openxmlformats.org/officeDocument/2006/relationships/image" Target="../media/image9.emf"/><Relationship Id="rId5" Type="http://schemas.openxmlformats.org/officeDocument/2006/relationships/oleObject" Target="../embeddings/oleObject14.bin"/><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7.xml"/><Relationship Id="rId7" Type="http://schemas.openxmlformats.org/officeDocument/2006/relationships/oleObject" Target="../embeddings/oleObject15.bin"/><Relationship Id="rId2" Type="http://schemas.openxmlformats.org/officeDocument/2006/relationships/tags" Target="../tags/tag36.xml"/><Relationship Id="rId1" Type="http://schemas.openxmlformats.org/officeDocument/2006/relationships/vmlDrawing" Target="../drawings/vmlDrawing15.vml"/><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tags" Target="../tags/tag38.xm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0.xml"/><Relationship Id="rId7" Type="http://schemas.openxmlformats.org/officeDocument/2006/relationships/oleObject" Target="../embeddings/oleObject16.bin"/><Relationship Id="rId2" Type="http://schemas.openxmlformats.org/officeDocument/2006/relationships/tags" Target="../tags/tag39.xml"/><Relationship Id="rId1" Type="http://schemas.openxmlformats.org/officeDocument/2006/relationships/vmlDrawing" Target="../drawings/vmlDrawing16.vml"/><Relationship Id="rId6" Type="http://schemas.openxmlformats.org/officeDocument/2006/relationships/notesSlide" Target="../notesSlides/notesSlide19.xml"/><Relationship Id="rId5" Type="http://schemas.openxmlformats.org/officeDocument/2006/relationships/slideLayout" Target="../slideLayouts/slideLayout3.xml"/><Relationship Id="rId4" Type="http://schemas.openxmlformats.org/officeDocument/2006/relationships/tags" Target="../tags/tag41.xml"/></Relationships>
</file>

<file path=ppt/slides/_rels/slide23.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9.emf"/><Relationship Id="rId2" Type="http://schemas.openxmlformats.org/officeDocument/2006/relationships/tags" Target="../tags/tag42.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20.xml"/><Relationship Id="rId4"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5.xml"/><Relationship Id="rId7" Type="http://schemas.openxmlformats.org/officeDocument/2006/relationships/oleObject" Target="../embeddings/oleObject18.bin"/><Relationship Id="rId2" Type="http://schemas.openxmlformats.org/officeDocument/2006/relationships/tags" Target="../tags/tag44.xml"/><Relationship Id="rId1" Type="http://schemas.openxmlformats.org/officeDocument/2006/relationships/vmlDrawing" Target="../drawings/vmlDrawing18.vml"/><Relationship Id="rId6" Type="http://schemas.openxmlformats.org/officeDocument/2006/relationships/notesSlide" Target="../notesSlides/notesSlide21.xml"/><Relationship Id="rId5" Type="http://schemas.openxmlformats.org/officeDocument/2006/relationships/slideLayout" Target="../slideLayouts/slideLayout3.xml"/><Relationship Id="rId4" Type="http://schemas.openxmlformats.org/officeDocument/2006/relationships/tags" Target="../tags/tag4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7.xml"/><Relationship Id="rId1" Type="http://schemas.openxmlformats.org/officeDocument/2006/relationships/vmlDrawing" Target="../drawings/vmlDrawing19.vml"/><Relationship Id="rId6" Type="http://schemas.openxmlformats.org/officeDocument/2006/relationships/image" Target="../media/image9.emf"/><Relationship Id="rId5" Type="http://schemas.openxmlformats.org/officeDocument/2006/relationships/oleObject" Target="../embeddings/oleObject19.bin"/><Relationship Id="rId4"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9.xml"/><Relationship Id="rId7" Type="http://schemas.openxmlformats.org/officeDocument/2006/relationships/oleObject" Target="../embeddings/oleObject20.bin"/><Relationship Id="rId2" Type="http://schemas.openxmlformats.org/officeDocument/2006/relationships/tags" Target="../tags/tag48.xml"/><Relationship Id="rId1" Type="http://schemas.openxmlformats.org/officeDocument/2006/relationships/vmlDrawing" Target="../drawings/vmlDrawing20.vml"/><Relationship Id="rId6" Type="http://schemas.openxmlformats.org/officeDocument/2006/relationships/notesSlide" Target="../notesSlides/notesSlide23.xml"/><Relationship Id="rId5" Type="http://schemas.openxmlformats.org/officeDocument/2006/relationships/slideLayout" Target="../slideLayouts/slideLayout3.xml"/><Relationship Id="rId4" Type="http://schemas.openxmlformats.org/officeDocument/2006/relationships/tags" Target="../tags/tag5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1.xml"/><Relationship Id="rId1" Type="http://schemas.openxmlformats.org/officeDocument/2006/relationships/vmlDrawing" Target="../drawings/vmlDrawing21.vml"/><Relationship Id="rId6" Type="http://schemas.openxmlformats.org/officeDocument/2006/relationships/image" Target="../media/image9.emf"/><Relationship Id="rId5" Type="http://schemas.openxmlformats.org/officeDocument/2006/relationships/oleObject" Target="../embeddings/oleObject21.bin"/><Relationship Id="rId4"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53.xml"/><Relationship Id="rId7" Type="http://schemas.openxmlformats.org/officeDocument/2006/relationships/oleObject" Target="../embeddings/oleObject22.bin"/><Relationship Id="rId2" Type="http://schemas.openxmlformats.org/officeDocument/2006/relationships/tags" Target="../tags/tag52.xml"/><Relationship Id="rId1" Type="http://schemas.openxmlformats.org/officeDocument/2006/relationships/vmlDrawing" Target="../drawings/vmlDrawing22.vml"/><Relationship Id="rId6" Type="http://schemas.openxmlformats.org/officeDocument/2006/relationships/notesSlide" Target="../notesSlides/notesSlide25.xml"/><Relationship Id="rId5" Type="http://schemas.openxmlformats.org/officeDocument/2006/relationships/slideLayout" Target="../slideLayouts/slideLayout3.xml"/><Relationship Id="rId4" Type="http://schemas.openxmlformats.org/officeDocument/2006/relationships/tags" Target="../tags/tag54.xml"/></Relationships>
</file>

<file path=ppt/slides/_rels/slide29.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9.emf"/><Relationship Id="rId2" Type="http://schemas.openxmlformats.org/officeDocument/2006/relationships/tags" Target="../tags/tag55.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26.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58.xml"/><Relationship Id="rId7" Type="http://schemas.openxmlformats.org/officeDocument/2006/relationships/notesSlide" Target="../notesSlides/notesSlide27.xml"/><Relationship Id="rId12" Type="http://schemas.openxmlformats.org/officeDocument/2006/relationships/hyperlink" Target="http://blogs.msdn.com/b/henrikn/archive/2012/02/19/using-web-api-with-mongodb.aspx" TargetMode="External"/><Relationship Id="rId2" Type="http://schemas.openxmlformats.org/officeDocument/2006/relationships/tags" Target="../tags/tag57.xml"/><Relationship Id="rId1" Type="http://schemas.openxmlformats.org/officeDocument/2006/relationships/vmlDrawing" Target="../drawings/vmlDrawing24.vml"/><Relationship Id="rId6" Type="http://schemas.openxmlformats.org/officeDocument/2006/relationships/slideLayout" Target="../slideLayouts/slideLayout6.xml"/><Relationship Id="rId11" Type="http://schemas.openxmlformats.org/officeDocument/2006/relationships/hyperlink" Target="http://channel9.msdn.com/Shows/Web+Camps+TV/Dan-Roth-on-the-new-ASPNET-Web-API" TargetMode="External"/><Relationship Id="rId5" Type="http://schemas.openxmlformats.org/officeDocument/2006/relationships/tags" Target="../tags/tag60.xml"/><Relationship Id="rId10" Type="http://schemas.openxmlformats.org/officeDocument/2006/relationships/hyperlink" Target="http://www.asp.net/web-api" TargetMode="External"/><Relationship Id="rId4" Type="http://schemas.openxmlformats.org/officeDocument/2006/relationships/tags" Target="../tags/tag59.xml"/><Relationship Id="rId9" Type="http://schemas.openxmlformats.org/officeDocument/2006/relationships/image" Target="../media/image9.emf"/></Relationships>
</file>

<file path=ppt/slides/_rels/slide31.xml.rels><?xml version="1.0" encoding="UTF-8" standalone="yes"?>
<Relationships xmlns="http://schemas.openxmlformats.org/package/2006/relationships"><Relationship Id="rId8" Type="http://schemas.openxmlformats.org/officeDocument/2006/relationships/hyperlink" Target="http://forums.dev.windows.com/" TargetMode="External"/><Relationship Id="rId3" Type="http://schemas.openxmlformats.org/officeDocument/2006/relationships/tags" Target="../tags/tag62.xml"/><Relationship Id="rId7" Type="http://schemas.openxmlformats.org/officeDocument/2006/relationships/image" Target="../media/image9.emf"/><Relationship Id="rId2" Type="http://schemas.openxmlformats.org/officeDocument/2006/relationships/tags" Target="../tags/tag61.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28.xml"/><Relationship Id="rId4" Type="http://schemas.openxmlformats.org/officeDocument/2006/relationships/slideLayout" Target="../slideLayouts/slideLayout2.xml"/><Relationship Id="rId9" Type="http://schemas.openxmlformats.org/officeDocument/2006/relationships/hyperlink" Target="http://bldw.in/SessionFeedback" TargetMode="Externa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3.xml"/><Relationship Id="rId1" Type="http://schemas.openxmlformats.org/officeDocument/2006/relationships/vmlDrawing" Target="../drawings/vmlDrawing26.vml"/><Relationship Id="rId6" Type="http://schemas.openxmlformats.org/officeDocument/2006/relationships/image" Target="../media/image9.emf"/><Relationship Id="rId5" Type="http://schemas.openxmlformats.org/officeDocument/2006/relationships/oleObject" Target="../embeddings/oleObject26.bin"/><Relationship Id="rId4"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3.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9.xml"/><Relationship Id="rId7" Type="http://schemas.openxmlformats.org/officeDocument/2006/relationships/image" Target="../media/image9.emf"/><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11.xml"/><Relationship Id="rId7" Type="http://schemas.openxmlformats.org/officeDocument/2006/relationships/notesSlide" Target="../notesSlides/notesSlide7.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slideLayout" Target="../slideLayouts/slideLayout6.xml"/><Relationship Id="rId5" Type="http://schemas.openxmlformats.org/officeDocument/2006/relationships/tags" Target="../tags/tag13.xml"/><Relationship Id="rId10" Type="http://schemas.openxmlformats.org/officeDocument/2006/relationships/image" Target="../media/image12.png"/><Relationship Id="rId4" Type="http://schemas.openxmlformats.org/officeDocument/2006/relationships/tags" Target="../tags/tag12.xml"/><Relationship Id="rId9" Type="http://schemas.openxmlformats.org/officeDocument/2006/relationships/image" Target="../media/image9.emf"/></Relationships>
</file>

<file path=ppt/slides/_rels/slide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xml"/><Relationship Id="rId7" Type="http://schemas.openxmlformats.org/officeDocument/2006/relationships/oleObject" Target="../embeddings/oleObject7.bin"/><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971258"/>
            <a:ext cx="12188825" cy="3108543"/>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698670"/>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Sample Read-only Model and Controller</a:t>
            </a:r>
            <a:endParaRPr lang="en-US" sz="4800" dirty="0"/>
          </a:p>
        </p:txBody>
      </p:sp>
      <p:sp>
        <p:nvSpPr>
          <p:cNvPr id="5" name="TextBox 4"/>
          <p:cNvSpPr txBox="1"/>
          <p:nvPr/>
        </p:nvSpPr>
        <p:spPr>
          <a:xfrm>
            <a:off x="5130025" y="1695450"/>
            <a:ext cx="6211891"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Person</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 { get; set; }</a:t>
            </a:r>
          </a:p>
          <a:p>
            <a:r>
              <a:rPr lang="en-US" sz="1400" dirty="0">
                <a:solidFill>
                  <a:schemeClr val="lt1">
                    <a:alpha val="99000"/>
                  </a:schemeClr>
                </a:solidFill>
                <a:latin typeface="Consolas" pitchFamily="49" charset="0"/>
                <a:cs typeface="Consolas" pitchFamily="49" charset="0"/>
              </a:rPr>
              <a:t>    public string Name { get; set;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698670"/>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1:</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Create a Model</a:t>
            </a:r>
            <a:endParaRPr lang="en-US" dirty="0">
              <a:solidFill>
                <a:schemeClr val="tx2">
                  <a:alpha val="99000"/>
                </a:schemeClr>
              </a:solidFill>
              <a:latin typeface="Segoe UI Light" pitchFamily="34" charset="0"/>
            </a:endParaRPr>
          </a:p>
        </p:txBody>
      </p:sp>
      <p:sp>
        <p:nvSpPr>
          <p:cNvPr id="9" name="TextBox 8"/>
          <p:cNvSpPr txBox="1"/>
          <p:nvPr/>
        </p:nvSpPr>
        <p:spPr>
          <a:xfrm>
            <a:off x="5130023" y="2971258"/>
            <a:ext cx="6211893" cy="3108543"/>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class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 : </a:t>
            </a:r>
            <a:r>
              <a:rPr lang="en-US" sz="1400" dirty="0" err="1">
                <a:solidFill>
                  <a:schemeClr val="accent4">
                    <a:lumMod val="40000"/>
                    <a:lumOff val="60000"/>
                    <a:alpha val="99000"/>
                  </a:schemeClr>
                </a:solidFill>
                <a:latin typeface="Consolas" pitchFamily="49" charset="0"/>
                <a:cs typeface="Consolas" pitchFamily="49" charset="0"/>
              </a:rPr>
              <a:t>ApiController</a:t>
            </a:r>
            <a:endParaRPr lang="en-US" sz="1400" dirty="0">
              <a:solidFill>
                <a:schemeClr val="accent4">
                  <a:lumMod val="40000"/>
                  <a:lumOff val="6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List&lt;Person&gt; _people</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public </a:t>
            </a:r>
            <a:r>
              <a:rPr lang="en-US" sz="1400" dirty="0" err="1">
                <a:solidFill>
                  <a:schemeClr val="lt1">
                    <a:alpha val="99000"/>
                  </a:schemeClr>
                </a:solidFill>
                <a:latin typeface="Consolas" pitchFamily="49" charset="0"/>
                <a:cs typeface="Consolas" pitchFamily="49" charset="0"/>
              </a:rPr>
              <a:t>PersonController</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_people = new List&lt;Person&gt;();</a:t>
            </a:r>
          </a:p>
          <a:p>
            <a:r>
              <a:rPr lang="en-US" sz="1400" dirty="0">
                <a:solidFill>
                  <a:schemeClr val="lt1">
                    <a:alpha val="99000"/>
                  </a:schemeClr>
                </a:solidFill>
                <a:latin typeface="Consolas" pitchFamily="49" charset="0"/>
                <a:cs typeface="Consolas" pitchFamily="49" charset="0"/>
              </a:rPr>
              <a:t>        _</a:t>
            </a:r>
            <a:r>
              <a:rPr lang="en-US" sz="1400" dirty="0" err="1">
                <a:solidFill>
                  <a:schemeClr val="lt1">
                    <a:alpha val="99000"/>
                  </a:schemeClr>
                </a:solidFill>
                <a:latin typeface="Consolas" pitchFamily="49" charset="0"/>
                <a:cs typeface="Consolas" pitchFamily="49" charset="0"/>
              </a:rPr>
              <a:t>people.AddRange</a:t>
            </a:r>
            <a:r>
              <a:rPr lang="en-US" sz="1400" dirty="0">
                <a:solidFill>
                  <a:schemeClr val="lt1">
                    <a:alpha val="99000"/>
                  </a:schemeClr>
                </a:solidFill>
                <a:latin typeface="Consolas" pitchFamily="49" charset="0"/>
                <a:cs typeface="Consolas" pitchFamily="49" charset="0"/>
              </a:rPr>
              <a:t>(new Person[]</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new Person { Id = 1, Name = "Chuck Norris" },</a:t>
            </a:r>
          </a:p>
          <a:p>
            <a:r>
              <a:rPr lang="en-US" sz="1400" dirty="0">
                <a:solidFill>
                  <a:schemeClr val="lt1">
                    <a:alpha val="99000"/>
                  </a:schemeClr>
                </a:solidFill>
                <a:latin typeface="Consolas" pitchFamily="49" charset="0"/>
                <a:cs typeface="Consolas" pitchFamily="49" charset="0"/>
              </a:rPr>
              <a:t>            new Person { Id = 2, Name = "David </a:t>
            </a:r>
            <a:r>
              <a:rPr lang="en-US" sz="1400" dirty="0" err="1">
                <a:solidFill>
                  <a:schemeClr val="lt1">
                    <a:alpha val="99000"/>
                  </a:schemeClr>
                </a:solidFill>
                <a:latin typeface="Consolas" pitchFamily="49" charset="0"/>
                <a:cs typeface="Consolas" pitchFamily="49" charset="0"/>
              </a:rPr>
              <a:t>Caradine</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new Person { Id = 3, Name = "Bruce Lee" }</a:t>
            </a:r>
          </a:p>
          <a:p>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971258"/>
            <a:ext cx="31568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2:</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Make an API Controller</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17312689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3004814"/>
            <a:ext cx="12188825" cy="116955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698670"/>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Read-only Controller Actions to return data</a:t>
            </a:r>
            <a:endParaRPr lang="en-US" sz="4800" dirty="0"/>
          </a:p>
        </p:txBody>
      </p:sp>
      <p:sp>
        <p:nvSpPr>
          <p:cNvPr id="5" name="TextBox 4"/>
          <p:cNvSpPr txBox="1"/>
          <p:nvPr/>
        </p:nvSpPr>
        <p:spPr>
          <a:xfrm>
            <a:off x="5130025" y="1695450"/>
            <a:ext cx="5901497"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IEnumerable</a:t>
            </a:r>
            <a:r>
              <a:rPr lang="en-US" sz="1400" dirty="0">
                <a:solidFill>
                  <a:schemeClr val="lt1">
                    <a:alpha val="99000"/>
                  </a:schemeClr>
                </a:solidFill>
                <a:latin typeface="Consolas" pitchFamily="49" charset="0"/>
                <a:cs typeface="Consolas" pitchFamily="49" charset="0"/>
              </a:rPr>
              <a:t>&lt;</a:t>
            </a:r>
            <a:r>
              <a:rPr lang="en-US" sz="1400" dirty="0">
                <a:solidFill>
                  <a:schemeClr val="accent4">
                    <a:lumMod val="40000"/>
                    <a:lumOff val="60000"/>
                    <a:alpha val="99000"/>
                  </a:schemeClr>
                </a:solidFill>
                <a:latin typeface="Consolas" pitchFamily="49" charset="0"/>
                <a:cs typeface="Consolas" pitchFamily="49" charset="0"/>
              </a:rPr>
              <a:t>Person</a:t>
            </a:r>
            <a:r>
              <a:rPr lang="en-US" sz="1400" dirty="0">
                <a:solidFill>
                  <a:schemeClr val="lt1">
                    <a:alpha val="99000"/>
                  </a:schemeClr>
                </a:solidFill>
                <a:latin typeface="Consolas" pitchFamily="49" charset="0"/>
                <a:cs typeface="Consolas" pitchFamily="49" charset="0"/>
              </a:rPr>
              <a:t>&gt; Get()</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_people;</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698670"/>
            <a:ext cx="2485232"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3:</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everything</a:t>
            </a:r>
            <a:endParaRPr lang="en-US" dirty="0">
              <a:solidFill>
                <a:schemeClr val="tx2">
                  <a:alpha val="99000"/>
                </a:schemeClr>
              </a:solidFill>
              <a:latin typeface="Segoe UI Light" pitchFamily="34" charset="0"/>
            </a:endParaRPr>
          </a:p>
        </p:txBody>
      </p:sp>
      <p:sp>
        <p:nvSpPr>
          <p:cNvPr id="9" name="TextBox 8"/>
          <p:cNvSpPr txBox="1"/>
          <p:nvPr/>
        </p:nvSpPr>
        <p:spPr>
          <a:xfrm>
            <a:off x="5130023" y="3004814"/>
            <a:ext cx="5901499"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smtClean="0">
                <a:solidFill>
                  <a:schemeClr val="accent4">
                    <a:lumMod val="40000"/>
                    <a:lumOff val="60000"/>
                    <a:alpha val="99000"/>
                  </a:schemeClr>
                </a:solidFill>
                <a:latin typeface="Consolas" pitchFamily="49" charset="0"/>
                <a:cs typeface="Consolas" pitchFamily="49" charset="0"/>
              </a:rPr>
              <a:t>Person</a:t>
            </a:r>
            <a:r>
              <a:rPr lang="en-US" sz="1400" dirty="0" smtClean="0">
                <a:solidFill>
                  <a:schemeClr val="lt1">
                    <a:alpha val="99000"/>
                  </a:schemeClr>
                </a:solidFill>
                <a:latin typeface="Consolas" pitchFamily="49" charset="0"/>
                <a:cs typeface="Consolas" pitchFamily="49" charset="0"/>
              </a:rPr>
              <a:t> Get(</a:t>
            </a:r>
            <a:r>
              <a:rPr lang="en-US" sz="1400" dirty="0" err="1" smtClean="0">
                <a:solidFill>
                  <a:schemeClr val="lt1">
                    <a:alpha val="99000"/>
                  </a:schemeClr>
                </a:solidFill>
                <a:latin typeface="Consolas" pitchFamily="49" charset="0"/>
                <a:cs typeface="Consolas" pitchFamily="49" charset="0"/>
              </a:rPr>
              <a:t>int</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return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3004814"/>
            <a:ext cx="225965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Step 4:</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Return one item</a:t>
            </a:r>
            <a:endParaRPr lang="en-US"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37083774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0191746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9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Building a read only Web API</a:t>
            </a:r>
            <a:endParaRPr lang="en-US" dirty="0"/>
          </a:p>
        </p:txBody>
      </p:sp>
      <p:sp>
        <p:nvSpPr>
          <p:cNvPr id="9" name="Subtitle 8"/>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192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4973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9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Manipulating HTTP Responses</a:t>
            </a:r>
            <a:endParaRPr lang="en-US" dirty="0"/>
          </a:p>
        </p:txBody>
      </p:sp>
      <p:grpSp>
        <p:nvGrpSpPr>
          <p:cNvPr id="10" name="Group 9"/>
          <p:cNvGrpSpPr/>
          <p:nvPr/>
        </p:nvGrpSpPr>
        <p:grpSpPr bwMode="black">
          <a:xfrm>
            <a:off x="8300852" y="3844878"/>
            <a:ext cx="3266809" cy="2657692"/>
            <a:chOff x="5184775" y="225425"/>
            <a:chExt cx="1500188" cy="1220788"/>
          </a:xfrm>
          <a:solidFill>
            <a:schemeClr val="tx1">
              <a:lumMod val="10000"/>
              <a:lumOff val="90000"/>
            </a:schemeClr>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 name="Rectangle 8"/>
          <p:cNvSpPr/>
          <p:nvPr/>
        </p:nvSpPr>
        <p:spPr bwMode="auto">
          <a:xfrm>
            <a:off x="-1" y="2118999"/>
            <a:ext cx="12188825" cy="396709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TextBox 13"/>
          <p:cNvSpPr txBox="1"/>
          <p:nvPr/>
        </p:nvSpPr>
        <p:spPr>
          <a:xfrm>
            <a:off x="4372898" y="2115779"/>
            <a:ext cx="7384894" cy="3754874"/>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 GET /</a:t>
            </a:r>
            <a:r>
              <a:rPr lang="en-US" sz="1400" dirty="0" err="1">
                <a:solidFill>
                  <a:schemeClr val="lt1">
                    <a:alpha val="99000"/>
                  </a:schemeClr>
                </a:solidFill>
                <a:latin typeface="Consolas" pitchFamily="49" charset="0"/>
                <a:cs typeface="Consolas" pitchFamily="49" charset="0"/>
              </a:rPr>
              <a:t>api</a:t>
            </a:r>
            <a:r>
              <a:rPr lang="en-US" sz="1400" dirty="0">
                <a:solidFill>
                  <a:schemeClr val="lt1">
                    <a:alpha val="99000"/>
                  </a:schemeClr>
                </a:solidFill>
                <a:latin typeface="Consolas" pitchFamily="49" charset="0"/>
                <a:cs typeface="Consolas" pitchFamily="49" charset="0"/>
              </a:rPr>
              <a:t>/person/5</a:t>
            </a:r>
          </a:p>
          <a:p>
            <a:r>
              <a:rPr lang="en-US" sz="1400" dirty="0">
                <a:solidFill>
                  <a:schemeClr val="lt1">
                    <a:alpha val="99000"/>
                  </a:schemeClr>
                </a:solidFill>
                <a:latin typeface="Consolas" pitchFamily="49" charset="0"/>
                <a:cs typeface="Consolas" pitchFamily="49" charset="0"/>
              </a:rPr>
              <a:t>public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bg1">
                    <a:alpha val="99000"/>
                  </a:schemeClr>
                </a:solidFill>
                <a:latin typeface="Consolas" pitchFamily="49" charset="0"/>
                <a:cs typeface="Consolas" pitchFamily="49" charset="0"/>
              </a:rPr>
              <a:t>&lt;Person&gt;</a:t>
            </a:r>
            <a:r>
              <a:rPr lang="en-US" sz="1400" dirty="0">
                <a:solidFill>
                  <a:schemeClr val="lt1">
                    <a:alpha val="99000"/>
                  </a:schemeClr>
                </a:solidFill>
                <a:latin typeface="Consolas" pitchFamily="49" charset="0"/>
                <a:cs typeface="Consolas" pitchFamily="49" charset="0"/>
              </a:rPr>
              <a:t> Get(</a:t>
            </a:r>
            <a:r>
              <a:rPr lang="en-US" sz="1400" dirty="0" err="1">
                <a:solidFill>
                  <a:schemeClr val="lt1">
                    <a:alpha val="99000"/>
                  </a:schemeClr>
                </a:solidFill>
                <a:latin typeface="Consolas" pitchFamily="49" charset="0"/>
                <a:cs typeface="Consolas" pitchFamily="49" charset="0"/>
              </a:rPr>
              <a:t>int</a:t>
            </a:r>
            <a:r>
              <a:rPr lang="en-US" sz="1400" dirty="0">
                <a:solidFill>
                  <a:schemeClr val="lt1">
                    <a:alpha val="99000"/>
                  </a:schemeClr>
                </a:solidFill>
                <a:latin typeface="Consolas" pitchFamily="49" charset="0"/>
                <a:cs typeface="Consolas" pitchFamily="49" charset="0"/>
              </a:rPr>
              <a:t> id)</a:t>
            </a:r>
          </a:p>
          <a:p>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try</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var</a:t>
            </a:r>
            <a:r>
              <a:rPr lang="en-US" sz="1400" dirty="0">
                <a:solidFill>
                  <a:schemeClr val="lt1">
                    <a:alpha val="99000"/>
                  </a:schemeClr>
                </a:solidFill>
                <a:latin typeface="Consolas" pitchFamily="49" charset="0"/>
                <a:cs typeface="Consolas" pitchFamily="49" charset="0"/>
              </a:rPr>
              <a:t> person = _</a:t>
            </a:r>
            <a:r>
              <a:rPr lang="en-US" sz="1400" dirty="0" err="1">
                <a:solidFill>
                  <a:schemeClr val="lt1">
                    <a:alpha val="99000"/>
                  </a:schemeClr>
                </a:solidFill>
                <a:latin typeface="Consolas" pitchFamily="49" charset="0"/>
                <a:cs typeface="Consolas" pitchFamily="49" charset="0"/>
              </a:rPr>
              <a:t>people.First</a:t>
            </a:r>
            <a:r>
              <a:rPr lang="en-US" sz="1400" dirty="0">
                <a:solidFill>
                  <a:schemeClr val="lt1">
                    <a:alpha val="99000"/>
                  </a:schemeClr>
                </a:solidFill>
                <a:latin typeface="Consolas" pitchFamily="49" charset="0"/>
                <a:cs typeface="Consolas" pitchFamily="49" charset="0"/>
              </a:rPr>
              <a:t>(x =&gt; </a:t>
            </a:r>
            <a:r>
              <a:rPr lang="en-US" sz="1400" dirty="0" err="1">
                <a:solidFill>
                  <a:schemeClr val="lt1">
                    <a:alpha val="99000"/>
                  </a:schemeClr>
                </a:solidFill>
                <a:latin typeface="Consolas" pitchFamily="49" charset="0"/>
                <a:cs typeface="Consolas" pitchFamily="49" charset="0"/>
              </a:rPr>
              <a:t>x.Id</a:t>
            </a:r>
            <a:r>
              <a:rPr lang="en-US" sz="1400" dirty="0">
                <a:solidFill>
                  <a:schemeClr val="lt1">
                    <a:alpha val="99000"/>
                  </a:schemeClr>
                </a:solidFill>
                <a:latin typeface="Consolas" pitchFamily="49" charset="0"/>
                <a:cs typeface="Consolas" pitchFamily="49" charset="0"/>
              </a:rPr>
              <a:t> == id);</a:t>
            </a:r>
          </a:p>
          <a:p>
            <a:endParaRPr lang="en-US" sz="1400" dirty="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return new </a:t>
            </a:r>
            <a:r>
              <a:rPr lang="en-US" sz="1400" dirty="0" err="1">
                <a:solidFill>
                  <a:schemeClr val="accent4">
                    <a:lumMod val="60000"/>
                    <a:lumOff val="40000"/>
                    <a:alpha val="99000"/>
                  </a:schemeClr>
                </a:solidFill>
                <a:latin typeface="Consolas" pitchFamily="49" charset="0"/>
                <a:cs typeface="Consolas" pitchFamily="49" charset="0"/>
              </a:rPr>
              <a:t>HttpResponseMessage</a:t>
            </a:r>
            <a:r>
              <a:rPr lang="en-US" sz="1400" dirty="0">
                <a:solidFill>
                  <a:schemeClr val="lt1">
                    <a:alpha val="99000"/>
                  </a:schemeClr>
                </a:solidFill>
                <a:latin typeface="Consolas" pitchFamily="49" charset="0"/>
                <a:cs typeface="Consolas" pitchFamily="49" charset="0"/>
              </a:rPr>
              <a:t>&lt;Person&gt;(</a:t>
            </a:r>
          </a:p>
          <a:p>
            <a:r>
              <a:rPr lang="en-US" sz="1400" dirty="0">
                <a:solidFill>
                  <a:schemeClr val="lt1">
                    <a:alpha val="99000"/>
                  </a:schemeClr>
                </a:solidFill>
                <a:latin typeface="Consolas" pitchFamily="49" charset="0"/>
                <a:cs typeface="Consolas" pitchFamily="49" charset="0"/>
              </a:rPr>
              <a:t>            person,</a:t>
            </a:r>
          </a:p>
          <a:p>
            <a:r>
              <a:rPr lang="en-US" sz="1400" dirty="0">
                <a:solidFill>
                  <a:schemeClr val="lt1">
                    <a:alpha val="99000"/>
                  </a:schemeClr>
                </a:solidFill>
                <a:latin typeface="Consolas" pitchFamily="49" charset="0"/>
                <a:cs typeface="Consolas" pitchFamily="49" charset="0"/>
              </a:rPr>
              <a:t>            </a:t>
            </a:r>
            <a:r>
              <a:rPr lang="en-US" sz="1400" dirty="0" err="1">
                <a:solidFill>
                  <a:schemeClr val="accent4">
                    <a:lumMod val="60000"/>
                    <a:lumOff val="40000"/>
                    <a:alpha val="99000"/>
                  </a:schemeClr>
                </a:solidFill>
                <a:latin typeface="Consolas" pitchFamily="49" charset="0"/>
                <a:cs typeface="Consolas" pitchFamily="49" charset="0"/>
              </a:rPr>
              <a:t>HttpStatusCode.OK</a:t>
            </a:r>
            <a:endParaRPr lang="en-US" sz="1400" dirty="0">
              <a:solidFill>
                <a:schemeClr val="accent4">
                  <a:lumMod val="60000"/>
                  <a:lumOff val="40000"/>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catch</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        return </a:t>
            </a:r>
            <a:r>
              <a:rPr lang="en-US" sz="1400" dirty="0" smtClean="0">
                <a:solidFill>
                  <a:schemeClr val="lt1">
                    <a:alpha val="99000"/>
                  </a:schemeClr>
                </a:solidFill>
                <a:latin typeface="Consolas" pitchFamily="49" charset="0"/>
                <a:cs typeface="Consolas" pitchFamily="49" charset="0"/>
              </a:rPr>
              <a:t>new </a:t>
            </a:r>
            <a:r>
              <a:rPr lang="en-US" sz="1400" dirty="0" err="1" smtClean="0">
                <a:solidFill>
                  <a:schemeClr val="accent4">
                    <a:lumMod val="60000"/>
                    <a:lumOff val="40000"/>
                    <a:alpha val="99000"/>
                  </a:schemeClr>
                </a:solidFill>
                <a:latin typeface="Consolas" pitchFamily="49" charset="0"/>
                <a:cs typeface="Consolas" pitchFamily="49" charset="0"/>
              </a:rPr>
              <a:t>HttpResponseMessage</a:t>
            </a:r>
            <a:r>
              <a:rPr lang="en-US" sz="1400" dirty="0" smtClean="0">
                <a:solidFill>
                  <a:schemeClr val="lt1">
                    <a:alpha val="99000"/>
                  </a:schemeClr>
                </a:solidFill>
                <a:latin typeface="Consolas" pitchFamily="49" charset="0"/>
                <a:cs typeface="Consolas" pitchFamily="49" charset="0"/>
              </a:rPr>
              <a:t>&lt;Person</a:t>
            </a:r>
            <a:r>
              <a:rPr lang="en-US" sz="1400" dirty="0">
                <a:solidFill>
                  <a:schemeClr val="lt1">
                    <a:alpha val="99000"/>
                  </a:schemeClr>
                </a:solidFill>
                <a:latin typeface="Consolas" pitchFamily="49" charset="0"/>
                <a:cs typeface="Consolas" pitchFamily="49" charset="0"/>
              </a:rPr>
              <a:t>&gt;(</a:t>
            </a:r>
            <a:r>
              <a:rPr lang="en-US" sz="1400" dirty="0" err="1">
                <a:solidFill>
                  <a:schemeClr val="accent4">
                    <a:lumMod val="60000"/>
                    <a:lumOff val="40000"/>
                    <a:alpha val="99000"/>
                  </a:schemeClr>
                </a:solidFill>
                <a:latin typeface="Consolas" pitchFamily="49" charset="0"/>
                <a:cs typeface="Consolas" pitchFamily="49" charset="0"/>
              </a:rPr>
              <a:t>HttpStatusCode.NotFound</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5" name="Rectangle 14"/>
          <p:cNvSpPr/>
          <p:nvPr/>
        </p:nvSpPr>
        <p:spPr>
          <a:xfrm>
            <a:off x="433838" y="2118999"/>
            <a:ext cx="4025461" cy="1815882"/>
          </a:xfrm>
          <a:prstGeom prst="rect">
            <a:avLst/>
          </a:prstGeom>
        </p:spPr>
        <p:txBody>
          <a:bodyPr wrap="none">
            <a:spAutoFit/>
          </a:bodyPr>
          <a:lstStyle/>
          <a:p>
            <a:r>
              <a:rPr lang="en-US" sz="4000" dirty="0" smtClean="0">
                <a:solidFill>
                  <a:schemeClr val="accent2">
                    <a:alpha val="99000"/>
                  </a:schemeClr>
                </a:solidFill>
                <a:latin typeface="Segoe UI Light" pitchFamily="34" charset="0"/>
              </a:rPr>
              <a:t>Example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Find a person and return it,</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but what happens if we don’t </a:t>
            </a:r>
            <a:br>
              <a:rPr lang="en-US" dirty="0" smtClean="0">
                <a:solidFill>
                  <a:schemeClr val="tx2">
                    <a:alpha val="99000"/>
                  </a:schemeClr>
                </a:solidFill>
                <a:latin typeface="Segoe UI Light" pitchFamily="34" charset="0"/>
              </a:rPr>
            </a:br>
            <a:r>
              <a:rPr lang="en-US" dirty="0" smtClean="0">
                <a:solidFill>
                  <a:schemeClr val="tx2">
                    <a:alpha val="99000"/>
                  </a:schemeClr>
                </a:solidFill>
                <a:latin typeface="Segoe UI Light" pitchFamily="34" charset="0"/>
              </a:rPr>
              <a:t>find a match?</a:t>
            </a:r>
          </a:p>
        </p:txBody>
      </p:sp>
      <p:sp>
        <p:nvSpPr>
          <p:cNvPr id="16" name="Rectangle 15"/>
          <p:cNvSpPr/>
          <p:nvPr>
            <p:custDataLst>
              <p:tags r:id="rId4"/>
            </p:custDataLst>
          </p:nvPr>
        </p:nvSpPr>
        <p:spPr bwMode="auto">
          <a:xfrm>
            <a:off x="431031" y="14251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defTabSz="914363" fontAlgn="base">
              <a:spcBef>
                <a:spcPts val="1200"/>
              </a:spcBef>
              <a:buSzPct val="80000"/>
            </a:pPr>
            <a:r>
              <a:rPr lang="en-US" sz="2800" dirty="0">
                <a:ln>
                  <a:solidFill>
                    <a:schemeClr val="bg1">
                      <a:alpha val="0"/>
                    </a:schemeClr>
                  </a:solidFill>
                </a:ln>
                <a:solidFill>
                  <a:schemeClr val="bg1"/>
                </a:solidFill>
              </a:rPr>
              <a:t>Return </a:t>
            </a:r>
            <a:r>
              <a:rPr lang="en-US" sz="2800" dirty="0" err="1">
                <a:ln>
                  <a:solidFill>
                    <a:schemeClr val="bg1">
                      <a:alpha val="0"/>
                    </a:schemeClr>
                  </a:solidFill>
                </a:ln>
                <a:solidFill>
                  <a:schemeClr val="bg1"/>
                </a:solidFill>
              </a:rPr>
              <a:t>HttpResponseMessage</a:t>
            </a:r>
            <a:r>
              <a:rPr lang="en-US" sz="2800" dirty="0">
                <a:ln>
                  <a:solidFill>
                    <a:schemeClr val="bg1">
                      <a:alpha val="0"/>
                    </a:schemeClr>
                  </a:solidFill>
                </a:ln>
                <a:solidFill>
                  <a:schemeClr val="bg1"/>
                </a:solidFill>
              </a:rPr>
              <a:t>&lt;T&gt; to </a:t>
            </a:r>
            <a:r>
              <a:rPr lang="en-US" sz="2800" dirty="0" smtClean="0">
                <a:ln>
                  <a:solidFill>
                    <a:schemeClr val="bg1">
                      <a:alpha val="0"/>
                    </a:schemeClr>
                  </a:solidFill>
                </a:ln>
                <a:solidFill>
                  <a:schemeClr val="bg1"/>
                </a:solidFill>
              </a:rPr>
              <a:t>modify response headers</a:t>
            </a:r>
            <a:endParaRPr lang="en-US" sz="2800" dirty="0">
              <a:ln>
                <a:solidFill>
                  <a:schemeClr val="bg1">
                    <a:alpha val="0"/>
                  </a:schemeClr>
                </a:solidFill>
              </a:ln>
              <a:solidFill>
                <a:schemeClr val="bg1"/>
              </a:solidFill>
            </a:endParaRPr>
          </a:p>
        </p:txBody>
      </p:sp>
    </p:spTree>
    <p:extLst>
      <p:ext uri="{BB962C8B-B14F-4D97-AF65-F5344CB8AC3E}">
        <p14:creationId xmlns:p14="http://schemas.microsoft.com/office/powerpoint/2010/main" val="251378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pic>
        <p:nvPicPr>
          <p:cNvPr id="61442" name="Picture 2" descr="C:\Users\bradyg\AppData\Local\Temp\SNAGHTML3a1fd01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743" y="2246313"/>
            <a:ext cx="5532540" cy="3036885"/>
          </a:xfrm>
          <a:prstGeom prst="rect">
            <a:avLst/>
          </a:prstGeom>
          <a:noFill/>
          <a:extLst>
            <a:ext uri="{909E8E84-426E-40DD-AFC4-6F175D3DCCD1}">
              <a14:hiddenFill xmlns:a14="http://schemas.microsoft.com/office/drawing/2010/main">
                <a:solidFill>
                  <a:srgbClr val="FFFFFF"/>
                </a:solidFill>
              </a14:hiddenFill>
            </a:ext>
          </a:extLst>
        </p:spPr>
      </p:pic>
      <p:pic>
        <p:nvPicPr>
          <p:cNvPr id="61444" name="Picture 4" descr="C:\Users\bradyg\AppData\Local\Temp\SNAGHTML3a20b9b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42" y="2246312"/>
            <a:ext cx="5532546" cy="30368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 successful API call returns an HTTP OK and the JSON data</a:t>
            </a:r>
          </a:p>
        </p:txBody>
      </p:sp>
    </p:spTree>
    <p:extLst>
      <p:ext uri="{BB962C8B-B14F-4D97-AF65-F5344CB8AC3E}">
        <p14:creationId xmlns:p14="http://schemas.microsoft.com/office/powerpoint/2010/main" val="40313279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HTTP Responses</a:t>
            </a:r>
          </a:p>
        </p:txBody>
      </p:sp>
      <p:sp>
        <p:nvSpPr>
          <p:cNvPr id="9" name="Rectangle 8"/>
          <p:cNvSpPr/>
          <p:nvPr>
            <p:custDataLst>
              <p:tags r:id="rId1"/>
            </p:custDataLst>
          </p:nvPr>
        </p:nvSpPr>
        <p:spPr bwMode="auto">
          <a:xfrm>
            <a:off x="431031" y="1399742"/>
            <a:ext cx="11326760" cy="5847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noAutofit/>
          </a:bodyPr>
          <a:lstStyle/>
          <a:p>
            <a:pPr algn="ctr"/>
            <a:r>
              <a:rPr lang="en-US" sz="2800" dirty="0"/>
              <a:t>An unsuccessful API call returns an HTTP 404 (and no JSON)</a:t>
            </a:r>
          </a:p>
        </p:txBody>
      </p:sp>
      <p:pic>
        <p:nvPicPr>
          <p:cNvPr id="62466" name="Picture 2" descr="C:\Users\bradyg\AppData\Local\Temp\SNAGHTML3a2573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97" y="2246313"/>
            <a:ext cx="5525558" cy="3033052"/>
          </a:xfrm>
          <a:prstGeom prst="rect">
            <a:avLst/>
          </a:prstGeom>
          <a:noFill/>
          <a:extLst>
            <a:ext uri="{909E8E84-426E-40DD-AFC4-6F175D3DCCD1}">
              <a14:hiddenFill xmlns:a14="http://schemas.microsoft.com/office/drawing/2010/main">
                <a:solidFill>
                  <a:srgbClr val="FFFFFF"/>
                </a:solidFill>
              </a14:hiddenFill>
            </a:ext>
          </a:extLst>
        </p:spPr>
      </p:pic>
      <p:pic>
        <p:nvPicPr>
          <p:cNvPr id="62468" name="Picture 4" descr="C:\Users\bradyg\AppData\Local\Temp\SNAGHTML3a263f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680" y="2246314"/>
            <a:ext cx="5564189" cy="305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5884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3326311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1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8" name="Content Placeholder 7"/>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modify </a:t>
            </a:r>
            <a:br>
              <a:rPr lang="en-US" sz="4000" dirty="0" smtClean="0">
                <a:latin typeface="Segoe UI Light" pitchFamily="34" charset="0"/>
              </a:rPr>
            </a:br>
            <a:r>
              <a:rPr lang="en-US" sz="4000" dirty="0" smtClean="0">
                <a:latin typeface="Segoe UI Light" pitchFamily="34" charset="0"/>
              </a:rPr>
              <a:t>the state of the server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Freeform 80"/>
          <p:cNvSpPr>
            <a:spLocks noEditPoints="1"/>
          </p:cNvSpPr>
          <p:nvPr/>
        </p:nvSpPr>
        <p:spPr bwMode="black">
          <a:xfrm>
            <a:off x="9356580" y="1447799"/>
            <a:ext cx="2034982" cy="2468856"/>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9286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6278835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93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Making an </a:t>
            </a:r>
            <a:br>
              <a:rPr lang="en-US" smtClean="0"/>
            </a:br>
            <a:r>
              <a:rPr lang="en-US" smtClean="0"/>
              <a:t>API updatable</a:t>
            </a:r>
            <a:endParaRPr lang="en-US" dirty="0"/>
          </a:p>
        </p:txBody>
      </p:sp>
      <p:sp>
        <p:nvSpPr>
          <p:cNvPr id="3" name="Subtitle 2"/>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6814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3436999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6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Making an API Updatable</a:t>
            </a:r>
            <a:endParaRPr lang="en-US" dirty="0"/>
          </a:p>
        </p:txBody>
      </p:sp>
      <p:sp>
        <p:nvSpPr>
          <p:cNvPr id="3" name="Content Placeholder 2"/>
          <p:cNvSpPr>
            <a:spLocks noGrp="1"/>
          </p:cNvSpPr>
          <p:nvPr>
            <p:ph type="body" sz="quarter" idx="10"/>
            <p:custDataLst>
              <p:tags r:id="rId4"/>
            </p:custDataLst>
          </p:nvPr>
        </p:nvSpPr>
        <p:spPr>
          <a:xfrm>
            <a:off x="519112" y="1424049"/>
            <a:ext cx="11149013" cy="4893647"/>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Use </a:t>
            </a:r>
            <a:r>
              <a:rPr lang="en-US" sz="4000" dirty="0" err="1">
                <a:gradFill>
                  <a:gsLst>
                    <a:gs pos="0">
                      <a:schemeClr val="accent2"/>
                    </a:gs>
                    <a:gs pos="100000">
                      <a:schemeClr val="accent2"/>
                    </a:gs>
                  </a:gsLst>
                  <a:lin ang="5400000" scaled="0"/>
                </a:gradFill>
                <a:latin typeface="Segoe UI Light" pitchFamily="34" charset="0"/>
              </a:rPr>
              <a:t>WebInvoke</a:t>
            </a:r>
            <a:r>
              <a:rPr lang="en-US" sz="4000" dirty="0">
                <a:gradFill>
                  <a:gsLst>
                    <a:gs pos="0">
                      <a:schemeClr val="accent2"/>
                    </a:gs>
                    <a:gs pos="100000">
                      <a:schemeClr val="accent2"/>
                    </a:gs>
                  </a:gsLst>
                  <a:lin ang="5400000" scaled="0"/>
                </a:gradFill>
                <a:latin typeface="Segoe UI Light" pitchFamily="34" charset="0"/>
              </a:rPr>
              <a:t> for specifying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HTTP </a:t>
            </a:r>
            <a:r>
              <a:rPr lang="en-US" sz="4000" dirty="0">
                <a:gradFill>
                  <a:gsLst>
                    <a:gs pos="0">
                      <a:schemeClr val="accent2"/>
                    </a:gs>
                    <a:gs pos="100000">
                      <a:schemeClr val="accent2"/>
                    </a:gs>
                  </a:gsLst>
                  <a:lin ang="5400000" scaled="0"/>
                </a:gradFill>
                <a:latin typeface="Segoe UI Light" pitchFamily="34" charset="0"/>
              </a:rPr>
              <a:t>method</a:t>
            </a:r>
          </a:p>
          <a:p>
            <a:pPr>
              <a:spcAft>
                <a:spcPts val="1200"/>
              </a:spcAft>
            </a:pPr>
            <a:r>
              <a:rPr lang="en-US" sz="4000" dirty="0">
                <a:solidFill>
                  <a:schemeClr val="tx2">
                    <a:alpha val="99000"/>
                  </a:schemeClr>
                </a:solidFill>
                <a:latin typeface="Segoe UI Light" pitchFamily="34" charset="0"/>
              </a:rPr>
              <a:t>Use </a:t>
            </a:r>
            <a:r>
              <a:rPr lang="en-US" sz="4000" dirty="0" err="1">
                <a:solidFill>
                  <a:schemeClr val="tx2">
                    <a:alpha val="99000"/>
                  </a:schemeClr>
                </a:solidFill>
                <a:latin typeface="Segoe UI Light" pitchFamily="34" charset="0"/>
              </a:rPr>
              <a:t>HttpResponseMessage</a:t>
            </a:r>
            <a:r>
              <a:rPr lang="en-US" sz="4000" dirty="0">
                <a:solidFill>
                  <a:schemeClr val="tx2">
                    <a:alpha val="99000"/>
                  </a:schemeClr>
                </a:solidFill>
                <a:latin typeface="Segoe UI Light" pitchFamily="34" charset="0"/>
              </a:rPr>
              <a:t>&lt;T&gt; </a:t>
            </a:r>
            <a:r>
              <a:rPr lang="en-US" sz="4000" dirty="0" smtClean="0">
                <a:solidFill>
                  <a:schemeClr val="tx2">
                    <a:alpha val="99000"/>
                  </a:schemeClr>
                </a:solidFill>
                <a:latin typeface="Segoe UI Light" pitchFamily="34" charset="0"/>
              </a:rPr>
              <a:t>to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access </a:t>
            </a:r>
            <a:r>
              <a:rPr lang="en-US" sz="4000" dirty="0">
                <a:solidFill>
                  <a:schemeClr val="tx2">
                    <a:alpha val="99000"/>
                  </a:schemeClr>
                </a:solidFill>
                <a:latin typeface="Segoe UI Light" pitchFamily="34" charset="0"/>
              </a:rPr>
              <a:t>headers like location header</a:t>
            </a:r>
          </a:p>
          <a:p>
            <a:pPr>
              <a:spcAft>
                <a:spcPts val="1200"/>
              </a:spcAft>
            </a:pPr>
            <a:r>
              <a:rPr lang="en-US" sz="4000" dirty="0">
                <a:gradFill>
                  <a:gsLst>
                    <a:gs pos="0">
                      <a:schemeClr val="accent2"/>
                    </a:gs>
                    <a:gs pos="100000">
                      <a:schemeClr val="accent2"/>
                    </a:gs>
                  </a:gsLst>
                  <a:lin ang="5400000" scaled="0"/>
                </a:gradFill>
                <a:latin typeface="Segoe UI Light" pitchFamily="34" charset="0"/>
              </a:rPr>
              <a:t>Use </a:t>
            </a:r>
            <a:r>
              <a:rPr lang="en-US" sz="4000" dirty="0" err="1">
                <a:gradFill>
                  <a:gsLst>
                    <a:gs pos="0">
                      <a:schemeClr val="accent2"/>
                    </a:gs>
                    <a:gs pos="100000">
                      <a:schemeClr val="accent2"/>
                    </a:gs>
                  </a:gsLst>
                  <a:lin ang="5400000" scaled="0"/>
                </a:gradFill>
                <a:latin typeface="Segoe UI Light" pitchFamily="34" charset="0"/>
              </a:rPr>
              <a:t>WebApi.Enhancements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to support </a:t>
            </a:r>
            <a:r>
              <a:rPr lang="en-US" sz="4000" dirty="0" err="1">
                <a:gradFill>
                  <a:gsLst>
                    <a:gs pos="0">
                      <a:schemeClr val="accent2"/>
                    </a:gs>
                    <a:gs pos="100000">
                      <a:schemeClr val="accent2"/>
                    </a:gs>
                  </a:gsLst>
                  <a:lin ang="5400000" scaled="0"/>
                </a:gradFill>
                <a:latin typeface="Segoe UI Light" pitchFamily="34" charset="0"/>
              </a:rPr>
              <a:t>FormUrlEncoding</a:t>
            </a:r>
            <a:endParaRPr lang="en-US" sz="4000" dirty="0">
              <a:gradFill>
                <a:gsLst>
                  <a:gs pos="0">
                    <a:schemeClr val="accent2"/>
                  </a:gs>
                  <a:gs pos="100000">
                    <a:schemeClr val="accent2"/>
                  </a:gs>
                </a:gsLst>
                <a:lin ang="5400000" scaled="0"/>
              </a:gradFill>
              <a:latin typeface="Segoe UI Light" pitchFamily="34" charset="0"/>
            </a:endParaRPr>
          </a:p>
          <a:p>
            <a:pPr>
              <a:spcAft>
                <a:spcPts val="1200"/>
              </a:spcAft>
            </a:pPr>
            <a:r>
              <a:rPr lang="en-US" sz="4000" dirty="0">
                <a:solidFill>
                  <a:schemeClr val="tx2">
                    <a:alpha val="99000"/>
                  </a:schemeClr>
                </a:solidFill>
                <a:latin typeface="Segoe UI Light" pitchFamily="34" charset="0"/>
              </a:rPr>
              <a:t>On IIS, make sure to configure </a:t>
            </a:r>
            <a:r>
              <a:rPr lang="en-US" sz="4000" dirty="0" smtClean="0">
                <a:solidFill>
                  <a:schemeClr val="tx2">
                    <a:alpha val="99000"/>
                  </a:schemeClr>
                </a:solidFill>
                <a:latin typeface="Segoe UI Light" pitchFamily="34" charset="0"/>
              </a:rPr>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to </a:t>
            </a:r>
            <a:r>
              <a:rPr lang="en-US" sz="4000" dirty="0">
                <a:solidFill>
                  <a:schemeClr val="tx2">
                    <a:alpha val="99000"/>
                  </a:schemeClr>
                </a:solidFill>
                <a:latin typeface="Segoe UI Light" pitchFamily="34" charset="0"/>
              </a:rPr>
              <a:t>allow PUT/DELETE</a:t>
            </a:r>
          </a:p>
        </p:txBody>
      </p:sp>
      <p:pic>
        <p:nvPicPr>
          <p:cNvPr id="8" name="Picture 48" descr="C:\Users\sakuu\Documents\Ballmer MGX 2011\Tile Icons\Calendar Engineering.png"/>
          <p:cNvPicPr>
            <a:picLocks noChangeAspect="1" noChangeArrowheads="1"/>
          </p:cNvPicPr>
          <p:nvPr/>
        </p:nvPicPr>
        <p:blipFill>
          <a:blip r:embed="rId9" cstate="print">
            <a:duotone>
              <a:prstClr val="black"/>
              <a:schemeClr val="tx1">
                <a:lumMod val="25000"/>
                <a:lumOff val="75000"/>
                <a:tint val="45000"/>
                <a:satMod val="400000"/>
              </a:schemeClr>
            </a:duotone>
            <a:extLst>
              <a:ext uri="{28A0092B-C50C-407E-A947-70E740481C1C}">
                <a14:useLocalDpi xmlns:a14="http://schemas.microsoft.com/office/drawing/2010/main" val="0"/>
              </a:ext>
            </a:extLst>
          </a:blip>
          <a:srcRect/>
          <a:stretch>
            <a:fillRect/>
          </a:stretch>
        </p:blipFill>
        <p:spPr bwMode="black">
          <a:xfrm>
            <a:off x="7865683" y="2600695"/>
            <a:ext cx="3788753" cy="400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65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9579894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98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Supporting HTML File Upload</a:t>
            </a:r>
            <a:endParaRPr lang="en-US" dirty="0"/>
          </a:p>
        </p:txBody>
      </p:sp>
      <p:sp>
        <p:nvSpPr>
          <p:cNvPr id="4" name="Content Placeholder 3"/>
          <p:cNvSpPr>
            <a:spLocks noGrp="1"/>
          </p:cNvSpPr>
          <p:nvPr>
            <p:ph type="body" sz="quarter" idx="10"/>
            <p:custDataLst>
              <p:tags r:id="rId4"/>
            </p:custDataLst>
          </p:nvPr>
        </p:nvSpPr>
        <p:spPr>
          <a:xfrm>
            <a:off x="519112" y="1424049"/>
            <a:ext cx="11149013" cy="181588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clients to send </a:t>
            </a:r>
            <a:br>
              <a:rPr lang="en-US" sz="4000" dirty="0" smtClean="0">
                <a:latin typeface="Segoe UI Light" pitchFamily="34" charset="0"/>
              </a:rPr>
            </a:br>
            <a:r>
              <a:rPr lang="en-US" sz="4000" dirty="0" smtClean="0">
                <a:latin typeface="Segoe UI Light" pitchFamily="34" charset="0"/>
              </a:rPr>
              <a:t>files from a browser</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0" name="Group 9"/>
          <p:cNvGrpSpPr/>
          <p:nvPr/>
        </p:nvGrpSpPr>
        <p:grpSpPr>
          <a:xfrm>
            <a:off x="9256449" y="1447799"/>
            <a:ext cx="2235244" cy="1346060"/>
            <a:chOff x="2893227" y="1263576"/>
            <a:chExt cx="895245" cy="539115"/>
          </a:xfrm>
        </p:grpSpPr>
        <p:sp>
          <p:nvSpPr>
            <p:cNvPr id="8" name="Freeform 7"/>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9"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71738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5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Building a Service Layer </a:t>
            </a:r>
            <a:br>
              <a:rPr lang="en-US" dirty="0" smtClean="0"/>
            </a:br>
            <a:r>
              <a:rPr lang="en-US" dirty="0" smtClean="0"/>
              <a:t>with ASP.NET Web API</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97330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0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ctrTitle"/>
          </p:nvPr>
        </p:nvSpPr>
        <p:spPr/>
        <p:txBody>
          <a:bodyPr/>
          <a:lstStyle/>
          <a:p>
            <a:r>
              <a:rPr lang="en-US" smtClean="0"/>
              <a:t>HTML file upload</a:t>
            </a:r>
            <a:endParaRPr lang="en-US" dirty="0"/>
          </a:p>
        </p:txBody>
      </p:sp>
      <p:sp>
        <p:nvSpPr>
          <p:cNvPr id="8" name="Subtitle 7"/>
          <p:cNvSpPr>
            <a:spLocks noGrp="1"/>
          </p:cNvSpPr>
          <p:nvPr>
            <p:ph type="subTitle" idx="1"/>
          </p:nvPr>
        </p:nvSpPr>
        <p:spPr/>
        <p:txBody>
          <a:bodyPr/>
          <a:lstStyle/>
          <a:p>
            <a:r>
              <a:rPr lang="en-US" dirty="0" smtClean="0"/>
              <a:t>Using </a:t>
            </a:r>
            <a:r>
              <a:rPr lang="en-US" dirty="0" err="1" smtClean="0"/>
              <a:t>HttpContent</a:t>
            </a:r>
            <a:r>
              <a:rPr lang="en-US" dirty="0" smtClean="0"/>
              <a:t> to work with the body of the request</a:t>
            </a:r>
            <a:endParaRPr lang="en-US" dirty="0"/>
          </a:p>
        </p:txBody>
      </p:sp>
      <p:sp>
        <p:nvSpPr>
          <p:cNvPr id="9" name="Text Placeholder 8"/>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12563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09992533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3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Support HTML File Upload</a:t>
            </a:r>
            <a:endParaRPr lang="en-US" dirty="0"/>
          </a:p>
        </p:txBody>
      </p:sp>
      <p:sp>
        <p:nvSpPr>
          <p:cNvPr id="3" name="Content Placeholder 2"/>
          <p:cNvSpPr>
            <a:spLocks noGrp="1"/>
          </p:cNvSpPr>
          <p:nvPr>
            <p:ph type="body" sz="quarter" idx="10"/>
            <p:custDataLst>
              <p:tags r:id="rId4"/>
            </p:custDataLst>
          </p:nvPr>
        </p:nvSpPr>
        <p:spPr>
          <a:xfrm>
            <a:off x="519112" y="1424049"/>
            <a:ext cx="11149013" cy="3410164"/>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IsMimeMultipartContent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checks if multipart</a:t>
            </a:r>
          </a:p>
          <a:p>
            <a:pPr>
              <a:spcAft>
                <a:spcPts val="1200"/>
              </a:spcAft>
            </a:pPr>
            <a:r>
              <a:rPr lang="en-US" sz="4000" dirty="0" err="1" smtClean="0">
                <a:gradFill>
                  <a:gsLst>
                    <a:gs pos="0">
                      <a:schemeClr val="accent2"/>
                    </a:gs>
                    <a:gs pos="100000">
                      <a:schemeClr val="accent2"/>
                    </a:gs>
                  </a:gsLst>
                  <a:lin ang="5400000" scaled="0"/>
                </a:gradFill>
                <a:latin typeface="Segoe UI Light" pitchFamily="34" charset="0"/>
              </a:rPr>
              <a:t>MultipartFormDataStreamProvider</a:t>
            </a:r>
            <a:r>
              <a:rPr lang="en-US" sz="4000" dirty="0" smtClean="0">
                <a:gradFill>
                  <a:gsLst>
                    <a:gs pos="0">
                      <a:schemeClr val="accent2"/>
                    </a:gs>
                    <a:gs pos="100000">
                      <a:schemeClr val="accent2"/>
                    </a:gs>
                  </a:gsLst>
                  <a:lin ang="5400000" scaled="0"/>
                </a:gradFill>
                <a:latin typeface="Segoe UI Light" pitchFamily="34" charset="0"/>
              </a:rPr>
              <a:t>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parses the streams</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BodyPartFileNames</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
            </a:r>
            <a:br>
              <a:rPr lang="en-US" sz="4000" dirty="0" smtClean="0">
                <a:gradFill>
                  <a:gsLst>
                    <a:gs pos="0">
                      <a:schemeClr val="accent2"/>
                    </a:gs>
                    <a:gs pos="100000">
                      <a:schemeClr val="accent2"/>
                    </a:gs>
                  </a:gsLst>
                  <a:lin ang="5400000" scaled="0"/>
                </a:gradFill>
                <a:latin typeface="Segoe UI Light" pitchFamily="34" charset="0"/>
              </a:rPr>
            </a:br>
            <a:r>
              <a:rPr lang="en-US" dirty="0">
                <a:latin typeface="Segoe UI Light" pitchFamily="34" charset="0"/>
              </a:rPr>
              <a:t>– returns the list of files sent in the stream</a:t>
            </a:r>
          </a:p>
        </p:txBody>
      </p:sp>
      <p:sp>
        <p:nvSpPr>
          <p:cNvPr id="8" name="Freeform 20"/>
          <p:cNvSpPr>
            <a:spLocks noEditPoints="1"/>
          </p:cNvSpPr>
          <p:nvPr/>
        </p:nvSpPr>
        <p:spPr bwMode="black">
          <a:xfrm>
            <a:off x="8088280" y="3139359"/>
            <a:ext cx="3587783" cy="311062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tx1">
              <a:lumMod val="10000"/>
              <a:lumOff val="90000"/>
            </a:schemeClr>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185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6535908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5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4" name="Content Placeholder 3"/>
          <p:cNvSpPr>
            <a:spLocks noGrp="1"/>
          </p:cNvSpPr>
          <p:nvPr>
            <p:ph type="body" sz="quarter" idx="10"/>
            <p:custDataLst>
              <p:tags r:id="rId4"/>
            </p:custDataLst>
          </p:nvPr>
        </p:nvSpPr>
        <p:spPr>
          <a:xfrm>
            <a:off x="519112" y="1424049"/>
            <a:ext cx="11149013" cy="4579715"/>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dirty="0" smtClean="0">
                <a:latin typeface="Segoe UI Light" pitchFamily="34" charset="0"/>
              </a:rPr>
              <a:t>Change common settings like </a:t>
            </a:r>
            <a:br>
              <a:rPr lang="en-US" dirty="0" smtClean="0">
                <a:latin typeface="Segoe UI Light" pitchFamily="34" charset="0"/>
              </a:rPr>
            </a:br>
            <a:r>
              <a:rPr lang="en-US" dirty="0" err="1" smtClean="0">
                <a:latin typeface="Segoe UI Light" pitchFamily="34" charset="0"/>
              </a:rPr>
              <a:t>MaxRecievedMessageSize</a:t>
            </a:r>
            <a:endParaRPr lang="en-US" dirty="0" smtClean="0">
              <a:latin typeface="Segoe UI Light" pitchFamily="34" charset="0"/>
            </a:endParaRPr>
          </a:p>
          <a:p>
            <a:pPr>
              <a:spcAft>
                <a:spcPts val="1200"/>
              </a:spcAft>
            </a:pPr>
            <a:r>
              <a:rPr lang="en-US" dirty="0" smtClean="0">
                <a:latin typeface="Segoe UI Light" pitchFamily="34" charset="0"/>
              </a:rPr>
              <a:t>Enable web </a:t>
            </a:r>
            <a:r>
              <a:rPr lang="en-US" dirty="0" err="1" smtClean="0">
                <a:latin typeface="Segoe UI Light" pitchFamily="34" charset="0"/>
              </a:rPr>
              <a:t>api</a:t>
            </a:r>
            <a:r>
              <a:rPr lang="en-US" dirty="0" smtClean="0">
                <a:latin typeface="Segoe UI Light" pitchFamily="34" charset="0"/>
              </a:rPr>
              <a:t> test client</a:t>
            </a:r>
          </a:p>
          <a:p>
            <a:pPr>
              <a:spcAft>
                <a:spcPts val="1200"/>
              </a:spcAft>
            </a:pPr>
            <a:r>
              <a:rPr lang="en-US" dirty="0" smtClean="0">
                <a:latin typeface="Segoe UI Light" pitchFamily="34" charset="0"/>
              </a:rPr>
              <a:t>Wire up an </a:t>
            </a:r>
            <a:r>
              <a:rPr lang="en-US" dirty="0" err="1" smtClean="0">
                <a:latin typeface="Segoe UI Light" pitchFamily="34" charset="0"/>
              </a:rPr>
              <a:t>IoC</a:t>
            </a:r>
            <a:r>
              <a:rPr lang="en-US" dirty="0" smtClean="0">
                <a:latin typeface="Segoe UI Light" pitchFamily="34" charset="0"/>
              </a:rPr>
              <a:t> container</a:t>
            </a:r>
          </a:p>
          <a:p>
            <a:pPr>
              <a:spcAft>
                <a:spcPts val="1200"/>
              </a:spcAft>
            </a:pPr>
            <a:r>
              <a:rPr lang="en-US" dirty="0" smtClean="0">
                <a:latin typeface="Segoe UI Light" pitchFamily="34" charset="0"/>
              </a:rPr>
              <a:t>Enable security</a:t>
            </a:r>
          </a:p>
          <a:p>
            <a:pPr>
              <a:spcAft>
                <a:spcPts val="1200"/>
              </a:spcAft>
            </a:pPr>
            <a:r>
              <a:rPr lang="en-US" dirty="0" smtClean="0">
                <a:latin typeface="Segoe UI Light" pitchFamily="34" charset="0"/>
              </a:rPr>
              <a:t>Configure handlers and formatters</a:t>
            </a:r>
          </a:p>
          <a:p>
            <a:pPr>
              <a:spcAft>
                <a:spcPts val="1200"/>
              </a:spcAft>
            </a:pPr>
            <a:r>
              <a:rPr lang="en-US" dirty="0" smtClean="0">
                <a:latin typeface="Segoe UI Light" pitchFamily="34" charset="0"/>
              </a:rPr>
              <a:t>Adding custom error handlers</a:t>
            </a:r>
            <a:endParaRPr lang="en-US"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9" name="Group 8"/>
          <p:cNvGrpSpPr/>
          <p:nvPr/>
        </p:nvGrpSpPr>
        <p:grpSpPr bwMode="black">
          <a:xfrm>
            <a:off x="9380550" y="1447799"/>
            <a:ext cx="1987042" cy="2235868"/>
            <a:chOff x="1752600" y="4267200"/>
            <a:chExt cx="1157286" cy="1302545"/>
          </a:xfrm>
        </p:grpSpPr>
        <p:sp>
          <p:nvSpPr>
            <p:cNvPr id="10" name="Freeform 219"/>
            <p:cNvSpPr>
              <a:spLocks/>
            </p:cNvSpPr>
            <p:nvPr/>
          </p:nvSpPr>
          <p:spPr bwMode="black">
            <a:xfrm>
              <a:off x="2573475" y="4995891"/>
              <a:ext cx="330824" cy="573854"/>
            </a:xfrm>
            <a:custGeom>
              <a:avLst/>
              <a:gdLst>
                <a:gd name="T0" fmla="*/ 157 w 351"/>
                <a:gd name="T1" fmla="*/ 2 h 609"/>
                <a:gd name="T2" fmla="*/ 155 w 351"/>
                <a:gd name="T3" fmla="*/ 104 h 609"/>
                <a:gd name="T4" fmla="*/ 180 w 351"/>
                <a:gd name="T5" fmla="*/ 99 h 609"/>
                <a:gd name="T6" fmla="*/ 231 w 351"/>
                <a:gd name="T7" fmla="*/ 121 h 609"/>
                <a:gd name="T8" fmla="*/ 252 w 351"/>
                <a:gd name="T9" fmla="*/ 174 h 609"/>
                <a:gd name="T10" fmla="*/ 251 w 351"/>
                <a:gd name="T11" fmla="*/ 212 h 609"/>
                <a:gd name="T12" fmla="*/ 251 w 351"/>
                <a:gd name="T13" fmla="*/ 212 h 609"/>
                <a:gd name="T14" fmla="*/ 247 w 351"/>
                <a:gd name="T15" fmla="*/ 387 h 609"/>
                <a:gd name="T16" fmla="*/ 247 w 351"/>
                <a:gd name="T17" fmla="*/ 387 h 609"/>
                <a:gd name="T18" fmla="*/ 246 w 351"/>
                <a:gd name="T19" fmla="*/ 438 h 609"/>
                <a:gd name="T20" fmla="*/ 223 w 351"/>
                <a:gd name="T21" fmla="*/ 489 h 609"/>
                <a:gd name="T22" fmla="*/ 171 w 351"/>
                <a:gd name="T23" fmla="*/ 510 h 609"/>
                <a:gd name="T24" fmla="*/ 120 w 351"/>
                <a:gd name="T25" fmla="*/ 487 h 609"/>
                <a:gd name="T26" fmla="*/ 100 w 351"/>
                <a:gd name="T27" fmla="*/ 435 h 609"/>
                <a:gd name="T28" fmla="*/ 101 w 351"/>
                <a:gd name="T29" fmla="*/ 395 h 609"/>
                <a:gd name="T30" fmla="*/ 4 w 351"/>
                <a:gd name="T31" fmla="*/ 311 h 609"/>
                <a:gd name="T32" fmla="*/ 1 w 351"/>
                <a:gd name="T33" fmla="*/ 433 h 609"/>
                <a:gd name="T34" fmla="*/ 49 w 351"/>
                <a:gd name="T35" fmla="*/ 555 h 609"/>
                <a:gd name="T36" fmla="*/ 169 w 351"/>
                <a:gd name="T37" fmla="*/ 608 h 609"/>
                <a:gd name="T38" fmla="*/ 292 w 351"/>
                <a:gd name="T39" fmla="*/ 561 h 609"/>
                <a:gd name="T40" fmla="*/ 292 w 351"/>
                <a:gd name="T41" fmla="*/ 561 h 609"/>
                <a:gd name="T42" fmla="*/ 345 w 351"/>
                <a:gd name="T43" fmla="*/ 441 h 609"/>
                <a:gd name="T44" fmla="*/ 350 w 351"/>
                <a:gd name="T45" fmla="*/ 176 h 609"/>
                <a:gd name="T46" fmla="*/ 303 w 351"/>
                <a:gd name="T47" fmla="*/ 53 h 609"/>
                <a:gd name="T48" fmla="*/ 183 w 351"/>
                <a:gd name="T49" fmla="*/ 0 h 609"/>
                <a:gd name="T50" fmla="*/ 157 w 351"/>
                <a:gd name="T51" fmla="*/ 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1" h="609">
                  <a:moveTo>
                    <a:pt x="157" y="2"/>
                  </a:moveTo>
                  <a:cubicBezTo>
                    <a:pt x="155" y="104"/>
                    <a:pt x="155" y="104"/>
                    <a:pt x="155" y="104"/>
                  </a:cubicBezTo>
                  <a:cubicBezTo>
                    <a:pt x="163" y="101"/>
                    <a:pt x="171" y="99"/>
                    <a:pt x="180" y="99"/>
                  </a:cubicBezTo>
                  <a:cubicBezTo>
                    <a:pt x="201" y="99"/>
                    <a:pt x="218" y="108"/>
                    <a:pt x="231" y="121"/>
                  </a:cubicBezTo>
                  <a:cubicBezTo>
                    <a:pt x="244" y="135"/>
                    <a:pt x="252" y="153"/>
                    <a:pt x="252" y="174"/>
                  </a:cubicBezTo>
                  <a:cubicBezTo>
                    <a:pt x="251" y="212"/>
                    <a:pt x="251" y="212"/>
                    <a:pt x="251" y="212"/>
                  </a:cubicBezTo>
                  <a:cubicBezTo>
                    <a:pt x="251" y="212"/>
                    <a:pt x="251" y="212"/>
                    <a:pt x="251" y="212"/>
                  </a:cubicBezTo>
                  <a:cubicBezTo>
                    <a:pt x="247" y="387"/>
                    <a:pt x="247" y="387"/>
                    <a:pt x="247" y="387"/>
                  </a:cubicBezTo>
                  <a:cubicBezTo>
                    <a:pt x="247" y="387"/>
                    <a:pt x="247" y="387"/>
                    <a:pt x="247" y="387"/>
                  </a:cubicBezTo>
                  <a:cubicBezTo>
                    <a:pt x="246" y="438"/>
                    <a:pt x="246" y="438"/>
                    <a:pt x="246" y="438"/>
                  </a:cubicBezTo>
                  <a:cubicBezTo>
                    <a:pt x="245" y="459"/>
                    <a:pt x="237" y="476"/>
                    <a:pt x="223" y="489"/>
                  </a:cubicBezTo>
                  <a:cubicBezTo>
                    <a:pt x="210" y="502"/>
                    <a:pt x="191" y="510"/>
                    <a:pt x="171" y="510"/>
                  </a:cubicBezTo>
                  <a:cubicBezTo>
                    <a:pt x="151" y="509"/>
                    <a:pt x="133" y="501"/>
                    <a:pt x="120" y="487"/>
                  </a:cubicBezTo>
                  <a:cubicBezTo>
                    <a:pt x="107" y="474"/>
                    <a:pt x="99" y="455"/>
                    <a:pt x="100" y="435"/>
                  </a:cubicBezTo>
                  <a:cubicBezTo>
                    <a:pt x="101" y="395"/>
                    <a:pt x="101" y="395"/>
                    <a:pt x="101" y="395"/>
                  </a:cubicBezTo>
                  <a:cubicBezTo>
                    <a:pt x="42" y="375"/>
                    <a:pt x="16" y="338"/>
                    <a:pt x="4" y="311"/>
                  </a:cubicBezTo>
                  <a:cubicBezTo>
                    <a:pt x="1" y="433"/>
                    <a:pt x="1" y="433"/>
                    <a:pt x="1" y="433"/>
                  </a:cubicBezTo>
                  <a:cubicBezTo>
                    <a:pt x="0" y="480"/>
                    <a:pt x="18" y="524"/>
                    <a:pt x="49" y="555"/>
                  </a:cubicBezTo>
                  <a:cubicBezTo>
                    <a:pt x="79" y="587"/>
                    <a:pt x="122" y="607"/>
                    <a:pt x="169" y="608"/>
                  </a:cubicBezTo>
                  <a:cubicBezTo>
                    <a:pt x="216" y="609"/>
                    <a:pt x="260" y="591"/>
                    <a:pt x="292" y="561"/>
                  </a:cubicBezTo>
                  <a:cubicBezTo>
                    <a:pt x="292" y="561"/>
                    <a:pt x="292" y="561"/>
                    <a:pt x="292" y="561"/>
                  </a:cubicBezTo>
                  <a:cubicBezTo>
                    <a:pt x="323" y="530"/>
                    <a:pt x="343" y="488"/>
                    <a:pt x="345" y="441"/>
                  </a:cubicBezTo>
                  <a:cubicBezTo>
                    <a:pt x="350" y="176"/>
                    <a:pt x="350" y="176"/>
                    <a:pt x="350" y="176"/>
                  </a:cubicBezTo>
                  <a:cubicBezTo>
                    <a:pt x="351" y="128"/>
                    <a:pt x="333" y="85"/>
                    <a:pt x="303" y="53"/>
                  </a:cubicBezTo>
                  <a:cubicBezTo>
                    <a:pt x="273" y="22"/>
                    <a:pt x="230" y="1"/>
                    <a:pt x="183" y="0"/>
                  </a:cubicBezTo>
                  <a:cubicBezTo>
                    <a:pt x="174" y="0"/>
                    <a:pt x="165" y="1"/>
                    <a:pt x="157"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220"/>
            <p:cNvSpPr>
              <a:spLocks/>
            </p:cNvSpPr>
            <p:nvPr/>
          </p:nvSpPr>
          <p:spPr bwMode="black">
            <a:xfrm>
              <a:off x="2579062" y="4756453"/>
              <a:ext cx="330824" cy="573854"/>
            </a:xfrm>
            <a:custGeom>
              <a:avLst/>
              <a:gdLst>
                <a:gd name="T0" fmla="*/ 182 w 351"/>
                <a:gd name="T1" fmla="*/ 1 h 609"/>
                <a:gd name="T2" fmla="*/ 60 w 351"/>
                <a:gd name="T3" fmla="*/ 48 h 609"/>
                <a:gd name="T4" fmla="*/ 60 w 351"/>
                <a:gd name="T5" fmla="*/ 49 h 609"/>
                <a:gd name="T6" fmla="*/ 7 w 351"/>
                <a:gd name="T7" fmla="*/ 169 h 609"/>
                <a:gd name="T8" fmla="*/ 1 w 351"/>
                <a:gd name="T9" fmla="*/ 433 h 609"/>
                <a:gd name="T10" fmla="*/ 48 w 351"/>
                <a:gd name="T11" fmla="*/ 556 h 609"/>
                <a:gd name="T12" fmla="*/ 169 w 351"/>
                <a:gd name="T13" fmla="*/ 609 h 609"/>
                <a:gd name="T14" fmla="*/ 194 w 351"/>
                <a:gd name="T15" fmla="*/ 607 h 609"/>
                <a:gd name="T16" fmla="*/ 197 w 351"/>
                <a:gd name="T17" fmla="*/ 505 h 609"/>
                <a:gd name="T18" fmla="*/ 171 w 351"/>
                <a:gd name="T19" fmla="*/ 510 h 609"/>
                <a:gd name="T20" fmla="*/ 120 w 351"/>
                <a:gd name="T21" fmla="*/ 488 h 609"/>
                <a:gd name="T22" fmla="*/ 99 w 351"/>
                <a:gd name="T23" fmla="*/ 436 h 609"/>
                <a:gd name="T24" fmla="*/ 104 w 351"/>
                <a:gd name="T25" fmla="*/ 227 h 609"/>
                <a:gd name="T26" fmla="*/ 104 w 351"/>
                <a:gd name="T27" fmla="*/ 220 h 609"/>
                <a:gd name="T28" fmla="*/ 105 w 351"/>
                <a:gd name="T29" fmla="*/ 171 h 609"/>
                <a:gd name="T30" fmla="*/ 128 w 351"/>
                <a:gd name="T31" fmla="*/ 120 h 609"/>
                <a:gd name="T32" fmla="*/ 180 w 351"/>
                <a:gd name="T33" fmla="*/ 99 h 609"/>
                <a:gd name="T34" fmla="*/ 231 w 351"/>
                <a:gd name="T35" fmla="*/ 122 h 609"/>
                <a:gd name="T36" fmla="*/ 251 w 351"/>
                <a:gd name="T37" fmla="*/ 174 h 609"/>
                <a:gd name="T38" fmla="*/ 250 w 351"/>
                <a:gd name="T39" fmla="*/ 214 h 609"/>
                <a:gd name="T40" fmla="*/ 347 w 351"/>
                <a:gd name="T41" fmla="*/ 299 h 609"/>
                <a:gd name="T42" fmla="*/ 350 w 351"/>
                <a:gd name="T43" fmla="*/ 176 h 609"/>
                <a:gd name="T44" fmla="*/ 302 w 351"/>
                <a:gd name="T45" fmla="*/ 54 h 609"/>
                <a:gd name="T46" fmla="*/ 182 w 351"/>
                <a:gd name="T47" fmla="*/ 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1" h="609">
                  <a:moveTo>
                    <a:pt x="182" y="1"/>
                  </a:moveTo>
                  <a:cubicBezTo>
                    <a:pt x="135" y="0"/>
                    <a:pt x="91" y="18"/>
                    <a:pt x="60" y="48"/>
                  </a:cubicBezTo>
                  <a:cubicBezTo>
                    <a:pt x="60" y="48"/>
                    <a:pt x="60" y="49"/>
                    <a:pt x="60" y="49"/>
                  </a:cubicBezTo>
                  <a:cubicBezTo>
                    <a:pt x="28" y="79"/>
                    <a:pt x="8" y="122"/>
                    <a:pt x="7" y="169"/>
                  </a:cubicBezTo>
                  <a:cubicBezTo>
                    <a:pt x="1" y="433"/>
                    <a:pt x="1" y="433"/>
                    <a:pt x="1" y="433"/>
                  </a:cubicBezTo>
                  <a:cubicBezTo>
                    <a:pt x="0" y="481"/>
                    <a:pt x="18" y="524"/>
                    <a:pt x="48" y="556"/>
                  </a:cubicBezTo>
                  <a:cubicBezTo>
                    <a:pt x="79" y="588"/>
                    <a:pt x="121" y="608"/>
                    <a:pt x="169" y="609"/>
                  </a:cubicBezTo>
                  <a:cubicBezTo>
                    <a:pt x="177" y="609"/>
                    <a:pt x="186" y="608"/>
                    <a:pt x="194" y="607"/>
                  </a:cubicBezTo>
                  <a:cubicBezTo>
                    <a:pt x="197" y="505"/>
                    <a:pt x="197" y="505"/>
                    <a:pt x="197" y="505"/>
                  </a:cubicBezTo>
                  <a:cubicBezTo>
                    <a:pt x="189" y="508"/>
                    <a:pt x="180" y="510"/>
                    <a:pt x="171" y="510"/>
                  </a:cubicBezTo>
                  <a:cubicBezTo>
                    <a:pt x="151" y="510"/>
                    <a:pt x="133" y="501"/>
                    <a:pt x="120" y="488"/>
                  </a:cubicBezTo>
                  <a:cubicBezTo>
                    <a:pt x="107" y="474"/>
                    <a:pt x="99" y="456"/>
                    <a:pt x="99" y="436"/>
                  </a:cubicBezTo>
                  <a:cubicBezTo>
                    <a:pt x="104" y="227"/>
                    <a:pt x="104" y="227"/>
                    <a:pt x="104" y="227"/>
                  </a:cubicBezTo>
                  <a:cubicBezTo>
                    <a:pt x="104" y="220"/>
                    <a:pt x="104" y="220"/>
                    <a:pt x="104" y="220"/>
                  </a:cubicBezTo>
                  <a:cubicBezTo>
                    <a:pt x="105" y="171"/>
                    <a:pt x="105" y="171"/>
                    <a:pt x="105" y="171"/>
                  </a:cubicBezTo>
                  <a:cubicBezTo>
                    <a:pt x="106" y="151"/>
                    <a:pt x="114" y="133"/>
                    <a:pt x="128" y="120"/>
                  </a:cubicBezTo>
                  <a:cubicBezTo>
                    <a:pt x="142" y="107"/>
                    <a:pt x="160" y="99"/>
                    <a:pt x="180" y="99"/>
                  </a:cubicBezTo>
                  <a:cubicBezTo>
                    <a:pt x="200" y="100"/>
                    <a:pt x="218" y="108"/>
                    <a:pt x="231" y="122"/>
                  </a:cubicBezTo>
                  <a:cubicBezTo>
                    <a:pt x="244" y="136"/>
                    <a:pt x="252" y="154"/>
                    <a:pt x="251" y="174"/>
                  </a:cubicBezTo>
                  <a:cubicBezTo>
                    <a:pt x="250" y="214"/>
                    <a:pt x="250" y="214"/>
                    <a:pt x="250" y="214"/>
                  </a:cubicBezTo>
                  <a:cubicBezTo>
                    <a:pt x="309" y="234"/>
                    <a:pt x="335" y="271"/>
                    <a:pt x="347" y="299"/>
                  </a:cubicBezTo>
                  <a:cubicBezTo>
                    <a:pt x="350" y="176"/>
                    <a:pt x="350" y="176"/>
                    <a:pt x="350" y="176"/>
                  </a:cubicBezTo>
                  <a:cubicBezTo>
                    <a:pt x="351" y="129"/>
                    <a:pt x="333" y="85"/>
                    <a:pt x="302" y="54"/>
                  </a:cubicBezTo>
                  <a:cubicBezTo>
                    <a:pt x="272" y="22"/>
                    <a:pt x="229" y="2"/>
                    <a:pt x="18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221"/>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222"/>
            <p:cNvSpPr>
              <a:spLocks/>
            </p:cNvSpPr>
            <p:nvPr/>
          </p:nvSpPr>
          <p:spPr bwMode="black">
            <a:xfrm>
              <a:off x="1752600" y="4467929"/>
              <a:ext cx="670029" cy="926627"/>
            </a:xfrm>
            <a:custGeom>
              <a:avLst/>
              <a:gdLst>
                <a:gd name="T0" fmla="*/ 678 w 711"/>
                <a:gd name="T1" fmla="*/ 915 h 983"/>
                <a:gd name="T2" fmla="*/ 154 w 711"/>
                <a:gd name="T3" fmla="*/ 755 h 983"/>
                <a:gd name="T4" fmla="*/ 69 w 711"/>
                <a:gd name="T5" fmla="*/ 562 h 983"/>
                <a:gd name="T6" fmla="*/ 69 w 711"/>
                <a:gd name="T7" fmla="*/ 34 h 983"/>
                <a:gd name="T8" fmla="*/ 34 w 711"/>
                <a:gd name="T9" fmla="*/ 0 h 983"/>
                <a:gd name="T10" fmla="*/ 0 w 711"/>
                <a:gd name="T11" fmla="*/ 34 h 983"/>
                <a:gd name="T12" fmla="*/ 0 w 711"/>
                <a:gd name="T13" fmla="*/ 562 h 983"/>
                <a:gd name="T14" fmla="*/ 0 w 711"/>
                <a:gd name="T15" fmla="*/ 562 h 983"/>
                <a:gd name="T16" fmla="*/ 108 w 711"/>
                <a:gd name="T17" fmla="*/ 805 h 983"/>
                <a:gd name="T18" fmla="*/ 676 w 711"/>
                <a:gd name="T19" fmla="*/ 983 h 983"/>
                <a:gd name="T20" fmla="*/ 677 w 711"/>
                <a:gd name="T21" fmla="*/ 983 h 983"/>
                <a:gd name="T22" fmla="*/ 711 w 711"/>
                <a:gd name="T23" fmla="*/ 950 h 983"/>
                <a:gd name="T24" fmla="*/ 678 w 711"/>
                <a:gd name="T25" fmla="*/ 915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1" h="983">
                  <a:moveTo>
                    <a:pt x="678" y="915"/>
                  </a:moveTo>
                  <a:cubicBezTo>
                    <a:pt x="470" y="911"/>
                    <a:pt x="285" y="874"/>
                    <a:pt x="154" y="755"/>
                  </a:cubicBezTo>
                  <a:cubicBezTo>
                    <a:pt x="110" y="712"/>
                    <a:pt x="69" y="647"/>
                    <a:pt x="69" y="562"/>
                  </a:cubicBezTo>
                  <a:cubicBezTo>
                    <a:pt x="69" y="34"/>
                    <a:pt x="69" y="34"/>
                    <a:pt x="69" y="34"/>
                  </a:cubicBezTo>
                  <a:cubicBezTo>
                    <a:pt x="69" y="15"/>
                    <a:pt x="53" y="0"/>
                    <a:pt x="34" y="0"/>
                  </a:cubicBezTo>
                  <a:cubicBezTo>
                    <a:pt x="16" y="0"/>
                    <a:pt x="0" y="15"/>
                    <a:pt x="0" y="34"/>
                  </a:cubicBezTo>
                  <a:cubicBezTo>
                    <a:pt x="0" y="562"/>
                    <a:pt x="0" y="562"/>
                    <a:pt x="0" y="562"/>
                  </a:cubicBezTo>
                  <a:cubicBezTo>
                    <a:pt x="0" y="562"/>
                    <a:pt x="0" y="562"/>
                    <a:pt x="0" y="562"/>
                  </a:cubicBezTo>
                  <a:cubicBezTo>
                    <a:pt x="1" y="670"/>
                    <a:pt x="53" y="753"/>
                    <a:pt x="108" y="805"/>
                  </a:cubicBezTo>
                  <a:cubicBezTo>
                    <a:pt x="259" y="942"/>
                    <a:pt x="462" y="980"/>
                    <a:pt x="676" y="983"/>
                  </a:cubicBezTo>
                  <a:cubicBezTo>
                    <a:pt x="677" y="983"/>
                    <a:pt x="677" y="983"/>
                    <a:pt x="677" y="983"/>
                  </a:cubicBezTo>
                  <a:cubicBezTo>
                    <a:pt x="695" y="983"/>
                    <a:pt x="711" y="969"/>
                    <a:pt x="711" y="950"/>
                  </a:cubicBezTo>
                  <a:cubicBezTo>
                    <a:pt x="711" y="931"/>
                    <a:pt x="697" y="915"/>
                    <a:pt x="678" y="9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223"/>
            <p:cNvSpPr>
              <a:spLocks/>
            </p:cNvSpPr>
            <p:nvPr/>
          </p:nvSpPr>
          <p:spPr bwMode="black">
            <a:xfrm>
              <a:off x="1977672" y="4663072"/>
              <a:ext cx="606178" cy="195940"/>
            </a:xfrm>
            <a:custGeom>
              <a:avLst/>
              <a:gdLst>
                <a:gd name="T0" fmla="*/ 643 w 643"/>
                <a:gd name="T1" fmla="*/ 132 h 208"/>
                <a:gd name="T2" fmla="*/ 438 w 643"/>
                <a:gd name="T3" fmla="*/ 150 h 208"/>
                <a:gd name="T4" fmla="*/ 0 w 643"/>
                <a:gd name="T5" fmla="*/ 0 h 208"/>
                <a:gd name="T6" fmla="*/ 0 w 643"/>
                <a:gd name="T7" fmla="*/ 103 h 208"/>
                <a:gd name="T8" fmla="*/ 39 w 643"/>
                <a:gd name="T9" fmla="*/ 130 h 208"/>
                <a:gd name="T10" fmla="*/ 438 w 643"/>
                <a:gd name="T11" fmla="*/ 208 h 208"/>
                <a:gd name="T12" fmla="*/ 606 w 643"/>
                <a:gd name="T13" fmla="*/ 197 h 208"/>
                <a:gd name="T14" fmla="*/ 643 w 643"/>
                <a:gd name="T15" fmla="*/ 132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208">
                  <a:moveTo>
                    <a:pt x="643" y="132"/>
                  </a:moveTo>
                  <a:cubicBezTo>
                    <a:pt x="582" y="143"/>
                    <a:pt x="512" y="150"/>
                    <a:pt x="438" y="150"/>
                  </a:cubicBezTo>
                  <a:cubicBezTo>
                    <a:pt x="196" y="150"/>
                    <a:pt x="0" y="82"/>
                    <a:pt x="0" y="0"/>
                  </a:cubicBezTo>
                  <a:cubicBezTo>
                    <a:pt x="0" y="103"/>
                    <a:pt x="0" y="103"/>
                    <a:pt x="0" y="103"/>
                  </a:cubicBezTo>
                  <a:cubicBezTo>
                    <a:pt x="12" y="113"/>
                    <a:pt x="25" y="121"/>
                    <a:pt x="39" y="130"/>
                  </a:cubicBezTo>
                  <a:cubicBezTo>
                    <a:pt x="130" y="180"/>
                    <a:pt x="273" y="208"/>
                    <a:pt x="438" y="208"/>
                  </a:cubicBezTo>
                  <a:cubicBezTo>
                    <a:pt x="497" y="208"/>
                    <a:pt x="554" y="204"/>
                    <a:pt x="606" y="197"/>
                  </a:cubicBezTo>
                  <a:cubicBezTo>
                    <a:pt x="615" y="174"/>
                    <a:pt x="628" y="152"/>
                    <a:pt x="643" y="1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224"/>
            <p:cNvSpPr>
              <a:spLocks/>
            </p:cNvSpPr>
            <p:nvPr/>
          </p:nvSpPr>
          <p:spPr bwMode="black">
            <a:xfrm>
              <a:off x="1976076" y="4835467"/>
              <a:ext cx="555896" cy="196340"/>
            </a:xfrm>
            <a:custGeom>
              <a:avLst/>
              <a:gdLst>
                <a:gd name="T0" fmla="*/ 590 w 590"/>
                <a:gd name="T1" fmla="*/ 140 h 208"/>
                <a:gd name="T2" fmla="*/ 438 w 590"/>
                <a:gd name="T3" fmla="*/ 150 h 208"/>
                <a:gd name="T4" fmla="*/ 0 w 590"/>
                <a:gd name="T5" fmla="*/ 0 h 208"/>
                <a:gd name="T6" fmla="*/ 0 w 590"/>
                <a:gd name="T7" fmla="*/ 103 h 208"/>
                <a:gd name="T8" fmla="*/ 39 w 590"/>
                <a:gd name="T9" fmla="*/ 129 h 208"/>
                <a:gd name="T10" fmla="*/ 438 w 590"/>
                <a:gd name="T11" fmla="*/ 208 h 208"/>
                <a:gd name="T12" fmla="*/ 589 w 590"/>
                <a:gd name="T13" fmla="*/ 199 h 208"/>
                <a:gd name="T14" fmla="*/ 590 w 590"/>
                <a:gd name="T15" fmla="*/ 14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0" h="208">
                  <a:moveTo>
                    <a:pt x="590" y="140"/>
                  </a:moveTo>
                  <a:cubicBezTo>
                    <a:pt x="543" y="146"/>
                    <a:pt x="491" y="150"/>
                    <a:pt x="438" y="150"/>
                  </a:cubicBezTo>
                  <a:cubicBezTo>
                    <a:pt x="196" y="150"/>
                    <a:pt x="0" y="82"/>
                    <a:pt x="0" y="0"/>
                  </a:cubicBezTo>
                  <a:cubicBezTo>
                    <a:pt x="0" y="103"/>
                    <a:pt x="0" y="103"/>
                    <a:pt x="0" y="103"/>
                  </a:cubicBezTo>
                  <a:cubicBezTo>
                    <a:pt x="12" y="113"/>
                    <a:pt x="25" y="121"/>
                    <a:pt x="39" y="129"/>
                  </a:cubicBezTo>
                  <a:cubicBezTo>
                    <a:pt x="129" y="180"/>
                    <a:pt x="273" y="208"/>
                    <a:pt x="438" y="208"/>
                  </a:cubicBezTo>
                  <a:cubicBezTo>
                    <a:pt x="491" y="208"/>
                    <a:pt x="541" y="205"/>
                    <a:pt x="589" y="199"/>
                  </a:cubicBezTo>
                  <a:lnTo>
                    <a:pt x="590"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225"/>
            <p:cNvSpPr>
              <a:spLocks noEditPoints="1"/>
            </p:cNvSpPr>
            <p:nvPr/>
          </p:nvSpPr>
          <p:spPr bwMode="black">
            <a:xfrm>
              <a:off x="1886286" y="4267200"/>
              <a:ext cx="1011628" cy="995266"/>
            </a:xfrm>
            <a:custGeom>
              <a:avLst/>
              <a:gdLst>
                <a:gd name="T0" fmla="*/ 683 w 1073"/>
                <a:gd name="T1" fmla="*/ 951 h 1056"/>
                <a:gd name="T2" fmla="*/ 683 w 1073"/>
                <a:gd name="T3" fmla="*/ 947 h 1056"/>
                <a:gd name="T4" fmla="*/ 537 w 1073"/>
                <a:gd name="T5" fmla="*/ 957 h 1056"/>
                <a:gd name="T6" fmla="*/ 99 w 1073"/>
                <a:gd name="T7" fmla="*/ 776 h 1056"/>
                <a:gd name="T8" fmla="*/ 99 w 1073"/>
                <a:gd name="T9" fmla="*/ 623 h 1056"/>
                <a:gd name="T10" fmla="*/ 99 w 1073"/>
                <a:gd name="T11" fmla="*/ 520 h 1056"/>
                <a:gd name="T12" fmla="*/ 99 w 1073"/>
                <a:gd name="T13" fmla="*/ 352 h 1056"/>
                <a:gd name="T14" fmla="*/ 137 w 1073"/>
                <a:gd name="T15" fmla="*/ 379 h 1056"/>
                <a:gd name="T16" fmla="*/ 537 w 1073"/>
                <a:gd name="T17" fmla="*/ 458 h 1056"/>
                <a:gd name="T18" fmla="*/ 862 w 1073"/>
                <a:gd name="T19" fmla="*/ 411 h 1056"/>
                <a:gd name="T20" fmla="*/ 972 w 1073"/>
                <a:gd name="T21" fmla="*/ 355 h 1056"/>
                <a:gd name="T22" fmla="*/ 975 w 1073"/>
                <a:gd name="T23" fmla="*/ 352 h 1056"/>
                <a:gd name="T24" fmla="*/ 975 w 1073"/>
                <a:gd name="T25" fmla="*/ 460 h 1056"/>
                <a:gd name="T26" fmla="*/ 1067 w 1073"/>
                <a:gd name="T27" fmla="*/ 493 h 1056"/>
                <a:gd name="T28" fmla="*/ 1073 w 1073"/>
                <a:gd name="T29" fmla="*/ 494 h 1056"/>
                <a:gd name="T30" fmla="*/ 1073 w 1073"/>
                <a:gd name="T31" fmla="*/ 249 h 1056"/>
                <a:gd name="T32" fmla="*/ 1002 w 1073"/>
                <a:gd name="T33" fmla="*/ 114 h 1056"/>
                <a:gd name="T34" fmla="*/ 537 w 1073"/>
                <a:gd name="T35" fmla="*/ 0 h 1056"/>
                <a:gd name="T36" fmla="*/ 195 w 1073"/>
                <a:gd name="T37" fmla="*/ 49 h 1056"/>
                <a:gd name="T38" fmla="*/ 71 w 1073"/>
                <a:gd name="T39" fmla="*/ 114 h 1056"/>
                <a:gd name="T40" fmla="*/ 0 w 1073"/>
                <a:gd name="T41" fmla="*/ 249 h 1056"/>
                <a:gd name="T42" fmla="*/ 0 w 1073"/>
                <a:gd name="T43" fmla="*/ 776 h 1056"/>
                <a:gd name="T44" fmla="*/ 64 w 1073"/>
                <a:gd name="T45" fmla="*/ 917 h 1056"/>
                <a:gd name="T46" fmla="*/ 537 w 1073"/>
                <a:gd name="T47" fmla="*/ 1056 h 1056"/>
                <a:gd name="T48" fmla="*/ 681 w 1073"/>
                <a:gd name="T49" fmla="*/ 1047 h 1056"/>
                <a:gd name="T50" fmla="*/ 683 w 1073"/>
                <a:gd name="T51" fmla="*/ 951 h 1056"/>
                <a:gd name="T52" fmla="*/ 537 w 1073"/>
                <a:gd name="T53" fmla="*/ 99 h 1056"/>
                <a:gd name="T54" fmla="*/ 975 w 1073"/>
                <a:gd name="T55" fmla="*/ 249 h 1056"/>
                <a:gd name="T56" fmla="*/ 537 w 1073"/>
                <a:gd name="T57" fmla="*/ 399 h 1056"/>
                <a:gd name="T58" fmla="*/ 99 w 1073"/>
                <a:gd name="T59" fmla="*/ 249 h 1056"/>
                <a:gd name="T60" fmla="*/ 537 w 1073"/>
                <a:gd name="T61" fmla="*/ 99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73" h="1056">
                  <a:moveTo>
                    <a:pt x="683" y="951"/>
                  </a:moveTo>
                  <a:cubicBezTo>
                    <a:pt x="683" y="947"/>
                    <a:pt x="683" y="947"/>
                    <a:pt x="683" y="947"/>
                  </a:cubicBezTo>
                  <a:cubicBezTo>
                    <a:pt x="638" y="954"/>
                    <a:pt x="587" y="957"/>
                    <a:pt x="537" y="957"/>
                  </a:cubicBezTo>
                  <a:cubicBezTo>
                    <a:pt x="295" y="957"/>
                    <a:pt x="99" y="876"/>
                    <a:pt x="99" y="776"/>
                  </a:cubicBezTo>
                  <a:cubicBezTo>
                    <a:pt x="99" y="623"/>
                    <a:pt x="99" y="623"/>
                    <a:pt x="99" y="623"/>
                  </a:cubicBezTo>
                  <a:cubicBezTo>
                    <a:pt x="99" y="520"/>
                    <a:pt x="99" y="520"/>
                    <a:pt x="99" y="520"/>
                  </a:cubicBezTo>
                  <a:cubicBezTo>
                    <a:pt x="99" y="352"/>
                    <a:pt x="99" y="352"/>
                    <a:pt x="99" y="352"/>
                  </a:cubicBezTo>
                  <a:cubicBezTo>
                    <a:pt x="110" y="362"/>
                    <a:pt x="123" y="371"/>
                    <a:pt x="137" y="379"/>
                  </a:cubicBezTo>
                  <a:cubicBezTo>
                    <a:pt x="228" y="429"/>
                    <a:pt x="371" y="457"/>
                    <a:pt x="537" y="458"/>
                  </a:cubicBezTo>
                  <a:cubicBezTo>
                    <a:pt x="662" y="458"/>
                    <a:pt x="776" y="441"/>
                    <a:pt x="862" y="411"/>
                  </a:cubicBezTo>
                  <a:cubicBezTo>
                    <a:pt x="906" y="396"/>
                    <a:pt x="942" y="378"/>
                    <a:pt x="972" y="355"/>
                  </a:cubicBezTo>
                  <a:cubicBezTo>
                    <a:pt x="973" y="354"/>
                    <a:pt x="974" y="353"/>
                    <a:pt x="975" y="352"/>
                  </a:cubicBezTo>
                  <a:cubicBezTo>
                    <a:pt x="975" y="460"/>
                    <a:pt x="975" y="460"/>
                    <a:pt x="975" y="460"/>
                  </a:cubicBezTo>
                  <a:cubicBezTo>
                    <a:pt x="1008" y="465"/>
                    <a:pt x="1039" y="476"/>
                    <a:pt x="1067" y="493"/>
                  </a:cubicBezTo>
                  <a:cubicBezTo>
                    <a:pt x="1069" y="493"/>
                    <a:pt x="1071" y="493"/>
                    <a:pt x="1073" y="494"/>
                  </a:cubicBezTo>
                  <a:cubicBezTo>
                    <a:pt x="1073" y="249"/>
                    <a:pt x="1073" y="249"/>
                    <a:pt x="1073" y="249"/>
                  </a:cubicBezTo>
                  <a:cubicBezTo>
                    <a:pt x="1073" y="187"/>
                    <a:pt x="1037" y="141"/>
                    <a:pt x="1002" y="114"/>
                  </a:cubicBezTo>
                  <a:cubicBezTo>
                    <a:pt x="896" y="33"/>
                    <a:pt x="733" y="3"/>
                    <a:pt x="537" y="0"/>
                  </a:cubicBezTo>
                  <a:cubicBezTo>
                    <a:pt x="406" y="0"/>
                    <a:pt x="288" y="18"/>
                    <a:pt x="195" y="49"/>
                  </a:cubicBezTo>
                  <a:cubicBezTo>
                    <a:pt x="148" y="66"/>
                    <a:pt x="107" y="85"/>
                    <a:pt x="71" y="114"/>
                  </a:cubicBezTo>
                  <a:cubicBezTo>
                    <a:pt x="36" y="141"/>
                    <a:pt x="0" y="187"/>
                    <a:pt x="0" y="249"/>
                  </a:cubicBezTo>
                  <a:cubicBezTo>
                    <a:pt x="0" y="776"/>
                    <a:pt x="0" y="776"/>
                    <a:pt x="0" y="776"/>
                  </a:cubicBezTo>
                  <a:cubicBezTo>
                    <a:pt x="0" y="835"/>
                    <a:pt x="29" y="884"/>
                    <a:pt x="64" y="917"/>
                  </a:cubicBezTo>
                  <a:cubicBezTo>
                    <a:pt x="169" y="1014"/>
                    <a:pt x="338" y="1053"/>
                    <a:pt x="537" y="1056"/>
                  </a:cubicBezTo>
                  <a:cubicBezTo>
                    <a:pt x="586" y="1056"/>
                    <a:pt x="636" y="1053"/>
                    <a:pt x="681" y="1047"/>
                  </a:cubicBezTo>
                  <a:lnTo>
                    <a:pt x="683" y="951"/>
                  </a:lnTo>
                  <a:close/>
                  <a:moveTo>
                    <a:pt x="537" y="99"/>
                  </a:moveTo>
                  <a:cubicBezTo>
                    <a:pt x="778" y="99"/>
                    <a:pt x="975" y="166"/>
                    <a:pt x="975" y="249"/>
                  </a:cubicBezTo>
                  <a:cubicBezTo>
                    <a:pt x="975" y="332"/>
                    <a:pt x="778" y="399"/>
                    <a:pt x="537" y="399"/>
                  </a:cubicBezTo>
                  <a:cubicBezTo>
                    <a:pt x="295" y="399"/>
                    <a:pt x="99" y="332"/>
                    <a:pt x="99" y="249"/>
                  </a:cubicBezTo>
                  <a:cubicBezTo>
                    <a:pt x="99" y="166"/>
                    <a:pt x="295" y="99"/>
                    <a:pt x="537"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95615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197508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7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custDataLst>
              <p:tags r:id="rId3"/>
            </p:custDataLst>
          </p:nvPr>
        </p:nvSpPr>
        <p:spPr/>
        <p:txBody>
          <a:bodyPr/>
          <a:lstStyle/>
          <a:p>
            <a:r>
              <a:rPr lang="en-US" smtClean="0"/>
              <a:t>Configuring your </a:t>
            </a:r>
            <a:br>
              <a:rPr lang="en-US" smtClean="0"/>
            </a:br>
            <a:r>
              <a:rPr lang="en-US" smtClean="0"/>
              <a:t>Web API</a:t>
            </a:r>
            <a:endParaRPr lang="en-US" dirty="0"/>
          </a:p>
        </p:txBody>
      </p:sp>
      <p:sp>
        <p:nvSpPr>
          <p:cNvPr id="7" name="Subtitle 6"/>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114972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127437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10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Your Web API</a:t>
            </a:r>
            <a:endParaRPr lang="en-US" dirty="0"/>
          </a:p>
        </p:txBody>
      </p:sp>
      <p:sp>
        <p:nvSpPr>
          <p:cNvPr id="3" name="Content Placeholder 2"/>
          <p:cNvSpPr>
            <a:spLocks noGrp="1"/>
          </p:cNvSpPr>
          <p:nvPr>
            <p:ph type="body" sz="quarter" idx="10"/>
            <p:custDataLst>
              <p:tags r:id="rId4"/>
            </p:custDataLst>
          </p:nvPr>
        </p:nvSpPr>
        <p:spPr>
          <a:xfrm>
            <a:off x="519112" y="1420813"/>
            <a:ext cx="11149013" cy="3077766"/>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HttpConfiguration provides a code </a:t>
            </a:r>
            <a:r>
              <a:rPr lang="en-US" sz="4000" dirty="0" smtClean="0">
                <a:gradFill>
                  <a:gsLst>
                    <a:gs pos="0">
                      <a:schemeClr val="accent2"/>
                    </a:gs>
                    <a:gs pos="100000">
                      <a:schemeClr val="accent2"/>
                    </a:gs>
                  </a:gsLst>
                  <a:lin ang="5400000" scaled="0"/>
                </a:gradFill>
                <a:latin typeface="Segoe UI Light" pitchFamily="34" charset="0"/>
              </a:rPr>
              <a:t>based </a:t>
            </a:r>
            <a:br>
              <a:rPr lang="en-US" sz="4000" dirty="0" smtClean="0">
                <a:gradFill>
                  <a:gsLst>
                    <a:gs pos="0">
                      <a:schemeClr val="accent2"/>
                    </a:gs>
                    <a:gs pos="100000">
                      <a:schemeClr val="accent2"/>
                    </a:gs>
                  </a:gsLst>
                  <a:lin ang="5400000" scaled="0"/>
                </a:gradFill>
                <a:latin typeface="Segoe UI Light" pitchFamily="34" charset="0"/>
              </a:rPr>
            </a:br>
            <a:r>
              <a:rPr lang="en-US" sz="4000" dirty="0" smtClean="0">
                <a:gradFill>
                  <a:gsLst>
                    <a:gs pos="0">
                      <a:schemeClr val="accent2"/>
                    </a:gs>
                    <a:gs pos="100000">
                      <a:schemeClr val="accent2"/>
                    </a:gs>
                  </a:gsLst>
                  <a:lin ang="5400000" scaled="0"/>
                </a:gradFill>
                <a:latin typeface="Segoe UI Light" pitchFamily="34" charset="0"/>
              </a:rPr>
              <a:t>configuration </a:t>
            </a:r>
            <a:r>
              <a:rPr lang="en-US" sz="4000" dirty="0">
                <a:gradFill>
                  <a:gsLst>
                    <a:gs pos="0">
                      <a:schemeClr val="accent2"/>
                    </a:gs>
                    <a:gs pos="100000">
                      <a:schemeClr val="accent2"/>
                    </a:gs>
                  </a:gsLst>
                  <a:lin ang="5400000" scaled="0"/>
                </a:gradFill>
                <a:latin typeface="Segoe UI Light" pitchFamily="34" charset="0"/>
              </a:rPr>
              <a:t>mechanism</a:t>
            </a:r>
          </a:p>
          <a:p>
            <a:pPr>
              <a:spcAft>
                <a:spcPts val="1200"/>
              </a:spcAft>
            </a:pPr>
            <a:r>
              <a:rPr lang="en-US" sz="4000" dirty="0">
                <a:solidFill>
                  <a:schemeClr val="tx2">
                    <a:alpha val="99000"/>
                  </a:schemeClr>
                </a:solidFill>
                <a:latin typeface="Segoe UI Light" pitchFamily="34" charset="0"/>
              </a:rPr>
              <a:t>New it up directly or derive from </a:t>
            </a:r>
            <a:r>
              <a:rPr lang="en-US" sz="4000" dirty="0" smtClean="0">
                <a:solidFill>
                  <a:schemeClr val="tx2">
                    <a:alpha val="99000"/>
                  </a:schemeClr>
                </a:solidFill>
                <a:latin typeface="Segoe UI Light" pitchFamily="34" charset="0"/>
              </a:rPr>
              <a:t>it </a:t>
            </a:r>
          </a:p>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Pass </a:t>
            </a:r>
            <a:r>
              <a:rPr lang="en-US" sz="4000" dirty="0" err="1">
                <a:gradFill>
                  <a:gsLst>
                    <a:gs pos="0">
                      <a:schemeClr val="accent2"/>
                    </a:gs>
                    <a:gs pos="100000">
                      <a:schemeClr val="accent2"/>
                    </a:gs>
                  </a:gsLst>
                  <a:lin ang="5400000" scaled="0"/>
                </a:gradFill>
                <a:latin typeface="Segoe UI Light" pitchFamily="34" charset="0"/>
              </a:rPr>
              <a:t>config</a:t>
            </a:r>
            <a:r>
              <a:rPr lang="en-US" sz="4000" dirty="0">
                <a:gradFill>
                  <a:gsLst>
                    <a:gs pos="0">
                      <a:schemeClr val="accent2"/>
                    </a:gs>
                    <a:gs pos="100000">
                      <a:schemeClr val="accent2"/>
                    </a:gs>
                  </a:gsLst>
                  <a:lin ang="5400000" scaled="0"/>
                </a:gradFill>
                <a:latin typeface="Segoe UI Light" pitchFamily="34" charset="0"/>
              </a:rPr>
              <a:t> </a:t>
            </a:r>
            <a:r>
              <a:rPr lang="en-US" sz="4000" dirty="0" smtClean="0">
                <a:gradFill>
                  <a:gsLst>
                    <a:gs pos="0">
                      <a:schemeClr val="accent2"/>
                    </a:gs>
                    <a:gs pos="100000">
                      <a:schemeClr val="accent2"/>
                    </a:gs>
                  </a:gsLst>
                  <a:lin ang="5400000" scaled="0"/>
                </a:gradFill>
                <a:latin typeface="Segoe UI Light" pitchFamily="34" charset="0"/>
              </a:rPr>
              <a:t>to </a:t>
            </a:r>
            <a:r>
              <a:rPr lang="en-US" sz="4000" dirty="0" err="1" smtClean="0">
                <a:gradFill>
                  <a:gsLst>
                    <a:gs pos="0">
                      <a:schemeClr val="accent2"/>
                    </a:gs>
                    <a:gs pos="100000">
                      <a:schemeClr val="accent2"/>
                    </a:gs>
                  </a:gsLst>
                  <a:lin ang="5400000" scaled="0"/>
                </a:gradFill>
                <a:latin typeface="Segoe UI Light" pitchFamily="34" charset="0"/>
              </a:rPr>
              <a:t>HttpServiceHostFactory</a:t>
            </a:r>
            <a:r>
              <a:rPr lang="en-US" sz="4000" dirty="0" smtClean="0">
                <a:gradFill>
                  <a:gsLst>
                    <a:gs pos="0">
                      <a:schemeClr val="accent2"/>
                    </a:gs>
                    <a:gs pos="100000">
                      <a:schemeClr val="accent2"/>
                    </a:gs>
                  </a:gsLst>
                  <a:lin ang="5400000" scaled="0"/>
                </a:gradFill>
                <a:latin typeface="Segoe UI Light" pitchFamily="34" charset="0"/>
              </a:rPr>
              <a:t>/</a:t>
            </a:r>
            <a:r>
              <a:rPr lang="en-US" sz="4000" dirty="0" err="1" smtClean="0">
                <a:gradFill>
                  <a:gsLst>
                    <a:gs pos="0">
                      <a:schemeClr val="accent2"/>
                    </a:gs>
                    <a:gs pos="100000">
                      <a:schemeClr val="accent2"/>
                    </a:gs>
                  </a:gsLst>
                  <a:lin ang="5400000" scaled="0"/>
                </a:gradFill>
                <a:latin typeface="Segoe UI Light" pitchFamily="34" charset="0"/>
              </a:rPr>
              <a:t>HttpServiceHost</a:t>
            </a:r>
            <a:endParaRPr lang="en-US" sz="4000" dirty="0">
              <a:gradFill>
                <a:gsLst>
                  <a:gs pos="0">
                    <a:schemeClr val="accent2"/>
                  </a:gs>
                  <a:gs pos="100000">
                    <a:schemeClr val="accent2"/>
                  </a:gs>
                </a:gsLst>
                <a:lin ang="5400000" scaled="0"/>
              </a:gradFill>
              <a:latin typeface="Segoe UI Light" pitchFamily="34" charset="0"/>
            </a:endParaRPr>
          </a:p>
        </p:txBody>
      </p:sp>
      <p:sp>
        <p:nvSpPr>
          <p:cNvPr id="5" name="Freeform 81"/>
          <p:cNvSpPr>
            <a:spLocks noEditPoints="1"/>
          </p:cNvSpPr>
          <p:nvPr/>
        </p:nvSpPr>
        <p:spPr bwMode="black">
          <a:xfrm>
            <a:off x="8419158" y="4619500"/>
            <a:ext cx="3247148" cy="1982149"/>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5491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5404176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2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6" name="Text Placeholder 5"/>
          <p:cNvSpPr>
            <a:spLocks noGrp="1"/>
          </p:cNvSpPr>
          <p:nvPr>
            <p:ph type="body" sz="quarter" idx="10"/>
          </p:nvPr>
        </p:nvSpPr>
        <p:spPr/>
        <p:txBody>
          <a:bodyPr/>
          <a:lstStyle/>
          <a:p>
            <a:r>
              <a:rPr lang="en-US" dirty="0" smtClean="0"/>
              <a:t>Building a Web </a:t>
            </a:r>
            <a:br>
              <a:rPr lang="en-US" dirty="0" smtClean="0"/>
            </a:br>
            <a:r>
              <a:rPr lang="en-US" dirty="0" smtClean="0"/>
              <a:t>API for Any Client</a:t>
            </a:r>
            <a:endParaRPr lang="en-US" dirty="0"/>
          </a:p>
        </p:txBody>
      </p:sp>
      <p:sp>
        <p:nvSpPr>
          <p:cNvPr id="5" name="Freeform 124"/>
          <p:cNvSpPr>
            <a:spLocks/>
          </p:cNvSpPr>
          <p:nvPr/>
        </p:nvSpPr>
        <p:spPr bwMode="black">
          <a:xfrm>
            <a:off x="9279407" y="479372"/>
            <a:ext cx="4145778" cy="3108528"/>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76782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23507007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717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 </a:t>
            </a:r>
            <a:endParaRPr lang="en-US" dirty="0"/>
          </a:p>
        </p:txBody>
      </p:sp>
      <p:sp>
        <p:nvSpPr>
          <p:cNvPr id="4" name="Content Placeholder 3"/>
          <p:cNvSpPr>
            <a:spLocks noGrp="1"/>
          </p:cNvSpPr>
          <p:nvPr>
            <p:ph type="body" sz="quarter" idx="10"/>
            <p:custDataLst>
              <p:tags r:id="rId4"/>
            </p:custDataLst>
          </p:nvPr>
        </p:nvSpPr>
        <p:spPr>
          <a:xfrm>
            <a:off x="519112" y="1424049"/>
            <a:ext cx="11149013" cy="3385542"/>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Tweak our Xml/</a:t>
            </a:r>
            <a:r>
              <a:rPr lang="en-US" sz="4000" dirty="0" err="1" smtClean="0">
                <a:latin typeface="Segoe UI Light" pitchFamily="34" charset="0"/>
              </a:rPr>
              <a:t>Json</a:t>
            </a:r>
            <a:r>
              <a:rPr lang="en-US" sz="4000" dirty="0" smtClean="0">
                <a:latin typeface="Segoe UI Light" pitchFamily="34" charset="0"/>
              </a:rPr>
              <a:t> formatters</a:t>
            </a:r>
          </a:p>
          <a:p>
            <a:pPr>
              <a:spcAft>
                <a:spcPts val="1200"/>
              </a:spcAft>
            </a:pPr>
            <a:r>
              <a:rPr lang="en-US" sz="4000" dirty="0" err="1" smtClean="0">
                <a:latin typeface="Segoe UI Light" pitchFamily="34" charset="0"/>
              </a:rPr>
              <a:t>OData</a:t>
            </a:r>
            <a:r>
              <a:rPr lang="en-US" sz="4000" dirty="0" smtClean="0">
                <a:latin typeface="Segoe UI Light" pitchFamily="34" charset="0"/>
              </a:rPr>
              <a:t> clients</a:t>
            </a:r>
          </a:p>
          <a:p>
            <a:pPr>
              <a:spcAft>
                <a:spcPts val="1200"/>
              </a:spcAft>
            </a:pPr>
            <a:r>
              <a:rPr lang="en-US" sz="4000" dirty="0" smtClean="0">
                <a:latin typeface="Segoe UI Light" pitchFamily="34" charset="0"/>
              </a:rPr>
              <a:t>Other native/non-browser clients </a:t>
            </a:r>
          </a:p>
          <a:p>
            <a:pPr>
              <a:spcAft>
                <a:spcPts val="1200"/>
              </a:spcAft>
            </a:pPr>
            <a:r>
              <a:rPr lang="en-US" sz="4000" dirty="0" smtClean="0">
                <a:latin typeface="Segoe UI Light" pitchFamily="34" charset="0"/>
              </a:rPr>
              <a:t>Custom media types</a:t>
            </a:r>
            <a:endParaRPr lang="en-US" sz="4000" dirty="0">
              <a:latin typeface="Segoe UI Light" pitchFamily="34" charset="0"/>
            </a:endParaRPr>
          </a:p>
        </p:txBody>
      </p:sp>
      <p:sp>
        <p:nvSpPr>
          <p:cNvPr id="7" name="Rectangle 6"/>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14"/>
          <p:cNvSpPr>
            <a:spLocks noEditPoints="1"/>
          </p:cNvSpPr>
          <p:nvPr/>
        </p:nvSpPr>
        <p:spPr bwMode="black">
          <a:xfrm>
            <a:off x="9334341" y="1558136"/>
            <a:ext cx="2079459" cy="2078915"/>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877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5185207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81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8" name="Title 7"/>
          <p:cNvSpPr>
            <a:spLocks noGrp="1"/>
          </p:cNvSpPr>
          <p:nvPr>
            <p:ph type="ctrTitle"/>
          </p:nvPr>
        </p:nvSpPr>
        <p:spPr/>
        <p:txBody>
          <a:bodyPr/>
          <a:lstStyle/>
          <a:p>
            <a:r>
              <a:rPr lang="en-US" dirty="0" smtClean="0"/>
              <a:t>Configuring media type formatters</a:t>
            </a:r>
            <a:endParaRPr lang="en-US" dirty="0"/>
          </a:p>
        </p:txBody>
      </p:sp>
      <p:sp>
        <p:nvSpPr>
          <p:cNvPr id="9" name="Subtitle 8"/>
          <p:cNvSpPr>
            <a:spLocks noGrp="1"/>
          </p:cNvSpPr>
          <p:nvPr>
            <p:ph type="subTitle" idx="1"/>
          </p:nvPr>
        </p:nvSpPr>
        <p:spPr/>
        <p:txBody>
          <a:bodyPr/>
          <a:lstStyle/>
          <a:p>
            <a:r>
              <a:rPr lang="en-US" dirty="0" smtClean="0"/>
              <a:t>ODATA, JSON.NET, HAL</a:t>
            </a:r>
            <a:endParaRPr lang="en-US" dirty="0"/>
          </a:p>
        </p:txBody>
      </p:sp>
      <p:sp>
        <p:nvSpPr>
          <p:cNvPr id="11" name="Text Placeholder 10"/>
          <p:cNvSpPr>
            <a:spLocks noGrp="1"/>
          </p:cNvSpPr>
          <p:nvPr>
            <p:ph type="body" sz="quarter" idx="10"/>
          </p:nvPr>
        </p:nvSpPr>
        <p:spPr/>
        <p:txBody>
          <a:bodyPr/>
          <a:lstStyle/>
          <a:p>
            <a:r>
              <a:rPr lang="en-US" smtClean="0"/>
              <a:t>demo	</a:t>
            </a:r>
            <a:endParaRPr lang="en-US" dirty="0"/>
          </a:p>
        </p:txBody>
      </p:sp>
    </p:spTree>
    <p:extLst>
      <p:ext uri="{BB962C8B-B14F-4D97-AF65-F5344CB8AC3E}">
        <p14:creationId xmlns:p14="http://schemas.microsoft.com/office/powerpoint/2010/main" val="363464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88695017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922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Configuring Media Type Formatters</a:t>
            </a:r>
            <a:endParaRPr lang="en-US" dirty="0"/>
          </a:p>
        </p:txBody>
      </p:sp>
      <p:sp>
        <p:nvSpPr>
          <p:cNvPr id="3" name="Content Placeholder 2"/>
          <p:cNvSpPr>
            <a:spLocks noGrp="1"/>
          </p:cNvSpPr>
          <p:nvPr>
            <p:ph type="body" sz="quarter" idx="10"/>
            <p:custDataLst>
              <p:tags r:id="rId4"/>
            </p:custDataLst>
          </p:nvPr>
        </p:nvSpPr>
        <p:spPr>
          <a:xfrm>
            <a:off x="519112" y="1447799"/>
            <a:ext cx="11149013" cy="4339650"/>
          </a:xfrm>
        </p:spPr>
        <p:txBody>
          <a:bodyPr/>
          <a:lstStyle/>
          <a:p>
            <a:pPr>
              <a:spcAft>
                <a:spcPts val="1200"/>
              </a:spcAft>
            </a:pPr>
            <a:r>
              <a:rPr lang="en-US" sz="4000" dirty="0">
                <a:gradFill>
                  <a:gsLst>
                    <a:gs pos="0">
                      <a:schemeClr val="accent2"/>
                    </a:gs>
                    <a:gs pos="100000">
                      <a:schemeClr val="accent2"/>
                    </a:gs>
                  </a:gsLst>
                  <a:lin ang="5400000" scaled="0"/>
                </a:gradFill>
                <a:latin typeface="Segoe UI Light" pitchFamily="34" charset="0"/>
              </a:rPr>
              <a:t>Modify </a:t>
            </a:r>
            <a:r>
              <a:rPr lang="en-US" sz="4000" dirty="0" err="1">
                <a:gradFill>
                  <a:gsLst>
                    <a:gs pos="0">
                      <a:schemeClr val="accent2"/>
                    </a:gs>
                    <a:gs pos="100000">
                      <a:schemeClr val="accent2"/>
                    </a:gs>
                  </a:gsLst>
                  <a:lin ang="5400000" scaled="0"/>
                </a:gradFill>
                <a:latin typeface="Segoe UI Light" pitchFamily="34" charset="0"/>
              </a:rPr>
              <a:t>HttpConfiguration.Formatters</a:t>
            </a:r>
            <a:r>
              <a:rPr lang="en-US" sz="4000" dirty="0">
                <a:gradFill>
                  <a:gsLst>
                    <a:gs pos="0">
                      <a:schemeClr val="accent2"/>
                    </a:gs>
                    <a:gs pos="100000">
                      <a:schemeClr val="accent2"/>
                    </a:gs>
                  </a:gsLst>
                  <a:lin ang="5400000" scaled="0"/>
                </a:gradFill>
                <a:latin typeface="Segoe UI Light" pitchFamily="34" charset="0"/>
              </a:rPr>
              <a:t> to </a:t>
            </a:r>
            <a:br>
              <a:rPr lang="en-US" sz="4000" dirty="0">
                <a:gradFill>
                  <a:gsLst>
                    <a:gs pos="0">
                      <a:schemeClr val="accent2"/>
                    </a:gs>
                    <a:gs pos="100000">
                      <a:schemeClr val="accent2"/>
                    </a:gs>
                  </a:gsLst>
                  <a:lin ang="5400000" scaled="0"/>
                </a:gradFill>
                <a:latin typeface="Segoe UI Light" pitchFamily="34" charset="0"/>
              </a:rPr>
            </a:br>
            <a:r>
              <a:rPr lang="en-US" sz="4000" dirty="0">
                <a:gradFill>
                  <a:gsLst>
                    <a:gs pos="0">
                      <a:schemeClr val="accent2"/>
                    </a:gs>
                    <a:gs pos="100000">
                      <a:schemeClr val="accent2"/>
                    </a:gs>
                  </a:gsLst>
                  <a:lin ang="5400000" scaled="0"/>
                </a:gradFill>
                <a:latin typeface="Segoe UI Light" pitchFamily="34" charset="0"/>
              </a:rPr>
              <a:t>add/remove formatters</a:t>
            </a:r>
          </a:p>
          <a:p>
            <a:pPr>
              <a:spcAft>
                <a:spcPts val="1200"/>
              </a:spcAft>
            </a:pPr>
            <a:r>
              <a:rPr lang="en-US" sz="4000" dirty="0" err="1">
                <a:solidFill>
                  <a:schemeClr val="tx2">
                    <a:alpha val="99000"/>
                  </a:schemeClr>
                </a:solidFill>
                <a:latin typeface="Segoe UI Light" pitchFamily="34" charset="0"/>
              </a:rPr>
              <a:t>Formatters.XmlFormatter</a:t>
            </a:r>
            <a:r>
              <a:rPr lang="en-US" sz="4000" dirty="0">
                <a:solidFill>
                  <a:schemeClr val="tx2">
                    <a:alpha val="99000"/>
                  </a:schemeClr>
                </a:solidFill>
                <a:latin typeface="Segoe UI Light" pitchFamily="34" charset="0"/>
              </a:rPr>
              <a:t>/</a:t>
            </a:r>
            <a:r>
              <a:rPr lang="en-US" sz="4000" dirty="0" err="1">
                <a:solidFill>
                  <a:schemeClr val="tx2">
                    <a:alpha val="99000"/>
                  </a:schemeClr>
                </a:solidFill>
                <a:latin typeface="Segoe UI Light" pitchFamily="34" charset="0"/>
              </a:rPr>
              <a:t>Formatters.JsonFormatter</a:t>
            </a:r>
            <a:r>
              <a:rPr lang="en-US" sz="4000" dirty="0">
                <a:solidFill>
                  <a:schemeClr val="tx2">
                    <a:alpha val="99000"/>
                  </a:schemeClr>
                </a:solidFill>
                <a:latin typeface="Segoe UI Light" pitchFamily="34" charset="0"/>
              </a:rPr>
              <a:t> </a:t>
            </a:r>
            <a:br>
              <a:rPr lang="en-US" sz="4000" dirty="0">
                <a:solidFill>
                  <a:schemeClr val="tx2">
                    <a:alpha val="99000"/>
                  </a:schemeClr>
                </a:solidFill>
                <a:latin typeface="Segoe UI Light" pitchFamily="34" charset="0"/>
              </a:rPr>
            </a:br>
            <a:r>
              <a:rPr lang="en-US" sz="4000" dirty="0">
                <a:solidFill>
                  <a:schemeClr val="tx2">
                    <a:alpha val="99000"/>
                  </a:schemeClr>
                </a:solidFill>
                <a:latin typeface="Segoe UI Light" pitchFamily="34" charset="0"/>
              </a:rPr>
              <a:t>to tweak existing formatter</a:t>
            </a:r>
          </a:p>
          <a:p>
            <a:pPr>
              <a:spcAft>
                <a:spcPts val="1200"/>
              </a:spcAft>
            </a:pPr>
            <a:r>
              <a:rPr lang="en-US" sz="4000" dirty="0" err="1">
                <a:gradFill>
                  <a:gsLst>
                    <a:gs pos="0">
                      <a:schemeClr val="accent2"/>
                    </a:gs>
                    <a:gs pos="100000">
                      <a:schemeClr val="accent2"/>
                    </a:gs>
                  </a:gsLst>
                  <a:lin ang="5400000" scaled="0"/>
                </a:gradFill>
                <a:latin typeface="Segoe UI Light" pitchFamily="34" charset="0"/>
              </a:rPr>
              <a:t>ODataMediaTypeFormatter</a:t>
            </a:r>
            <a:r>
              <a:rPr lang="en-US" sz="4000" dirty="0">
                <a:gradFill>
                  <a:gsLst>
                    <a:gs pos="0">
                      <a:schemeClr val="accent2"/>
                    </a:gs>
                    <a:gs pos="100000">
                      <a:schemeClr val="accent2"/>
                    </a:gs>
                  </a:gsLst>
                  <a:lin ang="5400000" scaled="0"/>
                </a:gradFill>
                <a:latin typeface="Segoe UI Light" pitchFamily="34" charset="0"/>
              </a:rPr>
              <a:t> </a:t>
            </a:r>
          </a:p>
          <a:p>
            <a:pPr>
              <a:spcAft>
                <a:spcPts val="1200"/>
              </a:spcAft>
            </a:pPr>
            <a:r>
              <a:rPr lang="en-US" sz="4000" dirty="0">
                <a:solidFill>
                  <a:schemeClr val="tx2">
                    <a:alpha val="99000"/>
                  </a:schemeClr>
                </a:solidFill>
                <a:latin typeface="Segoe UI Light" pitchFamily="34" charset="0"/>
              </a:rPr>
              <a:t>Derive from </a:t>
            </a:r>
            <a:r>
              <a:rPr lang="en-US" sz="4000" dirty="0" err="1">
                <a:solidFill>
                  <a:schemeClr val="tx2">
                    <a:alpha val="99000"/>
                  </a:schemeClr>
                </a:solidFill>
                <a:latin typeface="Segoe UI Light" pitchFamily="34" charset="0"/>
              </a:rPr>
              <a:t>MediaTypeFormatter</a:t>
            </a:r>
            <a:r>
              <a:rPr lang="en-US" sz="4000" dirty="0">
                <a:solidFill>
                  <a:schemeClr val="tx2">
                    <a:alpha val="99000"/>
                  </a:schemeClr>
                </a:solidFill>
                <a:latin typeface="Segoe UI Light" pitchFamily="34" charset="0"/>
              </a:rPr>
              <a:t> </a:t>
            </a:r>
            <a:r>
              <a:rPr lang="en-US" sz="4000" dirty="0" smtClean="0">
                <a:solidFill>
                  <a:schemeClr val="tx2">
                    <a:alpha val="99000"/>
                  </a:schemeClr>
                </a:solidFill>
                <a:latin typeface="Segoe UI Light" pitchFamily="34" charset="0"/>
              </a:rPr>
              <a:t/>
            </a:r>
            <a:br>
              <a:rPr lang="en-US" sz="4000" dirty="0" smtClean="0">
                <a:solidFill>
                  <a:schemeClr val="tx2">
                    <a:alpha val="99000"/>
                  </a:schemeClr>
                </a:solidFill>
                <a:latin typeface="Segoe UI Light" pitchFamily="34" charset="0"/>
              </a:rPr>
            </a:br>
            <a:r>
              <a:rPr lang="en-US" sz="4000" dirty="0" smtClean="0">
                <a:solidFill>
                  <a:schemeClr val="tx2">
                    <a:alpha val="99000"/>
                  </a:schemeClr>
                </a:solidFill>
                <a:latin typeface="Segoe UI Light" pitchFamily="34" charset="0"/>
              </a:rPr>
              <a:t>to </a:t>
            </a:r>
            <a:r>
              <a:rPr lang="en-US" sz="4000" dirty="0">
                <a:solidFill>
                  <a:schemeClr val="tx2">
                    <a:alpha val="99000"/>
                  </a:schemeClr>
                </a:solidFill>
                <a:latin typeface="Segoe UI Light" pitchFamily="34" charset="0"/>
              </a:rPr>
              <a:t>create your own custom</a:t>
            </a:r>
          </a:p>
        </p:txBody>
      </p:sp>
      <p:sp>
        <p:nvSpPr>
          <p:cNvPr id="5" name="Freeform 7"/>
          <p:cNvSpPr>
            <a:spLocks noEditPoints="1"/>
          </p:cNvSpPr>
          <p:nvPr/>
        </p:nvSpPr>
        <p:spPr bwMode="black">
          <a:xfrm>
            <a:off x="8962912" y="3699373"/>
            <a:ext cx="2701276" cy="290227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Tree>
    <p:extLst>
      <p:ext uri="{BB962C8B-B14F-4D97-AF65-F5344CB8AC3E}">
        <p14:creationId xmlns:p14="http://schemas.microsoft.com/office/powerpoint/2010/main" val="55974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7526869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536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What We Learned</a:t>
            </a:r>
            <a:endParaRPr lang="en-US" dirty="0"/>
          </a:p>
        </p:txBody>
      </p:sp>
      <p:sp>
        <p:nvSpPr>
          <p:cNvPr id="7" name="Rectangle 6"/>
          <p:cNvSpPr/>
          <p:nvPr/>
        </p:nvSpPr>
        <p:spPr bwMode="auto">
          <a:xfrm>
            <a:off x="4763" y="1695451"/>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Why Web APIs are important</a:t>
            </a:r>
          </a:p>
        </p:txBody>
      </p:sp>
      <p:sp>
        <p:nvSpPr>
          <p:cNvPr id="8" name="Rectangle 7"/>
          <p:cNvSpPr/>
          <p:nvPr/>
        </p:nvSpPr>
        <p:spPr bwMode="auto">
          <a:xfrm>
            <a:off x="4763" y="2362894"/>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to author Web APIs for multiple clients</a:t>
            </a:r>
          </a:p>
        </p:txBody>
      </p:sp>
      <p:sp>
        <p:nvSpPr>
          <p:cNvPr id="9" name="Rectangle 8"/>
          <p:cNvSpPr/>
          <p:nvPr/>
        </p:nvSpPr>
        <p:spPr bwMode="auto">
          <a:xfrm>
            <a:off x="4763" y="3030337"/>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How configure a Web API</a:t>
            </a:r>
          </a:p>
        </p:txBody>
      </p:sp>
      <p:sp>
        <p:nvSpPr>
          <p:cNvPr id="10" name="Rectangle 9"/>
          <p:cNvSpPr/>
          <p:nvPr/>
        </p:nvSpPr>
        <p:spPr bwMode="auto">
          <a:xfrm>
            <a:off x="4763" y="3697780"/>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HTML file upload</a:t>
            </a:r>
          </a:p>
        </p:txBody>
      </p:sp>
      <p:sp>
        <p:nvSpPr>
          <p:cNvPr id="11" name="Rectangle 10"/>
          <p:cNvSpPr/>
          <p:nvPr/>
        </p:nvSpPr>
        <p:spPr bwMode="auto">
          <a:xfrm>
            <a:off x="4763" y="4365223"/>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Enabling </a:t>
            </a:r>
            <a:r>
              <a:rPr lang="en-US" dirty="0" err="1">
                <a:gradFill>
                  <a:gsLst>
                    <a:gs pos="0">
                      <a:schemeClr val="bg1"/>
                    </a:gs>
                    <a:gs pos="100000">
                      <a:schemeClr val="bg1"/>
                    </a:gs>
                  </a:gsLst>
                  <a:lin ang="5400000" scaled="0"/>
                </a:gradFill>
              </a:rPr>
              <a:t>OData</a:t>
            </a:r>
            <a:r>
              <a:rPr lang="en-US" dirty="0">
                <a:gradFill>
                  <a:gsLst>
                    <a:gs pos="0">
                      <a:schemeClr val="bg1"/>
                    </a:gs>
                    <a:gs pos="100000">
                      <a:schemeClr val="bg1"/>
                    </a:gs>
                  </a:gsLst>
                  <a:lin ang="5400000" scaled="0"/>
                </a:gradFill>
              </a:rPr>
              <a:t> and custom formats</a:t>
            </a:r>
          </a:p>
        </p:txBody>
      </p:sp>
      <p:sp>
        <p:nvSpPr>
          <p:cNvPr id="12" name="Rectangle 11"/>
          <p:cNvSpPr/>
          <p:nvPr/>
        </p:nvSpPr>
        <p:spPr bwMode="auto">
          <a:xfrm>
            <a:off x="4763" y="5032665"/>
            <a:ext cx="11671300" cy="457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a:spcAft>
                <a:spcPts val="1200"/>
              </a:spcAft>
            </a:pPr>
            <a:r>
              <a:rPr lang="en-US" dirty="0">
                <a:gradFill>
                  <a:gsLst>
                    <a:gs pos="0">
                      <a:schemeClr val="bg1"/>
                    </a:gs>
                    <a:gs pos="100000">
                      <a:schemeClr val="bg1"/>
                    </a:gs>
                  </a:gsLst>
                  <a:lin ang="5400000" scaled="0"/>
                </a:gradFill>
              </a:rPr>
              <a:t>Using the Web API test client</a:t>
            </a:r>
          </a:p>
        </p:txBody>
      </p:sp>
    </p:spTree>
    <p:extLst>
      <p:ext uri="{BB962C8B-B14F-4D97-AF65-F5344CB8AC3E}">
        <p14:creationId xmlns:p14="http://schemas.microsoft.com/office/powerpoint/2010/main" val="16385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2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1828765"/>
            <a:ext cx="6945312" cy="4419671"/>
          </a:xfrm>
        </p:spPr>
        <p:txBody>
          <a:bodyPr/>
          <a:lstStyle/>
          <a:p>
            <a:r>
              <a:rPr lang="en-US" dirty="0" smtClean="0"/>
              <a:t>Why all the hype </a:t>
            </a:r>
            <a:br>
              <a:rPr lang="en-US" dirty="0" smtClean="0"/>
            </a:br>
            <a:r>
              <a:rPr lang="en-US" dirty="0" smtClean="0"/>
              <a:t>for Web APIs?</a:t>
            </a:r>
          </a:p>
          <a:p>
            <a:r>
              <a:rPr lang="en-US" dirty="0" smtClean="0"/>
              <a:t>Building Web APIs for browser/JSON clients</a:t>
            </a:r>
          </a:p>
          <a:p>
            <a:r>
              <a:rPr lang="en-US" dirty="0" smtClean="0"/>
              <a:t>Building Web APIs for native/non-browser clients</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3787829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2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11" name="Content Placeholder 3"/>
          <p:cNvSpPr txBox="1">
            <a:spLocks/>
          </p:cNvSpPr>
          <p:nvPr>
            <p:custDataLst>
              <p:tags r:id="rId3"/>
            </p:custDataLst>
          </p:nvPr>
        </p:nvSpPr>
        <p:spPr>
          <a:xfrm>
            <a:off x="509454" y="1411032"/>
            <a:ext cx="11060656" cy="4754880"/>
          </a:xfrm>
          <a:prstGeom prst="rect">
            <a:avLst/>
          </a:prstGeom>
          <a:solidFill>
            <a:schemeClr val="bg1">
              <a:lumMod val="95000"/>
            </a:schemeClr>
          </a:solidFill>
        </p:spPr>
        <p:txBody>
          <a:bodyPr lIns="91440" tIns="640080">
            <a:no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hlinkClick r:id="rId10"/>
              </a:rPr>
              <a:t>http</a:t>
            </a:r>
            <a:r>
              <a:rPr lang="en-US" sz="2000" dirty="0">
                <a:hlinkClick r:id="rId10"/>
              </a:rPr>
              <a:t>://</a:t>
            </a:r>
            <a:r>
              <a:rPr lang="en-US" sz="2000" dirty="0" smtClean="0">
                <a:hlinkClick r:id="rId10"/>
              </a:rPr>
              <a:t>www.asp.net/web-api</a:t>
            </a:r>
            <a:endParaRPr lang="en-US" sz="2000" dirty="0" smtClean="0"/>
          </a:p>
          <a:p>
            <a:pPr marL="0" indent="0">
              <a:buNone/>
            </a:pPr>
            <a:r>
              <a:rPr lang="en-US" sz="2000" dirty="0" smtClean="0">
                <a:hlinkClick r:id="rId11"/>
              </a:rPr>
              <a:t>http://channel9.msdn.com/Shows/Web+Camps+TV/Dan-Roth-on-the-new-ASPNET-Web-API</a:t>
            </a:r>
            <a:endParaRPr lang="en-US" sz="2000" dirty="0" smtClean="0"/>
          </a:p>
          <a:p>
            <a:pPr marL="0" indent="0">
              <a:buNone/>
            </a:pPr>
            <a:r>
              <a:rPr lang="en-US" sz="2000" dirty="0">
                <a:hlinkClick r:id="rId12"/>
              </a:rPr>
              <a:t>http://</a:t>
            </a:r>
            <a:r>
              <a:rPr lang="en-US" sz="2000" dirty="0" smtClean="0">
                <a:hlinkClick r:id="rId12"/>
              </a:rPr>
              <a:t>blogs.msdn.com/b/henrikn/archive/2012/02/19/using-web-api-with-mongodb.aspx</a:t>
            </a:r>
            <a:endParaRPr lang="en-US" sz="2000" dirty="0" smtClean="0"/>
          </a:p>
          <a:p>
            <a:pPr marL="0" indent="0">
              <a:buNone/>
            </a:pPr>
            <a:endParaRPr lang="en-US" sz="2000" dirty="0"/>
          </a:p>
        </p:txBody>
      </p:sp>
      <p:sp>
        <p:nvSpPr>
          <p:cNvPr id="8" name="Rectangle 7"/>
          <p:cNvSpPr/>
          <p:nvPr>
            <p:custDataLst>
              <p:tags r:id="rId4"/>
            </p:custDataLst>
          </p:nvPr>
        </p:nvSpPr>
        <p:spPr bwMode="auto">
          <a:xfrm>
            <a:off x="509454" y="1411032"/>
            <a:ext cx="11060656" cy="584771"/>
          </a:xfrm>
          <a:prstGeom prst="rect">
            <a:avLst/>
          </a:prstGeom>
          <a:solidFill>
            <a:schemeClr val="accent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noAutofit/>
          </a:bodyPr>
          <a:lstStyle/>
          <a:p>
            <a:pPr algn="ctr" defTabSz="914363" fontAlgn="base">
              <a:spcBef>
                <a:spcPts val="1200"/>
              </a:spcBef>
              <a:buSzPct val="80000"/>
            </a:pPr>
            <a:r>
              <a:rPr lang="en-US" sz="3200" dirty="0" smtClean="0">
                <a:ln>
                  <a:solidFill>
                    <a:schemeClr val="bg1">
                      <a:alpha val="0"/>
                    </a:schemeClr>
                  </a:solidFill>
                </a:ln>
                <a:solidFill>
                  <a:schemeClr val="bg1"/>
                </a:solidFill>
              </a:rPr>
              <a:t>Documentation &amp; Articles</a:t>
            </a:r>
            <a:endParaRPr lang="en-US" sz="3200" dirty="0">
              <a:ln>
                <a:solidFill>
                  <a:schemeClr val="bg1">
                    <a:alpha val="0"/>
                  </a:schemeClr>
                </a:solidFill>
              </a:ln>
              <a:solidFill>
                <a:schemeClr val="bg1"/>
              </a:solidFill>
            </a:endParaRPr>
          </a:p>
        </p:txBody>
      </p:sp>
      <p:sp>
        <p:nvSpPr>
          <p:cNvPr id="2" name="Title 1"/>
          <p:cNvSpPr>
            <a:spLocks noGrp="1"/>
          </p:cNvSpPr>
          <p:nvPr>
            <p:ph type="title"/>
            <p:custDataLst>
              <p:tags r:id="rId5"/>
            </p:custDataLst>
          </p:nvPr>
        </p:nvSpPr>
        <p:spPr/>
        <p:txBody>
          <a:bodyPr/>
          <a:lstStyle/>
          <a:p>
            <a:r>
              <a:rPr lang="en-US" smtClean="0"/>
              <a:t>For More Information</a:t>
            </a:r>
            <a:endParaRPr lang="en-US" dirty="0"/>
          </a:p>
        </p:txBody>
      </p:sp>
    </p:spTree>
    <p:extLst>
      <p:ext uri="{BB962C8B-B14F-4D97-AF65-F5344CB8AC3E}">
        <p14:creationId xmlns:p14="http://schemas.microsoft.com/office/powerpoint/2010/main" val="307206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126522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741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lstStyle/>
          <a:p>
            <a:r>
              <a:rPr lang="en-US" smtClean="0"/>
              <a:t>Resources</a:t>
            </a:r>
            <a:endParaRPr lang="en-US" dirty="0"/>
          </a:p>
        </p:txBody>
      </p:sp>
      <p:sp>
        <p:nvSpPr>
          <p:cNvPr id="3" name="Text Placeholder 2"/>
          <p:cNvSpPr>
            <a:spLocks noGrp="1"/>
          </p:cNvSpPr>
          <p:nvPr>
            <p:ph type="body" sz="quarter" idx="10"/>
            <p:custDataLst>
              <p:tags r:id="rId3"/>
            </p:custDataLst>
          </p:nvPr>
        </p:nvSpPr>
        <p:spPr>
          <a:xfrm>
            <a:off x="519112" y="1141413"/>
            <a:ext cx="11149013" cy="2480679"/>
          </a:xfrm>
        </p:spPr>
        <p:txBody>
          <a:bodyPr/>
          <a:lstStyle/>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Feedback and questions </a:t>
            </a:r>
            <a:r>
              <a:rPr lang="en-US" sz="4400" dirty="0" smtClean="0"/>
              <a:t/>
            </a:r>
            <a:br>
              <a:rPr lang="en-US" sz="4400" dirty="0" smtClean="0"/>
            </a:br>
            <a:r>
              <a:rPr lang="en-US" sz="3600" dirty="0" smtClean="0">
                <a:latin typeface="+mn-lt"/>
                <a:hlinkClick r:id="rId8"/>
              </a:rPr>
              <a:t>http://forums.dev.windows.com</a:t>
            </a:r>
            <a:r>
              <a:rPr lang="en-US" sz="3600" dirty="0" smtClean="0">
                <a:latin typeface="+mn-lt"/>
              </a:rPr>
              <a:t> </a:t>
            </a:r>
            <a:endParaRPr lang="en-US" sz="4400" dirty="0"/>
          </a:p>
          <a:p>
            <a:pPr>
              <a:spcAft>
                <a:spcPts val="1200"/>
              </a:spcAft>
            </a:pPr>
            <a:r>
              <a:rPr lang="en-US" sz="4800" dirty="0">
                <a:ln w="3175">
                  <a:noFill/>
                </a:ln>
                <a:gradFill flip="none" rotWithShape="1">
                  <a:gsLst>
                    <a:gs pos="0">
                      <a:srgbClr val="595959"/>
                    </a:gs>
                    <a:gs pos="86000">
                      <a:srgbClr val="595959"/>
                    </a:gs>
                  </a:gsLst>
                  <a:lin ang="5400000" scaled="0"/>
                  <a:tileRect/>
                </a:gradFill>
                <a:cs typeface="Arial" charset="0"/>
              </a:rPr>
              <a:t>Session feedback</a:t>
            </a:r>
            <a:r>
              <a:rPr lang="en-US" sz="4400" dirty="0" smtClean="0"/>
              <a:t/>
            </a:r>
            <a:br>
              <a:rPr lang="en-US" sz="4400" dirty="0" smtClean="0"/>
            </a:br>
            <a:r>
              <a:rPr lang="en-US" sz="3600" dirty="0" smtClean="0">
                <a:latin typeface="+mn-lt"/>
                <a:hlinkClick r:id="rId9"/>
              </a:rPr>
              <a:t>http://bldw.in/SessionFeedback</a:t>
            </a:r>
            <a:r>
              <a:rPr lang="en-US" sz="3600" dirty="0" smtClean="0">
                <a:latin typeface="+mn-lt"/>
              </a:rPr>
              <a:t> </a:t>
            </a:r>
            <a:endParaRPr lang="en-US" sz="3600" dirty="0">
              <a:latin typeface="+mn-lt"/>
            </a:endParaRPr>
          </a:p>
        </p:txBody>
      </p:sp>
      <p:sp>
        <p:nvSpPr>
          <p:cNvPr id="8" name="Freeform 58"/>
          <p:cNvSpPr>
            <a:spLocks noEditPoints="1"/>
          </p:cNvSpPr>
          <p:nvPr/>
        </p:nvSpPr>
        <p:spPr bwMode="black">
          <a:xfrm>
            <a:off x="7196409" y="1141413"/>
            <a:ext cx="3689695" cy="39546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8752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3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5635487" y="1695450"/>
            <a:ext cx="6040576" cy="40891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0109255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67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US" dirty="0" smtClean="0"/>
              <a:t>Today</a:t>
            </a:r>
            <a:endParaRPr lang="en-US" dirty="0"/>
          </a:p>
        </p:txBody>
      </p:sp>
      <p:sp>
        <p:nvSpPr>
          <p:cNvPr id="8" name="Text Placeholder 7"/>
          <p:cNvSpPr>
            <a:spLocks noGrp="1"/>
          </p:cNvSpPr>
          <p:nvPr>
            <p:ph type="body" sz="quarter" idx="10"/>
          </p:nvPr>
        </p:nvSpPr>
        <p:spPr>
          <a:xfrm>
            <a:off x="519112" y="1695450"/>
            <a:ext cx="5116375" cy="2215991"/>
          </a:xfrm>
        </p:spPr>
        <p:txBody>
          <a:bodyPr/>
          <a:lstStyle/>
          <a:p>
            <a:r>
              <a:rPr lang="en-US" dirty="0"/>
              <a:t>Today if you want to </a:t>
            </a:r>
            <a:r>
              <a:rPr lang="en-US" dirty="0" smtClean="0"/>
              <a:t/>
            </a:r>
            <a:br>
              <a:rPr lang="en-US" dirty="0" smtClean="0"/>
            </a:br>
            <a:r>
              <a:rPr lang="en-US" dirty="0" smtClean="0"/>
              <a:t>reach your </a:t>
            </a:r>
            <a:r>
              <a:rPr lang="en-US" dirty="0"/>
              <a:t>user, </a:t>
            </a:r>
            <a:r>
              <a:rPr lang="en-US" dirty="0" smtClean="0"/>
              <a:t/>
            </a:r>
            <a:br>
              <a:rPr lang="en-US" dirty="0" smtClean="0"/>
            </a:br>
            <a:r>
              <a:rPr lang="en-US" dirty="0" smtClean="0"/>
              <a:t>you have </a:t>
            </a:r>
            <a:r>
              <a:rPr lang="en-US" dirty="0"/>
              <a:t>to </a:t>
            </a:r>
            <a:r>
              <a:rPr lang="en-US" dirty="0" smtClean="0"/>
              <a:t>reach </a:t>
            </a:r>
            <a:br>
              <a:rPr lang="en-US" dirty="0" smtClean="0"/>
            </a:br>
            <a:r>
              <a:rPr lang="en-US" dirty="0" smtClean="0"/>
              <a:t>their </a:t>
            </a:r>
            <a:r>
              <a:rPr lang="en-US" dirty="0"/>
              <a:t>device</a:t>
            </a:r>
          </a:p>
        </p:txBody>
      </p:sp>
      <p:grpSp>
        <p:nvGrpSpPr>
          <p:cNvPr id="12" name="Group 11"/>
          <p:cNvGrpSpPr/>
          <p:nvPr/>
        </p:nvGrpSpPr>
        <p:grpSpPr>
          <a:xfrm>
            <a:off x="6432247" y="3065602"/>
            <a:ext cx="4070233" cy="1348821"/>
            <a:chOff x="2718479" y="1405333"/>
            <a:chExt cx="1215734" cy="402878"/>
          </a:xfrm>
        </p:grpSpPr>
        <p:grpSp>
          <p:nvGrpSpPr>
            <p:cNvPr id="13" name="Group 12"/>
            <p:cNvGrpSpPr/>
            <p:nvPr/>
          </p:nvGrpSpPr>
          <p:grpSpPr bwMode="black">
            <a:xfrm>
              <a:off x="2718479" y="1405333"/>
              <a:ext cx="408356" cy="402878"/>
              <a:chOff x="2916435" y="3914152"/>
              <a:chExt cx="930763" cy="918513"/>
            </a:xfrm>
          </p:grpSpPr>
          <p:pic>
            <p:nvPicPr>
              <p:cNvPr id="16" name="Picture 15"/>
              <p:cNvPicPr>
                <a:picLocks noChangeAspect="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7"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14" name="Freeform 20"/>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5" name="Freeform 7"/>
            <p:cNvSpPr>
              <a:spLocks noEditPoints="1"/>
            </p:cNvSpPr>
            <p:nvPr/>
          </p:nvSpPr>
          <p:spPr bwMode="auto">
            <a:xfrm>
              <a:off x="3746579" y="1405333"/>
              <a:ext cx="187634" cy="359815"/>
            </a:xfrm>
            <a:custGeom>
              <a:avLst/>
              <a:gdLst>
                <a:gd name="T0" fmla="*/ 146 w 180"/>
                <a:gd name="T1" fmla="*/ 310 h 345"/>
                <a:gd name="T2" fmla="*/ 145 w 180"/>
                <a:gd name="T3" fmla="*/ 318 h 345"/>
                <a:gd name="T4" fmla="*/ 150 w 180"/>
                <a:gd name="T5" fmla="*/ 315 h 345"/>
                <a:gd name="T6" fmla="*/ 147 w 180"/>
                <a:gd name="T7" fmla="*/ 310 h 345"/>
                <a:gd name="T8" fmla="*/ 11 w 180"/>
                <a:gd name="T9" fmla="*/ 0 h 345"/>
                <a:gd name="T10" fmla="*/ 0 w 180"/>
                <a:gd name="T11" fmla="*/ 334 h 345"/>
                <a:gd name="T12" fmla="*/ 169 w 180"/>
                <a:gd name="T13" fmla="*/ 345 h 345"/>
                <a:gd name="T14" fmla="*/ 180 w 180"/>
                <a:gd name="T15" fmla="*/ 10 h 345"/>
                <a:gd name="T16" fmla="*/ 50 w 180"/>
                <a:gd name="T17" fmla="*/ 316 h 345"/>
                <a:gd name="T18" fmla="*/ 43 w 180"/>
                <a:gd name="T19" fmla="*/ 322 h 345"/>
                <a:gd name="T20" fmla="*/ 29 w 180"/>
                <a:gd name="T21" fmla="*/ 314 h 345"/>
                <a:gd name="T22" fmla="*/ 43 w 180"/>
                <a:gd name="T23" fmla="*/ 305 h 345"/>
                <a:gd name="T24" fmla="*/ 50 w 180"/>
                <a:gd name="T25" fmla="*/ 311 h 345"/>
                <a:gd name="T26" fmla="*/ 80 w 180"/>
                <a:gd name="T27" fmla="*/ 321 h 345"/>
                <a:gd name="T28" fmla="*/ 82 w 180"/>
                <a:gd name="T29" fmla="*/ 314 h 345"/>
                <a:gd name="T30" fmla="*/ 88 w 180"/>
                <a:gd name="T31" fmla="*/ 322 h 345"/>
                <a:gd name="T32" fmla="*/ 82 w 180"/>
                <a:gd name="T33" fmla="*/ 312 h 345"/>
                <a:gd name="T34" fmla="*/ 93 w 180"/>
                <a:gd name="T35" fmla="*/ 305 h 345"/>
                <a:gd name="T36" fmla="*/ 82 w 180"/>
                <a:gd name="T37" fmla="*/ 312 h 345"/>
                <a:gd name="T38" fmla="*/ 89 w 180"/>
                <a:gd name="T39" fmla="*/ 323 h 345"/>
                <a:gd name="T40" fmla="*/ 100 w 180"/>
                <a:gd name="T41" fmla="*/ 315 h 345"/>
                <a:gd name="T42" fmla="*/ 101 w 180"/>
                <a:gd name="T43" fmla="*/ 314 h 345"/>
                <a:gd name="T44" fmla="*/ 94 w 180"/>
                <a:gd name="T45" fmla="*/ 305 h 345"/>
                <a:gd name="T46" fmla="*/ 103 w 180"/>
                <a:gd name="T47" fmla="*/ 306 h 345"/>
                <a:gd name="T48" fmla="*/ 152 w 180"/>
                <a:gd name="T49" fmla="*/ 314 h 345"/>
                <a:gd name="T50" fmla="*/ 144 w 180"/>
                <a:gd name="T51" fmla="*/ 319 h 345"/>
                <a:gd name="T52" fmla="*/ 138 w 180"/>
                <a:gd name="T53" fmla="*/ 323 h 345"/>
                <a:gd name="T54" fmla="*/ 136 w 180"/>
                <a:gd name="T55" fmla="*/ 323 h 345"/>
                <a:gd name="T56" fmla="*/ 140 w 180"/>
                <a:gd name="T57" fmla="*/ 316 h 345"/>
                <a:gd name="T58" fmla="*/ 146 w 180"/>
                <a:gd name="T59" fmla="*/ 307 h 345"/>
                <a:gd name="T60" fmla="*/ 151 w 180"/>
                <a:gd name="T61" fmla="*/ 310 h 345"/>
                <a:gd name="T62" fmla="*/ 163 w 180"/>
                <a:gd name="T63" fmla="*/ 272 h 345"/>
                <a:gd name="T64" fmla="*/ 17 w 180"/>
                <a:gd name="T65" fmla="*/ 28 h 345"/>
                <a:gd name="T66" fmla="*/ 163 w 180"/>
                <a:gd name="T67" fmla="*/ 27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0" h="345">
                  <a:moveTo>
                    <a:pt x="147" y="310"/>
                  </a:moveTo>
                  <a:cubicBezTo>
                    <a:pt x="147" y="310"/>
                    <a:pt x="147" y="310"/>
                    <a:pt x="146" y="310"/>
                  </a:cubicBezTo>
                  <a:cubicBezTo>
                    <a:pt x="145" y="310"/>
                    <a:pt x="143" y="311"/>
                    <a:pt x="143" y="312"/>
                  </a:cubicBezTo>
                  <a:cubicBezTo>
                    <a:pt x="142" y="315"/>
                    <a:pt x="143" y="317"/>
                    <a:pt x="145" y="318"/>
                  </a:cubicBezTo>
                  <a:cubicBezTo>
                    <a:pt x="146" y="318"/>
                    <a:pt x="146" y="318"/>
                    <a:pt x="146" y="318"/>
                  </a:cubicBezTo>
                  <a:cubicBezTo>
                    <a:pt x="148" y="318"/>
                    <a:pt x="150" y="316"/>
                    <a:pt x="150" y="315"/>
                  </a:cubicBezTo>
                  <a:cubicBezTo>
                    <a:pt x="150" y="313"/>
                    <a:pt x="150" y="312"/>
                    <a:pt x="150" y="311"/>
                  </a:cubicBezTo>
                  <a:cubicBezTo>
                    <a:pt x="149" y="310"/>
                    <a:pt x="148" y="310"/>
                    <a:pt x="147" y="310"/>
                  </a:cubicBezTo>
                  <a:close/>
                  <a:moveTo>
                    <a:pt x="169" y="0"/>
                  </a:moveTo>
                  <a:cubicBezTo>
                    <a:pt x="11" y="0"/>
                    <a:pt x="11" y="0"/>
                    <a:pt x="11" y="0"/>
                  </a:cubicBezTo>
                  <a:cubicBezTo>
                    <a:pt x="5" y="0"/>
                    <a:pt x="0" y="4"/>
                    <a:pt x="0" y="10"/>
                  </a:cubicBezTo>
                  <a:cubicBezTo>
                    <a:pt x="0" y="334"/>
                    <a:pt x="0" y="334"/>
                    <a:pt x="0" y="334"/>
                  </a:cubicBezTo>
                  <a:cubicBezTo>
                    <a:pt x="0" y="340"/>
                    <a:pt x="5" y="345"/>
                    <a:pt x="11" y="345"/>
                  </a:cubicBezTo>
                  <a:cubicBezTo>
                    <a:pt x="169" y="345"/>
                    <a:pt x="169" y="345"/>
                    <a:pt x="169" y="345"/>
                  </a:cubicBezTo>
                  <a:cubicBezTo>
                    <a:pt x="175" y="345"/>
                    <a:pt x="180" y="340"/>
                    <a:pt x="180" y="334"/>
                  </a:cubicBezTo>
                  <a:cubicBezTo>
                    <a:pt x="180" y="10"/>
                    <a:pt x="180" y="10"/>
                    <a:pt x="180" y="10"/>
                  </a:cubicBezTo>
                  <a:cubicBezTo>
                    <a:pt x="180" y="4"/>
                    <a:pt x="175" y="0"/>
                    <a:pt x="169" y="0"/>
                  </a:cubicBezTo>
                  <a:close/>
                  <a:moveTo>
                    <a:pt x="50" y="316"/>
                  </a:moveTo>
                  <a:cubicBezTo>
                    <a:pt x="36" y="316"/>
                    <a:pt x="36" y="316"/>
                    <a:pt x="36" y="316"/>
                  </a:cubicBezTo>
                  <a:cubicBezTo>
                    <a:pt x="43" y="322"/>
                    <a:pt x="43" y="322"/>
                    <a:pt x="43" y="322"/>
                  </a:cubicBezTo>
                  <a:cubicBezTo>
                    <a:pt x="37" y="322"/>
                    <a:pt x="37" y="322"/>
                    <a:pt x="37" y="322"/>
                  </a:cubicBezTo>
                  <a:cubicBezTo>
                    <a:pt x="29" y="314"/>
                    <a:pt x="29" y="314"/>
                    <a:pt x="29" y="314"/>
                  </a:cubicBezTo>
                  <a:cubicBezTo>
                    <a:pt x="37" y="305"/>
                    <a:pt x="37" y="305"/>
                    <a:pt x="37" y="305"/>
                  </a:cubicBezTo>
                  <a:cubicBezTo>
                    <a:pt x="43" y="305"/>
                    <a:pt x="43" y="305"/>
                    <a:pt x="43" y="305"/>
                  </a:cubicBezTo>
                  <a:cubicBezTo>
                    <a:pt x="36" y="311"/>
                    <a:pt x="36" y="311"/>
                    <a:pt x="36" y="311"/>
                  </a:cubicBezTo>
                  <a:cubicBezTo>
                    <a:pt x="50" y="311"/>
                    <a:pt x="50" y="311"/>
                    <a:pt x="50" y="311"/>
                  </a:cubicBezTo>
                  <a:lnTo>
                    <a:pt x="50" y="316"/>
                  </a:lnTo>
                  <a:close/>
                  <a:moveTo>
                    <a:pt x="80" y="321"/>
                  </a:moveTo>
                  <a:cubicBezTo>
                    <a:pt x="80" y="321"/>
                    <a:pt x="80" y="321"/>
                    <a:pt x="80" y="320"/>
                  </a:cubicBezTo>
                  <a:cubicBezTo>
                    <a:pt x="82" y="314"/>
                    <a:pt x="82" y="314"/>
                    <a:pt x="82" y="314"/>
                  </a:cubicBezTo>
                  <a:cubicBezTo>
                    <a:pt x="86" y="311"/>
                    <a:pt x="89" y="312"/>
                    <a:pt x="90" y="314"/>
                  </a:cubicBezTo>
                  <a:cubicBezTo>
                    <a:pt x="88" y="322"/>
                    <a:pt x="88" y="322"/>
                    <a:pt x="88" y="322"/>
                  </a:cubicBezTo>
                  <a:cubicBezTo>
                    <a:pt x="86" y="320"/>
                    <a:pt x="84" y="319"/>
                    <a:pt x="80" y="321"/>
                  </a:cubicBezTo>
                  <a:close/>
                  <a:moveTo>
                    <a:pt x="82" y="312"/>
                  </a:moveTo>
                  <a:cubicBezTo>
                    <a:pt x="84" y="304"/>
                    <a:pt x="84" y="304"/>
                    <a:pt x="84" y="304"/>
                  </a:cubicBezTo>
                  <a:cubicBezTo>
                    <a:pt x="89" y="302"/>
                    <a:pt x="91" y="303"/>
                    <a:pt x="93" y="305"/>
                  </a:cubicBezTo>
                  <a:cubicBezTo>
                    <a:pt x="91" y="312"/>
                    <a:pt x="91" y="312"/>
                    <a:pt x="91" y="312"/>
                  </a:cubicBezTo>
                  <a:cubicBezTo>
                    <a:pt x="89" y="311"/>
                    <a:pt x="86" y="310"/>
                    <a:pt x="82" y="312"/>
                  </a:cubicBezTo>
                  <a:close/>
                  <a:moveTo>
                    <a:pt x="98" y="323"/>
                  </a:moveTo>
                  <a:cubicBezTo>
                    <a:pt x="93" y="325"/>
                    <a:pt x="92" y="323"/>
                    <a:pt x="89" y="323"/>
                  </a:cubicBezTo>
                  <a:cubicBezTo>
                    <a:pt x="92" y="314"/>
                    <a:pt x="92" y="314"/>
                    <a:pt x="92" y="314"/>
                  </a:cubicBezTo>
                  <a:cubicBezTo>
                    <a:pt x="94" y="316"/>
                    <a:pt x="95" y="317"/>
                    <a:pt x="100" y="315"/>
                  </a:cubicBezTo>
                  <a:lnTo>
                    <a:pt x="98" y="323"/>
                  </a:lnTo>
                  <a:close/>
                  <a:moveTo>
                    <a:pt x="101" y="314"/>
                  </a:moveTo>
                  <a:cubicBezTo>
                    <a:pt x="96" y="316"/>
                    <a:pt x="94" y="314"/>
                    <a:pt x="92" y="313"/>
                  </a:cubicBezTo>
                  <a:cubicBezTo>
                    <a:pt x="94" y="305"/>
                    <a:pt x="94" y="305"/>
                    <a:pt x="94" y="305"/>
                  </a:cubicBezTo>
                  <a:cubicBezTo>
                    <a:pt x="96" y="307"/>
                    <a:pt x="98" y="308"/>
                    <a:pt x="102" y="306"/>
                  </a:cubicBezTo>
                  <a:cubicBezTo>
                    <a:pt x="103" y="306"/>
                    <a:pt x="103" y="306"/>
                    <a:pt x="103" y="306"/>
                  </a:cubicBezTo>
                  <a:cubicBezTo>
                    <a:pt x="101" y="314"/>
                    <a:pt x="101" y="314"/>
                    <a:pt x="101" y="314"/>
                  </a:cubicBezTo>
                  <a:close/>
                  <a:moveTo>
                    <a:pt x="152" y="314"/>
                  </a:moveTo>
                  <a:cubicBezTo>
                    <a:pt x="151" y="317"/>
                    <a:pt x="149" y="319"/>
                    <a:pt x="146" y="319"/>
                  </a:cubicBezTo>
                  <a:cubicBezTo>
                    <a:pt x="146" y="319"/>
                    <a:pt x="145" y="319"/>
                    <a:pt x="144" y="319"/>
                  </a:cubicBezTo>
                  <a:cubicBezTo>
                    <a:pt x="143" y="319"/>
                    <a:pt x="143" y="319"/>
                    <a:pt x="143" y="318"/>
                  </a:cubicBezTo>
                  <a:cubicBezTo>
                    <a:pt x="138" y="323"/>
                    <a:pt x="138" y="323"/>
                    <a:pt x="138" y="323"/>
                  </a:cubicBezTo>
                  <a:cubicBezTo>
                    <a:pt x="138" y="323"/>
                    <a:pt x="137" y="323"/>
                    <a:pt x="137" y="323"/>
                  </a:cubicBezTo>
                  <a:cubicBezTo>
                    <a:pt x="137" y="323"/>
                    <a:pt x="137" y="323"/>
                    <a:pt x="136" y="323"/>
                  </a:cubicBezTo>
                  <a:cubicBezTo>
                    <a:pt x="135" y="323"/>
                    <a:pt x="135" y="321"/>
                    <a:pt x="136" y="321"/>
                  </a:cubicBezTo>
                  <a:cubicBezTo>
                    <a:pt x="140" y="316"/>
                    <a:pt x="140" y="316"/>
                    <a:pt x="140" y="316"/>
                  </a:cubicBezTo>
                  <a:cubicBezTo>
                    <a:pt x="140" y="315"/>
                    <a:pt x="140" y="314"/>
                    <a:pt x="140" y="311"/>
                  </a:cubicBezTo>
                  <a:cubicBezTo>
                    <a:pt x="140" y="309"/>
                    <a:pt x="143" y="307"/>
                    <a:pt x="146" y="307"/>
                  </a:cubicBezTo>
                  <a:cubicBezTo>
                    <a:pt x="146" y="307"/>
                    <a:pt x="146" y="307"/>
                    <a:pt x="147" y="308"/>
                  </a:cubicBezTo>
                  <a:cubicBezTo>
                    <a:pt x="149" y="308"/>
                    <a:pt x="150" y="308"/>
                    <a:pt x="151" y="310"/>
                  </a:cubicBezTo>
                  <a:cubicBezTo>
                    <a:pt x="152" y="311"/>
                    <a:pt x="152" y="313"/>
                    <a:pt x="152" y="314"/>
                  </a:cubicBezTo>
                  <a:close/>
                  <a:moveTo>
                    <a:pt x="163" y="272"/>
                  </a:moveTo>
                  <a:cubicBezTo>
                    <a:pt x="17" y="272"/>
                    <a:pt x="17" y="272"/>
                    <a:pt x="17" y="272"/>
                  </a:cubicBezTo>
                  <a:cubicBezTo>
                    <a:pt x="17" y="28"/>
                    <a:pt x="17" y="28"/>
                    <a:pt x="17" y="28"/>
                  </a:cubicBezTo>
                  <a:cubicBezTo>
                    <a:pt x="163" y="28"/>
                    <a:pt x="163" y="28"/>
                    <a:pt x="163" y="28"/>
                  </a:cubicBezTo>
                  <a:lnTo>
                    <a:pt x="163" y="2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ext Placeholder 7"/>
          <p:cNvSpPr txBox="1">
            <a:spLocks/>
          </p:cNvSpPr>
          <p:nvPr/>
        </p:nvSpPr>
        <p:spPr>
          <a:xfrm>
            <a:off x="519112" y="4270260"/>
            <a:ext cx="5116375" cy="110799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9"/>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9"/>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In this talk you’ll </a:t>
            </a:r>
            <a:br>
              <a:rPr lang="en-US" dirty="0" smtClean="0"/>
            </a:br>
            <a:r>
              <a:rPr lang="en-US" dirty="0" smtClean="0"/>
              <a:t>learn how</a:t>
            </a:r>
            <a:endParaRPr lang="en-US" dirty="0"/>
          </a:p>
        </p:txBody>
      </p:sp>
    </p:spTree>
    <p:extLst>
      <p:ext uri="{BB962C8B-B14F-4D97-AF65-F5344CB8AC3E}">
        <p14:creationId xmlns:p14="http://schemas.microsoft.com/office/powerpoint/2010/main" val="83297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 calcmode="lin" valueType="num">
                                      <p:cBhvr additive="base">
                                        <p:cTn id="12"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9">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50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1+#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build="p"/>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519112" y="6363586"/>
            <a:ext cx="1766888" cy="207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noAutofit/>
          </a:bodyPr>
          <a:lstStyle/>
          <a:p>
            <a:r>
              <a:rPr lang="en-US" dirty="0" smtClean="0"/>
              <a:t>Web API is a part of ASP.NET</a:t>
            </a:r>
            <a:endParaRPr lang="en-US" dirty="0"/>
          </a:p>
        </p:txBody>
      </p:sp>
      <p:sp>
        <p:nvSpPr>
          <p:cNvPr id="4" name="Rectangle 3"/>
          <p:cNvSpPr/>
          <p:nvPr/>
        </p:nvSpPr>
        <p:spPr bwMode="auto">
          <a:xfrm>
            <a:off x="879902" y="4527299"/>
            <a:ext cx="8935748" cy="20040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5" name="Rectangle 4"/>
          <p:cNvSpPr/>
          <p:nvPr/>
        </p:nvSpPr>
        <p:spPr bwMode="auto">
          <a:xfrm>
            <a:off x="3898929"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Caching</a:t>
            </a:r>
          </a:p>
        </p:txBody>
      </p:sp>
      <p:sp>
        <p:nvSpPr>
          <p:cNvPr id="6" name="Rectangle 5"/>
          <p:cNvSpPr/>
          <p:nvPr/>
        </p:nvSpPr>
        <p:spPr bwMode="auto">
          <a:xfrm>
            <a:off x="948136"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Modules</a:t>
            </a:r>
          </a:p>
        </p:txBody>
      </p:sp>
      <p:sp>
        <p:nvSpPr>
          <p:cNvPr id="7" name="Rectangle 6"/>
          <p:cNvSpPr/>
          <p:nvPr/>
        </p:nvSpPr>
        <p:spPr bwMode="auto">
          <a:xfrm>
            <a:off x="3911208" y="523207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Handlers</a:t>
            </a:r>
          </a:p>
        </p:txBody>
      </p:sp>
      <p:sp>
        <p:nvSpPr>
          <p:cNvPr id="8" name="Rectangle 7"/>
          <p:cNvSpPr/>
          <p:nvPr/>
        </p:nvSpPr>
        <p:spPr bwMode="auto">
          <a:xfrm>
            <a:off x="948136" y="5780715"/>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Intrinsics</a:t>
            </a:r>
          </a:p>
        </p:txBody>
      </p:sp>
      <p:sp>
        <p:nvSpPr>
          <p:cNvPr id="14" name="Rectangle 13"/>
          <p:cNvSpPr/>
          <p:nvPr/>
        </p:nvSpPr>
        <p:spPr bwMode="auto">
          <a:xfrm>
            <a:off x="6838093" y="521466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Membership</a:t>
            </a:r>
          </a:p>
        </p:txBody>
      </p:sp>
      <p:sp>
        <p:nvSpPr>
          <p:cNvPr id="16" name="Rectangle 15"/>
          <p:cNvSpPr/>
          <p:nvPr/>
        </p:nvSpPr>
        <p:spPr bwMode="auto">
          <a:xfrm>
            <a:off x="6838093" y="5763308"/>
            <a:ext cx="2850125" cy="4876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Etc.</a:t>
            </a:r>
          </a:p>
        </p:txBody>
      </p:sp>
      <p:sp>
        <p:nvSpPr>
          <p:cNvPr id="17" name="TextBox 28"/>
          <p:cNvSpPr txBox="1"/>
          <p:nvPr/>
        </p:nvSpPr>
        <p:spPr>
          <a:xfrm>
            <a:off x="574570" y="4528923"/>
            <a:ext cx="8130153" cy="553998"/>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3000" dirty="0" smtClean="0">
                <a:solidFill>
                  <a:schemeClr val="bg1">
                    <a:alpha val="99000"/>
                  </a:schemeClr>
                </a:solidFill>
              </a:rPr>
              <a:t>ASP.NET Core</a:t>
            </a:r>
            <a:endParaRPr lang="en-US" sz="3000" dirty="0">
              <a:solidFill>
                <a:schemeClr val="bg1">
                  <a:alpha val="99000"/>
                </a:schemeClr>
              </a:solidFill>
            </a:endParaRPr>
          </a:p>
        </p:txBody>
      </p:sp>
      <p:sp>
        <p:nvSpPr>
          <p:cNvPr id="23" name="Rectangle 22"/>
          <p:cNvSpPr/>
          <p:nvPr/>
        </p:nvSpPr>
        <p:spPr>
          <a:xfrm>
            <a:off x="8263156" y="3456263"/>
            <a:ext cx="3058968" cy="97906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MVC</a:t>
            </a:r>
            <a:endParaRPr lang="en-US" dirty="0">
              <a:gradFill>
                <a:gsLst>
                  <a:gs pos="0">
                    <a:srgbClr val="FFFFFF"/>
                  </a:gs>
                  <a:gs pos="100000">
                    <a:srgbClr val="FFFFFF"/>
                  </a:gs>
                </a:gsLst>
                <a:lin ang="5400000" scaled="0"/>
              </a:gradFill>
            </a:endParaRPr>
          </a:p>
        </p:txBody>
      </p:sp>
      <p:sp>
        <p:nvSpPr>
          <p:cNvPr id="24" name="Rectangle 23"/>
          <p:cNvSpPr/>
          <p:nvPr/>
        </p:nvSpPr>
        <p:spPr>
          <a:xfrm>
            <a:off x="5075339" y="3449433"/>
            <a:ext cx="3114838" cy="9858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Pages</a:t>
            </a:r>
            <a:endParaRPr lang="en-US" dirty="0">
              <a:gradFill>
                <a:gsLst>
                  <a:gs pos="0">
                    <a:srgbClr val="FFFFFF"/>
                  </a:gs>
                  <a:gs pos="100000">
                    <a:srgbClr val="FFFFFF"/>
                  </a:gs>
                </a:gsLst>
                <a:lin ang="5400000" scaled="0"/>
              </a:gradFill>
            </a:endParaRPr>
          </a:p>
        </p:txBody>
      </p:sp>
      <p:sp>
        <p:nvSpPr>
          <p:cNvPr id="28" name="Rectangle 27"/>
          <p:cNvSpPr/>
          <p:nvPr/>
        </p:nvSpPr>
        <p:spPr>
          <a:xfrm>
            <a:off x="879902" y="2659310"/>
            <a:ext cx="4124455" cy="17684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Forms</a:t>
            </a:r>
            <a:endParaRPr lang="en-US" dirty="0">
              <a:gradFill>
                <a:gsLst>
                  <a:gs pos="0">
                    <a:srgbClr val="FFFFFF"/>
                  </a:gs>
                  <a:gs pos="100000">
                    <a:srgbClr val="FFFFFF"/>
                  </a:gs>
                </a:gsLst>
                <a:lin ang="5400000" scaled="0"/>
              </a:gradFill>
            </a:endParaRPr>
          </a:p>
        </p:txBody>
      </p:sp>
      <p:sp>
        <p:nvSpPr>
          <p:cNvPr id="29" name="Rectangle 28"/>
          <p:cNvSpPr/>
          <p:nvPr/>
        </p:nvSpPr>
        <p:spPr>
          <a:xfrm>
            <a:off x="5075339" y="2659310"/>
            <a:ext cx="4740311" cy="7096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Razor View Engine</a:t>
            </a:r>
          </a:p>
        </p:txBody>
      </p:sp>
      <p:sp>
        <p:nvSpPr>
          <p:cNvPr id="38" name="Rectangle 37"/>
          <p:cNvSpPr/>
          <p:nvPr/>
        </p:nvSpPr>
        <p:spPr bwMode="auto">
          <a:xfrm>
            <a:off x="8414918" y="3881611"/>
            <a:ext cx="1400732"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MVC 4</a:t>
            </a:r>
            <a:endParaRPr lang="en-US" sz="2000" dirty="0">
              <a:gradFill>
                <a:gsLst>
                  <a:gs pos="0">
                    <a:srgbClr val="FFFFFF"/>
                  </a:gs>
                  <a:gs pos="100000">
                    <a:srgbClr val="FFFFFF"/>
                  </a:gs>
                </a:gsLst>
                <a:lin ang="5400000" scaled="0"/>
              </a:gradFill>
            </a:endParaRPr>
          </a:p>
        </p:txBody>
      </p:sp>
      <p:sp>
        <p:nvSpPr>
          <p:cNvPr id="40" name="Rectangle 39"/>
          <p:cNvSpPr/>
          <p:nvPr/>
        </p:nvSpPr>
        <p:spPr>
          <a:xfrm>
            <a:off x="879902" y="1703024"/>
            <a:ext cx="8912738" cy="8794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HTML</a:t>
            </a:r>
            <a:endParaRPr lang="en-US" dirty="0">
              <a:gradFill>
                <a:gsLst>
                  <a:gs pos="0">
                    <a:srgbClr val="FFFFFF"/>
                  </a:gs>
                  <a:gs pos="100000">
                    <a:srgbClr val="FFFFFF"/>
                  </a:gs>
                </a:gsLst>
                <a:lin ang="5400000" scaled="0"/>
              </a:gradFill>
            </a:endParaRPr>
          </a:p>
        </p:txBody>
      </p:sp>
      <p:grpSp>
        <p:nvGrpSpPr>
          <p:cNvPr id="9" name="Group 8"/>
          <p:cNvGrpSpPr/>
          <p:nvPr/>
        </p:nvGrpSpPr>
        <p:grpSpPr>
          <a:xfrm>
            <a:off x="9889114" y="1703024"/>
            <a:ext cx="1433010" cy="4829903"/>
            <a:chOff x="9889114" y="1703024"/>
            <a:chExt cx="1433010" cy="4829903"/>
          </a:xfrm>
        </p:grpSpPr>
        <p:sp>
          <p:nvSpPr>
            <p:cNvPr id="35" name="Rectangle 34"/>
            <p:cNvSpPr/>
            <p:nvPr/>
          </p:nvSpPr>
          <p:spPr>
            <a:xfrm>
              <a:off x="9899010" y="4536821"/>
              <a:ext cx="1423114" cy="199610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Self Host</a:t>
              </a:r>
              <a:endParaRPr lang="en-US" dirty="0">
                <a:gradFill>
                  <a:gsLst>
                    <a:gs pos="0">
                      <a:srgbClr val="FFFFFF"/>
                    </a:gs>
                    <a:gs pos="100000">
                      <a:srgbClr val="FFFFFF"/>
                    </a:gs>
                  </a:gsLst>
                  <a:lin ang="5400000" scaled="0"/>
                </a:gradFill>
              </a:endParaRPr>
            </a:p>
          </p:txBody>
        </p:sp>
        <p:sp>
          <p:nvSpPr>
            <p:cNvPr id="37" name="Rectangle 36"/>
            <p:cNvSpPr/>
            <p:nvPr/>
          </p:nvSpPr>
          <p:spPr bwMode="auto">
            <a:xfrm>
              <a:off x="9899010" y="3881611"/>
              <a:ext cx="1357301" cy="45549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sp>
          <p:nvSpPr>
            <p:cNvPr id="41" name="Rectangle 40"/>
            <p:cNvSpPr/>
            <p:nvPr/>
          </p:nvSpPr>
          <p:spPr>
            <a:xfrm>
              <a:off x="9899009" y="2659310"/>
              <a:ext cx="1423115" cy="7219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Code</a:t>
              </a:r>
              <a:endParaRPr lang="en-US" dirty="0">
                <a:gradFill>
                  <a:gsLst>
                    <a:gs pos="0">
                      <a:srgbClr val="FFFFFF"/>
                    </a:gs>
                    <a:gs pos="100000">
                      <a:srgbClr val="FFFFFF"/>
                    </a:gs>
                  </a:gsLst>
                  <a:lin ang="5400000" scaled="0"/>
                </a:gradFill>
              </a:endParaRPr>
            </a:p>
          </p:txBody>
        </p:sp>
        <p:sp>
          <p:nvSpPr>
            <p:cNvPr id="42" name="Rectangle 41"/>
            <p:cNvSpPr/>
            <p:nvPr/>
          </p:nvSpPr>
          <p:spPr>
            <a:xfrm>
              <a:off x="9889114" y="2170626"/>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JSON</a:t>
              </a:r>
              <a:endParaRPr lang="en-US" dirty="0">
                <a:gradFill>
                  <a:gsLst>
                    <a:gs pos="0">
                      <a:srgbClr val="FFFFFF"/>
                    </a:gs>
                    <a:gs pos="100000">
                      <a:srgbClr val="FFFFFF"/>
                    </a:gs>
                  </a:gsLst>
                  <a:lin ang="5400000" scaled="0"/>
                </a:gradFill>
              </a:endParaRPr>
            </a:p>
          </p:txBody>
        </p:sp>
        <p:sp>
          <p:nvSpPr>
            <p:cNvPr id="44" name="Rectangle 43"/>
            <p:cNvSpPr/>
            <p:nvPr/>
          </p:nvSpPr>
          <p:spPr>
            <a:xfrm>
              <a:off x="9899008" y="1703024"/>
              <a:ext cx="1423115" cy="40878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XML</a:t>
              </a:r>
              <a:endParaRPr lang="en-US"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78853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1709680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44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0"/>
          </p:nvPr>
        </p:nvSpPr>
        <p:spPr/>
        <p:txBody>
          <a:bodyPr/>
          <a:lstStyle/>
          <a:p>
            <a:r>
              <a:rPr lang="en-US" dirty="0" smtClean="0"/>
              <a:t>Where Can </a:t>
            </a:r>
            <a:br>
              <a:rPr lang="en-US" dirty="0" smtClean="0"/>
            </a:br>
            <a:r>
              <a:rPr lang="en-US" dirty="0" smtClean="0"/>
              <a:t>You Get </a:t>
            </a:r>
            <a:r>
              <a:rPr lang="en-US" dirty="0" smtClean="0"/>
              <a:t>Web API?</a:t>
            </a:r>
            <a:endParaRPr lang="en-US" dirty="0"/>
          </a:p>
        </p:txBody>
      </p:sp>
      <p:grpSp>
        <p:nvGrpSpPr>
          <p:cNvPr id="16" name="Group 15"/>
          <p:cNvGrpSpPr/>
          <p:nvPr/>
        </p:nvGrpSpPr>
        <p:grpSpPr>
          <a:xfrm>
            <a:off x="8170082" y="839952"/>
            <a:ext cx="3176307" cy="3905469"/>
            <a:chOff x="7788166" y="839952"/>
            <a:chExt cx="3176307" cy="3905469"/>
          </a:xfrm>
        </p:grpSpPr>
        <p:sp>
          <p:nvSpPr>
            <p:cNvPr id="17" name="Trapezoid 16"/>
            <p:cNvSpPr/>
            <p:nvPr/>
          </p:nvSpPr>
          <p:spPr bwMode="black">
            <a:xfrm>
              <a:off x="7788166" y="4025813"/>
              <a:ext cx="3176307" cy="719608"/>
            </a:xfrm>
            <a:prstGeom prst="trapezoid">
              <a:avLst/>
            </a:prstGeom>
            <a:noFill/>
            <a:ln w="25400" cap="sq" cmpd="sng" algn="ctr">
              <a:solidFill>
                <a:srgbClr val="FFFFFF">
                  <a:alpha val="30000"/>
                </a:srgbClr>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Light" pitchFamily="34" charset="0"/>
              </a:endParaRPr>
            </a:p>
          </p:txBody>
        </p:sp>
        <p:sp>
          <p:nvSpPr>
            <p:cNvPr id="18" name="Freeform 6"/>
            <p:cNvSpPr>
              <a:spLocks/>
            </p:cNvSpPr>
            <p:nvPr/>
          </p:nvSpPr>
          <p:spPr bwMode="black">
            <a:xfrm>
              <a:off x="8414040" y="839952"/>
              <a:ext cx="1908911" cy="3173957"/>
            </a:xfrm>
            <a:custGeom>
              <a:avLst/>
              <a:gdLst/>
              <a:ahLst/>
              <a:cxnLst/>
              <a:rect l="l" t="t" r="r" b="b"/>
              <a:pathLst>
                <a:path w="1908911" h="3173957">
                  <a:moveTo>
                    <a:pt x="957345" y="542283"/>
                  </a:moveTo>
                  <a:cubicBezTo>
                    <a:pt x="788835" y="542283"/>
                    <a:pt x="652229" y="678854"/>
                    <a:pt x="652229" y="847320"/>
                  </a:cubicBezTo>
                  <a:cubicBezTo>
                    <a:pt x="652229" y="1015785"/>
                    <a:pt x="788835" y="1152357"/>
                    <a:pt x="957345" y="1152357"/>
                  </a:cubicBezTo>
                  <a:cubicBezTo>
                    <a:pt x="1125855" y="1152357"/>
                    <a:pt x="1262462" y="1015785"/>
                    <a:pt x="1262462" y="847320"/>
                  </a:cubicBezTo>
                  <a:cubicBezTo>
                    <a:pt x="1262462" y="678854"/>
                    <a:pt x="1125855" y="542283"/>
                    <a:pt x="957345" y="542283"/>
                  </a:cubicBezTo>
                  <a:close/>
                  <a:moveTo>
                    <a:pt x="952588" y="0"/>
                  </a:moveTo>
                  <a:cubicBezTo>
                    <a:pt x="1479314" y="0"/>
                    <a:pt x="1908911" y="427300"/>
                    <a:pt x="1908911" y="955801"/>
                  </a:cubicBezTo>
                  <a:cubicBezTo>
                    <a:pt x="1908911" y="967046"/>
                    <a:pt x="1908911" y="978291"/>
                    <a:pt x="1908911" y="989536"/>
                  </a:cubicBezTo>
                  <a:cubicBezTo>
                    <a:pt x="1908911" y="1053257"/>
                    <a:pt x="1901439" y="1120727"/>
                    <a:pt x="1886499" y="1191941"/>
                  </a:cubicBezTo>
                  <a:cubicBezTo>
                    <a:pt x="1886490" y="1191964"/>
                    <a:pt x="1883885" y="1198763"/>
                    <a:pt x="1127211" y="3173957"/>
                  </a:cubicBezTo>
                  <a:lnTo>
                    <a:pt x="771911" y="3173957"/>
                  </a:lnTo>
                  <a:cubicBezTo>
                    <a:pt x="641191" y="2829987"/>
                    <a:pt x="413896" y="2231895"/>
                    <a:pt x="18678" y="1191941"/>
                  </a:cubicBezTo>
                  <a:cubicBezTo>
                    <a:pt x="7472" y="1135720"/>
                    <a:pt x="0" y="1079495"/>
                    <a:pt x="0" y="1027019"/>
                  </a:cubicBezTo>
                  <a:cubicBezTo>
                    <a:pt x="0" y="1004529"/>
                    <a:pt x="0" y="982039"/>
                    <a:pt x="0" y="955801"/>
                  </a:cubicBezTo>
                  <a:cubicBezTo>
                    <a:pt x="0" y="427300"/>
                    <a:pt x="425862" y="0"/>
                    <a:pt x="952588"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9" name="Freeform 6"/>
            <p:cNvSpPr>
              <a:spLocks/>
            </p:cNvSpPr>
            <p:nvPr/>
          </p:nvSpPr>
          <p:spPr bwMode="black">
            <a:xfrm>
              <a:off x="9195000" y="4040678"/>
              <a:ext cx="337130" cy="441777"/>
            </a:xfrm>
            <a:custGeom>
              <a:avLst/>
              <a:gdLst/>
              <a:ahLst/>
              <a:cxnLst/>
              <a:rect l="l" t="t" r="r" b="b"/>
              <a:pathLst>
                <a:path w="337130" h="441777">
                  <a:moveTo>
                    <a:pt x="0" y="0"/>
                  </a:moveTo>
                  <a:lnTo>
                    <a:pt x="337130" y="0"/>
                  </a:lnTo>
                  <a:cubicBezTo>
                    <a:pt x="284415" y="137603"/>
                    <a:pt x="228085" y="284647"/>
                    <a:pt x="167890" y="441777"/>
                  </a:cubicBezTo>
                  <a:cubicBezTo>
                    <a:pt x="167885" y="441765"/>
                    <a:pt x="167009" y="439458"/>
                    <a:pt x="0" y="0"/>
                  </a:cubicBezTo>
                  <a:close/>
                </a:path>
              </a:pathLst>
            </a:custGeom>
            <a:solidFill>
              <a:srgbClr val="FFFFFF">
                <a:alpha val="30000"/>
              </a:srgbClr>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spTree>
    <p:extLst>
      <p:ext uri="{BB962C8B-B14F-4D97-AF65-F5344CB8AC3E}">
        <p14:creationId xmlns:p14="http://schemas.microsoft.com/office/powerpoint/2010/main" val="202150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92288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6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Homepage: asp.net/web-</a:t>
            </a:r>
            <a:r>
              <a:rPr lang="en-US" dirty="0" err="1" smtClean="0"/>
              <a:t>api</a:t>
            </a:r>
            <a:endParaRPr lang="en-US" dirty="0"/>
          </a:p>
        </p:txBody>
      </p:sp>
      <p:pic>
        <p:nvPicPr>
          <p:cNvPr id="7" name="Picture 5"/>
          <p:cNvPicPr>
            <a:picLocks noChangeAspect="1" noChangeArrowheads="1"/>
          </p:cNvPicPr>
          <p:nvPr/>
        </p:nvPicPr>
        <p:blipFill rotWithShape="1">
          <a:blip r:embed="rId8">
            <a:extLst>
              <a:ext uri="{28A0092B-C50C-407E-A947-70E740481C1C}">
                <a14:useLocalDpi xmlns:a14="http://schemas.microsoft.com/office/drawing/2010/main" val="0"/>
              </a:ext>
            </a:extLst>
          </a:blip>
          <a:srcRect l="703" t="8633" r="2659" b="32339"/>
          <a:stretch/>
        </p:blipFill>
        <p:spPr bwMode="auto">
          <a:xfrm>
            <a:off x="517525" y="1141413"/>
            <a:ext cx="8725167"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55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610241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49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title"/>
            <p:custDataLst>
              <p:tags r:id="rId3"/>
            </p:custDataLst>
          </p:nvPr>
        </p:nvSpPr>
        <p:spPr/>
        <p:txBody>
          <a:bodyPr/>
          <a:lstStyle/>
          <a:p>
            <a:r>
              <a:rPr lang="en-US" dirty="0" smtClean="0"/>
              <a:t>Find Us on Nuget</a:t>
            </a:r>
            <a:endParaRPr lang="en-US" dirty="0"/>
          </a:p>
        </p:txBody>
      </p:sp>
      <p:sp>
        <p:nvSpPr>
          <p:cNvPr id="8" name="Content Placeholder 2"/>
          <p:cNvSpPr txBox="1">
            <a:spLocks/>
          </p:cNvSpPr>
          <p:nvPr>
            <p:custDataLst>
              <p:tags r:id="rId4"/>
            </p:custDataLst>
          </p:nvPr>
        </p:nvSpPr>
        <p:spPr>
          <a:xfrm>
            <a:off x="6743699" y="1422162"/>
            <a:ext cx="4932363" cy="4324261"/>
          </a:xfrm>
          <a:prstGeom prst="rect">
            <a:avLst/>
          </a:prstGeom>
        </p:spPr>
        <p:txBody>
          <a:bodyPr lIns="0" rIns="0">
            <a:spAutoFit/>
          </a:bodyPr>
          <a:lstStyle>
            <a:lvl1pPr marL="347663" indent="-347663" algn="l" defTabSz="914363" rtl="0" eaLnBrk="1" latinLnBrk="0" hangingPunct="1">
              <a:lnSpc>
                <a:spcPct val="100000"/>
              </a:lnSpc>
              <a:spcBef>
                <a:spcPts val="1200"/>
              </a:spcBef>
              <a:spcAft>
                <a:spcPts val="0"/>
              </a:spcAft>
              <a:buSzPct val="80000"/>
              <a:buFont typeface="Arial" pitchFamily="34" charset="0"/>
              <a:buChar char="•"/>
              <a:defRPr sz="3200" kern="1200">
                <a:ln>
                  <a:solidFill>
                    <a:schemeClr val="bg1">
                      <a:alpha val="0"/>
                    </a:schemeClr>
                  </a:solidFill>
                </a:ln>
                <a:solidFill>
                  <a:srgbClr val="595959"/>
                </a:solidFill>
                <a:latin typeface="+mn-lt"/>
                <a:ea typeface="+mn-ea"/>
                <a:cs typeface="+mn-cs"/>
              </a:defRPr>
            </a:lvl1pPr>
            <a:lvl2pPr marL="804863" indent="-344488" algn="l" defTabSz="914363" rtl="0" eaLnBrk="1" latinLnBrk="0" hangingPunct="1">
              <a:lnSpc>
                <a:spcPct val="100000"/>
              </a:lnSpc>
              <a:spcBef>
                <a:spcPts val="600"/>
              </a:spcBef>
              <a:spcAft>
                <a:spcPts val="0"/>
              </a:spcAft>
              <a:buSzPct val="80000"/>
              <a:buFont typeface="Arial" pitchFamily="34" charset="0"/>
              <a:buChar char="•"/>
              <a:defRPr sz="2800" kern="1200">
                <a:ln>
                  <a:solidFill>
                    <a:schemeClr val="bg1">
                      <a:alpha val="0"/>
                    </a:schemeClr>
                  </a:solidFill>
                </a:ln>
                <a:solidFill>
                  <a:srgbClr val="595959"/>
                </a:solidFill>
                <a:latin typeface="+mn-lt"/>
                <a:ea typeface="+mn-ea"/>
                <a:cs typeface="+mn-cs"/>
              </a:defRPr>
            </a:lvl2pPr>
            <a:lvl3pPr marL="1258888" indent="-344488" algn="l" defTabSz="914363" rtl="0" eaLnBrk="1" latinLnBrk="0" hangingPunct="1">
              <a:lnSpc>
                <a:spcPct val="100000"/>
              </a:lnSpc>
              <a:spcBef>
                <a:spcPts val="300"/>
              </a:spcBef>
              <a:spcAft>
                <a:spcPts val="0"/>
              </a:spcAft>
              <a:buSzPct val="80000"/>
              <a:buFont typeface="Arial" pitchFamily="34" charset="0"/>
              <a:buChar char="•"/>
              <a:defRPr sz="2400" kern="1200">
                <a:ln>
                  <a:solidFill>
                    <a:schemeClr val="bg1">
                      <a:alpha val="0"/>
                    </a:schemeClr>
                  </a:solidFill>
                </a:ln>
                <a:solidFill>
                  <a:srgbClr val="595959"/>
                </a:solidFill>
                <a:latin typeface="+mn-lt"/>
                <a:ea typeface="+mn-ea"/>
                <a:cs typeface="+mn-cs"/>
              </a:defRPr>
            </a:lvl3pPr>
            <a:lvl4pPr marL="1716088" indent="-346075"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4pPr>
            <a:lvl5pPr marL="2176463" indent="-347663" algn="l" defTabSz="914363" rtl="0" eaLnBrk="1" latinLnBrk="0" hangingPunct="1">
              <a:lnSpc>
                <a:spcPct val="100000"/>
              </a:lnSpc>
              <a:spcBef>
                <a:spcPts val="300"/>
              </a:spcBef>
              <a:spcAft>
                <a:spcPts val="0"/>
              </a:spcAft>
              <a:buSzPct val="80000"/>
              <a:buFont typeface="Arial" pitchFamily="34" charset="0"/>
              <a:buChar char="•"/>
              <a:defRPr sz="2000" kern="1200">
                <a:ln>
                  <a:solidFill>
                    <a:schemeClr val="bg1">
                      <a:alpha val="0"/>
                    </a:schemeClr>
                  </a:solidFill>
                </a:ln>
                <a:solidFill>
                  <a:srgbClr val="59595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1200"/>
              </a:spcAft>
              <a:buNone/>
            </a:pPr>
            <a:r>
              <a:rPr lang="en-US" sz="4000" dirty="0" smtClean="0">
                <a:solidFill>
                  <a:schemeClr val="accent2"/>
                </a:solidFill>
                <a:latin typeface="Segoe UI Light" pitchFamily="34" charset="0"/>
              </a:rPr>
              <a:t>Nuget Packages</a:t>
            </a:r>
          </a:p>
          <a:p>
            <a:pPr marL="0" lvl="1" indent="0">
              <a:spcAft>
                <a:spcPts val="1200"/>
              </a:spcAft>
              <a:buNone/>
            </a:pPr>
            <a:r>
              <a:rPr lang="en-US" sz="3200" dirty="0" smtClean="0"/>
              <a:t>WebApi</a:t>
            </a:r>
            <a:endParaRPr lang="en-US" sz="3200" dirty="0"/>
          </a:p>
          <a:p>
            <a:pPr marL="0" lvl="1" indent="0">
              <a:spcAft>
                <a:spcPts val="1200"/>
              </a:spcAft>
              <a:buNone/>
            </a:pPr>
            <a:r>
              <a:rPr lang="en-US" sz="3200" dirty="0" err="1" smtClean="0"/>
              <a:t>WebApi.OData</a:t>
            </a:r>
            <a:endParaRPr lang="en-US" sz="3200" dirty="0"/>
          </a:p>
          <a:p>
            <a:pPr marL="0" lvl="1" indent="0">
              <a:spcAft>
                <a:spcPts val="1200"/>
              </a:spcAft>
              <a:buNone/>
            </a:pPr>
            <a:r>
              <a:rPr lang="en-US" sz="3200" dirty="0" err="1" smtClean="0"/>
              <a:t>JsonValue</a:t>
            </a:r>
            <a:endParaRPr lang="en-US" sz="3200" dirty="0"/>
          </a:p>
          <a:p>
            <a:pPr marL="0" lvl="1" indent="0">
              <a:spcAft>
                <a:spcPts val="1200"/>
              </a:spcAft>
              <a:buNone/>
            </a:pPr>
            <a:r>
              <a:rPr lang="en-US" sz="3200" dirty="0" err="1" smtClean="0"/>
              <a:t>HttpClient</a:t>
            </a:r>
            <a:endParaRPr lang="en-US" sz="3200" dirty="0"/>
          </a:p>
          <a:p>
            <a:pPr marL="0" lvl="1" indent="0">
              <a:spcAft>
                <a:spcPts val="1200"/>
              </a:spcAft>
              <a:buNone/>
            </a:pPr>
            <a:r>
              <a:rPr lang="en-US" sz="3200" dirty="0" err="1" smtClean="0"/>
              <a:t>WebApi.Enhancements</a:t>
            </a:r>
            <a:endParaRPr lang="en-US" sz="3200" dirty="0"/>
          </a:p>
        </p:txBody>
      </p:sp>
      <p:pic>
        <p:nvPicPr>
          <p:cNvPr id="9" name="Picture 2"/>
          <p:cNvPicPr>
            <a:picLocks noChangeAspect="1" noChangeArrowheads="1"/>
          </p:cNvPicPr>
          <p:nvPr>
            <p:custDataLst>
              <p:tags r:id="rId5"/>
            </p:custDataLst>
          </p:nvPr>
        </p:nvPicPr>
        <p:blipFill>
          <a:blip r:embed="rId10">
            <a:extLst>
              <a:ext uri="{28A0092B-C50C-407E-A947-70E740481C1C}">
                <a14:useLocalDpi xmlns:a14="http://schemas.microsoft.com/office/drawing/2010/main" val="0"/>
              </a:ext>
            </a:extLst>
          </a:blip>
          <a:srcRect/>
          <a:stretch>
            <a:fillRect/>
          </a:stretch>
        </p:blipFill>
        <p:spPr bwMode="auto">
          <a:xfrm>
            <a:off x="517525" y="1420813"/>
            <a:ext cx="5556704" cy="395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56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0420919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7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Building a Read Only Web API</a:t>
            </a:r>
            <a:endParaRPr lang="en-US" dirty="0"/>
          </a:p>
        </p:txBody>
      </p:sp>
      <p:sp>
        <p:nvSpPr>
          <p:cNvPr id="11" name="Content Placeholder 10"/>
          <p:cNvSpPr>
            <a:spLocks noGrp="1"/>
          </p:cNvSpPr>
          <p:nvPr>
            <p:ph type="body" sz="quarter" idx="10"/>
            <p:custDataLst>
              <p:tags r:id="rId4"/>
            </p:custDataLst>
          </p:nvPr>
        </p:nvSpPr>
        <p:spPr>
          <a:xfrm>
            <a:off x="519112" y="1422157"/>
            <a:ext cx="11149013" cy="2369880"/>
          </a:xfrm>
        </p:spPr>
        <p:txBody>
          <a:bodyPr/>
          <a:lstStyle/>
          <a:p>
            <a:pPr>
              <a:spcAft>
                <a:spcPts val="1200"/>
              </a:spcAft>
            </a:pPr>
            <a:r>
              <a:rPr lang="en-US" sz="4000" dirty="0" smtClean="0">
                <a:gradFill>
                  <a:gsLst>
                    <a:gs pos="0">
                      <a:schemeClr val="accent2"/>
                    </a:gs>
                    <a:gs pos="100000">
                      <a:schemeClr val="accent2"/>
                    </a:gs>
                  </a:gsLst>
                  <a:lin ang="5400000" scaled="0"/>
                </a:gradFill>
                <a:latin typeface="Segoe UI Light" pitchFamily="34" charset="0"/>
              </a:rPr>
              <a:t>Why?</a:t>
            </a:r>
          </a:p>
          <a:p>
            <a:pPr>
              <a:spcAft>
                <a:spcPts val="1200"/>
              </a:spcAft>
            </a:pPr>
            <a:r>
              <a:rPr lang="en-US" sz="4000" dirty="0" smtClean="0">
                <a:latin typeface="Segoe UI Light" pitchFamily="34" charset="0"/>
              </a:rPr>
              <a:t>Allow browser </a:t>
            </a:r>
            <a:r>
              <a:rPr lang="en-US" sz="4000" smtClean="0">
                <a:latin typeface="Segoe UI Light" pitchFamily="34" charset="0"/>
              </a:rPr>
              <a:t>or other clients </a:t>
            </a:r>
            <a:r>
              <a:rPr lang="en-US" sz="4000" dirty="0" smtClean="0">
                <a:latin typeface="Segoe UI Light" pitchFamily="34" charset="0"/>
              </a:rPr>
              <a:t>to </a:t>
            </a:r>
            <a:br>
              <a:rPr lang="en-US" sz="4000" dirty="0" smtClean="0">
                <a:latin typeface="Segoe UI Light" pitchFamily="34" charset="0"/>
              </a:rPr>
            </a:br>
            <a:r>
              <a:rPr lang="en-US" sz="4000" dirty="0" smtClean="0">
                <a:latin typeface="Segoe UI Light" pitchFamily="34" charset="0"/>
              </a:rPr>
              <a:t>easily retrieve information </a:t>
            </a:r>
            <a:br>
              <a:rPr lang="en-US" sz="4000" dirty="0" smtClean="0">
                <a:latin typeface="Segoe UI Light" pitchFamily="34" charset="0"/>
              </a:rPr>
            </a:br>
            <a:r>
              <a:rPr lang="en-US" sz="4000" dirty="0" smtClean="0">
                <a:latin typeface="Segoe UI Light" pitchFamily="34" charset="0"/>
              </a:rPr>
              <a:t>from your system</a:t>
            </a:r>
            <a:endParaRPr lang="en-US" sz="4000" dirty="0">
              <a:latin typeface="Segoe UI Light" pitchFamily="34" charset="0"/>
            </a:endParaRPr>
          </a:p>
        </p:txBody>
      </p:sp>
      <p:sp>
        <p:nvSpPr>
          <p:cNvPr id="6" name="Rectangle 5"/>
          <p:cNvSpPr/>
          <p:nvPr/>
        </p:nvSpPr>
        <p:spPr bwMode="auto">
          <a:xfrm>
            <a:off x="9072081" y="1141413"/>
            <a:ext cx="2603981" cy="57165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Freeform 9"/>
          <p:cNvSpPr>
            <a:spLocks noEditPoints="1"/>
          </p:cNvSpPr>
          <p:nvPr/>
        </p:nvSpPr>
        <p:spPr bwMode="black">
          <a:xfrm>
            <a:off x="9526363" y="1591438"/>
            <a:ext cx="1695417" cy="1694975"/>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85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4Jpbr8oqBUC2tnP9JwQcg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1LhpbdLD0uNGibxDJOGU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otS1hKZWk2IA3lF7vlk2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8wvpVT650CuEZCub0M4Q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KrD95805lkyLQO9pM3_RE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7.K6bBAJvkS3.ukwBGLqd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Dymgjsaf0qp25wa8mnEJ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nGWmLj.42EuGG.fPUDRgp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sziOZcAzkeLuUr01fOqh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IYRcEz4nE2YSTsJelfFP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IjiEg.rS2Uaogoku2rjz_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9I4sl5BEAEKj9CcRq8cy8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EQX5uKmZKked19c3NapS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f7VmKem2kCFMALb6xG9m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9Ku5AHzx0K4jpM9nXZOa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sb8545bxkyugdA0d2oQn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YU7t8HL_nke8U3fHbY0Qh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UN0XFAYQa0C4JLKML54jp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aZZJ7WqZRUO.VUy_r3705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4SlR.2h8UOzrEkxrftVE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g9c96qjfD0WXNl5eOTs8U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LrhE3TJgl0.W6ks70b1C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0fp0GS3bzkeI_WlLaSFYY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ph_AIEKW0KQWitR1s9Dg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UigVkQ.IU6phTmEZ18cY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CN56qPz10CfXV3IpsPTM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GQ_H_yrL2EKxjmKKLG8JL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lvvZcr7qZkCg6AjtV7.Yh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74_SR.On6E2qZo3yDhnAA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Rmmtj9Uk0K6GWGBb7RAu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bq7KMpK1EaOPUyWRwX51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B2F97D-0457-4986-9734-D03EB073C5EA}">
  <ds:schemaRefs>
    <ds:schemaRef ds:uri="http://schemas.openxmlformats.org/package/2006/metadata/core-properties"/>
    <ds:schemaRef ds:uri="http://schemas.microsoft.com/office/2006/metadata/properties"/>
    <ds:schemaRef ds:uri="http://purl.org/dc/elements/1.1/"/>
    <ds:schemaRef ds:uri="http://purl.org/dc/dcmitype/"/>
    <ds:schemaRef ds:uri="http://www.w3.org/XML/1998/namespace"/>
    <ds:schemaRef ds:uri="http://schemas.microsoft.com/office/2006/documentManagement/types"/>
    <ds:schemaRef ds:uri="230e9df3-be65-4c73-a93b-d1236ebd677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3014</TotalTime>
  <Words>1468</Words>
  <Application>Microsoft Office PowerPoint</Application>
  <PresentationFormat>Custom</PresentationFormat>
  <Paragraphs>260</Paragraphs>
  <Slides>32</Slides>
  <Notes>29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0" baseType="lpstr">
      <vt:lpstr>Arial</vt:lpstr>
      <vt:lpstr>Segoe UI Light</vt:lpstr>
      <vt:lpstr>Segoe UI</vt:lpstr>
      <vt:lpstr>Segoe Light</vt:lpstr>
      <vt:lpstr>Consolas</vt:lpstr>
      <vt:lpstr>MS1444_Windows Azure Template 16x9_r08b</vt:lpstr>
      <vt:lpstr>White with Consolas font for code slides</vt:lpstr>
      <vt:lpstr>think-cell Slide</vt:lpstr>
      <vt:lpstr>WebCamps Online</vt:lpstr>
      <vt:lpstr>Building a Service Layer  with ASP.NET Web API</vt:lpstr>
      <vt:lpstr>Agenda </vt:lpstr>
      <vt:lpstr>Today</vt:lpstr>
      <vt:lpstr>Web API is a part of ASP.NET</vt:lpstr>
      <vt:lpstr>PowerPoint Presentation</vt:lpstr>
      <vt:lpstr>Homepage: asp.net/web-api</vt:lpstr>
      <vt:lpstr>Find Us on Nuget</vt:lpstr>
      <vt:lpstr>Building a Read Only Web API</vt:lpstr>
      <vt:lpstr>Sample Read-only Model and Controller</vt:lpstr>
      <vt:lpstr>Read-only Controller Actions to return data</vt:lpstr>
      <vt:lpstr>Building a read only Web API</vt:lpstr>
      <vt:lpstr>Manipulating HTTP Responses</vt:lpstr>
      <vt:lpstr>Manipulating HTTP Responses</vt:lpstr>
      <vt:lpstr>Manipulating HTTP Responses</vt:lpstr>
      <vt:lpstr>Making an API Updatable</vt:lpstr>
      <vt:lpstr>Making an  API updatable</vt:lpstr>
      <vt:lpstr>Making an API Updatable</vt:lpstr>
      <vt:lpstr>Supporting HTML File Upload</vt:lpstr>
      <vt:lpstr>HTML file upload</vt:lpstr>
      <vt:lpstr>Support HTML File Upload</vt:lpstr>
      <vt:lpstr>Configuring Your Web API</vt:lpstr>
      <vt:lpstr>Configuring your  Web API</vt:lpstr>
      <vt:lpstr>Configuring Your Web API</vt:lpstr>
      <vt:lpstr>PowerPoint Presentation</vt:lpstr>
      <vt:lpstr>Configuring Media Type Formatters </vt:lpstr>
      <vt:lpstr>Configuring media type formatters</vt:lpstr>
      <vt:lpstr>Configuring Media Type Formatters</vt:lpstr>
      <vt:lpstr>What We Learned</vt:lpstr>
      <vt:lpstr>For More Information</vt:lpstr>
      <vt:lpstr>Resources</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Artitudes Design</dc:creator>
  <cp:lastModifiedBy>Brady Gaster</cp:lastModifiedBy>
  <cp:revision>293</cp:revision>
  <cp:lastPrinted>2011-10-11T14:25:22Z</cp:lastPrinted>
  <dcterms:created xsi:type="dcterms:W3CDTF">2011-03-29T16:07:22Z</dcterms:created>
  <dcterms:modified xsi:type="dcterms:W3CDTF">2012-04-26T07:50:04Z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