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8.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7.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28.xml" ContentType="application/vnd.openxmlformats-officedocument.presentationml.notesSlide+xml"/>
  <Override PartName="/ppt/tags/tag47.xml" ContentType="application/vnd.openxmlformats-officedocument.presentationml.tags+xml"/>
  <Override PartName="/ppt/notesSlides/notesSlide29.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30.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31.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32.xml" ContentType="application/vnd.openxmlformats-officedocument.presentationml.notesSlide+xml"/>
  <Override PartName="/ppt/tags/tag56.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43"/>
  </p:notesMasterIdLst>
  <p:handoutMasterIdLst>
    <p:handoutMasterId r:id="rId44"/>
  </p:handoutMasterIdLst>
  <p:sldIdLst>
    <p:sldId id="296" r:id="rId6"/>
    <p:sldId id="293" r:id="rId7"/>
    <p:sldId id="257" r:id="rId8"/>
    <p:sldId id="259" r:id="rId9"/>
    <p:sldId id="297" r:id="rId10"/>
    <p:sldId id="303" r:id="rId11"/>
    <p:sldId id="304" r:id="rId12"/>
    <p:sldId id="305" r:id="rId13"/>
    <p:sldId id="263" r:id="rId14"/>
    <p:sldId id="298" r:id="rId15"/>
    <p:sldId id="299" r:id="rId16"/>
    <p:sldId id="306" r:id="rId17"/>
    <p:sldId id="268" r:id="rId18"/>
    <p:sldId id="300" r:id="rId19"/>
    <p:sldId id="302" r:id="rId20"/>
    <p:sldId id="309" r:id="rId21"/>
    <p:sldId id="269" r:id="rId22"/>
    <p:sldId id="307" r:id="rId23"/>
    <p:sldId id="308" r:id="rId24"/>
    <p:sldId id="270" r:id="rId25"/>
    <p:sldId id="272" r:id="rId26"/>
    <p:sldId id="274" r:id="rId27"/>
    <p:sldId id="310" r:id="rId28"/>
    <p:sldId id="311" r:id="rId29"/>
    <p:sldId id="273" r:id="rId30"/>
    <p:sldId id="314" r:id="rId31"/>
    <p:sldId id="275" r:id="rId32"/>
    <p:sldId id="315" r:id="rId33"/>
    <p:sldId id="312" r:id="rId34"/>
    <p:sldId id="313" r:id="rId35"/>
    <p:sldId id="276" r:id="rId36"/>
    <p:sldId id="280" r:id="rId37"/>
    <p:sldId id="281" r:id="rId38"/>
    <p:sldId id="288" r:id="rId39"/>
    <p:sldId id="290" r:id="rId40"/>
    <p:sldId id="291" r:id="rId41"/>
    <p:sldId id="292" r:id="rId42"/>
  </p:sldIdLst>
  <p:sldSz cx="12188825" cy="6858000"/>
  <p:notesSz cx="6858000" cy="9296400"/>
  <p:embeddedFontLst>
    <p:embeddedFont>
      <p:font typeface="Consolas" pitchFamily="49" charset="0"/>
      <p:regular r:id="rId45"/>
      <p:bold r:id="rId46"/>
      <p:italic r:id="rId47"/>
      <p:boldItalic r:id="rId48"/>
    </p:embeddedFont>
    <p:embeddedFont>
      <p:font typeface="Segoe Light" pitchFamily="34" charset="0"/>
      <p:regular r:id="rId49"/>
      <p:italic r:id="rId50"/>
    </p:embeddedFont>
    <p:embeddedFont>
      <p:font typeface="Segoe UI Light" pitchFamily="34" charset="0"/>
      <p:regular r:id="rId51"/>
    </p:embeddedFont>
    <p:embeddedFont>
      <p:font typeface="Segoe UI" pitchFamily="34" charset="0"/>
      <p:regular r:id="rId52"/>
      <p:bold r:id="rId53"/>
      <p:italic r:id="rId54"/>
      <p:boldItalic r:id="rId55"/>
    </p:embeddedFont>
  </p:embeddedFontLst>
  <p:custDataLst>
    <p:tags r:id="rId56"/>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47" autoAdjust="0"/>
    <p:restoredTop sz="89076" autoAdjust="0"/>
  </p:normalViewPr>
  <p:slideViewPr>
    <p:cSldViewPr snapToGrid="0">
      <p:cViewPr varScale="1">
        <p:scale>
          <a:sx n="91" d="100"/>
          <a:sy n="91" d="100"/>
        </p:scale>
        <p:origin x="-126" y="-126"/>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2.fntdata"/><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5.fntdata"/><Relationship Id="rId57"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52" Type="http://schemas.openxmlformats.org/officeDocument/2006/relationships/font" Target="fonts/font8.fntdata"/><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font" Target="fonts/font4.fntdata"/><Relationship Id="rId56"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font" Target="fonts/font7.fntdata"/><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4/27/2012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4/27/2012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11</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12</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1940064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3148768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18</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19</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4032669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621101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23</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26</a:t>
            </a:fld>
            <a:endParaRPr lang="en-US"/>
          </a:p>
        </p:txBody>
      </p:sp>
    </p:spTree>
    <p:extLst>
      <p:ext uri="{BB962C8B-B14F-4D97-AF65-F5344CB8AC3E}">
        <p14:creationId xmlns:p14="http://schemas.microsoft.com/office/powerpoint/2010/main" val="528678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1930220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1044190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29</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30</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1284167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t>4</a:t>
            </a:fld>
            <a:endParaRPr lang="en-US"/>
          </a:p>
        </p:txBody>
      </p:sp>
    </p:spTree>
    <p:extLst>
      <p:ext uri="{BB962C8B-B14F-4D97-AF65-F5344CB8AC3E}">
        <p14:creationId xmlns:p14="http://schemas.microsoft.com/office/powerpoint/2010/main" val="28463069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34</a:t>
            </a:fld>
            <a:endParaRPr lang="en-US" dirty="0"/>
          </a:p>
        </p:txBody>
      </p:sp>
    </p:spTree>
    <p:extLst>
      <p:ext uri="{BB962C8B-B14F-4D97-AF65-F5344CB8AC3E}">
        <p14:creationId xmlns:p14="http://schemas.microsoft.com/office/powerpoint/2010/main" val="3797108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35</a:t>
            </a:fld>
            <a:endParaRPr lang="en-US" dirty="0"/>
          </a:p>
        </p:txBody>
      </p:sp>
    </p:spTree>
    <p:extLst>
      <p:ext uri="{BB962C8B-B14F-4D97-AF65-F5344CB8AC3E}">
        <p14:creationId xmlns:p14="http://schemas.microsoft.com/office/powerpoint/2010/main" val="25792328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36</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37</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5</a:t>
            </a:fld>
            <a:endParaRPr lang="en-US"/>
          </a:p>
        </p:txBody>
      </p:sp>
    </p:spTree>
    <p:extLst>
      <p:ext uri="{BB962C8B-B14F-4D97-AF65-F5344CB8AC3E}">
        <p14:creationId xmlns:p14="http://schemas.microsoft.com/office/powerpoint/2010/main" val="528678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305304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372946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1372946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340692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10</a:t>
            </a:fld>
            <a:endParaRPr lang="en-US"/>
          </a:p>
        </p:txBody>
      </p:sp>
    </p:spTree>
    <p:extLst>
      <p:ext uri="{BB962C8B-B14F-4D97-AF65-F5344CB8AC3E}">
        <p14:creationId xmlns:p14="http://schemas.microsoft.com/office/powerpoint/2010/main" val="706457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8.xml"/><Relationship Id="rId7" Type="http://schemas.openxmlformats.org/officeDocument/2006/relationships/oleObject" Target="../embeddings/oleObject8.bin"/><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9.emf"/><Relationship Id="rId2" Type="http://schemas.openxmlformats.org/officeDocument/2006/relationships/tags" Target="../tags/tag2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13.xml"/><Relationship Id="rId4"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5.xml"/><Relationship Id="rId7" Type="http://schemas.openxmlformats.org/officeDocument/2006/relationships/oleObject" Target="../embeddings/oleObject10.bin"/><Relationship Id="rId2" Type="http://schemas.openxmlformats.org/officeDocument/2006/relationships/tags" Target="../tags/tag24.xml"/><Relationship Id="rId1" Type="http://schemas.openxmlformats.org/officeDocument/2006/relationships/vmlDrawing" Target="../drawings/vmlDrawing10.vml"/><Relationship Id="rId6" Type="http://schemas.openxmlformats.org/officeDocument/2006/relationships/notesSlide" Target="../notesSlides/notesSlide14.xml"/><Relationship Id="rId5" Type="http://schemas.openxmlformats.org/officeDocument/2006/relationships/slideLayout" Target="../slideLayouts/slideLayout3.xml"/><Relationship Id="rId4" Type="http://schemas.openxmlformats.org/officeDocument/2006/relationships/tags" Target="../tags/tag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9.emf"/><Relationship Id="rId2" Type="http://schemas.openxmlformats.org/officeDocument/2006/relationships/tags" Target="../tags/tag27.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17.xml"/><Relationship Id="rId4"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0.xml"/><Relationship Id="rId7" Type="http://schemas.openxmlformats.org/officeDocument/2006/relationships/oleObject" Target="../embeddings/oleObject12.bin"/><Relationship Id="rId2" Type="http://schemas.openxmlformats.org/officeDocument/2006/relationships/tags" Target="../tags/tag29.xml"/><Relationship Id="rId1" Type="http://schemas.openxmlformats.org/officeDocument/2006/relationships/vmlDrawing" Target="../drawings/vmlDrawing12.vml"/><Relationship Id="rId6" Type="http://schemas.openxmlformats.org/officeDocument/2006/relationships/notesSlide" Target="../notesSlides/notesSlide18.xml"/><Relationship Id="rId5" Type="http://schemas.openxmlformats.org/officeDocument/2006/relationships/slideLayout" Target="../slideLayouts/slideLayout3.xml"/><Relationship Id="rId4" Type="http://schemas.openxmlformats.org/officeDocument/2006/relationships/tags" Target="../tags/tag31.xml"/></Relationships>
</file>

<file path=ppt/slides/_rels/slide2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3.xml"/><Relationship Id="rId7" Type="http://schemas.openxmlformats.org/officeDocument/2006/relationships/oleObject" Target="../embeddings/oleObject13.bin"/><Relationship Id="rId2" Type="http://schemas.openxmlformats.org/officeDocument/2006/relationships/tags" Target="../tags/tag32.xml"/><Relationship Id="rId1" Type="http://schemas.openxmlformats.org/officeDocument/2006/relationships/vmlDrawing" Target="../drawings/vmlDrawing13.vml"/><Relationship Id="rId6" Type="http://schemas.openxmlformats.org/officeDocument/2006/relationships/notesSlide" Target="../notesSlides/notesSlide19.xml"/><Relationship Id="rId5" Type="http://schemas.openxmlformats.org/officeDocument/2006/relationships/slideLayout" Target="../slideLayouts/slideLayout3.xml"/><Relationship Id="rId4" Type="http://schemas.openxmlformats.org/officeDocument/2006/relationships/tags" Target="../tags/tag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5.xml"/><Relationship Id="rId1" Type="http://schemas.openxmlformats.org/officeDocument/2006/relationships/vmlDrawing" Target="../drawings/vmlDrawing14.vml"/><Relationship Id="rId6" Type="http://schemas.openxmlformats.org/officeDocument/2006/relationships/image" Target="../media/image9.emf"/><Relationship Id="rId5" Type="http://schemas.openxmlformats.org/officeDocument/2006/relationships/oleObject" Target="../embeddings/oleObject14.bin"/><Relationship Id="rId4"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7.xml"/><Relationship Id="rId7" Type="http://schemas.openxmlformats.org/officeDocument/2006/relationships/oleObject" Target="../embeddings/oleObject15.bin"/><Relationship Id="rId2" Type="http://schemas.openxmlformats.org/officeDocument/2006/relationships/tags" Target="../tags/tag36.xml"/><Relationship Id="rId1" Type="http://schemas.openxmlformats.org/officeDocument/2006/relationships/vmlDrawing" Target="../drawings/vmlDrawing15.vml"/><Relationship Id="rId6" Type="http://schemas.openxmlformats.org/officeDocument/2006/relationships/notesSlide" Target="../notesSlides/notesSlide23.xml"/><Relationship Id="rId5" Type="http://schemas.openxmlformats.org/officeDocument/2006/relationships/slideLayout" Target="../slideLayouts/slideLayout3.xml"/><Relationship Id="rId4" Type="http://schemas.openxmlformats.org/officeDocument/2006/relationships/tags" Target="../tags/tag38.xml"/></Relationships>
</file>

<file path=ppt/slides/_rels/slide2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0.xml"/><Relationship Id="rId7" Type="http://schemas.openxmlformats.org/officeDocument/2006/relationships/oleObject" Target="../embeddings/oleObject16.bin"/><Relationship Id="rId2" Type="http://schemas.openxmlformats.org/officeDocument/2006/relationships/tags" Target="../tags/tag39.xml"/><Relationship Id="rId1" Type="http://schemas.openxmlformats.org/officeDocument/2006/relationships/vmlDrawing" Target="../drawings/vmlDrawing16.vml"/><Relationship Id="rId6" Type="http://schemas.openxmlformats.org/officeDocument/2006/relationships/notesSlide" Target="../notesSlides/notesSlide24.xml"/><Relationship Id="rId5" Type="http://schemas.openxmlformats.org/officeDocument/2006/relationships/slideLayout" Target="../slideLayouts/slideLayout3.xml"/><Relationship Id="rId4" Type="http://schemas.openxmlformats.org/officeDocument/2006/relationships/tags" Target="../tags/tag4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9.emf"/><Relationship Id="rId2" Type="http://schemas.openxmlformats.org/officeDocument/2006/relationships/tags" Target="../tags/tag42.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notesSlide" Target="../notesSlides/notesSlide27.xml"/><Relationship Id="rId4"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5.xml"/><Relationship Id="rId7" Type="http://schemas.openxmlformats.org/officeDocument/2006/relationships/oleObject" Target="../embeddings/oleObject18.bin"/><Relationship Id="rId2" Type="http://schemas.openxmlformats.org/officeDocument/2006/relationships/tags" Target="../tags/tag44.xml"/><Relationship Id="rId1" Type="http://schemas.openxmlformats.org/officeDocument/2006/relationships/vmlDrawing" Target="../drawings/vmlDrawing18.vml"/><Relationship Id="rId6" Type="http://schemas.openxmlformats.org/officeDocument/2006/relationships/notesSlide" Target="../notesSlides/notesSlide28.xml"/><Relationship Id="rId5" Type="http://schemas.openxmlformats.org/officeDocument/2006/relationships/slideLayout" Target="../slideLayouts/slideLayout3.xml"/><Relationship Id="rId4" Type="http://schemas.openxmlformats.org/officeDocument/2006/relationships/tags" Target="../tags/tag4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47.xml"/><Relationship Id="rId1" Type="http://schemas.openxmlformats.org/officeDocument/2006/relationships/vmlDrawing" Target="../drawings/vmlDrawing19.vml"/><Relationship Id="rId6" Type="http://schemas.openxmlformats.org/officeDocument/2006/relationships/image" Target="../media/image9.emf"/><Relationship Id="rId5" Type="http://schemas.openxmlformats.org/officeDocument/2006/relationships/oleObject" Target="../embeddings/oleObject19.bin"/><Relationship Id="rId4"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9.emf"/><Relationship Id="rId2" Type="http://schemas.openxmlformats.org/officeDocument/2006/relationships/tags" Target="../tags/tag48.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30.xml"/><Relationship Id="rId4"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tags" Target="../tags/tag51.xml"/><Relationship Id="rId7" Type="http://schemas.openxmlformats.org/officeDocument/2006/relationships/notesSlide" Target="../notesSlides/notesSlide31.xml"/><Relationship Id="rId12" Type="http://schemas.openxmlformats.org/officeDocument/2006/relationships/hyperlink" Target="http://blogs.msdn.com/b/henrikn/archive/2012/02/19/using-web-api-with-mongodb.aspx" TargetMode="External"/><Relationship Id="rId2" Type="http://schemas.openxmlformats.org/officeDocument/2006/relationships/tags" Target="../tags/tag50.xml"/><Relationship Id="rId1" Type="http://schemas.openxmlformats.org/officeDocument/2006/relationships/vmlDrawing" Target="../drawings/vmlDrawing21.vml"/><Relationship Id="rId6" Type="http://schemas.openxmlformats.org/officeDocument/2006/relationships/slideLayout" Target="../slideLayouts/slideLayout6.xml"/><Relationship Id="rId11" Type="http://schemas.openxmlformats.org/officeDocument/2006/relationships/hyperlink" Target="http://channel9.msdn.com/Shows/Web+Camps+TV/Dan-Roth-on-the-new-ASPNET-Web-API" TargetMode="External"/><Relationship Id="rId5" Type="http://schemas.openxmlformats.org/officeDocument/2006/relationships/tags" Target="../tags/tag53.xml"/><Relationship Id="rId10" Type="http://schemas.openxmlformats.org/officeDocument/2006/relationships/hyperlink" Target="http://www.asp.net/web-api" TargetMode="External"/><Relationship Id="rId4" Type="http://schemas.openxmlformats.org/officeDocument/2006/relationships/tags" Target="../tags/tag52.xml"/><Relationship Id="rId9" Type="http://schemas.openxmlformats.org/officeDocument/2006/relationships/image" Target="../media/image9.emf"/></Relationships>
</file>

<file path=ppt/slides/_rels/slide36.xml.rels><?xml version="1.0" encoding="UTF-8" standalone="yes"?>
<Relationships xmlns="http://schemas.openxmlformats.org/package/2006/relationships"><Relationship Id="rId8" Type="http://schemas.openxmlformats.org/officeDocument/2006/relationships/hyperlink" Target="http://forums.dev.windows.com/" TargetMode="External"/><Relationship Id="rId3" Type="http://schemas.openxmlformats.org/officeDocument/2006/relationships/tags" Target="../tags/tag55.xml"/><Relationship Id="rId7" Type="http://schemas.openxmlformats.org/officeDocument/2006/relationships/image" Target="../media/image9.emf"/><Relationship Id="rId2" Type="http://schemas.openxmlformats.org/officeDocument/2006/relationships/tags" Target="../tags/tag54.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notesSlide" Target="../notesSlides/notesSlide32.xml"/><Relationship Id="rId4" Type="http://schemas.openxmlformats.org/officeDocument/2006/relationships/slideLayout" Target="../slideLayouts/slideLayout2.xml"/><Relationship Id="rId9" Type="http://schemas.openxmlformats.org/officeDocument/2006/relationships/hyperlink" Target="http://bldw.in/SessionFeedback" TargetMode="Externa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56.xml"/><Relationship Id="rId1" Type="http://schemas.openxmlformats.org/officeDocument/2006/relationships/vmlDrawing" Target="../drawings/vmlDrawing23.vml"/><Relationship Id="rId6" Type="http://schemas.openxmlformats.org/officeDocument/2006/relationships/image" Target="../media/image9.emf"/><Relationship Id="rId5" Type="http://schemas.openxmlformats.org/officeDocument/2006/relationships/oleObject" Target="../embeddings/oleObject23.bin"/><Relationship Id="rId4"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3.xml"/><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9.xml"/><Relationship Id="rId7" Type="http://schemas.openxmlformats.org/officeDocument/2006/relationships/image" Target="../media/image9.emf"/><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6.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11.xml"/><Relationship Id="rId7" Type="http://schemas.openxmlformats.org/officeDocument/2006/relationships/notesSlide" Target="../notesSlides/notesSlide7.xml"/><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slideLayout" Target="../slideLayouts/slideLayout6.xml"/><Relationship Id="rId5" Type="http://schemas.openxmlformats.org/officeDocument/2006/relationships/tags" Target="../tags/tag13.xml"/><Relationship Id="rId10" Type="http://schemas.openxmlformats.org/officeDocument/2006/relationships/image" Target="../media/image12.png"/><Relationship Id="rId4" Type="http://schemas.openxmlformats.org/officeDocument/2006/relationships/tags" Target="../tags/tag12.xml"/><Relationship Id="rId9" Type="http://schemas.openxmlformats.org/officeDocument/2006/relationships/image" Target="../media/image9.emf"/></Relationships>
</file>

<file path=ppt/slides/_rels/slide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5.xml"/><Relationship Id="rId7" Type="http://schemas.openxmlformats.org/officeDocument/2006/relationships/oleObject" Target="../embeddings/oleObject7.bin"/><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err="1">
                  <a:gradFill>
                    <a:gsLst>
                      <a:gs pos="0">
                        <a:srgbClr val="595959"/>
                      </a:gs>
                      <a:gs pos="86000">
                        <a:srgbClr val="595959"/>
                      </a:gs>
                    </a:gsLst>
                    <a:lin ang="5400000" scaled="0"/>
                  </a:gradFill>
                  <a:latin typeface="Segoe UI Light" pitchFamily="34" charset="0"/>
                </a:rPr>
                <a:t>webcamps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430926"/>
            <a:ext cx="12188825" cy="3108543"/>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158338"/>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Sample Read-only Model and Controller</a:t>
            </a:r>
            <a:endParaRPr lang="en-US" sz="4800" dirty="0"/>
          </a:p>
        </p:txBody>
      </p:sp>
      <p:sp>
        <p:nvSpPr>
          <p:cNvPr id="5" name="TextBox 4"/>
          <p:cNvSpPr txBox="1"/>
          <p:nvPr/>
        </p:nvSpPr>
        <p:spPr>
          <a:xfrm>
            <a:off x="5130025" y="1155118"/>
            <a:ext cx="6211891"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 { get; set; }</a:t>
            </a:r>
          </a:p>
          <a:p>
            <a:r>
              <a:rPr lang="en-US" sz="1400" dirty="0">
                <a:solidFill>
                  <a:schemeClr val="lt1">
                    <a:alpha val="99000"/>
                  </a:schemeClr>
                </a:solidFill>
                <a:latin typeface="Consolas" pitchFamily="49" charset="0"/>
                <a:cs typeface="Consolas" pitchFamily="49" charset="0"/>
              </a:rPr>
              <a:t>    public string Name { get; set;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158338"/>
            <a:ext cx="216783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1:</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Create a Model</a:t>
            </a:r>
            <a:endParaRPr lang="en-US" dirty="0">
              <a:solidFill>
                <a:schemeClr val="tx2">
                  <a:alpha val="99000"/>
                </a:schemeClr>
              </a:solidFill>
              <a:latin typeface="Segoe UI Light" pitchFamily="34" charset="0"/>
            </a:endParaRPr>
          </a:p>
        </p:txBody>
      </p:sp>
      <p:sp>
        <p:nvSpPr>
          <p:cNvPr id="9" name="TextBox 8"/>
          <p:cNvSpPr txBox="1"/>
          <p:nvPr/>
        </p:nvSpPr>
        <p:spPr>
          <a:xfrm>
            <a:off x="5130023" y="2430926"/>
            <a:ext cx="6211893" cy="3108543"/>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 : </a:t>
            </a:r>
            <a:r>
              <a:rPr lang="en-US" sz="1400" dirty="0" err="1">
                <a:solidFill>
                  <a:schemeClr val="accent4">
                    <a:lumMod val="40000"/>
                    <a:lumOff val="60000"/>
                    <a:alpha val="99000"/>
                  </a:schemeClr>
                </a:solidFill>
                <a:latin typeface="Consolas" pitchFamily="49" charset="0"/>
                <a:cs typeface="Consolas" pitchFamily="49" charset="0"/>
              </a:rPr>
              <a:t>ApiController</a:t>
            </a:r>
            <a:endParaRPr lang="en-US" sz="1400" dirty="0">
              <a:solidFill>
                <a:schemeClr val="accent4">
                  <a:lumMod val="40000"/>
                  <a:lumOff val="6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List&lt;Person&gt; _people</a:t>
            </a:r>
            <a:r>
              <a:rPr lang="en-US" sz="1400" dirty="0" smtClean="0">
                <a:solidFill>
                  <a:schemeClr val="lt1">
                    <a:alpha val="99000"/>
                  </a:schemeClr>
                </a:solidFill>
                <a:latin typeface="Consolas" pitchFamily="49" charset="0"/>
                <a:cs typeface="Consolas" pitchFamily="49" charset="0"/>
              </a:rPr>
              <a:t>;</a:t>
            </a:r>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_people = new List&lt;Person&gt;();</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people.AddRange</a:t>
            </a:r>
            <a:r>
              <a:rPr lang="en-US" sz="1400" dirty="0">
                <a:solidFill>
                  <a:schemeClr val="lt1">
                    <a:alpha val="99000"/>
                  </a:schemeClr>
                </a:solidFill>
                <a:latin typeface="Consolas" pitchFamily="49" charset="0"/>
                <a:cs typeface="Consolas" pitchFamily="49" charset="0"/>
              </a:rPr>
              <a:t>(new 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new Person { Id = 1, Name = "Chuck Norris" },</a:t>
            </a:r>
          </a:p>
          <a:p>
            <a:r>
              <a:rPr lang="en-US" sz="1400" dirty="0">
                <a:solidFill>
                  <a:schemeClr val="lt1">
                    <a:alpha val="99000"/>
                  </a:schemeClr>
                </a:solidFill>
                <a:latin typeface="Consolas" pitchFamily="49" charset="0"/>
                <a:cs typeface="Consolas" pitchFamily="49" charset="0"/>
              </a:rPr>
              <a:t>            new Person { Id = 2, Name = "David </a:t>
            </a:r>
            <a:r>
              <a:rPr lang="en-US" sz="1400" dirty="0" err="1" smtClean="0">
                <a:solidFill>
                  <a:schemeClr val="lt1">
                    <a:alpha val="99000"/>
                  </a:schemeClr>
                </a:solidFill>
                <a:latin typeface="Consolas" pitchFamily="49" charset="0"/>
                <a:cs typeface="Consolas" pitchFamily="49" charset="0"/>
              </a:rPr>
              <a:t>Carradine</a:t>
            </a:r>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new Person { Id = 3, Name = "Bruce Lee" }</a:t>
            </a:r>
          </a:p>
          <a:p>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430926"/>
            <a:ext cx="3156890"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2:</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Make an API Controller</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417312689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547610"/>
            <a:ext cx="12188825" cy="11695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241466"/>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Read-only Controller Actions to return data</a:t>
            </a:r>
            <a:endParaRPr lang="en-US" sz="4800" dirty="0"/>
          </a:p>
        </p:txBody>
      </p:sp>
      <p:sp>
        <p:nvSpPr>
          <p:cNvPr id="5" name="TextBox 4"/>
          <p:cNvSpPr txBox="1"/>
          <p:nvPr/>
        </p:nvSpPr>
        <p:spPr>
          <a:xfrm>
            <a:off x="5130025" y="1238246"/>
            <a:ext cx="5901497"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IEnumerable</a:t>
            </a:r>
            <a:r>
              <a:rPr lang="en-US" sz="1400" dirty="0">
                <a:solidFill>
                  <a:schemeClr val="lt1">
                    <a:alpha val="99000"/>
                  </a:schemeClr>
                </a:solidFill>
                <a:latin typeface="Consolas" pitchFamily="49" charset="0"/>
                <a:cs typeface="Consolas" pitchFamily="49" charset="0"/>
              </a:rPr>
              <a:t>&lt;</a:t>
            </a:r>
            <a:r>
              <a:rPr lang="en-US" sz="1400" dirty="0">
                <a:solidFill>
                  <a:schemeClr val="accent4">
                    <a:lumMod val="40000"/>
                    <a:lumOff val="60000"/>
                    <a:alpha val="99000"/>
                  </a:schemeClr>
                </a:solidFill>
                <a:latin typeface="Consolas" pitchFamily="49" charset="0"/>
                <a:cs typeface="Consolas" pitchFamily="49" charset="0"/>
              </a:rPr>
              <a:t>Person</a:t>
            </a:r>
            <a:r>
              <a:rPr lang="en-US" sz="1400" dirty="0">
                <a:solidFill>
                  <a:schemeClr val="lt1">
                    <a:alpha val="99000"/>
                  </a:schemeClr>
                </a:solidFill>
                <a:latin typeface="Consolas" pitchFamily="49" charset="0"/>
                <a:cs typeface="Consolas" pitchFamily="49" charset="0"/>
              </a:rPr>
              <a:t>&gt; Get()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_people;</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241466"/>
            <a:ext cx="2485232"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3:</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Return everything</a:t>
            </a:r>
            <a:endParaRPr lang="en-US" dirty="0">
              <a:solidFill>
                <a:schemeClr val="tx2">
                  <a:alpha val="99000"/>
                </a:schemeClr>
              </a:solidFill>
              <a:latin typeface="Segoe UI Light" pitchFamily="34" charset="0"/>
            </a:endParaRPr>
          </a:p>
        </p:txBody>
      </p:sp>
      <p:sp>
        <p:nvSpPr>
          <p:cNvPr id="9" name="TextBox 8"/>
          <p:cNvSpPr txBox="1"/>
          <p:nvPr/>
        </p:nvSpPr>
        <p:spPr>
          <a:xfrm>
            <a:off x="5130023" y="2547610"/>
            <a:ext cx="5901499"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smtClean="0">
                <a:solidFill>
                  <a:schemeClr val="accent4">
                    <a:lumMod val="40000"/>
                    <a:lumOff val="60000"/>
                    <a:alpha val="99000"/>
                  </a:schemeClr>
                </a:solidFill>
                <a:latin typeface="Consolas" pitchFamily="49" charset="0"/>
                <a:cs typeface="Consolas" pitchFamily="49" charset="0"/>
              </a:rPr>
              <a:t>Person</a:t>
            </a:r>
            <a:r>
              <a:rPr lang="en-US" sz="1400" dirty="0" smtClean="0">
                <a:solidFill>
                  <a:schemeClr val="lt1">
                    <a:alpha val="99000"/>
                  </a:schemeClr>
                </a:solidFill>
                <a:latin typeface="Consolas" pitchFamily="49" charset="0"/>
                <a:cs typeface="Consolas" pitchFamily="49" charset="0"/>
              </a:rPr>
              <a:t> Get(</a:t>
            </a:r>
            <a:r>
              <a:rPr lang="en-US" sz="1400" dirty="0" err="1" smtClean="0">
                <a:solidFill>
                  <a:schemeClr val="lt1">
                    <a:alpha val="99000"/>
                  </a:schemeClr>
                </a:solidFill>
                <a:latin typeface="Consolas" pitchFamily="49" charset="0"/>
                <a:cs typeface="Consolas" pitchFamily="49" charset="0"/>
              </a:rPr>
              <a:t>int</a:t>
            </a:r>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547610"/>
            <a:ext cx="225965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4:</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Return one item</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370837749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397332"/>
            <a:ext cx="12188825" cy="181266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Routing a Web API Using </a:t>
            </a:r>
            <a:r>
              <a:rPr lang="en-US" sz="4800" dirty="0" err="1" smtClean="0"/>
              <a:t>Global.asax.cs</a:t>
            </a:r>
            <a:endParaRPr lang="en-US" sz="4800" dirty="0"/>
          </a:p>
        </p:txBody>
      </p:sp>
      <p:sp>
        <p:nvSpPr>
          <p:cNvPr id="5" name="TextBox 4"/>
          <p:cNvSpPr txBox="1"/>
          <p:nvPr/>
        </p:nvSpPr>
        <p:spPr>
          <a:xfrm>
            <a:off x="5130025" y="1394111"/>
            <a:ext cx="6211891" cy="1815882"/>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static void </a:t>
            </a:r>
            <a:r>
              <a:rPr lang="en-US" sz="1400" dirty="0" err="1">
                <a:solidFill>
                  <a:schemeClr val="lt1">
                    <a:alpha val="99000"/>
                  </a:schemeClr>
                </a:solidFill>
                <a:latin typeface="Consolas" pitchFamily="49" charset="0"/>
                <a:cs typeface="Consolas" pitchFamily="49" charset="0"/>
              </a:rPr>
              <a:t>RegisterRoutes</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RouteCollection</a:t>
            </a:r>
            <a:r>
              <a:rPr lang="en-US" sz="1400" dirty="0">
                <a:solidFill>
                  <a:schemeClr val="lt1">
                    <a:alpha val="99000"/>
                  </a:schemeClr>
                </a:solidFill>
                <a:latin typeface="Consolas" pitchFamily="49" charset="0"/>
                <a:cs typeface="Consolas" pitchFamily="49" charset="0"/>
              </a:rPr>
              <a:t> routes)</a:t>
            </a:r>
          </a:p>
          <a:p>
            <a:r>
              <a:rPr lang="en-US" sz="1400" dirty="0" smtClean="0">
                <a:solidFill>
                  <a:schemeClr val="lt1">
                    <a:alpha val="99000"/>
                  </a:schemeClr>
                </a:solidFill>
                <a:latin typeface="Consolas" pitchFamily="49" charset="0"/>
                <a:cs typeface="Consolas" pitchFamily="49" charset="0"/>
              </a:rPr>
              <a:t>{    </a:t>
            </a: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routes.MapHttpRoute</a:t>
            </a:r>
            <a:r>
              <a:rPr lang="en-US" sz="1400" dirty="0" smtClean="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name: "</a:t>
            </a:r>
            <a:r>
              <a:rPr lang="en-US" sz="1400" dirty="0" err="1">
                <a:solidFill>
                  <a:schemeClr val="lt1">
                    <a:alpha val="99000"/>
                  </a:schemeClr>
                </a:solidFill>
                <a:latin typeface="Consolas" pitchFamily="49" charset="0"/>
                <a:cs typeface="Consolas" pitchFamily="49" charset="0"/>
              </a:rPr>
              <a:t>DefaultApi</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routeTemplate</a:t>
            </a:r>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api</a:t>
            </a:r>
            <a:r>
              <a:rPr lang="en-US" sz="1400" dirty="0">
                <a:solidFill>
                  <a:schemeClr val="accent4">
                    <a:lumMod val="60000"/>
                    <a:lumOff val="40000"/>
                    <a:alpha val="99000"/>
                  </a:schemeClr>
                </a:solidFill>
                <a:latin typeface="Consolas" pitchFamily="49" charset="0"/>
                <a:cs typeface="Consolas" pitchFamily="49" charset="0"/>
              </a:rPr>
              <a:t>/{controller}/{id}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defaults: new { id = </a:t>
            </a:r>
            <a:r>
              <a:rPr lang="en-US" sz="1400" dirty="0" err="1">
                <a:solidFill>
                  <a:schemeClr val="lt1">
                    <a:alpha val="99000"/>
                  </a:schemeClr>
                </a:solidFill>
                <a:latin typeface="Consolas" pitchFamily="49" charset="0"/>
                <a:cs typeface="Consolas" pitchFamily="49" charset="0"/>
              </a:rPr>
              <a:t>RouteParameter.Optional</a:t>
            </a:r>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397331"/>
            <a:ext cx="3131242" cy="1446550"/>
          </a:xfrm>
          <a:prstGeom prst="rect">
            <a:avLst/>
          </a:prstGeom>
        </p:spPr>
        <p:txBody>
          <a:bodyPr wrap="none">
            <a:spAutoFit/>
          </a:bodyPr>
          <a:lstStyle/>
          <a:p>
            <a:r>
              <a:rPr lang="en-US" sz="4000" dirty="0" smtClean="0">
                <a:solidFill>
                  <a:schemeClr val="accent2">
                    <a:alpha val="99000"/>
                  </a:schemeClr>
                </a:solidFill>
                <a:latin typeface="Segoe UI Light" pitchFamily="34" charset="0"/>
              </a:rPr>
              <a:t>Routing:</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Familiar syntax,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conventional approach</a:t>
            </a:r>
            <a:endParaRPr lang="en-US" dirty="0">
              <a:solidFill>
                <a:schemeClr val="tx2">
                  <a:alpha val="99000"/>
                </a:schemeClr>
              </a:solidFill>
              <a:latin typeface="Segoe UI Light" pitchFamily="34" charset="0"/>
            </a:endParaRPr>
          </a:p>
        </p:txBody>
      </p:sp>
      <p:pic>
        <p:nvPicPr>
          <p:cNvPr id="64520" name="Picture 8" descr="C:\Users\bradyg\AppData\Local\Temp\SNAGHTML48d14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181" y="3938155"/>
            <a:ext cx="8402335" cy="14834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H="1">
            <a:off x="5922818" y="2545773"/>
            <a:ext cx="1776846"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2" name="Straight Arrow Connector 21"/>
          <p:cNvCxnSpPr/>
          <p:nvPr/>
        </p:nvCxnSpPr>
        <p:spPr>
          <a:xfrm flipH="1">
            <a:off x="6338455" y="2545773"/>
            <a:ext cx="2036619"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5" name="Straight Arrow Connector 24"/>
          <p:cNvCxnSpPr/>
          <p:nvPr/>
        </p:nvCxnSpPr>
        <p:spPr>
          <a:xfrm flipH="1">
            <a:off x="6577445" y="2545773"/>
            <a:ext cx="2878284" cy="185997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14358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04497357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91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Manipulating HTTP Responses</a:t>
            </a:r>
            <a:endParaRPr lang="en-US" dirty="0"/>
          </a:p>
        </p:txBody>
      </p:sp>
      <p:grpSp>
        <p:nvGrpSpPr>
          <p:cNvPr id="10" name="Group 9"/>
          <p:cNvGrpSpPr/>
          <p:nvPr/>
        </p:nvGrpSpPr>
        <p:grpSpPr bwMode="black">
          <a:xfrm>
            <a:off x="8300852" y="3844878"/>
            <a:ext cx="3266809" cy="2657692"/>
            <a:chOff x="5184775" y="225425"/>
            <a:chExt cx="1500188" cy="1220788"/>
          </a:xfrm>
          <a:solidFill>
            <a:schemeClr val="tx1">
              <a:lumMod val="10000"/>
              <a:lumOff val="90000"/>
            </a:schemeClr>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9" name="Rectangle 8"/>
          <p:cNvSpPr/>
          <p:nvPr/>
        </p:nvSpPr>
        <p:spPr bwMode="auto">
          <a:xfrm>
            <a:off x="-1" y="211899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extBox 13"/>
          <p:cNvSpPr txBox="1"/>
          <p:nvPr/>
        </p:nvSpPr>
        <p:spPr>
          <a:xfrm>
            <a:off x="4372898" y="2115779"/>
            <a:ext cx="7384894" cy="3754874"/>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bg1">
                    <a:alpha val="99000"/>
                  </a:schemeClr>
                </a:solidFill>
                <a:latin typeface="Consolas" pitchFamily="49" charset="0"/>
                <a:cs typeface="Consolas" pitchFamily="49" charset="0"/>
              </a:rPr>
              <a:t>&lt;Person&gt;</a:t>
            </a:r>
            <a:r>
              <a:rPr lang="en-US" sz="1400" dirty="0">
                <a:solidFill>
                  <a:schemeClr val="lt1">
                    <a:alpha val="99000"/>
                  </a:schemeClr>
                </a:solidFill>
                <a:latin typeface="Consolas" pitchFamily="49" charset="0"/>
                <a:cs typeface="Consolas" pitchFamily="49" charset="0"/>
              </a:rPr>
              <a:t> Get(</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var</a:t>
            </a:r>
            <a:r>
              <a:rPr lang="en-US" sz="1400" dirty="0">
                <a:solidFill>
                  <a:schemeClr val="lt1">
                    <a:alpha val="99000"/>
                  </a:schemeClr>
                </a:solidFill>
                <a:latin typeface="Consolas" pitchFamily="49" charset="0"/>
                <a:cs typeface="Consolas" pitchFamily="49" charset="0"/>
              </a:rPr>
              <a:t> person =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&lt;Person&gt;(</a:t>
            </a:r>
          </a:p>
          <a:p>
            <a:r>
              <a:rPr lang="en-US" sz="1400" dirty="0">
                <a:solidFill>
                  <a:schemeClr val="lt1">
                    <a:alpha val="99000"/>
                  </a:schemeClr>
                </a:solidFill>
                <a:latin typeface="Consolas" pitchFamily="49" charset="0"/>
                <a:cs typeface="Consolas" pitchFamily="49" charset="0"/>
              </a:rPr>
              <a:t>            person,</a:t>
            </a:r>
          </a:p>
          <a:p>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HttpStatusCode.OK</a:t>
            </a:r>
            <a:endParaRPr lang="en-US" sz="1400" dirty="0">
              <a:solidFill>
                <a:schemeClr val="accent4">
                  <a:lumMod val="60000"/>
                  <a:lumOff val="4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a:t>
            </a:r>
            <a:r>
              <a:rPr lang="en-US" sz="1400" dirty="0" smtClean="0">
                <a:solidFill>
                  <a:schemeClr val="lt1">
                    <a:alpha val="99000"/>
                  </a:schemeClr>
                </a:solidFill>
                <a:latin typeface="Consolas" pitchFamily="49" charset="0"/>
                <a:cs typeface="Consolas" pitchFamily="49" charset="0"/>
              </a:rPr>
              <a:t>new </a:t>
            </a:r>
            <a:r>
              <a:rPr lang="en-US" sz="1400" dirty="0" err="1" smtClean="0">
                <a:solidFill>
                  <a:schemeClr val="accent4">
                    <a:lumMod val="60000"/>
                    <a:lumOff val="40000"/>
                    <a:alpha val="99000"/>
                  </a:schemeClr>
                </a:solidFill>
                <a:latin typeface="Consolas" pitchFamily="49" charset="0"/>
                <a:cs typeface="Consolas" pitchFamily="49" charset="0"/>
              </a:rPr>
              <a:t>HttpResponseMessage</a:t>
            </a:r>
            <a:r>
              <a:rPr lang="en-US" sz="1400" dirty="0" smtClean="0">
                <a:solidFill>
                  <a:schemeClr val="lt1">
                    <a:alpha val="99000"/>
                  </a:schemeClr>
                </a:solidFill>
                <a:latin typeface="Consolas" pitchFamily="49" charset="0"/>
                <a:cs typeface="Consolas" pitchFamily="49" charset="0"/>
              </a:rPr>
              <a:t>&lt;Person</a:t>
            </a:r>
            <a:r>
              <a:rPr lang="en-US" sz="1400" dirty="0">
                <a:solidFill>
                  <a:schemeClr val="lt1">
                    <a:alpha val="99000"/>
                  </a:schemeClr>
                </a:solidFill>
                <a:latin typeface="Consolas" pitchFamily="49" charset="0"/>
                <a:cs typeface="Consolas" pitchFamily="49" charset="0"/>
              </a:rPr>
              <a:t>&gt;(</a:t>
            </a:r>
            <a:r>
              <a:rPr lang="en-US" sz="1400" dirty="0" err="1">
                <a:solidFill>
                  <a:schemeClr val="accent4">
                    <a:lumMod val="60000"/>
                    <a:lumOff val="40000"/>
                    <a:alpha val="99000"/>
                  </a:schemeClr>
                </a:solidFill>
                <a:latin typeface="Consolas" pitchFamily="49" charset="0"/>
                <a:cs typeface="Consolas" pitchFamily="49" charset="0"/>
              </a:rPr>
              <a:t>HttpStatusCode.NotFound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5" name="Rectangle 14"/>
          <p:cNvSpPr/>
          <p:nvPr/>
        </p:nvSpPr>
        <p:spPr>
          <a:xfrm>
            <a:off x="433838" y="2118999"/>
            <a:ext cx="4025461" cy="1815882"/>
          </a:xfrm>
          <a:prstGeom prst="rect">
            <a:avLst/>
          </a:prstGeom>
        </p:spPr>
        <p:txBody>
          <a:bodyPr wrap="none">
            <a:spAutoFit/>
          </a:bodyPr>
          <a:lstStyle/>
          <a:p>
            <a:r>
              <a:rPr lang="en-US" sz="4000" dirty="0" smtClean="0">
                <a:solidFill>
                  <a:schemeClr val="accent2">
                    <a:alpha val="99000"/>
                  </a:schemeClr>
                </a:solidFill>
                <a:latin typeface="Segoe UI Light" pitchFamily="34" charset="0"/>
              </a:rPr>
              <a:t>Example</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Find a person and return it,</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but what happens if we don’t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find a match?</a:t>
            </a:r>
          </a:p>
        </p:txBody>
      </p:sp>
      <p:sp>
        <p:nvSpPr>
          <p:cNvPr id="16" name="Rectangle 15"/>
          <p:cNvSpPr/>
          <p:nvPr>
            <p:custDataLst>
              <p:tags r:id="rId4"/>
            </p:custDataLst>
          </p:nvPr>
        </p:nvSpPr>
        <p:spPr bwMode="auto">
          <a:xfrm>
            <a:off x="431031" y="14251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sz="2800" dirty="0">
                <a:ln>
                  <a:solidFill>
                    <a:schemeClr val="bg1">
                      <a:alpha val="0"/>
                    </a:schemeClr>
                  </a:solidFill>
                </a:ln>
                <a:solidFill>
                  <a:schemeClr val="bg1"/>
                </a:solidFill>
              </a:rPr>
              <a:t>Return </a:t>
            </a:r>
            <a:r>
              <a:rPr lang="en-US" sz="2800" dirty="0" err="1">
                <a:ln>
                  <a:solidFill>
                    <a:schemeClr val="bg1">
                      <a:alpha val="0"/>
                    </a:schemeClr>
                  </a:solidFill>
                </a:ln>
                <a:solidFill>
                  <a:schemeClr val="bg1"/>
                </a:solidFill>
              </a:rPr>
              <a:t>HttpResponseMessage</a:t>
            </a:r>
            <a:r>
              <a:rPr lang="en-US" sz="2800" dirty="0">
                <a:ln>
                  <a:solidFill>
                    <a:schemeClr val="bg1">
                      <a:alpha val="0"/>
                    </a:schemeClr>
                  </a:solidFill>
                </a:ln>
                <a:solidFill>
                  <a:schemeClr val="bg1"/>
                </a:solidFill>
              </a:rPr>
              <a:t>&lt;T&gt; to </a:t>
            </a:r>
            <a:r>
              <a:rPr lang="en-US" sz="2800" dirty="0" smtClean="0">
                <a:ln>
                  <a:solidFill>
                    <a:schemeClr val="bg1">
                      <a:alpha val="0"/>
                    </a:schemeClr>
                  </a:solidFill>
                </a:ln>
                <a:solidFill>
                  <a:schemeClr val="bg1"/>
                </a:solidFill>
              </a:rPr>
              <a:t>modify response headers</a:t>
            </a:r>
            <a:endParaRPr lang="en-US" sz="2800" dirty="0">
              <a:ln>
                <a:solidFill>
                  <a:schemeClr val="bg1">
                    <a:alpha val="0"/>
                  </a:schemeClr>
                </a:solidFill>
              </a:ln>
              <a:solidFill>
                <a:schemeClr val="bg1"/>
              </a:solidFill>
            </a:endParaRPr>
          </a:p>
        </p:txBody>
      </p:sp>
    </p:spTree>
    <p:extLst>
      <p:ext uri="{BB962C8B-B14F-4D97-AF65-F5344CB8AC3E}">
        <p14:creationId xmlns:p14="http://schemas.microsoft.com/office/powerpoint/2010/main" val="251378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HTTP Responses</a:t>
            </a:r>
          </a:p>
        </p:txBody>
      </p:sp>
      <p:pic>
        <p:nvPicPr>
          <p:cNvPr id="61442" name="Picture 2" descr="C:\Users\bradyg\AppData\Local\Temp\SNAGHTML3a1fd01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3743" y="2246313"/>
            <a:ext cx="5532540" cy="3036885"/>
          </a:xfrm>
          <a:prstGeom prst="rect">
            <a:avLst/>
          </a:prstGeom>
          <a:noFill/>
          <a:extLst>
            <a:ext uri="{909E8E84-426E-40DD-AFC4-6F175D3DCCD1}">
              <a14:hiddenFill xmlns:a14="http://schemas.microsoft.com/office/drawing/2010/main">
                <a:solidFill>
                  <a:srgbClr val="FFFFFF"/>
                </a:solidFill>
              </a14:hiddenFill>
            </a:ext>
          </a:extLst>
        </p:spPr>
      </p:pic>
      <p:pic>
        <p:nvPicPr>
          <p:cNvPr id="61444" name="Picture 4" descr="C:\Users\bradyg\AppData\Local\Temp\SNAGHTML3a20b9b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042" y="2246312"/>
            <a:ext cx="5532546" cy="303688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custDataLst>
              <p:tags r:id="rId1"/>
            </p:custDataLst>
          </p:nvPr>
        </p:nvSpPr>
        <p:spPr bwMode="auto">
          <a:xfrm>
            <a:off x="431031" y="13997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 successful API call returns an HTTP OK and the JSON data</a:t>
            </a:r>
          </a:p>
        </p:txBody>
      </p:sp>
    </p:spTree>
    <p:extLst>
      <p:ext uri="{BB962C8B-B14F-4D97-AF65-F5344CB8AC3E}">
        <p14:creationId xmlns:p14="http://schemas.microsoft.com/office/powerpoint/2010/main" val="403132798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HTTP Responses</a:t>
            </a:r>
          </a:p>
        </p:txBody>
      </p:sp>
      <p:sp>
        <p:nvSpPr>
          <p:cNvPr id="9" name="Rectangle 8"/>
          <p:cNvSpPr/>
          <p:nvPr>
            <p:custDataLst>
              <p:tags r:id="rId1"/>
            </p:custDataLst>
          </p:nvPr>
        </p:nvSpPr>
        <p:spPr bwMode="auto">
          <a:xfrm>
            <a:off x="431031" y="13997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An unsuccessful API call returns an HTTP 404 (and no JSON)</a:t>
            </a:r>
          </a:p>
        </p:txBody>
      </p:sp>
      <p:pic>
        <p:nvPicPr>
          <p:cNvPr id="62466" name="Picture 2" descr="C:\Users\bradyg\AppData\Local\Temp\SNAGHTML3a25734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97" y="2246313"/>
            <a:ext cx="5525558" cy="3033052"/>
          </a:xfrm>
          <a:prstGeom prst="rect">
            <a:avLst/>
          </a:prstGeom>
          <a:noFill/>
          <a:extLst>
            <a:ext uri="{909E8E84-426E-40DD-AFC4-6F175D3DCCD1}">
              <a14:hiddenFill xmlns:a14="http://schemas.microsoft.com/office/drawing/2010/main">
                <a:solidFill>
                  <a:srgbClr val="FFFFFF"/>
                </a:solidFill>
              </a14:hiddenFill>
            </a:ext>
          </a:extLst>
        </p:spPr>
      </p:pic>
      <p:pic>
        <p:nvPicPr>
          <p:cNvPr id="62468" name="Picture 4" descr="C:\Users\bradyg\AppData\Local\Temp\SNAGHTML3a263f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3680" y="2246314"/>
            <a:ext cx="5564189" cy="305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85884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89408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57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Building a read only Web API</a:t>
            </a:r>
            <a:endParaRPr lang="en-US" dirty="0"/>
          </a:p>
        </p:txBody>
      </p:sp>
      <p:sp>
        <p:nvSpPr>
          <p:cNvPr id="9" name="Subtitle 8"/>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23801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3326311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93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Making an API Updatable</a:t>
            </a:r>
            <a:endParaRPr lang="en-US" dirty="0"/>
          </a:p>
        </p:txBody>
      </p:sp>
      <p:sp>
        <p:nvSpPr>
          <p:cNvPr id="8" name="Content Placeholder 7"/>
          <p:cNvSpPr>
            <a:spLocks noGrp="1"/>
          </p:cNvSpPr>
          <p:nvPr>
            <p:ph type="body" sz="quarter" idx="10"/>
            <p:custDataLst>
              <p:tags r:id="rId4"/>
            </p:custDataLst>
          </p:nvPr>
        </p:nvSpPr>
        <p:spPr>
          <a:xfrm>
            <a:off x="519112" y="1424049"/>
            <a:ext cx="11149013" cy="181588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clients to modify </a:t>
            </a:r>
            <a:br>
              <a:rPr lang="en-US" sz="4000" dirty="0" smtClean="0">
                <a:latin typeface="Segoe UI Light" pitchFamily="34" charset="0"/>
              </a:rPr>
            </a:br>
            <a:r>
              <a:rPr lang="en-US" sz="4000" dirty="0" smtClean="0">
                <a:latin typeface="Segoe UI Light" pitchFamily="34" charset="0"/>
              </a:rPr>
              <a:t>the state of the server</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Freeform 80"/>
          <p:cNvSpPr>
            <a:spLocks noEditPoints="1"/>
          </p:cNvSpPr>
          <p:nvPr/>
        </p:nvSpPr>
        <p:spPr bwMode="black">
          <a:xfrm>
            <a:off x="9356580" y="1447799"/>
            <a:ext cx="2034982" cy="2468856"/>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9286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15833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Posting Data to a Web API</a:t>
            </a:r>
            <a:endParaRPr lang="en-US" sz="4800" dirty="0"/>
          </a:p>
        </p:txBody>
      </p:sp>
      <p:sp>
        <p:nvSpPr>
          <p:cNvPr id="5" name="TextBox 4"/>
          <p:cNvSpPr txBox="1"/>
          <p:nvPr/>
        </p:nvSpPr>
        <p:spPr>
          <a:xfrm>
            <a:off x="4172603" y="1155118"/>
            <a:ext cx="7598978" cy="397031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 Post(Person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 = _</a:t>
            </a:r>
            <a:r>
              <a:rPr lang="en-US" sz="1400" dirty="0" err="1">
                <a:solidFill>
                  <a:schemeClr val="lt1">
                    <a:alpha val="99000"/>
                  </a:schemeClr>
                </a:solidFill>
                <a:latin typeface="Consolas" pitchFamily="49" charset="0"/>
                <a:cs typeface="Consolas" pitchFamily="49" charset="0"/>
              </a:rPr>
              <a:t>people.Count</a:t>
            </a:r>
            <a:r>
              <a:rPr lang="en-US" sz="1400" dirty="0">
                <a:solidFill>
                  <a:schemeClr val="lt1">
                    <a:alpha val="99000"/>
                  </a:schemeClr>
                </a:solidFill>
                <a:latin typeface="Consolas" pitchFamily="49" charset="0"/>
                <a:cs typeface="Consolas" pitchFamily="49" charset="0"/>
              </a:rPr>
              <a:t> + 1;</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if (_</a:t>
            </a:r>
            <a:r>
              <a:rPr lang="en-US" sz="1400" dirty="0" err="1">
                <a:solidFill>
                  <a:schemeClr val="lt1">
                    <a:alpha val="99000"/>
                  </a:schemeClr>
                </a:solidFill>
                <a:latin typeface="Consolas" pitchFamily="49" charset="0"/>
                <a:cs typeface="Consolas" pitchFamily="49" charset="0"/>
              </a:rPr>
              <a:t>people.Any</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HttpStatusCode.OK</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158338"/>
            <a:ext cx="3427926"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Use HTTP Post:</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Pass a Model</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299789148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664797"/>
          </a:xfrm>
        </p:spPr>
        <p:txBody>
          <a:bodyPr/>
          <a:lstStyle/>
          <a:p>
            <a:r>
              <a:rPr lang="en-US" sz="4800" dirty="0" smtClean="0"/>
              <a:t>Posting Data to a Web API</a:t>
            </a:r>
            <a:endParaRPr lang="en-US" sz="4800" dirty="0"/>
          </a:p>
        </p:txBody>
      </p:sp>
      <p:pic>
        <p:nvPicPr>
          <p:cNvPr id="65538" name="Picture 2" descr="C:\Users\bradyg\AppData\Local\Temp\SNAGHTML672ba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686" y="1202171"/>
            <a:ext cx="6270350" cy="3716667"/>
          </a:xfrm>
          <a:prstGeom prst="rect">
            <a:avLst/>
          </a:prstGeom>
          <a:noFill/>
          <a:extLst>
            <a:ext uri="{909E8E84-426E-40DD-AFC4-6F175D3DCCD1}">
              <a14:hiddenFill xmlns:a14="http://schemas.microsoft.com/office/drawing/2010/main">
                <a:solidFill>
                  <a:srgbClr val="FFFFFF"/>
                </a:solidFill>
              </a14:hiddenFill>
            </a:ext>
          </a:extLst>
        </p:spPr>
      </p:pic>
      <p:pic>
        <p:nvPicPr>
          <p:cNvPr id="655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5569" y="5389344"/>
            <a:ext cx="7666038"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8588" y="2399314"/>
            <a:ext cx="519112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8588" y="1202171"/>
            <a:ext cx="51911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Up Arrow 1"/>
          <p:cNvSpPr/>
          <p:nvPr/>
        </p:nvSpPr>
        <p:spPr bwMode="auto">
          <a:xfrm rot="7200000">
            <a:off x="2053338" y="5129019"/>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Up Arrow 11"/>
          <p:cNvSpPr/>
          <p:nvPr/>
        </p:nvSpPr>
        <p:spPr bwMode="auto">
          <a:xfrm>
            <a:off x="8937460" y="4847431"/>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08218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fade">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65539"/>
                                        </p:tgtEl>
                                        <p:attrNameLst>
                                          <p:attrName>style.visibility</p:attrName>
                                        </p:attrNameLst>
                                      </p:cBhvr>
                                      <p:to>
                                        <p:strVal val="visible"/>
                                      </p:to>
                                    </p:set>
                                    <p:animEffect transition="in" filter="fade">
                                      <p:cBhvr>
                                        <p:cTn id="15" dur="500"/>
                                        <p:tgtEl>
                                          <p:spTgt spid="6553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65541"/>
                                        </p:tgtEl>
                                        <p:attrNameLst>
                                          <p:attrName>style.visibility</p:attrName>
                                        </p:attrNameLst>
                                      </p:cBhvr>
                                      <p:to>
                                        <p:strVal val="visible"/>
                                      </p:to>
                                    </p:set>
                                    <p:animEffect transition="in" filter="fade">
                                      <p:cBhvr>
                                        <p:cTn id="23" dur="500"/>
                                        <p:tgtEl>
                                          <p:spTgt spid="65541"/>
                                        </p:tgtEl>
                                      </p:cBhvr>
                                    </p:animEffect>
                                  </p:childTnLst>
                                </p:cTn>
                              </p:par>
                              <p:par>
                                <p:cTn id="24" presetID="10" presetClass="entr" presetSubtype="0" fill="hold" nodeType="withEffect">
                                  <p:stCondLst>
                                    <p:cond delay="0"/>
                                  </p:stCondLst>
                                  <p:childTnLst>
                                    <p:set>
                                      <p:cBhvr>
                                        <p:cTn id="25" dur="1" fill="hold">
                                          <p:stCondLst>
                                            <p:cond delay="0"/>
                                          </p:stCondLst>
                                        </p:cTn>
                                        <p:tgtEl>
                                          <p:spTgt spid="65542"/>
                                        </p:tgtEl>
                                        <p:attrNameLst>
                                          <p:attrName>style.visibility</p:attrName>
                                        </p:attrNameLst>
                                      </p:cBhvr>
                                      <p:to>
                                        <p:strVal val="visible"/>
                                      </p:to>
                                    </p:set>
                                    <p:animEffect transition="in" filter="fade">
                                      <p:cBhvr>
                                        <p:cTn id="26"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7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Building a Service Layer </a:t>
            </a:r>
            <a:br>
              <a:rPr lang="en-US" dirty="0" smtClean="0"/>
            </a:br>
            <a:r>
              <a:rPr lang="en-US" dirty="0" smtClean="0"/>
              <a:t>with ASP.NET Web API</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86278835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95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Making an </a:t>
            </a:r>
            <a:br>
              <a:rPr lang="en-US" smtClean="0"/>
            </a:br>
            <a:r>
              <a:rPr lang="en-US" smtClean="0"/>
              <a:t>API updatable</a:t>
            </a:r>
            <a:endParaRPr lang="en-US" dirty="0"/>
          </a:p>
        </p:txBody>
      </p:sp>
      <p:sp>
        <p:nvSpPr>
          <p:cNvPr id="3" name="Subtitle 2"/>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68141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95798944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901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Supporting HTML File Upload</a:t>
            </a:r>
            <a:endParaRPr lang="en-US" dirty="0"/>
          </a:p>
        </p:txBody>
      </p:sp>
      <p:sp>
        <p:nvSpPr>
          <p:cNvPr id="4" name="Content Placeholder 3"/>
          <p:cNvSpPr>
            <a:spLocks noGrp="1"/>
          </p:cNvSpPr>
          <p:nvPr>
            <p:ph type="body" sz="quarter" idx="10"/>
            <p:custDataLst>
              <p:tags r:id="rId4"/>
            </p:custDataLst>
          </p:nvPr>
        </p:nvSpPr>
        <p:spPr>
          <a:xfrm>
            <a:off x="519112" y="1424049"/>
            <a:ext cx="11149013" cy="181588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clients to send </a:t>
            </a:r>
            <a:br>
              <a:rPr lang="en-US" sz="4000" dirty="0" smtClean="0">
                <a:latin typeface="Segoe UI Light" pitchFamily="34" charset="0"/>
              </a:rPr>
            </a:br>
            <a:r>
              <a:rPr lang="en-US" sz="4000" dirty="0" smtClean="0">
                <a:latin typeface="Segoe UI Light" pitchFamily="34" charset="0"/>
              </a:rPr>
              <a:t>files from a browser</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0" name="Group 9"/>
          <p:cNvGrpSpPr/>
          <p:nvPr/>
        </p:nvGrpSpPr>
        <p:grpSpPr>
          <a:xfrm>
            <a:off x="9256449" y="1447799"/>
            <a:ext cx="2235244" cy="1346060"/>
            <a:chOff x="2893227" y="1263576"/>
            <a:chExt cx="895245" cy="539115"/>
          </a:xfrm>
        </p:grpSpPr>
        <p:sp>
          <p:nvSpPr>
            <p:cNvPr id="8" name="Freeform 7"/>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9"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71738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09992533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05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Support HTML File Upload</a:t>
            </a:r>
            <a:endParaRPr lang="en-US" dirty="0"/>
          </a:p>
        </p:txBody>
      </p:sp>
      <p:sp>
        <p:nvSpPr>
          <p:cNvPr id="3" name="Content Placeholder 2"/>
          <p:cNvSpPr>
            <a:spLocks noGrp="1"/>
          </p:cNvSpPr>
          <p:nvPr>
            <p:ph type="body" sz="quarter" idx="10"/>
            <p:custDataLst>
              <p:tags r:id="rId4"/>
            </p:custDataLst>
          </p:nvPr>
        </p:nvSpPr>
        <p:spPr>
          <a:xfrm>
            <a:off x="519112" y="1424049"/>
            <a:ext cx="11149013" cy="3410164"/>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IsMimeMultipartContent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checks if multipart</a:t>
            </a:r>
          </a:p>
          <a:p>
            <a:pPr>
              <a:spcAft>
                <a:spcPts val="1200"/>
              </a:spcAft>
            </a:pPr>
            <a:r>
              <a:rPr lang="en-US" sz="4000" dirty="0" err="1" smtClean="0">
                <a:gradFill>
                  <a:gsLst>
                    <a:gs pos="0">
                      <a:schemeClr val="accent2"/>
                    </a:gs>
                    <a:gs pos="100000">
                      <a:schemeClr val="accent2"/>
                    </a:gs>
                  </a:gsLst>
                  <a:lin ang="5400000" scaled="0"/>
                </a:gradFill>
                <a:latin typeface="Segoe UI Light" pitchFamily="34" charset="0"/>
              </a:rPr>
              <a:t>MultipartFormDataStreamProvider</a:t>
            </a:r>
            <a:r>
              <a:rPr lang="en-US" sz="4000" dirty="0" smtClean="0">
                <a:gradFill>
                  <a:gsLst>
                    <a:gs pos="0">
                      <a:schemeClr val="accent2"/>
                    </a:gs>
                    <a:gs pos="100000">
                      <a:schemeClr val="accent2"/>
                    </a:gs>
                  </a:gsLst>
                  <a:lin ang="5400000" scaled="0"/>
                </a:gradFill>
                <a:latin typeface="Segoe UI Light" pitchFamily="34" charset="0"/>
              </a:rPr>
              <a:t>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parses the streams</a:t>
            </a:r>
          </a:p>
          <a:p>
            <a:pPr>
              <a:spcAft>
                <a:spcPts val="1200"/>
              </a:spcAft>
            </a:pPr>
            <a:r>
              <a:rPr lang="en-US" sz="4000" dirty="0" err="1">
                <a:gradFill>
                  <a:gsLst>
                    <a:gs pos="0">
                      <a:schemeClr val="accent2"/>
                    </a:gs>
                    <a:gs pos="100000">
                      <a:schemeClr val="accent2"/>
                    </a:gs>
                  </a:gsLst>
                  <a:lin ang="5400000" scaled="0"/>
                </a:gradFill>
                <a:latin typeface="Segoe UI Light" pitchFamily="34" charset="0"/>
              </a:rPr>
              <a:t>BodyPartFileNames</a:t>
            </a:r>
            <a:r>
              <a:rPr lang="en-US" sz="4000" dirty="0">
                <a:gradFill>
                  <a:gsLst>
                    <a:gs pos="0">
                      <a:schemeClr val="accent2"/>
                    </a:gs>
                    <a:gs pos="100000">
                      <a:schemeClr val="accent2"/>
                    </a:gs>
                  </a:gsLst>
                  <a:lin ang="5400000" scaled="0"/>
                </a:gradFill>
                <a:latin typeface="Segoe UI Light" pitchFamily="34" charset="0"/>
              </a:rPr>
              <a: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returns the list of files sent in the stream</a:t>
            </a:r>
          </a:p>
        </p:txBody>
      </p:sp>
      <p:sp>
        <p:nvSpPr>
          <p:cNvPr id="8" name="Freeform 20"/>
          <p:cNvSpPr>
            <a:spLocks noEditPoints="1"/>
          </p:cNvSpPr>
          <p:nvPr/>
        </p:nvSpPr>
        <p:spPr bwMode="black">
          <a:xfrm>
            <a:off x="8088280" y="3139359"/>
            <a:ext cx="3587783" cy="3110629"/>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chemeClr val="tx1">
              <a:lumMod val="10000"/>
              <a:lumOff val="90000"/>
            </a:schemeClr>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1857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158339"/>
            <a:ext cx="12188825" cy="461342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Uploading Files</a:t>
            </a:r>
            <a:endParaRPr lang="en-US" sz="4800" dirty="0"/>
          </a:p>
        </p:txBody>
      </p:sp>
      <p:sp>
        <p:nvSpPr>
          <p:cNvPr id="5" name="TextBox 4"/>
          <p:cNvSpPr txBox="1"/>
          <p:nvPr/>
        </p:nvSpPr>
        <p:spPr>
          <a:xfrm>
            <a:off x="3861765" y="1155118"/>
            <a:ext cx="7909816" cy="461664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bg1"/>
                </a:solidFill>
                <a:latin typeface="Consolas" pitchFamily="49" charset="0"/>
                <a:cs typeface="Consolas" pitchFamily="49" charset="0"/>
              </a:rPr>
              <a:t>public </a:t>
            </a:r>
            <a:r>
              <a:rPr lang="en-US" sz="1400" dirty="0" err="1">
                <a:solidFill>
                  <a:schemeClr val="bg1"/>
                </a:solidFill>
                <a:latin typeface="Consolas" pitchFamily="49" charset="0"/>
                <a:cs typeface="Consolas" pitchFamily="49" charset="0"/>
              </a:rPr>
              <a:t>async</a:t>
            </a:r>
            <a:r>
              <a:rPr lang="en-US" sz="1400" dirty="0">
                <a:solidFill>
                  <a:schemeClr val="bg1"/>
                </a:solidFill>
                <a:latin typeface="Consolas" pitchFamily="49" charset="0"/>
                <a:cs typeface="Consolas" pitchFamily="49" charset="0"/>
              </a:rPr>
              <a:t> Task&lt;</a:t>
            </a:r>
            <a:r>
              <a:rPr lang="en-US" sz="1400" dirty="0" err="1">
                <a:solidFill>
                  <a:schemeClr val="bg1"/>
                </a:solidFill>
                <a:latin typeface="Consolas" pitchFamily="49" charset="0"/>
                <a:cs typeface="Consolas" pitchFamily="49" charset="0"/>
              </a:rPr>
              <a:t>IList</a:t>
            </a:r>
            <a:r>
              <a:rPr lang="en-US" sz="1400" dirty="0">
                <a:solidFill>
                  <a:schemeClr val="bg1"/>
                </a:solidFill>
                <a:latin typeface="Consolas" pitchFamily="49" charset="0"/>
                <a:cs typeface="Consolas" pitchFamily="49" charset="0"/>
              </a:rPr>
              <a:t>&lt;string&gt;&gt; Post()</a:t>
            </a:r>
          </a:p>
          <a:p>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List&lt;string&gt; result = new List&lt;string&gt;();</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if (</a:t>
            </a:r>
            <a:r>
              <a:rPr lang="en-US" sz="1400" dirty="0" err="1">
                <a:solidFill>
                  <a:schemeClr val="bg1"/>
                </a:solidFill>
                <a:latin typeface="Consolas" pitchFamily="49" charset="0"/>
                <a:cs typeface="Consolas" pitchFamily="49" charset="0"/>
              </a:rPr>
              <a:t>Request.Content.</a:t>
            </a:r>
            <a:r>
              <a:rPr lang="en-US" sz="1400" dirty="0" err="1">
                <a:solidFill>
                  <a:schemeClr val="accent4">
                    <a:lumMod val="60000"/>
                    <a:lumOff val="40000"/>
                  </a:schemeClr>
                </a:solidFill>
                <a:latin typeface="Consolas" pitchFamily="49" charset="0"/>
                <a:cs typeface="Consolas" pitchFamily="49" charset="0"/>
              </a:rPr>
              <a:t>IsMimeMultipartContent</a:t>
            </a:r>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a:t>
            </a:r>
            <a:r>
              <a:rPr lang="en-US" sz="1400" dirty="0" err="1">
                <a:solidFill>
                  <a:schemeClr val="accent4">
                    <a:lumMod val="60000"/>
                    <a:lumOff val="40000"/>
                  </a:schemeClr>
                </a:solidFill>
                <a:latin typeface="Consolas" pitchFamily="49" charset="0"/>
                <a:cs typeface="Consolas" pitchFamily="49" charset="0"/>
              </a:rPr>
              <a:t>MultipartFormDataStreamProvider</a:t>
            </a:r>
            <a:r>
              <a:rPr lang="en-US" sz="1400" dirty="0">
                <a:solidFill>
                  <a:schemeClr val="accent4">
                    <a:lumMod val="60000"/>
                    <a:lumOff val="40000"/>
                  </a:schemeClr>
                </a:solidFill>
                <a:latin typeface="Consolas" pitchFamily="49" charset="0"/>
                <a:cs typeface="Consolas" pitchFamily="49" charset="0"/>
              </a:rPr>
              <a:t> </a:t>
            </a:r>
            <a:r>
              <a:rPr lang="en-US" sz="1400" dirty="0">
                <a:solidFill>
                  <a:schemeClr val="bg1"/>
                </a:solidFill>
                <a:latin typeface="Consolas" pitchFamily="49" charset="0"/>
                <a:cs typeface="Consolas" pitchFamily="49" charset="0"/>
              </a:rPr>
              <a:t>stream =</a:t>
            </a:r>
          </a:p>
          <a:p>
            <a:r>
              <a:rPr lang="en-US" sz="1400" dirty="0">
                <a:solidFill>
                  <a:schemeClr val="bg1"/>
                </a:solidFill>
                <a:latin typeface="Consolas" pitchFamily="49" charset="0"/>
                <a:cs typeface="Consolas" pitchFamily="49" charset="0"/>
              </a:rPr>
              <a:t>            new </a:t>
            </a:r>
            <a:r>
              <a:rPr lang="en-US" sz="1400" dirty="0" err="1">
                <a:solidFill>
                  <a:schemeClr val="accent4">
                    <a:lumMod val="60000"/>
                    <a:lumOff val="40000"/>
                  </a:schemeClr>
                </a:solidFill>
                <a:latin typeface="Consolas" pitchFamily="49" charset="0"/>
                <a:cs typeface="Consolas" pitchFamily="49" charset="0"/>
              </a:rPr>
              <a:t>MultipartFormDataStreamProvider</a:t>
            </a:r>
            <a:r>
              <a:rPr lang="en-US" sz="1400" dirty="0">
                <a:solidFill>
                  <a:schemeClr val="bg1"/>
                </a:solidFill>
                <a:latin typeface="Consolas" pitchFamily="49" charset="0"/>
                <a:cs typeface="Consolas" pitchFamily="49" charset="0"/>
              </a:rPr>
              <a:t>("c:/uploads/");</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IEnumerable</a:t>
            </a:r>
            <a:r>
              <a:rPr lang="en-US" sz="1400" dirty="0">
                <a:solidFill>
                  <a:schemeClr val="bg1"/>
                </a:solidFill>
                <a:latin typeface="Consolas" pitchFamily="49" charset="0"/>
                <a:cs typeface="Consolas" pitchFamily="49" charset="0"/>
              </a:rPr>
              <a:t>&lt;</a:t>
            </a:r>
            <a:r>
              <a:rPr lang="en-US" sz="1400" dirty="0" err="1">
                <a:solidFill>
                  <a:schemeClr val="bg1"/>
                </a:solidFill>
                <a:latin typeface="Consolas" pitchFamily="49" charset="0"/>
                <a:cs typeface="Consolas" pitchFamily="49" charset="0"/>
              </a:rPr>
              <a:t>HttpContent</a:t>
            </a:r>
            <a:r>
              <a:rPr lang="en-US" sz="1400" dirty="0">
                <a:solidFill>
                  <a:schemeClr val="bg1"/>
                </a:solidFill>
                <a:latin typeface="Consolas" pitchFamily="49" charset="0"/>
                <a:cs typeface="Consolas" pitchFamily="49" charset="0"/>
              </a:rPr>
              <a:t>&gt; </a:t>
            </a:r>
            <a:r>
              <a:rPr lang="en-US" sz="1400" dirty="0" err="1">
                <a:solidFill>
                  <a:schemeClr val="bg1"/>
                </a:solidFill>
                <a:latin typeface="Consolas" pitchFamily="49" charset="0"/>
                <a:cs typeface="Consolas" pitchFamily="49" charset="0"/>
              </a:rPr>
              <a:t>bodyparts</a:t>
            </a:r>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await </a:t>
            </a:r>
            <a:r>
              <a:rPr lang="en-US" sz="1400" dirty="0" err="1">
                <a:solidFill>
                  <a:schemeClr val="bg1"/>
                </a:solidFill>
                <a:latin typeface="Consolas" pitchFamily="49" charset="0"/>
                <a:cs typeface="Consolas" pitchFamily="49" charset="0"/>
              </a:rPr>
              <a:t>Request.Content.ReadAsMultipartAsync</a:t>
            </a:r>
            <a:r>
              <a:rPr lang="en-US" sz="1400" dirty="0">
                <a:solidFill>
                  <a:schemeClr val="bg1"/>
                </a:solidFill>
                <a:latin typeface="Consolas" pitchFamily="49" charset="0"/>
                <a:cs typeface="Consolas" pitchFamily="49" charset="0"/>
              </a:rPr>
              <a:t>(stream);</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IDictionary</a:t>
            </a:r>
            <a:r>
              <a:rPr lang="en-US" sz="1400" dirty="0">
                <a:solidFill>
                  <a:schemeClr val="bg1"/>
                </a:solidFill>
                <a:latin typeface="Consolas" pitchFamily="49" charset="0"/>
                <a:cs typeface="Consolas" pitchFamily="49" charset="0"/>
              </a:rPr>
              <a:t>&lt;string, string&gt; </a:t>
            </a:r>
            <a:r>
              <a:rPr lang="en-US" sz="1400" dirty="0" err="1">
                <a:solidFill>
                  <a:schemeClr val="bg1"/>
                </a:solidFill>
                <a:latin typeface="Consolas" pitchFamily="49" charset="0"/>
                <a:cs typeface="Consolas" pitchFamily="49" charset="0"/>
              </a:rPr>
              <a:t>bodyPartFiles</a:t>
            </a:r>
            <a:r>
              <a:rPr lang="en-US" sz="1400" dirty="0">
                <a:solidFill>
                  <a:schemeClr val="bg1"/>
                </a:solidFill>
                <a:latin typeface="Consolas" pitchFamily="49" charset="0"/>
                <a:cs typeface="Consolas" pitchFamily="49" charset="0"/>
              </a:rPr>
              <a:t> </a:t>
            </a:r>
            <a:r>
              <a:rPr lang="en-US" sz="1400" dirty="0" smtClean="0">
                <a:solidFill>
                  <a:schemeClr val="bg1"/>
                </a:solidFill>
                <a:latin typeface="Consolas" pitchFamily="49" charset="0"/>
                <a:cs typeface="Consolas" pitchFamily="49" charset="0"/>
              </a:rPr>
              <a:t>= </a:t>
            </a:r>
            <a:r>
              <a:rPr lang="en-US" sz="1400" dirty="0" err="1" smtClean="0">
                <a:solidFill>
                  <a:schemeClr val="bg1"/>
                </a:solidFill>
                <a:latin typeface="Consolas" pitchFamily="49" charset="0"/>
                <a:cs typeface="Consolas" pitchFamily="49" charset="0"/>
              </a:rPr>
              <a:t>stream.</a:t>
            </a:r>
            <a:r>
              <a:rPr lang="en-US" sz="1400" dirty="0" err="1" smtClean="0">
                <a:solidFill>
                  <a:schemeClr val="accent4">
                    <a:lumMod val="60000"/>
                    <a:lumOff val="40000"/>
                  </a:schemeClr>
                </a:solidFill>
                <a:latin typeface="Consolas" pitchFamily="49" charset="0"/>
                <a:cs typeface="Consolas" pitchFamily="49" charset="0"/>
              </a:rPr>
              <a:t>BodyPartFileNames</a:t>
            </a:r>
            <a:r>
              <a:rPr lang="en-US" sz="1400" dirty="0">
                <a:solidFill>
                  <a:schemeClr val="bg1"/>
                </a:solidFill>
                <a:latin typeface="Consolas" pitchFamily="49" charset="0"/>
                <a:cs typeface="Consolas" pitchFamily="49" charset="0"/>
              </a:rPr>
              <a:t>;</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bodyPartFiles</a:t>
            </a:r>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.Select(</a:t>
            </a:r>
            <a:r>
              <a:rPr lang="en-US" sz="1400" dirty="0" err="1">
                <a:solidFill>
                  <a:schemeClr val="bg1"/>
                </a:solidFill>
                <a:latin typeface="Consolas" pitchFamily="49" charset="0"/>
                <a:cs typeface="Consolas" pitchFamily="49" charset="0"/>
              </a:rPr>
              <a:t>i</a:t>
            </a:r>
            <a:r>
              <a:rPr lang="en-US" sz="1400" dirty="0">
                <a:solidFill>
                  <a:schemeClr val="bg1"/>
                </a:solidFill>
                <a:latin typeface="Consolas" pitchFamily="49" charset="0"/>
                <a:cs typeface="Consolas" pitchFamily="49" charset="0"/>
              </a:rPr>
              <a:t> =&gt; { return </a:t>
            </a:r>
            <a:r>
              <a:rPr lang="en-US" sz="1400" dirty="0" err="1">
                <a:solidFill>
                  <a:schemeClr val="bg1"/>
                </a:solidFill>
                <a:latin typeface="Consolas" pitchFamily="49" charset="0"/>
                <a:cs typeface="Consolas" pitchFamily="49" charset="0"/>
              </a:rPr>
              <a:t>i.Key</a:t>
            </a:r>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ToList</a:t>
            </a:r>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ForEach</a:t>
            </a:r>
            <a:r>
              <a:rPr lang="en-US" sz="1400" dirty="0">
                <a:solidFill>
                  <a:schemeClr val="bg1"/>
                </a:solidFill>
                <a:latin typeface="Consolas" pitchFamily="49" charset="0"/>
                <a:cs typeface="Consolas" pitchFamily="49" charset="0"/>
              </a:rPr>
              <a:t>(x =&gt; </a:t>
            </a:r>
            <a:r>
              <a:rPr lang="en-US" sz="1400" dirty="0" err="1">
                <a:solidFill>
                  <a:schemeClr val="bg1"/>
                </a:solidFill>
                <a:latin typeface="Consolas" pitchFamily="49" charset="0"/>
                <a:cs typeface="Consolas" pitchFamily="49" charset="0"/>
              </a:rPr>
              <a:t>result.Add</a:t>
            </a:r>
            <a:r>
              <a:rPr lang="en-US" sz="1400" dirty="0">
                <a:solidFill>
                  <a:schemeClr val="bg1"/>
                </a:solidFill>
                <a:latin typeface="Consolas" pitchFamily="49" charset="0"/>
                <a:cs typeface="Consolas" pitchFamily="49" charset="0"/>
              </a:rPr>
              <a:t>(x));</a:t>
            </a: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return result;</a:t>
            </a:r>
          </a:p>
          <a:p>
            <a:r>
              <a:rPr lang="en-US" sz="1400" dirty="0">
                <a:solidFill>
                  <a:schemeClr val="bg1"/>
                </a:solidFill>
                <a:latin typeface="Consolas" pitchFamily="49" charset="0"/>
                <a:cs typeface="Consolas" pitchFamily="49" charset="0"/>
              </a:rPr>
              <a:t>}</a:t>
            </a:r>
            <a:endParaRPr lang="en-US" sz="1400" dirty="0" smtClean="0">
              <a:solidFill>
                <a:schemeClr val="bg1"/>
              </a:solidFill>
              <a:latin typeface="Consolas" pitchFamily="49" charset="0"/>
              <a:cs typeface="Consolas" pitchFamily="49" charset="0"/>
            </a:endParaRPr>
          </a:p>
        </p:txBody>
      </p:sp>
      <p:sp>
        <p:nvSpPr>
          <p:cNvPr id="8" name="Rectangle 7"/>
          <p:cNvSpPr/>
          <p:nvPr/>
        </p:nvSpPr>
        <p:spPr>
          <a:xfrm>
            <a:off x="433839" y="1158338"/>
            <a:ext cx="3427926"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Use HTTP Post:</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Pass a Model</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12802561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90" name="Picture 6" descr="C:\Users\bradyg\AppData\Local\Temp\SNAGHTMLaf58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396" y="2028442"/>
            <a:ext cx="5551542" cy="32911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So what happens during upload?</a:t>
            </a:r>
            <a:endParaRPr lang="en-US" dirty="0"/>
          </a:p>
        </p:txBody>
      </p:sp>
      <p:sp>
        <p:nvSpPr>
          <p:cNvPr id="4" name="Text Placeholder 3"/>
          <p:cNvSpPr>
            <a:spLocks noGrp="1"/>
          </p:cNvSpPr>
          <p:nvPr>
            <p:ph type="body" idx="1"/>
          </p:nvPr>
        </p:nvSpPr>
        <p:spPr>
          <a:xfrm>
            <a:off x="519113" y="1503200"/>
            <a:ext cx="5486400" cy="387798"/>
          </a:xfrm>
        </p:spPr>
        <p:txBody>
          <a:bodyPr/>
          <a:lstStyle/>
          <a:p>
            <a:r>
              <a:rPr lang="en-US" sz="2800" dirty="0" smtClean="0"/>
              <a:t>Request – Note incoming filename</a:t>
            </a:r>
            <a:endParaRPr lang="en-US" sz="2800" dirty="0"/>
          </a:p>
        </p:txBody>
      </p:sp>
      <p:sp>
        <p:nvSpPr>
          <p:cNvPr id="6" name="Text Placeholder 5"/>
          <p:cNvSpPr>
            <a:spLocks noGrp="1"/>
          </p:cNvSpPr>
          <p:nvPr>
            <p:ph type="body" sz="quarter" idx="3"/>
          </p:nvPr>
        </p:nvSpPr>
        <p:spPr>
          <a:xfrm>
            <a:off x="6181725" y="1503200"/>
            <a:ext cx="5486400" cy="387798"/>
          </a:xfrm>
        </p:spPr>
        <p:txBody>
          <a:bodyPr/>
          <a:lstStyle/>
          <a:p>
            <a:r>
              <a:rPr lang="en-US" sz="2800" dirty="0" smtClean="0"/>
              <a:t>Response – Note saved filename</a:t>
            </a:r>
            <a:endParaRPr lang="en-US" sz="2800" dirty="0"/>
          </a:p>
        </p:txBody>
      </p:sp>
      <p:pic>
        <p:nvPicPr>
          <p:cNvPr id="67586" name="Picture 2" descr="C:\Users\bradyg\AppData\Local\Temp\SNAGHTMLaba1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396" y="2028442"/>
            <a:ext cx="5551542" cy="2812692"/>
          </a:xfrm>
          <a:prstGeom prst="rect">
            <a:avLst/>
          </a:prstGeom>
          <a:noFill/>
          <a:extLst>
            <a:ext uri="{909E8E84-426E-40DD-AFC4-6F175D3DCCD1}">
              <a14:hiddenFill xmlns:a14="http://schemas.microsoft.com/office/drawing/2010/main">
                <a:solidFill>
                  <a:srgbClr val="FFFFFF"/>
                </a:solidFill>
              </a14:hiddenFill>
            </a:ext>
          </a:extLst>
        </p:spPr>
      </p:pic>
      <p:pic>
        <p:nvPicPr>
          <p:cNvPr id="67592" name="Picture 8" descr="C:\Users\bradyg\AppData\Local\Temp\SNAGHTMLb0561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7492" y="2028442"/>
            <a:ext cx="5551541" cy="3291142"/>
          </a:xfrm>
          <a:prstGeom prst="rect">
            <a:avLst/>
          </a:prstGeom>
          <a:noFill/>
          <a:extLst>
            <a:ext uri="{909E8E84-426E-40DD-AFC4-6F175D3DCCD1}">
              <a14:hiddenFill xmlns:a14="http://schemas.microsoft.com/office/drawing/2010/main">
                <a:solidFill>
                  <a:srgbClr val="FFFFFF"/>
                </a:solidFill>
              </a14:hiddenFill>
            </a:ext>
          </a:extLst>
        </p:spPr>
      </p:pic>
      <p:pic>
        <p:nvPicPr>
          <p:cNvPr id="67588" name="Picture 4" descr="C:\Users\bradyg\AppData\Local\Temp\SNAGHTMLadabd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7492" y="2028442"/>
            <a:ext cx="5551541" cy="2812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5605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7586"/>
                                        </p:tgtEl>
                                        <p:attrNameLst>
                                          <p:attrName>style.visibility</p:attrName>
                                        </p:attrNameLst>
                                      </p:cBhvr>
                                      <p:to>
                                        <p:strVal val="visible"/>
                                      </p:to>
                                    </p:set>
                                    <p:animEffect transition="in" filter="fade">
                                      <p:cBhvr>
                                        <p:cTn id="10" dur="500"/>
                                        <p:tgtEl>
                                          <p:spTgt spid="6758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7588"/>
                                        </p:tgtEl>
                                        <p:attrNameLst>
                                          <p:attrName>style.visibility</p:attrName>
                                        </p:attrNameLst>
                                      </p:cBhvr>
                                      <p:to>
                                        <p:strVal val="visible"/>
                                      </p:to>
                                    </p:set>
                                    <p:animEffect transition="in" filter="fade">
                                      <p:cBhvr>
                                        <p:cTn id="18" dur="500"/>
                                        <p:tgtEl>
                                          <p:spTgt spid="675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67586"/>
                                        </p:tgtEl>
                                      </p:cBhvr>
                                    </p:animEffect>
                                    <p:set>
                                      <p:cBhvr>
                                        <p:cTn id="23" dur="1" fill="hold">
                                          <p:stCondLst>
                                            <p:cond delay="499"/>
                                          </p:stCondLst>
                                        </p:cTn>
                                        <p:tgtEl>
                                          <p:spTgt spid="67586"/>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67590"/>
                                        </p:tgtEl>
                                        <p:attrNameLst>
                                          <p:attrName>style.visibility</p:attrName>
                                        </p:attrNameLst>
                                      </p:cBhvr>
                                      <p:to>
                                        <p:strVal val="visible"/>
                                      </p:to>
                                    </p:set>
                                    <p:animEffect transition="in" filter="fade">
                                      <p:cBhvr>
                                        <p:cTn id="26" dur="500"/>
                                        <p:tgtEl>
                                          <p:spTgt spid="6759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67588"/>
                                        </p:tgtEl>
                                      </p:cBhvr>
                                    </p:animEffect>
                                    <p:set>
                                      <p:cBhvr>
                                        <p:cTn id="31" dur="1" fill="hold">
                                          <p:stCondLst>
                                            <p:cond delay="499"/>
                                          </p:stCondLst>
                                        </p:cTn>
                                        <p:tgtEl>
                                          <p:spTgt spid="67588"/>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67592"/>
                                        </p:tgtEl>
                                        <p:attrNameLst>
                                          <p:attrName>style.visibility</p:attrName>
                                        </p:attrNameLst>
                                      </p:cBhvr>
                                      <p:to>
                                        <p:strVal val="visible"/>
                                      </p:to>
                                    </p:set>
                                    <p:animEffect transition="in" filter="fade">
                                      <p:cBhvr>
                                        <p:cTn id="34" dur="5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7973304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03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ctrTitle"/>
          </p:nvPr>
        </p:nvSpPr>
        <p:spPr/>
        <p:txBody>
          <a:bodyPr/>
          <a:lstStyle/>
          <a:p>
            <a:r>
              <a:rPr lang="en-US" smtClean="0"/>
              <a:t>HTML file upload</a:t>
            </a:r>
            <a:endParaRPr lang="en-US" dirty="0"/>
          </a:p>
        </p:txBody>
      </p:sp>
      <p:sp>
        <p:nvSpPr>
          <p:cNvPr id="8" name="Subtitle 7"/>
          <p:cNvSpPr>
            <a:spLocks noGrp="1"/>
          </p:cNvSpPr>
          <p:nvPr>
            <p:ph type="subTitle" idx="1"/>
          </p:nvPr>
        </p:nvSpPr>
        <p:spPr/>
        <p:txBody>
          <a:bodyPr/>
          <a:lstStyle/>
          <a:p>
            <a:r>
              <a:rPr lang="en-US" dirty="0" smtClean="0"/>
              <a:t>Using </a:t>
            </a:r>
            <a:r>
              <a:rPr lang="en-US" dirty="0" err="1" smtClean="0"/>
              <a:t>HttpContent</a:t>
            </a:r>
            <a:r>
              <a:rPr lang="en-US" dirty="0" smtClean="0"/>
              <a:t> to work with the body of the request</a:t>
            </a:r>
            <a:endParaRPr lang="en-US" dirty="0"/>
          </a:p>
        </p:txBody>
      </p:sp>
      <p:sp>
        <p:nvSpPr>
          <p:cNvPr id="9" name="Text Placeholder 8"/>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125636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Web API is a part of ASP.NET</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sp>
        <p:nvSpPr>
          <p:cNvPr id="35" name="Rectangle 34"/>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82343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96535908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8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Self Hosting Your Web API</a:t>
            </a:r>
            <a:endParaRPr lang="en-US" dirty="0"/>
          </a:p>
        </p:txBody>
      </p:sp>
      <p:sp>
        <p:nvSpPr>
          <p:cNvPr id="4" name="Content Placeholder 3"/>
          <p:cNvSpPr>
            <a:spLocks noGrp="1"/>
          </p:cNvSpPr>
          <p:nvPr>
            <p:ph type="body" sz="quarter" idx="10"/>
            <p:custDataLst>
              <p:tags r:id="rId4"/>
            </p:custDataLst>
          </p:nvPr>
        </p:nvSpPr>
        <p:spPr>
          <a:xfrm>
            <a:off x="519112" y="1424049"/>
            <a:ext cx="11149013" cy="355174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r>
              <a:rPr lang="en-US" sz="4000" dirty="0" smtClean="0">
                <a:gradFill>
                  <a:gsLst>
                    <a:gs pos="0">
                      <a:schemeClr val="accent2"/>
                    </a:gs>
                    <a:gs pos="100000">
                      <a:schemeClr val="accent2"/>
                    </a:gs>
                  </a:gsLst>
                  <a:lin ang="5400000" scaled="0"/>
                </a:gradFill>
                <a:latin typeface="Segoe UI Light" pitchFamily="34" charset="0"/>
              </a:rPr>
              <a:t>? </a:t>
            </a:r>
            <a:endParaRPr lang="en-US" sz="4000" dirty="0">
              <a:gradFill>
                <a:gsLst>
                  <a:gs pos="0">
                    <a:schemeClr val="accent2"/>
                  </a:gs>
                  <a:gs pos="100000">
                    <a:schemeClr val="accent2"/>
                  </a:gs>
                </a:gsLst>
                <a:lin ang="5400000" scaled="0"/>
              </a:gradFill>
              <a:latin typeface="Segoe UI Light" pitchFamily="34" charset="0"/>
            </a:endParaRPr>
          </a:p>
          <a:p>
            <a:pPr>
              <a:spcAft>
                <a:spcPts val="1200"/>
              </a:spcAft>
            </a:pPr>
            <a:r>
              <a:rPr lang="en-US" dirty="0" smtClean="0">
                <a:latin typeface="Segoe UI Light" pitchFamily="34" charset="0"/>
              </a:rPr>
              <a:t>More granular control</a:t>
            </a:r>
          </a:p>
          <a:p>
            <a:pPr>
              <a:spcAft>
                <a:spcPts val="1200"/>
              </a:spcAft>
            </a:pPr>
            <a:r>
              <a:rPr lang="en-US" dirty="0" smtClean="0">
                <a:latin typeface="Segoe UI Light" pitchFamily="34" charset="0"/>
              </a:rPr>
              <a:t>No need for a web server</a:t>
            </a:r>
          </a:p>
          <a:p>
            <a:pPr>
              <a:spcAft>
                <a:spcPts val="1200"/>
              </a:spcAft>
            </a:pPr>
            <a:r>
              <a:rPr lang="en-US" dirty="0" smtClean="0">
                <a:latin typeface="Segoe UI Light" pitchFamily="34" charset="0"/>
              </a:rPr>
              <a:t>Isolated cases requiring minimal resources via</a:t>
            </a:r>
            <a:br>
              <a:rPr lang="en-US" dirty="0" smtClean="0">
                <a:latin typeface="Segoe UI Light" pitchFamily="34" charset="0"/>
              </a:rPr>
            </a:br>
            <a:r>
              <a:rPr lang="en-US" dirty="0" smtClean="0">
                <a:latin typeface="Segoe UI Light" pitchFamily="34" charset="0"/>
              </a:rPr>
              <a:t>standard protocol sets</a:t>
            </a:r>
          </a:p>
          <a:p>
            <a:pPr>
              <a:spcAft>
                <a:spcPts val="1200"/>
              </a:spcAft>
            </a:pPr>
            <a:r>
              <a:rPr lang="en-US" sz="4000" dirty="0">
                <a:solidFill>
                  <a:schemeClr val="accent6">
                    <a:lumMod val="60000"/>
                    <a:lumOff val="40000"/>
                  </a:schemeClr>
                </a:solidFill>
                <a:latin typeface="Segoe UI Light" pitchFamily="34" charset="0"/>
              </a:rPr>
              <a:t>Why Not?</a:t>
            </a:r>
            <a:endParaRPr lang="en-US" sz="4000" dirty="0" smtClean="0">
              <a:solidFill>
                <a:schemeClr val="accent6">
                  <a:lumMod val="60000"/>
                  <a:lumOff val="40000"/>
                </a:schemeClr>
              </a:solidFill>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9" name="Group 8"/>
          <p:cNvGrpSpPr/>
          <p:nvPr/>
        </p:nvGrpSpPr>
        <p:grpSpPr bwMode="black">
          <a:xfrm>
            <a:off x="9380550" y="1447799"/>
            <a:ext cx="1987042" cy="2235868"/>
            <a:chOff x="1752600" y="4267200"/>
            <a:chExt cx="1157286" cy="1302545"/>
          </a:xfrm>
        </p:grpSpPr>
        <p:sp>
          <p:nvSpPr>
            <p:cNvPr id="10" name="Freeform 219"/>
            <p:cNvSpPr>
              <a:spLocks/>
            </p:cNvSpPr>
            <p:nvPr/>
          </p:nvSpPr>
          <p:spPr bwMode="black">
            <a:xfrm>
              <a:off x="2573475" y="4995891"/>
              <a:ext cx="330824" cy="573854"/>
            </a:xfrm>
            <a:custGeom>
              <a:avLst/>
              <a:gdLst>
                <a:gd name="T0" fmla="*/ 157 w 351"/>
                <a:gd name="T1" fmla="*/ 2 h 609"/>
                <a:gd name="T2" fmla="*/ 155 w 351"/>
                <a:gd name="T3" fmla="*/ 104 h 609"/>
                <a:gd name="T4" fmla="*/ 180 w 351"/>
                <a:gd name="T5" fmla="*/ 99 h 609"/>
                <a:gd name="T6" fmla="*/ 231 w 351"/>
                <a:gd name="T7" fmla="*/ 121 h 609"/>
                <a:gd name="T8" fmla="*/ 252 w 351"/>
                <a:gd name="T9" fmla="*/ 174 h 609"/>
                <a:gd name="T10" fmla="*/ 251 w 351"/>
                <a:gd name="T11" fmla="*/ 212 h 609"/>
                <a:gd name="T12" fmla="*/ 251 w 351"/>
                <a:gd name="T13" fmla="*/ 212 h 609"/>
                <a:gd name="T14" fmla="*/ 247 w 351"/>
                <a:gd name="T15" fmla="*/ 387 h 609"/>
                <a:gd name="T16" fmla="*/ 247 w 351"/>
                <a:gd name="T17" fmla="*/ 387 h 609"/>
                <a:gd name="T18" fmla="*/ 246 w 351"/>
                <a:gd name="T19" fmla="*/ 438 h 609"/>
                <a:gd name="T20" fmla="*/ 223 w 351"/>
                <a:gd name="T21" fmla="*/ 489 h 609"/>
                <a:gd name="T22" fmla="*/ 171 w 351"/>
                <a:gd name="T23" fmla="*/ 510 h 609"/>
                <a:gd name="T24" fmla="*/ 120 w 351"/>
                <a:gd name="T25" fmla="*/ 487 h 609"/>
                <a:gd name="T26" fmla="*/ 100 w 351"/>
                <a:gd name="T27" fmla="*/ 435 h 609"/>
                <a:gd name="T28" fmla="*/ 101 w 351"/>
                <a:gd name="T29" fmla="*/ 395 h 609"/>
                <a:gd name="T30" fmla="*/ 4 w 351"/>
                <a:gd name="T31" fmla="*/ 311 h 609"/>
                <a:gd name="T32" fmla="*/ 1 w 351"/>
                <a:gd name="T33" fmla="*/ 433 h 609"/>
                <a:gd name="T34" fmla="*/ 49 w 351"/>
                <a:gd name="T35" fmla="*/ 555 h 609"/>
                <a:gd name="T36" fmla="*/ 169 w 351"/>
                <a:gd name="T37" fmla="*/ 608 h 609"/>
                <a:gd name="T38" fmla="*/ 292 w 351"/>
                <a:gd name="T39" fmla="*/ 561 h 609"/>
                <a:gd name="T40" fmla="*/ 292 w 351"/>
                <a:gd name="T41" fmla="*/ 561 h 609"/>
                <a:gd name="T42" fmla="*/ 345 w 351"/>
                <a:gd name="T43" fmla="*/ 441 h 609"/>
                <a:gd name="T44" fmla="*/ 350 w 351"/>
                <a:gd name="T45" fmla="*/ 176 h 609"/>
                <a:gd name="T46" fmla="*/ 303 w 351"/>
                <a:gd name="T47" fmla="*/ 53 h 609"/>
                <a:gd name="T48" fmla="*/ 183 w 351"/>
                <a:gd name="T49" fmla="*/ 0 h 609"/>
                <a:gd name="T50" fmla="*/ 157 w 351"/>
                <a:gd name="T51" fmla="*/ 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1" h="609">
                  <a:moveTo>
                    <a:pt x="157" y="2"/>
                  </a:moveTo>
                  <a:cubicBezTo>
                    <a:pt x="155" y="104"/>
                    <a:pt x="155" y="104"/>
                    <a:pt x="155" y="104"/>
                  </a:cubicBezTo>
                  <a:cubicBezTo>
                    <a:pt x="163" y="101"/>
                    <a:pt x="171" y="99"/>
                    <a:pt x="180" y="99"/>
                  </a:cubicBezTo>
                  <a:cubicBezTo>
                    <a:pt x="201" y="99"/>
                    <a:pt x="218" y="108"/>
                    <a:pt x="231" y="121"/>
                  </a:cubicBezTo>
                  <a:cubicBezTo>
                    <a:pt x="244" y="135"/>
                    <a:pt x="252" y="153"/>
                    <a:pt x="252" y="174"/>
                  </a:cubicBezTo>
                  <a:cubicBezTo>
                    <a:pt x="251" y="212"/>
                    <a:pt x="251" y="212"/>
                    <a:pt x="251" y="212"/>
                  </a:cubicBezTo>
                  <a:cubicBezTo>
                    <a:pt x="251" y="212"/>
                    <a:pt x="251" y="212"/>
                    <a:pt x="251" y="212"/>
                  </a:cubicBezTo>
                  <a:cubicBezTo>
                    <a:pt x="247" y="387"/>
                    <a:pt x="247" y="387"/>
                    <a:pt x="247" y="387"/>
                  </a:cubicBezTo>
                  <a:cubicBezTo>
                    <a:pt x="247" y="387"/>
                    <a:pt x="247" y="387"/>
                    <a:pt x="247" y="387"/>
                  </a:cubicBezTo>
                  <a:cubicBezTo>
                    <a:pt x="246" y="438"/>
                    <a:pt x="246" y="438"/>
                    <a:pt x="246" y="438"/>
                  </a:cubicBezTo>
                  <a:cubicBezTo>
                    <a:pt x="245" y="459"/>
                    <a:pt x="237" y="476"/>
                    <a:pt x="223" y="489"/>
                  </a:cubicBezTo>
                  <a:cubicBezTo>
                    <a:pt x="210" y="502"/>
                    <a:pt x="191" y="510"/>
                    <a:pt x="171" y="510"/>
                  </a:cubicBezTo>
                  <a:cubicBezTo>
                    <a:pt x="151" y="509"/>
                    <a:pt x="133" y="501"/>
                    <a:pt x="120" y="487"/>
                  </a:cubicBezTo>
                  <a:cubicBezTo>
                    <a:pt x="107" y="474"/>
                    <a:pt x="99" y="455"/>
                    <a:pt x="100" y="435"/>
                  </a:cubicBezTo>
                  <a:cubicBezTo>
                    <a:pt x="101" y="395"/>
                    <a:pt x="101" y="395"/>
                    <a:pt x="101" y="395"/>
                  </a:cubicBezTo>
                  <a:cubicBezTo>
                    <a:pt x="42" y="375"/>
                    <a:pt x="16" y="338"/>
                    <a:pt x="4" y="311"/>
                  </a:cubicBezTo>
                  <a:cubicBezTo>
                    <a:pt x="1" y="433"/>
                    <a:pt x="1" y="433"/>
                    <a:pt x="1" y="433"/>
                  </a:cubicBezTo>
                  <a:cubicBezTo>
                    <a:pt x="0" y="480"/>
                    <a:pt x="18" y="524"/>
                    <a:pt x="49" y="555"/>
                  </a:cubicBezTo>
                  <a:cubicBezTo>
                    <a:pt x="79" y="587"/>
                    <a:pt x="122" y="607"/>
                    <a:pt x="169" y="608"/>
                  </a:cubicBezTo>
                  <a:cubicBezTo>
                    <a:pt x="216" y="609"/>
                    <a:pt x="260" y="591"/>
                    <a:pt x="292" y="561"/>
                  </a:cubicBezTo>
                  <a:cubicBezTo>
                    <a:pt x="292" y="561"/>
                    <a:pt x="292" y="561"/>
                    <a:pt x="292" y="561"/>
                  </a:cubicBezTo>
                  <a:cubicBezTo>
                    <a:pt x="323" y="530"/>
                    <a:pt x="343" y="488"/>
                    <a:pt x="345" y="441"/>
                  </a:cubicBezTo>
                  <a:cubicBezTo>
                    <a:pt x="350" y="176"/>
                    <a:pt x="350" y="176"/>
                    <a:pt x="350" y="176"/>
                  </a:cubicBezTo>
                  <a:cubicBezTo>
                    <a:pt x="351" y="128"/>
                    <a:pt x="333" y="85"/>
                    <a:pt x="303" y="53"/>
                  </a:cubicBezTo>
                  <a:cubicBezTo>
                    <a:pt x="273" y="22"/>
                    <a:pt x="230" y="1"/>
                    <a:pt x="183" y="0"/>
                  </a:cubicBezTo>
                  <a:cubicBezTo>
                    <a:pt x="174" y="0"/>
                    <a:pt x="165" y="1"/>
                    <a:pt x="157"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 name="Freeform 220"/>
            <p:cNvSpPr>
              <a:spLocks/>
            </p:cNvSpPr>
            <p:nvPr/>
          </p:nvSpPr>
          <p:spPr bwMode="black">
            <a:xfrm>
              <a:off x="2579062" y="4756453"/>
              <a:ext cx="330824" cy="573854"/>
            </a:xfrm>
            <a:custGeom>
              <a:avLst/>
              <a:gdLst>
                <a:gd name="T0" fmla="*/ 182 w 351"/>
                <a:gd name="T1" fmla="*/ 1 h 609"/>
                <a:gd name="T2" fmla="*/ 60 w 351"/>
                <a:gd name="T3" fmla="*/ 48 h 609"/>
                <a:gd name="T4" fmla="*/ 60 w 351"/>
                <a:gd name="T5" fmla="*/ 49 h 609"/>
                <a:gd name="T6" fmla="*/ 7 w 351"/>
                <a:gd name="T7" fmla="*/ 169 h 609"/>
                <a:gd name="T8" fmla="*/ 1 w 351"/>
                <a:gd name="T9" fmla="*/ 433 h 609"/>
                <a:gd name="T10" fmla="*/ 48 w 351"/>
                <a:gd name="T11" fmla="*/ 556 h 609"/>
                <a:gd name="T12" fmla="*/ 169 w 351"/>
                <a:gd name="T13" fmla="*/ 609 h 609"/>
                <a:gd name="T14" fmla="*/ 194 w 351"/>
                <a:gd name="T15" fmla="*/ 607 h 609"/>
                <a:gd name="T16" fmla="*/ 197 w 351"/>
                <a:gd name="T17" fmla="*/ 505 h 609"/>
                <a:gd name="T18" fmla="*/ 171 w 351"/>
                <a:gd name="T19" fmla="*/ 510 h 609"/>
                <a:gd name="T20" fmla="*/ 120 w 351"/>
                <a:gd name="T21" fmla="*/ 488 h 609"/>
                <a:gd name="T22" fmla="*/ 99 w 351"/>
                <a:gd name="T23" fmla="*/ 436 h 609"/>
                <a:gd name="T24" fmla="*/ 104 w 351"/>
                <a:gd name="T25" fmla="*/ 227 h 609"/>
                <a:gd name="T26" fmla="*/ 104 w 351"/>
                <a:gd name="T27" fmla="*/ 220 h 609"/>
                <a:gd name="T28" fmla="*/ 105 w 351"/>
                <a:gd name="T29" fmla="*/ 171 h 609"/>
                <a:gd name="T30" fmla="*/ 128 w 351"/>
                <a:gd name="T31" fmla="*/ 120 h 609"/>
                <a:gd name="T32" fmla="*/ 180 w 351"/>
                <a:gd name="T33" fmla="*/ 99 h 609"/>
                <a:gd name="T34" fmla="*/ 231 w 351"/>
                <a:gd name="T35" fmla="*/ 122 h 609"/>
                <a:gd name="T36" fmla="*/ 251 w 351"/>
                <a:gd name="T37" fmla="*/ 174 h 609"/>
                <a:gd name="T38" fmla="*/ 250 w 351"/>
                <a:gd name="T39" fmla="*/ 214 h 609"/>
                <a:gd name="T40" fmla="*/ 347 w 351"/>
                <a:gd name="T41" fmla="*/ 299 h 609"/>
                <a:gd name="T42" fmla="*/ 350 w 351"/>
                <a:gd name="T43" fmla="*/ 176 h 609"/>
                <a:gd name="T44" fmla="*/ 302 w 351"/>
                <a:gd name="T45" fmla="*/ 54 h 609"/>
                <a:gd name="T46" fmla="*/ 182 w 351"/>
                <a:gd name="T47" fmla="*/ 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609">
                  <a:moveTo>
                    <a:pt x="182" y="1"/>
                  </a:moveTo>
                  <a:cubicBezTo>
                    <a:pt x="135" y="0"/>
                    <a:pt x="91" y="18"/>
                    <a:pt x="60" y="48"/>
                  </a:cubicBezTo>
                  <a:cubicBezTo>
                    <a:pt x="60" y="48"/>
                    <a:pt x="60" y="49"/>
                    <a:pt x="60" y="49"/>
                  </a:cubicBezTo>
                  <a:cubicBezTo>
                    <a:pt x="28" y="79"/>
                    <a:pt x="8" y="122"/>
                    <a:pt x="7" y="169"/>
                  </a:cubicBezTo>
                  <a:cubicBezTo>
                    <a:pt x="1" y="433"/>
                    <a:pt x="1" y="433"/>
                    <a:pt x="1" y="433"/>
                  </a:cubicBezTo>
                  <a:cubicBezTo>
                    <a:pt x="0" y="481"/>
                    <a:pt x="18" y="524"/>
                    <a:pt x="48" y="556"/>
                  </a:cubicBezTo>
                  <a:cubicBezTo>
                    <a:pt x="79" y="588"/>
                    <a:pt x="121" y="608"/>
                    <a:pt x="169" y="609"/>
                  </a:cubicBezTo>
                  <a:cubicBezTo>
                    <a:pt x="177" y="609"/>
                    <a:pt x="186" y="608"/>
                    <a:pt x="194" y="607"/>
                  </a:cubicBezTo>
                  <a:cubicBezTo>
                    <a:pt x="197" y="505"/>
                    <a:pt x="197" y="505"/>
                    <a:pt x="197" y="505"/>
                  </a:cubicBezTo>
                  <a:cubicBezTo>
                    <a:pt x="189" y="508"/>
                    <a:pt x="180" y="510"/>
                    <a:pt x="171" y="510"/>
                  </a:cubicBezTo>
                  <a:cubicBezTo>
                    <a:pt x="151" y="510"/>
                    <a:pt x="133" y="501"/>
                    <a:pt x="120" y="488"/>
                  </a:cubicBezTo>
                  <a:cubicBezTo>
                    <a:pt x="107" y="474"/>
                    <a:pt x="99" y="456"/>
                    <a:pt x="99" y="436"/>
                  </a:cubicBezTo>
                  <a:cubicBezTo>
                    <a:pt x="104" y="227"/>
                    <a:pt x="104" y="227"/>
                    <a:pt x="104" y="227"/>
                  </a:cubicBezTo>
                  <a:cubicBezTo>
                    <a:pt x="104" y="220"/>
                    <a:pt x="104" y="220"/>
                    <a:pt x="104" y="220"/>
                  </a:cubicBezTo>
                  <a:cubicBezTo>
                    <a:pt x="105" y="171"/>
                    <a:pt x="105" y="171"/>
                    <a:pt x="105" y="171"/>
                  </a:cubicBezTo>
                  <a:cubicBezTo>
                    <a:pt x="106" y="151"/>
                    <a:pt x="114" y="133"/>
                    <a:pt x="128" y="120"/>
                  </a:cubicBezTo>
                  <a:cubicBezTo>
                    <a:pt x="142" y="107"/>
                    <a:pt x="160" y="99"/>
                    <a:pt x="180" y="99"/>
                  </a:cubicBezTo>
                  <a:cubicBezTo>
                    <a:pt x="200" y="100"/>
                    <a:pt x="218" y="108"/>
                    <a:pt x="231" y="122"/>
                  </a:cubicBezTo>
                  <a:cubicBezTo>
                    <a:pt x="244" y="136"/>
                    <a:pt x="252" y="154"/>
                    <a:pt x="251" y="174"/>
                  </a:cubicBezTo>
                  <a:cubicBezTo>
                    <a:pt x="250" y="214"/>
                    <a:pt x="250" y="214"/>
                    <a:pt x="250" y="214"/>
                  </a:cubicBezTo>
                  <a:cubicBezTo>
                    <a:pt x="309" y="234"/>
                    <a:pt x="335" y="271"/>
                    <a:pt x="347" y="299"/>
                  </a:cubicBezTo>
                  <a:cubicBezTo>
                    <a:pt x="350" y="176"/>
                    <a:pt x="350" y="176"/>
                    <a:pt x="350" y="176"/>
                  </a:cubicBezTo>
                  <a:cubicBezTo>
                    <a:pt x="351" y="129"/>
                    <a:pt x="333" y="85"/>
                    <a:pt x="302" y="54"/>
                  </a:cubicBezTo>
                  <a:cubicBezTo>
                    <a:pt x="272" y="22"/>
                    <a:pt x="229" y="2"/>
                    <a:pt x="18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Freeform 221"/>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222"/>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223"/>
            <p:cNvSpPr>
              <a:spLocks/>
            </p:cNvSpPr>
            <p:nvPr/>
          </p:nvSpPr>
          <p:spPr bwMode="black">
            <a:xfrm>
              <a:off x="1977672" y="4663072"/>
              <a:ext cx="606178" cy="195940"/>
            </a:xfrm>
            <a:custGeom>
              <a:avLst/>
              <a:gdLst>
                <a:gd name="T0" fmla="*/ 643 w 643"/>
                <a:gd name="T1" fmla="*/ 132 h 208"/>
                <a:gd name="T2" fmla="*/ 438 w 643"/>
                <a:gd name="T3" fmla="*/ 150 h 208"/>
                <a:gd name="T4" fmla="*/ 0 w 643"/>
                <a:gd name="T5" fmla="*/ 0 h 208"/>
                <a:gd name="T6" fmla="*/ 0 w 643"/>
                <a:gd name="T7" fmla="*/ 103 h 208"/>
                <a:gd name="T8" fmla="*/ 39 w 643"/>
                <a:gd name="T9" fmla="*/ 130 h 208"/>
                <a:gd name="T10" fmla="*/ 438 w 643"/>
                <a:gd name="T11" fmla="*/ 208 h 208"/>
                <a:gd name="T12" fmla="*/ 606 w 643"/>
                <a:gd name="T13" fmla="*/ 197 h 208"/>
                <a:gd name="T14" fmla="*/ 643 w 643"/>
                <a:gd name="T15" fmla="*/ 132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208">
                  <a:moveTo>
                    <a:pt x="643" y="132"/>
                  </a:moveTo>
                  <a:cubicBezTo>
                    <a:pt x="582" y="143"/>
                    <a:pt x="512" y="150"/>
                    <a:pt x="438" y="150"/>
                  </a:cubicBezTo>
                  <a:cubicBezTo>
                    <a:pt x="196" y="150"/>
                    <a:pt x="0" y="82"/>
                    <a:pt x="0" y="0"/>
                  </a:cubicBezTo>
                  <a:cubicBezTo>
                    <a:pt x="0" y="103"/>
                    <a:pt x="0" y="103"/>
                    <a:pt x="0" y="103"/>
                  </a:cubicBezTo>
                  <a:cubicBezTo>
                    <a:pt x="12" y="113"/>
                    <a:pt x="25" y="121"/>
                    <a:pt x="39" y="130"/>
                  </a:cubicBezTo>
                  <a:cubicBezTo>
                    <a:pt x="130" y="180"/>
                    <a:pt x="273" y="208"/>
                    <a:pt x="438" y="208"/>
                  </a:cubicBezTo>
                  <a:cubicBezTo>
                    <a:pt x="497" y="208"/>
                    <a:pt x="554" y="204"/>
                    <a:pt x="606" y="197"/>
                  </a:cubicBezTo>
                  <a:cubicBezTo>
                    <a:pt x="615" y="174"/>
                    <a:pt x="628" y="152"/>
                    <a:pt x="643" y="1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224"/>
            <p:cNvSpPr>
              <a:spLocks/>
            </p:cNvSpPr>
            <p:nvPr/>
          </p:nvSpPr>
          <p:spPr bwMode="black">
            <a:xfrm>
              <a:off x="1976076" y="4835467"/>
              <a:ext cx="555896" cy="196340"/>
            </a:xfrm>
            <a:custGeom>
              <a:avLst/>
              <a:gdLst>
                <a:gd name="T0" fmla="*/ 590 w 590"/>
                <a:gd name="T1" fmla="*/ 140 h 208"/>
                <a:gd name="T2" fmla="*/ 438 w 590"/>
                <a:gd name="T3" fmla="*/ 150 h 208"/>
                <a:gd name="T4" fmla="*/ 0 w 590"/>
                <a:gd name="T5" fmla="*/ 0 h 208"/>
                <a:gd name="T6" fmla="*/ 0 w 590"/>
                <a:gd name="T7" fmla="*/ 103 h 208"/>
                <a:gd name="T8" fmla="*/ 39 w 590"/>
                <a:gd name="T9" fmla="*/ 129 h 208"/>
                <a:gd name="T10" fmla="*/ 438 w 590"/>
                <a:gd name="T11" fmla="*/ 208 h 208"/>
                <a:gd name="T12" fmla="*/ 589 w 590"/>
                <a:gd name="T13" fmla="*/ 199 h 208"/>
                <a:gd name="T14" fmla="*/ 590 w 590"/>
                <a:gd name="T15" fmla="*/ 14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08">
                  <a:moveTo>
                    <a:pt x="590" y="140"/>
                  </a:moveTo>
                  <a:cubicBezTo>
                    <a:pt x="543" y="146"/>
                    <a:pt x="491" y="150"/>
                    <a:pt x="438" y="150"/>
                  </a:cubicBezTo>
                  <a:cubicBezTo>
                    <a:pt x="196" y="150"/>
                    <a:pt x="0" y="82"/>
                    <a:pt x="0" y="0"/>
                  </a:cubicBezTo>
                  <a:cubicBezTo>
                    <a:pt x="0" y="103"/>
                    <a:pt x="0" y="103"/>
                    <a:pt x="0" y="103"/>
                  </a:cubicBezTo>
                  <a:cubicBezTo>
                    <a:pt x="12" y="113"/>
                    <a:pt x="25" y="121"/>
                    <a:pt x="39" y="129"/>
                  </a:cubicBezTo>
                  <a:cubicBezTo>
                    <a:pt x="129" y="180"/>
                    <a:pt x="273" y="208"/>
                    <a:pt x="438" y="208"/>
                  </a:cubicBezTo>
                  <a:cubicBezTo>
                    <a:pt x="491" y="208"/>
                    <a:pt x="541" y="205"/>
                    <a:pt x="589" y="199"/>
                  </a:cubicBezTo>
                  <a:lnTo>
                    <a:pt x="590"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225"/>
            <p:cNvSpPr>
              <a:spLocks noEditPoints="1"/>
            </p:cNvSpPr>
            <p:nvPr/>
          </p:nvSpPr>
          <p:spPr bwMode="black">
            <a:xfrm>
              <a:off x="1886286" y="4267200"/>
              <a:ext cx="1011628" cy="995266"/>
            </a:xfrm>
            <a:custGeom>
              <a:avLst/>
              <a:gdLst>
                <a:gd name="T0" fmla="*/ 683 w 1073"/>
                <a:gd name="T1" fmla="*/ 951 h 1056"/>
                <a:gd name="T2" fmla="*/ 683 w 1073"/>
                <a:gd name="T3" fmla="*/ 947 h 1056"/>
                <a:gd name="T4" fmla="*/ 537 w 1073"/>
                <a:gd name="T5" fmla="*/ 957 h 1056"/>
                <a:gd name="T6" fmla="*/ 99 w 1073"/>
                <a:gd name="T7" fmla="*/ 776 h 1056"/>
                <a:gd name="T8" fmla="*/ 99 w 1073"/>
                <a:gd name="T9" fmla="*/ 623 h 1056"/>
                <a:gd name="T10" fmla="*/ 99 w 1073"/>
                <a:gd name="T11" fmla="*/ 520 h 1056"/>
                <a:gd name="T12" fmla="*/ 99 w 1073"/>
                <a:gd name="T13" fmla="*/ 352 h 1056"/>
                <a:gd name="T14" fmla="*/ 137 w 1073"/>
                <a:gd name="T15" fmla="*/ 379 h 1056"/>
                <a:gd name="T16" fmla="*/ 537 w 1073"/>
                <a:gd name="T17" fmla="*/ 458 h 1056"/>
                <a:gd name="T18" fmla="*/ 862 w 1073"/>
                <a:gd name="T19" fmla="*/ 411 h 1056"/>
                <a:gd name="T20" fmla="*/ 972 w 1073"/>
                <a:gd name="T21" fmla="*/ 355 h 1056"/>
                <a:gd name="T22" fmla="*/ 975 w 1073"/>
                <a:gd name="T23" fmla="*/ 352 h 1056"/>
                <a:gd name="T24" fmla="*/ 975 w 1073"/>
                <a:gd name="T25" fmla="*/ 460 h 1056"/>
                <a:gd name="T26" fmla="*/ 1067 w 1073"/>
                <a:gd name="T27" fmla="*/ 493 h 1056"/>
                <a:gd name="T28" fmla="*/ 1073 w 1073"/>
                <a:gd name="T29" fmla="*/ 494 h 1056"/>
                <a:gd name="T30" fmla="*/ 1073 w 1073"/>
                <a:gd name="T31" fmla="*/ 249 h 1056"/>
                <a:gd name="T32" fmla="*/ 1002 w 1073"/>
                <a:gd name="T33" fmla="*/ 114 h 1056"/>
                <a:gd name="T34" fmla="*/ 537 w 1073"/>
                <a:gd name="T35" fmla="*/ 0 h 1056"/>
                <a:gd name="T36" fmla="*/ 195 w 1073"/>
                <a:gd name="T37" fmla="*/ 49 h 1056"/>
                <a:gd name="T38" fmla="*/ 71 w 1073"/>
                <a:gd name="T39" fmla="*/ 114 h 1056"/>
                <a:gd name="T40" fmla="*/ 0 w 1073"/>
                <a:gd name="T41" fmla="*/ 249 h 1056"/>
                <a:gd name="T42" fmla="*/ 0 w 1073"/>
                <a:gd name="T43" fmla="*/ 776 h 1056"/>
                <a:gd name="T44" fmla="*/ 64 w 1073"/>
                <a:gd name="T45" fmla="*/ 917 h 1056"/>
                <a:gd name="T46" fmla="*/ 537 w 1073"/>
                <a:gd name="T47" fmla="*/ 1056 h 1056"/>
                <a:gd name="T48" fmla="*/ 681 w 1073"/>
                <a:gd name="T49" fmla="*/ 1047 h 1056"/>
                <a:gd name="T50" fmla="*/ 683 w 1073"/>
                <a:gd name="T51" fmla="*/ 951 h 1056"/>
                <a:gd name="T52" fmla="*/ 537 w 1073"/>
                <a:gd name="T53" fmla="*/ 99 h 1056"/>
                <a:gd name="T54" fmla="*/ 975 w 1073"/>
                <a:gd name="T55" fmla="*/ 249 h 1056"/>
                <a:gd name="T56" fmla="*/ 537 w 1073"/>
                <a:gd name="T57" fmla="*/ 399 h 1056"/>
                <a:gd name="T58" fmla="*/ 99 w 1073"/>
                <a:gd name="T59" fmla="*/ 249 h 1056"/>
                <a:gd name="T60" fmla="*/ 537 w 1073"/>
                <a:gd name="T61" fmla="*/ 99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3" h="1056">
                  <a:moveTo>
                    <a:pt x="683" y="951"/>
                  </a:moveTo>
                  <a:cubicBezTo>
                    <a:pt x="683" y="947"/>
                    <a:pt x="683" y="947"/>
                    <a:pt x="683" y="947"/>
                  </a:cubicBezTo>
                  <a:cubicBezTo>
                    <a:pt x="638" y="954"/>
                    <a:pt x="587" y="957"/>
                    <a:pt x="537" y="957"/>
                  </a:cubicBezTo>
                  <a:cubicBezTo>
                    <a:pt x="295" y="957"/>
                    <a:pt x="99" y="876"/>
                    <a:pt x="99" y="776"/>
                  </a:cubicBezTo>
                  <a:cubicBezTo>
                    <a:pt x="99" y="623"/>
                    <a:pt x="99" y="623"/>
                    <a:pt x="99" y="623"/>
                  </a:cubicBezTo>
                  <a:cubicBezTo>
                    <a:pt x="99" y="520"/>
                    <a:pt x="99" y="520"/>
                    <a:pt x="99" y="520"/>
                  </a:cubicBezTo>
                  <a:cubicBezTo>
                    <a:pt x="99" y="352"/>
                    <a:pt x="99" y="352"/>
                    <a:pt x="99" y="352"/>
                  </a:cubicBezTo>
                  <a:cubicBezTo>
                    <a:pt x="110" y="362"/>
                    <a:pt x="123" y="371"/>
                    <a:pt x="137" y="379"/>
                  </a:cubicBezTo>
                  <a:cubicBezTo>
                    <a:pt x="228" y="429"/>
                    <a:pt x="371" y="457"/>
                    <a:pt x="537" y="458"/>
                  </a:cubicBezTo>
                  <a:cubicBezTo>
                    <a:pt x="662" y="458"/>
                    <a:pt x="776" y="441"/>
                    <a:pt x="862" y="411"/>
                  </a:cubicBezTo>
                  <a:cubicBezTo>
                    <a:pt x="906" y="396"/>
                    <a:pt x="942" y="378"/>
                    <a:pt x="972" y="355"/>
                  </a:cubicBezTo>
                  <a:cubicBezTo>
                    <a:pt x="973" y="354"/>
                    <a:pt x="974" y="353"/>
                    <a:pt x="975" y="352"/>
                  </a:cubicBezTo>
                  <a:cubicBezTo>
                    <a:pt x="975" y="460"/>
                    <a:pt x="975" y="460"/>
                    <a:pt x="975" y="460"/>
                  </a:cubicBezTo>
                  <a:cubicBezTo>
                    <a:pt x="1008" y="465"/>
                    <a:pt x="1039" y="476"/>
                    <a:pt x="1067" y="493"/>
                  </a:cubicBezTo>
                  <a:cubicBezTo>
                    <a:pt x="1069" y="493"/>
                    <a:pt x="1071" y="493"/>
                    <a:pt x="1073" y="494"/>
                  </a:cubicBezTo>
                  <a:cubicBezTo>
                    <a:pt x="1073" y="249"/>
                    <a:pt x="1073" y="249"/>
                    <a:pt x="1073" y="249"/>
                  </a:cubicBezTo>
                  <a:cubicBezTo>
                    <a:pt x="1073" y="187"/>
                    <a:pt x="1037" y="141"/>
                    <a:pt x="1002" y="114"/>
                  </a:cubicBezTo>
                  <a:cubicBezTo>
                    <a:pt x="896" y="33"/>
                    <a:pt x="733" y="3"/>
                    <a:pt x="537" y="0"/>
                  </a:cubicBezTo>
                  <a:cubicBezTo>
                    <a:pt x="406" y="0"/>
                    <a:pt x="288" y="18"/>
                    <a:pt x="195" y="49"/>
                  </a:cubicBezTo>
                  <a:cubicBezTo>
                    <a:pt x="148" y="66"/>
                    <a:pt x="107" y="85"/>
                    <a:pt x="71" y="114"/>
                  </a:cubicBezTo>
                  <a:cubicBezTo>
                    <a:pt x="36" y="141"/>
                    <a:pt x="0" y="187"/>
                    <a:pt x="0" y="249"/>
                  </a:cubicBezTo>
                  <a:cubicBezTo>
                    <a:pt x="0" y="776"/>
                    <a:pt x="0" y="776"/>
                    <a:pt x="0" y="776"/>
                  </a:cubicBezTo>
                  <a:cubicBezTo>
                    <a:pt x="0" y="835"/>
                    <a:pt x="29" y="884"/>
                    <a:pt x="64" y="917"/>
                  </a:cubicBezTo>
                  <a:cubicBezTo>
                    <a:pt x="169" y="1014"/>
                    <a:pt x="338" y="1053"/>
                    <a:pt x="537" y="1056"/>
                  </a:cubicBezTo>
                  <a:cubicBezTo>
                    <a:pt x="586" y="1056"/>
                    <a:pt x="636" y="1053"/>
                    <a:pt x="681" y="1047"/>
                  </a:cubicBezTo>
                  <a:lnTo>
                    <a:pt x="683" y="951"/>
                  </a:lnTo>
                  <a:close/>
                  <a:moveTo>
                    <a:pt x="537" y="99"/>
                  </a:moveTo>
                  <a:cubicBezTo>
                    <a:pt x="778" y="99"/>
                    <a:pt x="975" y="166"/>
                    <a:pt x="975" y="249"/>
                  </a:cubicBezTo>
                  <a:cubicBezTo>
                    <a:pt x="975" y="332"/>
                    <a:pt x="778" y="399"/>
                    <a:pt x="537" y="399"/>
                  </a:cubicBezTo>
                  <a:cubicBezTo>
                    <a:pt x="295" y="399"/>
                    <a:pt x="99" y="332"/>
                    <a:pt x="99" y="249"/>
                  </a:cubicBezTo>
                  <a:cubicBezTo>
                    <a:pt x="99" y="166"/>
                    <a:pt x="295" y="99"/>
                    <a:pt x="537" y="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95615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2069684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58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Configuring </a:t>
            </a:r>
            <a:r>
              <a:rPr lang="en-US" dirty="0" smtClean="0"/>
              <a:t>Your Web </a:t>
            </a:r>
            <a:r>
              <a:rPr lang="en-US" dirty="0" smtClean="0"/>
              <a:t>API for Self Host</a:t>
            </a:r>
            <a:endParaRPr lang="en-US" dirty="0"/>
          </a:p>
        </p:txBody>
      </p:sp>
      <p:sp>
        <p:nvSpPr>
          <p:cNvPr id="3" name="Content Placeholder 2"/>
          <p:cNvSpPr>
            <a:spLocks noGrp="1"/>
          </p:cNvSpPr>
          <p:nvPr>
            <p:ph type="body" sz="quarter" idx="10"/>
            <p:custDataLst>
              <p:tags r:id="rId4"/>
            </p:custDataLst>
          </p:nvPr>
        </p:nvSpPr>
        <p:spPr>
          <a:xfrm>
            <a:off x="455314" y="1420813"/>
            <a:ext cx="11830543" cy="3077766"/>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HttpConfiguration provides a code </a:t>
            </a:r>
            <a:r>
              <a:rPr lang="en-US" sz="4000" dirty="0" smtClean="0">
                <a:gradFill>
                  <a:gsLst>
                    <a:gs pos="0">
                      <a:schemeClr val="accent2"/>
                    </a:gs>
                    <a:gs pos="100000">
                      <a:schemeClr val="accent2"/>
                    </a:gs>
                  </a:gsLst>
                  <a:lin ang="5400000" scaled="0"/>
                </a:gradFill>
                <a:latin typeface="Segoe UI Light" pitchFamily="34" charset="0"/>
              </a:rPr>
              <a:t>based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configuration </a:t>
            </a:r>
            <a:r>
              <a:rPr lang="en-US" sz="4000" dirty="0">
                <a:gradFill>
                  <a:gsLst>
                    <a:gs pos="0">
                      <a:schemeClr val="accent2"/>
                    </a:gs>
                    <a:gs pos="100000">
                      <a:schemeClr val="accent2"/>
                    </a:gs>
                  </a:gsLst>
                  <a:lin ang="5400000" scaled="0"/>
                </a:gradFill>
                <a:latin typeface="Segoe UI Light" pitchFamily="34" charset="0"/>
              </a:rPr>
              <a:t>mechanism</a:t>
            </a:r>
          </a:p>
          <a:p>
            <a:pPr>
              <a:spcAft>
                <a:spcPts val="1200"/>
              </a:spcAft>
            </a:pPr>
            <a:r>
              <a:rPr lang="en-US" sz="4000" dirty="0">
                <a:solidFill>
                  <a:schemeClr val="tx2">
                    <a:alpha val="99000"/>
                  </a:schemeClr>
                </a:solidFill>
                <a:latin typeface="Segoe UI Light" pitchFamily="34" charset="0"/>
              </a:rPr>
              <a:t>New it up directly or derive from </a:t>
            </a:r>
            <a:r>
              <a:rPr lang="en-US" sz="4000" dirty="0" smtClean="0">
                <a:solidFill>
                  <a:schemeClr val="tx2">
                    <a:alpha val="99000"/>
                  </a:schemeClr>
                </a:solidFill>
                <a:latin typeface="Segoe UI Light" pitchFamily="34" charset="0"/>
              </a:rPr>
              <a:t>it </a:t>
            </a:r>
          </a:p>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Pass </a:t>
            </a:r>
            <a:r>
              <a:rPr lang="en-US" sz="4000" dirty="0" err="1" smtClean="0">
                <a:gradFill>
                  <a:gsLst>
                    <a:gs pos="0">
                      <a:schemeClr val="accent2"/>
                    </a:gs>
                    <a:gs pos="100000">
                      <a:schemeClr val="accent2"/>
                    </a:gs>
                  </a:gsLst>
                  <a:lin ang="5400000" scaled="0"/>
                </a:gradFill>
                <a:latin typeface="Segoe UI Light" pitchFamily="34" charset="0"/>
              </a:rPr>
              <a:t>HttpConfiguration</a:t>
            </a:r>
            <a:r>
              <a:rPr lang="en-US" sz="4000" dirty="0" smtClean="0">
                <a:gradFill>
                  <a:gsLst>
                    <a:gs pos="0">
                      <a:schemeClr val="accent2"/>
                    </a:gs>
                    <a:gs pos="100000">
                      <a:schemeClr val="accent2"/>
                    </a:gs>
                  </a:gsLst>
                  <a:lin ang="5400000" scaled="0"/>
                </a:gradFill>
                <a:latin typeface="Segoe UI Light" pitchFamily="34" charset="0"/>
              </a:rPr>
              <a:t> instance </a:t>
            </a:r>
            <a:r>
              <a:rPr lang="en-US" sz="4000" dirty="0" smtClean="0">
                <a:gradFill>
                  <a:gsLst>
                    <a:gs pos="0">
                      <a:schemeClr val="accent2"/>
                    </a:gs>
                    <a:gs pos="100000">
                      <a:schemeClr val="accent2"/>
                    </a:gs>
                  </a:gsLst>
                  <a:lin ang="5400000" scaled="0"/>
                </a:gradFill>
                <a:latin typeface="Segoe UI Light" pitchFamily="34" charset="0"/>
              </a:rPr>
              <a:t>to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sz="4000" dirty="0" err="1" smtClean="0">
                <a:gradFill>
                  <a:gsLst>
                    <a:gs pos="0">
                      <a:schemeClr val="accent2"/>
                    </a:gs>
                    <a:gs pos="100000">
                      <a:schemeClr val="accent2"/>
                    </a:gs>
                  </a:gsLst>
                  <a:lin ang="5400000" scaled="0"/>
                </a:gradFill>
                <a:latin typeface="Segoe UI Light" pitchFamily="34" charset="0"/>
              </a:rPr>
              <a:t>HttpServiceHostFactory</a:t>
            </a:r>
            <a:r>
              <a:rPr lang="en-US" sz="4000" dirty="0" smtClean="0">
                <a:gradFill>
                  <a:gsLst>
                    <a:gs pos="0">
                      <a:schemeClr val="accent2"/>
                    </a:gs>
                    <a:gs pos="100000">
                      <a:schemeClr val="accent2"/>
                    </a:gs>
                  </a:gsLst>
                  <a:lin ang="5400000" scaled="0"/>
                </a:gradFill>
                <a:latin typeface="Segoe UI Light" pitchFamily="34" charset="0"/>
              </a:rPr>
              <a:t>/</a:t>
            </a:r>
            <a:r>
              <a:rPr lang="en-US" sz="4000" dirty="0" err="1" smtClean="0">
                <a:gradFill>
                  <a:gsLst>
                    <a:gs pos="0">
                      <a:schemeClr val="accent2"/>
                    </a:gs>
                    <a:gs pos="100000">
                      <a:schemeClr val="accent2"/>
                    </a:gs>
                  </a:gsLst>
                  <a:lin ang="5400000" scaled="0"/>
                </a:gradFill>
                <a:latin typeface="Segoe UI Light" pitchFamily="34" charset="0"/>
              </a:rPr>
              <a:t>HttpServiceHost</a:t>
            </a:r>
            <a:endParaRPr lang="en-US" sz="4000" dirty="0">
              <a:gradFill>
                <a:gsLst>
                  <a:gs pos="0">
                    <a:schemeClr val="accent2"/>
                  </a:gs>
                  <a:gs pos="100000">
                    <a:schemeClr val="accent2"/>
                  </a:gs>
                </a:gsLst>
                <a:lin ang="5400000" scaled="0"/>
              </a:gradFill>
              <a:latin typeface="Segoe UI Light" pitchFamily="34" charset="0"/>
            </a:endParaRPr>
          </a:p>
        </p:txBody>
      </p:sp>
      <p:sp>
        <p:nvSpPr>
          <p:cNvPr id="5" name="Freeform 81"/>
          <p:cNvSpPr>
            <a:spLocks noEditPoints="1"/>
          </p:cNvSpPr>
          <p:nvPr/>
        </p:nvSpPr>
        <p:spPr bwMode="black">
          <a:xfrm>
            <a:off x="8419158" y="4619500"/>
            <a:ext cx="3247148" cy="1982149"/>
          </a:xfrm>
          <a:custGeom>
            <a:avLst/>
            <a:gdLst>
              <a:gd name="T0" fmla="*/ 1588 w 3451"/>
              <a:gd name="T1" fmla="*/ 2110 h 2110"/>
              <a:gd name="T2" fmla="*/ 2100 w 3451"/>
              <a:gd name="T3" fmla="*/ 1951 h 2110"/>
              <a:gd name="T4" fmla="*/ 1141 w 3451"/>
              <a:gd name="T5" fmla="*/ 1911 h 2110"/>
              <a:gd name="T6" fmla="*/ 1215 w 3451"/>
              <a:gd name="T7" fmla="*/ 1929 h 2110"/>
              <a:gd name="T8" fmla="*/ 1799 w 3451"/>
              <a:gd name="T9" fmla="*/ 2021 h 2110"/>
              <a:gd name="T10" fmla="*/ 2036 w 3451"/>
              <a:gd name="T11" fmla="*/ 1911 h 2110"/>
              <a:gd name="T12" fmla="*/ 1121 w 3451"/>
              <a:gd name="T13" fmla="*/ 1193 h 2110"/>
              <a:gd name="T14" fmla="*/ 1992 w 3451"/>
              <a:gd name="T15" fmla="*/ 1211 h 2110"/>
              <a:gd name="T16" fmla="*/ 2497 w 3451"/>
              <a:gd name="T17" fmla="*/ 803 h 2110"/>
              <a:gd name="T18" fmla="*/ 975 w 3451"/>
              <a:gd name="T19" fmla="*/ 240 h 2110"/>
              <a:gd name="T20" fmla="*/ 1616 w 3451"/>
              <a:gd name="T21" fmla="*/ 736 h 2110"/>
              <a:gd name="T22" fmla="*/ 2006 w 3451"/>
              <a:gd name="T23" fmla="*/ 508 h 2110"/>
              <a:gd name="T24" fmla="*/ 1990 w 3451"/>
              <a:gd name="T25" fmla="*/ 320 h 2110"/>
              <a:gd name="T26" fmla="*/ 2004 w 3451"/>
              <a:gd name="T27" fmla="*/ 426 h 2110"/>
              <a:gd name="T28" fmla="*/ 2038 w 3451"/>
              <a:gd name="T29" fmla="*/ 1120 h 2110"/>
              <a:gd name="T30" fmla="*/ 2304 w 3451"/>
              <a:gd name="T31" fmla="*/ 985 h 2110"/>
              <a:gd name="T32" fmla="*/ 2225 w 3451"/>
              <a:gd name="T33" fmla="*/ 465 h 2110"/>
              <a:gd name="T34" fmla="*/ 2219 w 3451"/>
              <a:gd name="T35" fmla="*/ 477 h 2110"/>
              <a:gd name="T36" fmla="*/ 1844 w 3451"/>
              <a:gd name="T37" fmla="*/ 192 h 2110"/>
              <a:gd name="T38" fmla="*/ 1818 w 3451"/>
              <a:gd name="T39" fmla="*/ 109 h 2110"/>
              <a:gd name="T40" fmla="*/ 1133 w 3451"/>
              <a:gd name="T41" fmla="*/ 1121 h 2110"/>
              <a:gd name="T42" fmla="*/ 1171 w 3451"/>
              <a:gd name="T43" fmla="*/ 951 h 2110"/>
              <a:gd name="T44" fmla="*/ 1115 w 3451"/>
              <a:gd name="T45" fmla="*/ 350 h 2110"/>
              <a:gd name="T46" fmla="*/ 1155 w 3451"/>
              <a:gd name="T47" fmla="*/ 517 h 2110"/>
              <a:gd name="T48" fmla="*/ 1265 w 3451"/>
              <a:gd name="T49" fmla="*/ 843 h 2110"/>
              <a:gd name="T50" fmla="*/ 1555 w 3451"/>
              <a:gd name="T51" fmla="*/ 284 h 2110"/>
              <a:gd name="T52" fmla="*/ 1353 w 3451"/>
              <a:gd name="T53" fmla="*/ 109 h 2110"/>
              <a:gd name="T54" fmla="*/ 1221 w 3451"/>
              <a:gd name="T55" fmla="*/ 201 h 2110"/>
              <a:gd name="T56" fmla="*/ 923 w 3451"/>
              <a:gd name="T57" fmla="*/ 379 h 2110"/>
              <a:gd name="T58" fmla="*/ 945 w 3451"/>
              <a:gd name="T59" fmla="*/ 466 h 2110"/>
              <a:gd name="T60" fmla="*/ 447 w 3451"/>
              <a:gd name="T61" fmla="*/ 993 h 2110"/>
              <a:gd name="T62" fmla="*/ 2737 w 3451"/>
              <a:gd name="T63" fmla="*/ 1157 h 2110"/>
              <a:gd name="T64" fmla="*/ 1748 w 3451"/>
              <a:gd name="T65" fmla="*/ 1552 h 2110"/>
              <a:gd name="T66" fmla="*/ 2015 w 3451"/>
              <a:gd name="T67" fmla="*/ 1319 h 2110"/>
              <a:gd name="T68" fmla="*/ 581 w 3451"/>
              <a:gd name="T69" fmla="*/ 1265 h 2110"/>
              <a:gd name="T70" fmla="*/ 1557 w 3451"/>
              <a:gd name="T71" fmla="*/ 1799 h 2110"/>
              <a:gd name="T72" fmla="*/ 2476 w 3451"/>
              <a:gd name="T73" fmla="*/ 1476 h 2110"/>
              <a:gd name="T74" fmla="*/ 123 w 3451"/>
              <a:gd name="T75" fmla="*/ 1195 h 2110"/>
              <a:gd name="T76" fmla="*/ 231 w 3451"/>
              <a:gd name="T77" fmla="*/ 956 h 2110"/>
              <a:gd name="T78" fmla="*/ 530 w 3451"/>
              <a:gd name="T79" fmla="*/ 1074 h 2110"/>
              <a:gd name="T80" fmla="*/ 658 w 3451"/>
              <a:gd name="T81" fmla="*/ 1255 h 2110"/>
              <a:gd name="T82" fmla="*/ 628 w 3451"/>
              <a:gd name="T83" fmla="*/ 1016 h 2110"/>
              <a:gd name="T84" fmla="*/ 724 w 3451"/>
              <a:gd name="T85" fmla="*/ 1343 h 2110"/>
              <a:gd name="T86" fmla="*/ 824 w 3451"/>
              <a:gd name="T87" fmla="*/ 1434 h 2110"/>
              <a:gd name="T88" fmla="*/ 767 w 3451"/>
              <a:gd name="T89" fmla="*/ 1212 h 2110"/>
              <a:gd name="T90" fmla="*/ 927 w 3451"/>
              <a:gd name="T91" fmla="*/ 1501 h 2110"/>
              <a:gd name="T92" fmla="*/ 988 w 3451"/>
              <a:gd name="T93" fmla="*/ 1427 h 2110"/>
              <a:gd name="T94" fmla="*/ 1270 w 3451"/>
              <a:gd name="T95" fmla="*/ 1671 h 2110"/>
              <a:gd name="T96" fmla="*/ 1264 w 3451"/>
              <a:gd name="T97" fmla="*/ 1444 h 2110"/>
              <a:gd name="T98" fmla="*/ 1501 w 3451"/>
              <a:gd name="T99" fmla="*/ 1703 h 2110"/>
              <a:gd name="T100" fmla="*/ 1695 w 3451"/>
              <a:gd name="T101" fmla="*/ 1440 h 2110"/>
              <a:gd name="T102" fmla="*/ 2020 w 3451"/>
              <a:gd name="T103" fmla="*/ 1654 h 2110"/>
              <a:gd name="T104" fmla="*/ 1901 w 3451"/>
              <a:gd name="T105" fmla="*/ 1457 h 2110"/>
              <a:gd name="T106" fmla="*/ 2053 w 3451"/>
              <a:gd name="T107" fmla="*/ 1600 h 2110"/>
              <a:gd name="T108" fmla="*/ 2208 w 3451"/>
              <a:gd name="T109" fmla="*/ 1543 h 2110"/>
              <a:gd name="T110" fmla="*/ 2294 w 3451"/>
              <a:gd name="T111" fmla="*/ 1280 h 2110"/>
              <a:gd name="T112" fmla="*/ 2386 w 3451"/>
              <a:gd name="T113" fmla="*/ 1486 h 2110"/>
              <a:gd name="T114" fmla="*/ 2473 w 3451"/>
              <a:gd name="T115" fmla="*/ 1155 h 2110"/>
              <a:gd name="T116" fmla="*/ 2654 w 3451"/>
              <a:gd name="T117" fmla="*/ 1074 h 2110"/>
              <a:gd name="T118" fmla="*/ 2954 w 3451"/>
              <a:gd name="T119" fmla="*/ 1154 h 2110"/>
              <a:gd name="T120" fmla="*/ 3062 w 3451"/>
              <a:gd name="T121" fmla="*/ 1154 h 2110"/>
              <a:gd name="T122" fmla="*/ 1038 w 3451"/>
              <a:gd name="T123" fmla="*/ 1498 h 2110"/>
              <a:gd name="T124" fmla="*/ 2472 w 3451"/>
              <a:gd name="T125" fmla="*/ 1231 h 2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1" h="2110">
                <a:moveTo>
                  <a:pt x="1585" y="1902"/>
                </a:moveTo>
                <a:cubicBezTo>
                  <a:pt x="1383" y="1902"/>
                  <a:pt x="1184" y="1867"/>
                  <a:pt x="1012" y="1802"/>
                </a:cubicBezTo>
                <a:cubicBezTo>
                  <a:pt x="945" y="1776"/>
                  <a:pt x="884" y="1747"/>
                  <a:pt x="828" y="1714"/>
                </a:cubicBezTo>
                <a:cubicBezTo>
                  <a:pt x="896" y="1807"/>
                  <a:pt x="980" y="1887"/>
                  <a:pt x="1077" y="1951"/>
                </a:cubicBezTo>
                <a:cubicBezTo>
                  <a:pt x="1119" y="1979"/>
                  <a:pt x="1165" y="2004"/>
                  <a:pt x="1212" y="2026"/>
                </a:cubicBezTo>
                <a:cubicBezTo>
                  <a:pt x="1264" y="2049"/>
                  <a:pt x="1318" y="2068"/>
                  <a:pt x="1375" y="2082"/>
                </a:cubicBezTo>
                <a:cubicBezTo>
                  <a:pt x="1443" y="2099"/>
                  <a:pt x="1515" y="2108"/>
                  <a:pt x="1588" y="2110"/>
                </a:cubicBezTo>
                <a:cubicBezTo>
                  <a:pt x="1588" y="2110"/>
                  <a:pt x="1588" y="2110"/>
                  <a:pt x="1588" y="2110"/>
                </a:cubicBezTo>
                <a:cubicBezTo>
                  <a:pt x="1588" y="2110"/>
                  <a:pt x="1588" y="2110"/>
                  <a:pt x="1588" y="2110"/>
                </a:cubicBezTo>
                <a:cubicBezTo>
                  <a:pt x="1588" y="2110"/>
                  <a:pt x="1588" y="2110"/>
                  <a:pt x="1588" y="2110"/>
                </a:cubicBezTo>
                <a:cubicBezTo>
                  <a:pt x="1588" y="2110"/>
                  <a:pt x="1588" y="2110"/>
                  <a:pt x="1588" y="2110"/>
                </a:cubicBezTo>
                <a:cubicBezTo>
                  <a:pt x="1662" y="2108"/>
                  <a:pt x="1733" y="2099"/>
                  <a:pt x="1802" y="2082"/>
                </a:cubicBezTo>
                <a:cubicBezTo>
                  <a:pt x="1858" y="2068"/>
                  <a:pt x="1913" y="2049"/>
                  <a:pt x="1965" y="2026"/>
                </a:cubicBezTo>
                <a:cubicBezTo>
                  <a:pt x="2012" y="2004"/>
                  <a:pt x="2057" y="1979"/>
                  <a:pt x="2100" y="1951"/>
                </a:cubicBezTo>
                <a:cubicBezTo>
                  <a:pt x="2199" y="1886"/>
                  <a:pt x="2285" y="1802"/>
                  <a:pt x="2354" y="1706"/>
                </a:cubicBezTo>
                <a:cubicBezTo>
                  <a:pt x="2264" y="1761"/>
                  <a:pt x="2159" y="1806"/>
                  <a:pt x="2045" y="1839"/>
                </a:cubicBezTo>
                <a:cubicBezTo>
                  <a:pt x="1899" y="1881"/>
                  <a:pt x="1744" y="1902"/>
                  <a:pt x="1585" y="1902"/>
                </a:cubicBezTo>
                <a:close/>
                <a:moveTo>
                  <a:pt x="1104" y="1897"/>
                </a:moveTo>
                <a:cubicBezTo>
                  <a:pt x="1087" y="1886"/>
                  <a:pt x="1071" y="1874"/>
                  <a:pt x="1054" y="1861"/>
                </a:cubicBezTo>
                <a:cubicBezTo>
                  <a:pt x="1080" y="1873"/>
                  <a:pt x="1107" y="1883"/>
                  <a:pt x="1134" y="1893"/>
                </a:cubicBezTo>
                <a:cubicBezTo>
                  <a:pt x="1136" y="1899"/>
                  <a:pt x="1138" y="1905"/>
                  <a:pt x="1141" y="1911"/>
                </a:cubicBezTo>
                <a:cubicBezTo>
                  <a:pt x="1128" y="1907"/>
                  <a:pt x="1116" y="1902"/>
                  <a:pt x="1104" y="1897"/>
                </a:cubicBezTo>
                <a:close/>
                <a:moveTo>
                  <a:pt x="1557" y="2049"/>
                </a:moveTo>
                <a:cubicBezTo>
                  <a:pt x="1532" y="2048"/>
                  <a:pt x="1513" y="2045"/>
                  <a:pt x="1488" y="2042"/>
                </a:cubicBezTo>
                <a:cubicBezTo>
                  <a:pt x="1451" y="2037"/>
                  <a:pt x="1414" y="2030"/>
                  <a:pt x="1378" y="2021"/>
                </a:cubicBezTo>
                <a:cubicBezTo>
                  <a:pt x="1353" y="2014"/>
                  <a:pt x="1328" y="2007"/>
                  <a:pt x="1304" y="1998"/>
                </a:cubicBezTo>
                <a:cubicBezTo>
                  <a:pt x="1284" y="1991"/>
                  <a:pt x="1265" y="1983"/>
                  <a:pt x="1247" y="1975"/>
                </a:cubicBezTo>
                <a:cubicBezTo>
                  <a:pt x="1235" y="1962"/>
                  <a:pt x="1224" y="1947"/>
                  <a:pt x="1215" y="1929"/>
                </a:cubicBezTo>
                <a:cubicBezTo>
                  <a:pt x="1213" y="1925"/>
                  <a:pt x="1211" y="1921"/>
                  <a:pt x="1209" y="1917"/>
                </a:cubicBezTo>
                <a:cubicBezTo>
                  <a:pt x="1329" y="1952"/>
                  <a:pt x="1449" y="1971"/>
                  <a:pt x="1557" y="1973"/>
                </a:cubicBezTo>
                <a:lnTo>
                  <a:pt x="1557" y="2049"/>
                </a:lnTo>
                <a:close/>
                <a:moveTo>
                  <a:pt x="1962" y="1929"/>
                </a:moveTo>
                <a:cubicBezTo>
                  <a:pt x="1952" y="1947"/>
                  <a:pt x="1942" y="1962"/>
                  <a:pt x="1930" y="1975"/>
                </a:cubicBezTo>
                <a:cubicBezTo>
                  <a:pt x="1911" y="1983"/>
                  <a:pt x="1892" y="1991"/>
                  <a:pt x="1873" y="1998"/>
                </a:cubicBezTo>
                <a:cubicBezTo>
                  <a:pt x="1849" y="2007"/>
                  <a:pt x="1824" y="2014"/>
                  <a:pt x="1799" y="2021"/>
                </a:cubicBezTo>
                <a:cubicBezTo>
                  <a:pt x="1763" y="2030"/>
                  <a:pt x="1726" y="2037"/>
                  <a:pt x="1689" y="2042"/>
                </a:cubicBezTo>
                <a:cubicBezTo>
                  <a:pt x="1664" y="2045"/>
                  <a:pt x="1645" y="2048"/>
                  <a:pt x="1620" y="2049"/>
                </a:cubicBezTo>
                <a:cubicBezTo>
                  <a:pt x="1620" y="1973"/>
                  <a:pt x="1620" y="1973"/>
                  <a:pt x="1620" y="1973"/>
                </a:cubicBezTo>
                <a:cubicBezTo>
                  <a:pt x="1728" y="1971"/>
                  <a:pt x="1848" y="1952"/>
                  <a:pt x="1968" y="1917"/>
                </a:cubicBezTo>
                <a:cubicBezTo>
                  <a:pt x="1966" y="1921"/>
                  <a:pt x="1964" y="1925"/>
                  <a:pt x="1962" y="1929"/>
                </a:cubicBezTo>
                <a:close/>
                <a:moveTo>
                  <a:pt x="2072" y="1897"/>
                </a:moveTo>
                <a:cubicBezTo>
                  <a:pt x="2060" y="1902"/>
                  <a:pt x="2048" y="1907"/>
                  <a:pt x="2036" y="1911"/>
                </a:cubicBezTo>
                <a:cubicBezTo>
                  <a:pt x="2038" y="1905"/>
                  <a:pt x="2040" y="1899"/>
                  <a:pt x="2043" y="1893"/>
                </a:cubicBezTo>
                <a:cubicBezTo>
                  <a:pt x="2070" y="1883"/>
                  <a:pt x="2097" y="1872"/>
                  <a:pt x="2123" y="1860"/>
                </a:cubicBezTo>
                <a:cubicBezTo>
                  <a:pt x="2107" y="1873"/>
                  <a:pt x="2090" y="1886"/>
                  <a:pt x="2072" y="1897"/>
                </a:cubicBezTo>
                <a:close/>
                <a:moveTo>
                  <a:pt x="699" y="879"/>
                </a:moveTo>
                <a:cubicBezTo>
                  <a:pt x="783" y="1007"/>
                  <a:pt x="903" y="1100"/>
                  <a:pt x="1046" y="1163"/>
                </a:cubicBezTo>
                <a:cubicBezTo>
                  <a:pt x="1070" y="1173"/>
                  <a:pt x="1095" y="1182"/>
                  <a:pt x="1121" y="1191"/>
                </a:cubicBezTo>
                <a:cubicBezTo>
                  <a:pt x="1121" y="1191"/>
                  <a:pt x="1121" y="1192"/>
                  <a:pt x="1121" y="1193"/>
                </a:cubicBezTo>
                <a:cubicBezTo>
                  <a:pt x="1140" y="1199"/>
                  <a:pt x="1159" y="1205"/>
                  <a:pt x="1178" y="1211"/>
                </a:cubicBezTo>
                <a:cubicBezTo>
                  <a:pt x="1178" y="1210"/>
                  <a:pt x="1178" y="1209"/>
                  <a:pt x="1178" y="1208"/>
                </a:cubicBezTo>
                <a:cubicBezTo>
                  <a:pt x="1237" y="1225"/>
                  <a:pt x="1296" y="1239"/>
                  <a:pt x="1355" y="1249"/>
                </a:cubicBezTo>
                <a:cubicBezTo>
                  <a:pt x="1429" y="1259"/>
                  <a:pt x="1506" y="1264"/>
                  <a:pt x="1585" y="1264"/>
                </a:cubicBezTo>
                <a:cubicBezTo>
                  <a:pt x="1663" y="1264"/>
                  <a:pt x="1739" y="1259"/>
                  <a:pt x="1812" y="1249"/>
                </a:cubicBezTo>
                <a:cubicBezTo>
                  <a:pt x="1872" y="1239"/>
                  <a:pt x="1932" y="1225"/>
                  <a:pt x="1992" y="1208"/>
                </a:cubicBezTo>
                <a:cubicBezTo>
                  <a:pt x="1992" y="1209"/>
                  <a:pt x="1992" y="1210"/>
                  <a:pt x="1992" y="1211"/>
                </a:cubicBezTo>
                <a:cubicBezTo>
                  <a:pt x="2012" y="1205"/>
                  <a:pt x="2031" y="1199"/>
                  <a:pt x="2049" y="1193"/>
                </a:cubicBezTo>
                <a:cubicBezTo>
                  <a:pt x="2049" y="1192"/>
                  <a:pt x="2049" y="1191"/>
                  <a:pt x="2049" y="1190"/>
                </a:cubicBezTo>
                <a:cubicBezTo>
                  <a:pt x="2077" y="1181"/>
                  <a:pt x="2104" y="1171"/>
                  <a:pt x="2130" y="1161"/>
                </a:cubicBezTo>
                <a:cubicBezTo>
                  <a:pt x="2267" y="1099"/>
                  <a:pt x="2382" y="1010"/>
                  <a:pt x="2465" y="888"/>
                </a:cubicBezTo>
                <a:cubicBezTo>
                  <a:pt x="2466" y="887"/>
                  <a:pt x="2467" y="885"/>
                  <a:pt x="2467" y="883"/>
                </a:cubicBezTo>
                <a:cubicBezTo>
                  <a:pt x="2472" y="873"/>
                  <a:pt x="2476" y="863"/>
                  <a:pt x="2480" y="852"/>
                </a:cubicBezTo>
                <a:cubicBezTo>
                  <a:pt x="2497" y="803"/>
                  <a:pt x="2497" y="803"/>
                  <a:pt x="2497" y="803"/>
                </a:cubicBezTo>
                <a:cubicBezTo>
                  <a:pt x="2495" y="788"/>
                  <a:pt x="2491" y="763"/>
                  <a:pt x="2490" y="756"/>
                </a:cubicBezTo>
                <a:cubicBezTo>
                  <a:pt x="2458" y="596"/>
                  <a:pt x="2386" y="451"/>
                  <a:pt x="2285" y="332"/>
                </a:cubicBezTo>
                <a:cubicBezTo>
                  <a:pt x="2272" y="316"/>
                  <a:pt x="2259" y="301"/>
                  <a:pt x="2245" y="287"/>
                </a:cubicBezTo>
                <a:cubicBezTo>
                  <a:pt x="2241" y="283"/>
                  <a:pt x="2195" y="240"/>
                  <a:pt x="2195" y="240"/>
                </a:cubicBezTo>
                <a:cubicBezTo>
                  <a:pt x="2033" y="94"/>
                  <a:pt x="1819" y="4"/>
                  <a:pt x="1585" y="0"/>
                </a:cubicBezTo>
                <a:cubicBezTo>
                  <a:pt x="1585" y="0"/>
                  <a:pt x="1585" y="0"/>
                  <a:pt x="1585" y="0"/>
                </a:cubicBezTo>
                <a:cubicBezTo>
                  <a:pt x="1351" y="4"/>
                  <a:pt x="1137" y="94"/>
                  <a:pt x="975" y="240"/>
                </a:cubicBezTo>
                <a:cubicBezTo>
                  <a:pt x="975" y="240"/>
                  <a:pt x="925" y="283"/>
                  <a:pt x="886" y="332"/>
                </a:cubicBezTo>
                <a:cubicBezTo>
                  <a:pt x="784" y="451"/>
                  <a:pt x="712" y="596"/>
                  <a:pt x="681" y="756"/>
                </a:cubicBezTo>
                <a:cubicBezTo>
                  <a:pt x="680" y="759"/>
                  <a:pt x="677" y="779"/>
                  <a:pt x="673" y="806"/>
                </a:cubicBezTo>
                <a:cubicBezTo>
                  <a:pt x="689" y="853"/>
                  <a:pt x="689" y="853"/>
                  <a:pt x="689" y="853"/>
                </a:cubicBezTo>
                <a:cubicBezTo>
                  <a:pt x="692" y="861"/>
                  <a:pt x="695" y="870"/>
                  <a:pt x="699" y="879"/>
                </a:cubicBezTo>
                <a:close/>
                <a:moveTo>
                  <a:pt x="1616" y="1197"/>
                </a:moveTo>
                <a:cubicBezTo>
                  <a:pt x="1616" y="736"/>
                  <a:pt x="1616" y="736"/>
                  <a:pt x="1616" y="736"/>
                </a:cubicBezTo>
                <a:cubicBezTo>
                  <a:pt x="1687" y="734"/>
                  <a:pt x="1767" y="723"/>
                  <a:pt x="1852" y="700"/>
                </a:cubicBezTo>
                <a:cubicBezTo>
                  <a:pt x="1871" y="747"/>
                  <a:pt x="1889" y="794"/>
                  <a:pt x="1905" y="843"/>
                </a:cubicBezTo>
                <a:cubicBezTo>
                  <a:pt x="1918" y="879"/>
                  <a:pt x="1928" y="916"/>
                  <a:pt x="1938" y="951"/>
                </a:cubicBezTo>
                <a:cubicBezTo>
                  <a:pt x="1949" y="989"/>
                  <a:pt x="1958" y="1026"/>
                  <a:pt x="1966" y="1063"/>
                </a:cubicBezTo>
                <a:cubicBezTo>
                  <a:pt x="1972" y="1088"/>
                  <a:pt x="1977" y="1113"/>
                  <a:pt x="1981" y="1138"/>
                </a:cubicBezTo>
                <a:cubicBezTo>
                  <a:pt x="1857" y="1175"/>
                  <a:pt x="1731" y="1195"/>
                  <a:pt x="1616" y="1197"/>
                </a:cubicBezTo>
                <a:close/>
                <a:moveTo>
                  <a:pt x="2006" y="508"/>
                </a:moveTo>
                <a:cubicBezTo>
                  <a:pt x="2009" y="511"/>
                  <a:pt x="2012" y="514"/>
                  <a:pt x="2015" y="517"/>
                </a:cubicBezTo>
                <a:cubicBezTo>
                  <a:pt x="2026" y="527"/>
                  <a:pt x="2035" y="538"/>
                  <a:pt x="2045" y="548"/>
                </a:cubicBezTo>
                <a:cubicBezTo>
                  <a:pt x="1998" y="577"/>
                  <a:pt x="1942" y="601"/>
                  <a:pt x="1882" y="620"/>
                </a:cubicBezTo>
                <a:cubicBezTo>
                  <a:pt x="1823" y="488"/>
                  <a:pt x="1755" y="373"/>
                  <a:pt x="1684" y="281"/>
                </a:cubicBezTo>
                <a:cubicBezTo>
                  <a:pt x="1798" y="335"/>
                  <a:pt x="1909" y="413"/>
                  <a:pt x="2006" y="508"/>
                </a:cubicBezTo>
                <a:close/>
                <a:moveTo>
                  <a:pt x="1755" y="251"/>
                </a:moveTo>
                <a:cubicBezTo>
                  <a:pt x="1838" y="265"/>
                  <a:pt x="1917" y="288"/>
                  <a:pt x="1990" y="320"/>
                </a:cubicBezTo>
                <a:cubicBezTo>
                  <a:pt x="2013" y="329"/>
                  <a:pt x="2034" y="339"/>
                  <a:pt x="2055" y="350"/>
                </a:cubicBezTo>
                <a:cubicBezTo>
                  <a:pt x="2095" y="371"/>
                  <a:pt x="2133" y="394"/>
                  <a:pt x="2168" y="420"/>
                </a:cubicBezTo>
                <a:cubicBezTo>
                  <a:pt x="2165" y="427"/>
                  <a:pt x="2162" y="435"/>
                  <a:pt x="2158" y="443"/>
                </a:cubicBezTo>
                <a:cubicBezTo>
                  <a:pt x="2143" y="468"/>
                  <a:pt x="2121" y="492"/>
                  <a:pt x="2094" y="515"/>
                </a:cubicBezTo>
                <a:cubicBezTo>
                  <a:pt x="2085" y="504"/>
                  <a:pt x="2075" y="494"/>
                  <a:pt x="2065" y="484"/>
                </a:cubicBezTo>
                <a:cubicBezTo>
                  <a:pt x="2062" y="481"/>
                  <a:pt x="2060" y="479"/>
                  <a:pt x="2057" y="476"/>
                </a:cubicBezTo>
                <a:cubicBezTo>
                  <a:pt x="2040" y="459"/>
                  <a:pt x="2022" y="442"/>
                  <a:pt x="2004" y="426"/>
                </a:cubicBezTo>
                <a:cubicBezTo>
                  <a:pt x="1926" y="356"/>
                  <a:pt x="1842" y="298"/>
                  <a:pt x="1755" y="251"/>
                </a:cubicBezTo>
                <a:close/>
                <a:moveTo>
                  <a:pt x="1824" y="636"/>
                </a:moveTo>
                <a:cubicBezTo>
                  <a:pt x="1753" y="654"/>
                  <a:pt x="1684" y="664"/>
                  <a:pt x="1616" y="666"/>
                </a:cubicBezTo>
                <a:cubicBezTo>
                  <a:pt x="1616" y="284"/>
                  <a:pt x="1616" y="284"/>
                  <a:pt x="1616" y="284"/>
                </a:cubicBezTo>
                <a:cubicBezTo>
                  <a:pt x="1623" y="292"/>
                  <a:pt x="1625" y="302"/>
                  <a:pt x="1632" y="311"/>
                </a:cubicBezTo>
                <a:cubicBezTo>
                  <a:pt x="1702" y="400"/>
                  <a:pt x="1768" y="512"/>
                  <a:pt x="1824" y="636"/>
                </a:cubicBezTo>
                <a:close/>
                <a:moveTo>
                  <a:pt x="2038" y="1120"/>
                </a:moveTo>
                <a:cubicBezTo>
                  <a:pt x="2028" y="1066"/>
                  <a:pt x="2015" y="1009"/>
                  <a:pt x="1999" y="951"/>
                </a:cubicBezTo>
                <a:cubicBezTo>
                  <a:pt x="1989" y="915"/>
                  <a:pt x="1978" y="878"/>
                  <a:pt x="1966" y="840"/>
                </a:cubicBezTo>
                <a:cubicBezTo>
                  <a:pt x="1964" y="835"/>
                  <a:pt x="1963" y="830"/>
                  <a:pt x="1961" y="825"/>
                </a:cubicBezTo>
                <a:cubicBezTo>
                  <a:pt x="1945" y="776"/>
                  <a:pt x="1927" y="729"/>
                  <a:pt x="1909" y="684"/>
                </a:cubicBezTo>
                <a:cubicBezTo>
                  <a:pt x="1975" y="663"/>
                  <a:pt x="2038" y="636"/>
                  <a:pt x="2092" y="602"/>
                </a:cubicBezTo>
                <a:cubicBezTo>
                  <a:pt x="2183" y="710"/>
                  <a:pt x="2251" y="829"/>
                  <a:pt x="2293" y="951"/>
                </a:cubicBezTo>
                <a:cubicBezTo>
                  <a:pt x="2297" y="962"/>
                  <a:pt x="2300" y="974"/>
                  <a:pt x="2304" y="985"/>
                </a:cubicBezTo>
                <a:cubicBezTo>
                  <a:pt x="2234" y="1040"/>
                  <a:pt x="2140" y="1086"/>
                  <a:pt x="2038" y="1120"/>
                </a:cubicBezTo>
                <a:close/>
                <a:moveTo>
                  <a:pt x="2246" y="379"/>
                </a:moveTo>
                <a:cubicBezTo>
                  <a:pt x="2261" y="398"/>
                  <a:pt x="2273" y="418"/>
                  <a:pt x="2284" y="440"/>
                </a:cubicBezTo>
                <a:cubicBezTo>
                  <a:pt x="2271" y="428"/>
                  <a:pt x="2258" y="416"/>
                  <a:pt x="2244" y="405"/>
                </a:cubicBezTo>
                <a:cubicBezTo>
                  <a:pt x="2245" y="397"/>
                  <a:pt x="2246" y="388"/>
                  <a:pt x="2246" y="379"/>
                </a:cubicBezTo>
                <a:close/>
                <a:moveTo>
                  <a:pt x="2219" y="477"/>
                </a:moveTo>
                <a:cubicBezTo>
                  <a:pt x="2221" y="473"/>
                  <a:pt x="2223" y="469"/>
                  <a:pt x="2225" y="465"/>
                </a:cubicBezTo>
                <a:cubicBezTo>
                  <a:pt x="2264" y="499"/>
                  <a:pt x="2299" y="537"/>
                  <a:pt x="2330" y="576"/>
                </a:cubicBezTo>
                <a:cubicBezTo>
                  <a:pt x="2357" y="611"/>
                  <a:pt x="2380" y="648"/>
                  <a:pt x="2399" y="686"/>
                </a:cubicBezTo>
                <a:cubicBezTo>
                  <a:pt x="2412" y="713"/>
                  <a:pt x="2423" y="741"/>
                  <a:pt x="2433" y="769"/>
                </a:cubicBezTo>
                <a:cubicBezTo>
                  <a:pt x="2433" y="773"/>
                  <a:pt x="2453" y="840"/>
                  <a:pt x="2352" y="942"/>
                </a:cubicBezTo>
                <a:cubicBezTo>
                  <a:pt x="2342" y="914"/>
                  <a:pt x="2332" y="886"/>
                  <a:pt x="2320" y="858"/>
                </a:cubicBezTo>
                <a:cubicBezTo>
                  <a:pt x="2276" y="757"/>
                  <a:pt x="2216" y="658"/>
                  <a:pt x="2140" y="567"/>
                </a:cubicBezTo>
                <a:cubicBezTo>
                  <a:pt x="2173" y="541"/>
                  <a:pt x="2201" y="510"/>
                  <a:pt x="2219" y="477"/>
                </a:cubicBezTo>
                <a:close/>
                <a:moveTo>
                  <a:pt x="2022" y="219"/>
                </a:moveTo>
                <a:cubicBezTo>
                  <a:pt x="2069" y="234"/>
                  <a:pt x="2111" y="255"/>
                  <a:pt x="2149" y="283"/>
                </a:cubicBezTo>
                <a:cubicBezTo>
                  <a:pt x="2163" y="307"/>
                  <a:pt x="2172" y="331"/>
                  <a:pt x="2175" y="353"/>
                </a:cubicBezTo>
                <a:cubicBezTo>
                  <a:pt x="2133" y="325"/>
                  <a:pt x="2088" y="300"/>
                  <a:pt x="2041" y="278"/>
                </a:cubicBezTo>
                <a:cubicBezTo>
                  <a:pt x="2018" y="267"/>
                  <a:pt x="1995" y="258"/>
                  <a:pt x="1971" y="249"/>
                </a:cubicBezTo>
                <a:cubicBezTo>
                  <a:pt x="1909" y="225"/>
                  <a:pt x="1844" y="208"/>
                  <a:pt x="1776" y="196"/>
                </a:cubicBezTo>
                <a:cubicBezTo>
                  <a:pt x="1799" y="193"/>
                  <a:pt x="1822" y="192"/>
                  <a:pt x="1844" y="192"/>
                </a:cubicBezTo>
                <a:cubicBezTo>
                  <a:pt x="1881" y="192"/>
                  <a:pt x="1916" y="195"/>
                  <a:pt x="1950" y="201"/>
                </a:cubicBezTo>
                <a:cubicBezTo>
                  <a:pt x="1975" y="206"/>
                  <a:pt x="1999" y="211"/>
                  <a:pt x="2022" y="219"/>
                </a:cubicBezTo>
                <a:close/>
                <a:moveTo>
                  <a:pt x="1859" y="116"/>
                </a:moveTo>
                <a:cubicBezTo>
                  <a:pt x="1872" y="120"/>
                  <a:pt x="1885" y="127"/>
                  <a:pt x="1897" y="136"/>
                </a:cubicBezTo>
                <a:cubicBezTo>
                  <a:pt x="1879" y="134"/>
                  <a:pt x="1862" y="134"/>
                  <a:pt x="1844" y="134"/>
                </a:cubicBezTo>
                <a:cubicBezTo>
                  <a:pt x="1798" y="134"/>
                  <a:pt x="1750" y="138"/>
                  <a:pt x="1703" y="147"/>
                </a:cubicBezTo>
                <a:cubicBezTo>
                  <a:pt x="1744" y="122"/>
                  <a:pt x="1782" y="109"/>
                  <a:pt x="1818" y="109"/>
                </a:cubicBezTo>
                <a:cubicBezTo>
                  <a:pt x="1832" y="109"/>
                  <a:pt x="1846" y="111"/>
                  <a:pt x="1859" y="116"/>
                </a:cubicBezTo>
                <a:close/>
                <a:moveTo>
                  <a:pt x="1610" y="59"/>
                </a:moveTo>
                <a:cubicBezTo>
                  <a:pt x="1648" y="61"/>
                  <a:pt x="1686" y="65"/>
                  <a:pt x="1722" y="71"/>
                </a:cubicBezTo>
                <a:cubicBezTo>
                  <a:pt x="1685" y="87"/>
                  <a:pt x="1648" y="111"/>
                  <a:pt x="1610" y="142"/>
                </a:cubicBezTo>
                <a:lnTo>
                  <a:pt x="1610" y="59"/>
                </a:lnTo>
                <a:close/>
                <a:moveTo>
                  <a:pt x="1171" y="951"/>
                </a:moveTo>
                <a:cubicBezTo>
                  <a:pt x="1155" y="1009"/>
                  <a:pt x="1143" y="1066"/>
                  <a:pt x="1133" y="1121"/>
                </a:cubicBezTo>
                <a:cubicBezTo>
                  <a:pt x="1030" y="1086"/>
                  <a:pt x="937" y="1040"/>
                  <a:pt x="867" y="985"/>
                </a:cubicBezTo>
                <a:cubicBezTo>
                  <a:pt x="870" y="974"/>
                  <a:pt x="873" y="963"/>
                  <a:pt x="877" y="951"/>
                </a:cubicBezTo>
                <a:cubicBezTo>
                  <a:pt x="919" y="830"/>
                  <a:pt x="987" y="710"/>
                  <a:pt x="1078" y="602"/>
                </a:cubicBezTo>
                <a:cubicBezTo>
                  <a:pt x="1132" y="636"/>
                  <a:pt x="1195" y="663"/>
                  <a:pt x="1261" y="684"/>
                </a:cubicBezTo>
                <a:cubicBezTo>
                  <a:pt x="1243" y="729"/>
                  <a:pt x="1225" y="776"/>
                  <a:pt x="1209" y="825"/>
                </a:cubicBezTo>
                <a:cubicBezTo>
                  <a:pt x="1208" y="830"/>
                  <a:pt x="1206" y="835"/>
                  <a:pt x="1204" y="840"/>
                </a:cubicBezTo>
                <a:cubicBezTo>
                  <a:pt x="1192" y="878"/>
                  <a:pt x="1181" y="915"/>
                  <a:pt x="1171" y="951"/>
                </a:cubicBezTo>
                <a:close/>
                <a:moveTo>
                  <a:pt x="1166" y="426"/>
                </a:moveTo>
                <a:cubicBezTo>
                  <a:pt x="1148" y="442"/>
                  <a:pt x="1131" y="459"/>
                  <a:pt x="1114" y="476"/>
                </a:cubicBezTo>
                <a:cubicBezTo>
                  <a:pt x="1111" y="479"/>
                  <a:pt x="1108" y="481"/>
                  <a:pt x="1105" y="484"/>
                </a:cubicBezTo>
                <a:cubicBezTo>
                  <a:pt x="1095" y="494"/>
                  <a:pt x="1086" y="505"/>
                  <a:pt x="1076" y="515"/>
                </a:cubicBezTo>
                <a:cubicBezTo>
                  <a:pt x="1049" y="493"/>
                  <a:pt x="1026" y="468"/>
                  <a:pt x="1012" y="443"/>
                </a:cubicBezTo>
                <a:cubicBezTo>
                  <a:pt x="1008" y="435"/>
                  <a:pt x="1005" y="428"/>
                  <a:pt x="1002" y="420"/>
                </a:cubicBezTo>
                <a:cubicBezTo>
                  <a:pt x="1037" y="394"/>
                  <a:pt x="1075" y="371"/>
                  <a:pt x="1115" y="350"/>
                </a:cubicBezTo>
                <a:cubicBezTo>
                  <a:pt x="1136" y="339"/>
                  <a:pt x="1158" y="329"/>
                  <a:pt x="1180" y="320"/>
                </a:cubicBezTo>
                <a:cubicBezTo>
                  <a:pt x="1253" y="288"/>
                  <a:pt x="1332" y="265"/>
                  <a:pt x="1416" y="251"/>
                </a:cubicBezTo>
                <a:cubicBezTo>
                  <a:pt x="1328" y="298"/>
                  <a:pt x="1244" y="356"/>
                  <a:pt x="1166" y="426"/>
                </a:cubicBezTo>
                <a:close/>
                <a:moveTo>
                  <a:pt x="1487" y="281"/>
                </a:moveTo>
                <a:cubicBezTo>
                  <a:pt x="1415" y="373"/>
                  <a:pt x="1348" y="488"/>
                  <a:pt x="1289" y="620"/>
                </a:cubicBezTo>
                <a:cubicBezTo>
                  <a:pt x="1228" y="601"/>
                  <a:pt x="1172" y="577"/>
                  <a:pt x="1125" y="549"/>
                </a:cubicBezTo>
                <a:cubicBezTo>
                  <a:pt x="1135" y="538"/>
                  <a:pt x="1145" y="527"/>
                  <a:pt x="1155" y="517"/>
                </a:cubicBezTo>
                <a:cubicBezTo>
                  <a:pt x="1158" y="514"/>
                  <a:pt x="1161" y="511"/>
                  <a:pt x="1164" y="508"/>
                </a:cubicBezTo>
                <a:cubicBezTo>
                  <a:pt x="1262" y="413"/>
                  <a:pt x="1372" y="335"/>
                  <a:pt x="1487" y="281"/>
                </a:cubicBezTo>
                <a:close/>
                <a:moveTo>
                  <a:pt x="1555" y="1197"/>
                </a:moveTo>
                <a:cubicBezTo>
                  <a:pt x="1439" y="1195"/>
                  <a:pt x="1313" y="1175"/>
                  <a:pt x="1189" y="1139"/>
                </a:cubicBezTo>
                <a:cubicBezTo>
                  <a:pt x="1194" y="1114"/>
                  <a:pt x="1199" y="1088"/>
                  <a:pt x="1204" y="1063"/>
                </a:cubicBezTo>
                <a:cubicBezTo>
                  <a:pt x="1212" y="1026"/>
                  <a:pt x="1222" y="989"/>
                  <a:pt x="1232" y="951"/>
                </a:cubicBezTo>
                <a:cubicBezTo>
                  <a:pt x="1242" y="916"/>
                  <a:pt x="1253" y="879"/>
                  <a:pt x="1265" y="843"/>
                </a:cubicBezTo>
                <a:cubicBezTo>
                  <a:pt x="1281" y="794"/>
                  <a:pt x="1299" y="747"/>
                  <a:pt x="1318" y="700"/>
                </a:cubicBezTo>
                <a:cubicBezTo>
                  <a:pt x="1404" y="723"/>
                  <a:pt x="1484" y="734"/>
                  <a:pt x="1555" y="736"/>
                </a:cubicBezTo>
                <a:lnTo>
                  <a:pt x="1555" y="1197"/>
                </a:lnTo>
                <a:close/>
                <a:moveTo>
                  <a:pt x="1555" y="666"/>
                </a:moveTo>
                <a:cubicBezTo>
                  <a:pt x="1486" y="664"/>
                  <a:pt x="1418" y="654"/>
                  <a:pt x="1346" y="636"/>
                </a:cubicBezTo>
                <a:cubicBezTo>
                  <a:pt x="1402" y="512"/>
                  <a:pt x="1468" y="400"/>
                  <a:pt x="1538" y="311"/>
                </a:cubicBezTo>
                <a:cubicBezTo>
                  <a:pt x="1545" y="302"/>
                  <a:pt x="1547" y="292"/>
                  <a:pt x="1555" y="284"/>
                </a:cubicBezTo>
                <a:lnTo>
                  <a:pt x="1555" y="666"/>
                </a:lnTo>
                <a:close/>
                <a:moveTo>
                  <a:pt x="1560" y="59"/>
                </a:moveTo>
                <a:cubicBezTo>
                  <a:pt x="1560" y="142"/>
                  <a:pt x="1560" y="142"/>
                  <a:pt x="1560" y="142"/>
                </a:cubicBezTo>
                <a:cubicBezTo>
                  <a:pt x="1523" y="111"/>
                  <a:pt x="1485" y="87"/>
                  <a:pt x="1448" y="71"/>
                </a:cubicBezTo>
                <a:cubicBezTo>
                  <a:pt x="1485" y="65"/>
                  <a:pt x="1522" y="61"/>
                  <a:pt x="1560" y="59"/>
                </a:cubicBezTo>
                <a:close/>
                <a:moveTo>
                  <a:pt x="1311" y="116"/>
                </a:moveTo>
                <a:cubicBezTo>
                  <a:pt x="1324" y="111"/>
                  <a:pt x="1338" y="109"/>
                  <a:pt x="1353" y="109"/>
                </a:cubicBezTo>
                <a:cubicBezTo>
                  <a:pt x="1388" y="109"/>
                  <a:pt x="1427" y="122"/>
                  <a:pt x="1468" y="147"/>
                </a:cubicBezTo>
                <a:cubicBezTo>
                  <a:pt x="1420" y="138"/>
                  <a:pt x="1373" y="134"/>
                  <a:pt x="1326" y="134"/>
                </a:cubicBezTo>
                <a:cubicBezTo>
                  <a:pt x="1309" y="134"/>
                  <a:pt x="1291" y="134"/>
                  <a:pt x="1274" y="136"/>
                </a:cubicBezTo>
                <a:cubicBezTo>
                  <a:pt x="1286" y="127"/>
                  <a:pt x="1298" y="120"/>
                  <a:pt x="1311" y="116"/>
                </a:cubicBezTo>
                <a:close/>
                <a:moveTo>
                  <a:pt x="1020" y="283"/>
                </a:moveTo>
                <a:cubicBezTo>
                  <a:pt x="1059" y="256"/>
                  <a:pt x="1101" y="234"/>
                  <a:pt x="1148" y="219"/>
                </a:cubicBezTo>
                <a:cubicBezTo>
                  <a:pt x="1172" y="211"/>
                  <a:pt x="1196" y="206"/>
                  <a:pt x="1221" y="201"/>
                </a:cubicBezTo>
                <a:cubicBezTo>
                  <a:pt x="1254" y="195"/>
                  <a:pt x="1290" y="192"/>
                  <a:pt x="1326" y="192"/>
                </a:cubicBezTo>
                <a:cubicBezTo>
                  <a:pt x="1349" y="192"/>
                  <a:pt x="1371" y="193"/>
                  <a:pt x="1394" y="196"/>
                </a:cubicBezTo>
                <a:cubicBezTo>
                  <a:pt x="1326" y="208"/>
                  <a:pt x="1261" y="225"/>
                  <a:pt x="1200" y="249"/>
                </a:cubicBezTo>
                <a:cubicBezTo>
                  <a:pt x="1176" y="258"/>
                  <a:pt x="1152" y="267"/>
                  <a:pt x="1130" y="278"/>
                </a:cubicBezTo>
                <a:cubicBezTo>
                  <a:pt x="1082" y="300"/>
                  <a:pt x="1037" y="326"/>
                  <a:pt x="995" y="354"/>
                </a:cubicBezTo>
                <a:cubicBezTo>
                  <a:pt x="998" y="331"/>
                  <a:pt x="1006" y="308"/>
                  <a:pt x="1020" y="283"/>
                </a:cubicBezTo>
                <a:close/>
                <a:moveTo>
                  <a:pt x="923" y="379"/>
                </a:moveTo>
                <a:cubicBezTo>
                  <a:pt x="924" y="388"/>
                  <a:pt x="925" y="397"/>
                  <a:pt x="926" y="406"/>
                </a:cubicBezTo>
                <a:cubicBezTo>
                  <a:pt x="912" y="417"/>
                  <a:pt x="899" y="428"/>
                  <a:pt x="886" y="440"/>
                </a:cubicBezTo>
                <a:cubicBezTo>
                  <a:pt x="897" y="419"/>
                  <a:pt x="909" y="399"/>
                  <a:pt x="923" y="379"/>
                </a:cubicBezTo>
                <a:close/>
                <a:moveTo>
                  <a:pt x="742" y="759"/>
                </a:moveTo>
                <a:cubicBezTo>
                  <a:pt x="751" y="731"/>
                  <a:pt x="758" y="713"/>
                  <a:pt x="772" y="686"/>
                </a:cubicBezTo>
                <a:cubicBezTo>
                  <a:pt x="791" y="648"/>
                  <a:pt x="814" y="611"/>
                  <a:pt x="840" y="576"/>
                </a:cubicBezTo>
                <a:cubicBezTo>
                  <a:pt x="871" y="537"/>
                  <a:pt x="906" y="500"/>
                  <a:pt x="945" y="466"/>
                </a:cubicBezTo>
                <a:cubicBezTo>
                  <a:pt x="947" y="469"/>
                  <a:pt x="949" y="473"/>
                  <a:pt x="951" y="477"/>
                </a:cubicBezTo>
                <a:cubicBezTo>
                  <a:pt x="969" y="510"/>
                  <a:pt x="997" y="541"/>
                  <a:pt x="1030" y="568"/>
                </a:cubicBezTo>
                <a:cubicBezTo>
                  <a:pt x="955" y="659"/>
                  <a:pt x="894" y="757"/>
                  <a:pt x="851" y="858"/>
                </a:cubicBezTo>
                <a:cubicBezTo>
                  <a:pt x="839" y="886"/>
                  <a:pt x="828" y="914"/>
                  <a:pt x="819" y="942"/>
                </a:cubicBezTo>
                <a:cubicBezTo>
                  <a:pt x="772" y="894"/>
                  <a:pt x="743" y="839"/>
                  <a:pt x="741" y="780"/>
                </a:cubicBezTo>
                <a:cubicBezTo>
                  <a:pt x="741" y="780"/>
                  <a:pt x="741" y="763"/>
                  <a:pt x="742" y="759"/>
                </a:cubicBezTo>
                <a:close/>
                <a:moveTo>
                  <a:pt x="447" y="993"/>
                </a:moveTo>
                <a:cubicBezTo>
                  <a:pt x="411" y="993"/>
                  <a:pt x="409" y="1049"/>
                  <a:pt x="409" y="1074"/>
                </a:cubicBezTo>
                <a:cubicBezTo>
                  <a:pt x="409" y="1153"/>
                  <a:pt x="437" y="1157"/>
                  <a:pt x="447" y="1157"/>
                </a:cubicBezTo>
                <a:cubicBezTo>
                  <a:pt x="458" y="1157"/>
                  <a:pt x="486" y="1153"/>
                  <a:pt x="486" y="1074"/>
                </a:cubicBezTo>
                <a:cubicBezTo>
                  <a:pt x="486" y="1049"/>
                  <a:pt x="483" y="993"/>
                  <a:pt x="447" y="993"/>
                </a:cubicBezTo>
                <a:close/>
                <a:moveTo>
                  <a:pt x="2737" y="993"/>
                </a:moveTo>
                <a:cubicBezTo>
                  <a:pt x="2701" y="993"/>
                  <a:pt x="2698" y="1049"/>
                  <a:pt x="2698" y="1074"/>
                </a:cubicBezTo>
                <a:cubicBezTo>
                  <a:pt x="2698" y="1153"/>
                  <a:pt x="2726" y="1157"/>
                  <a:pt x="2737" y="1157"/>
                </a:cubicBezTo>
                <a:cubicBezTo>
                  <a:pt x="2747" y="1157"/>
                  <a:pt x="2776" y="1153"/>
                  <a:pt x="2776" y="1074"/>
                </a:cubicBezTo>
                <a:cubicBezTo>
                  <a:pt x="2776" y="1049"/>
                  <a:pt x="2773" y="993"/>
                  <a:pt x="2737" y="993"/>
                </a:cubicBezTo>
                <a:close/>
                <a:moveTo>
                  <a:pt x="1746" y="1536"/>
                </a:moveTo>
                <a:cubicBezTo>
                  <a:pt x="1733" y="1465"/>
                  <a:pt x="1677" y="1481"/>
                  <a:pt x="1660" y="1501"/>
                </a:cubicBezTo>
                <a:cubicBezTo>
                  <a:pt x="1653" y="1509"/>
                  <a:pt x="1648" y="1524"/>
                  <a:pt x="1644" y="1541"/>
                </a:cubicBezTo>
                <a:cubicBezTo>
                  <a:pt x="1634" y="1593"/>
                  <a:pt x="1642" y="1668"/>
                  <a:pt x="1695" y="1667"/>
                </a:cubicBezTo>
                <a:cubicBezTo>
                  <a:pt x="1741" y="1664"/>
                  <a:pt x="1753" y="1606"/>
                  <a:pt x="1748" y="1552"/>
                </a:cubicBezTo>
                <a:cubicBezTo>
                  <a:pt x="1748" y="1546"/>
                  <a:pt x="1747" y="1541"/>
                  <a:pt x="1746" y="1536"/>
                </a:cubicBezTo>
                <a:close/>
                <a:moveTo>
                  <a:pt x="3451" y="1075"/>
                </a:moveTo>
                <a:cubicBezTo>
                  <a:pt x="3118" y="753"/>
                  <a:pt x="3118" y="753"/>
                  <a:pt x="3118" y="753"/>
                </a:cubicBezTo>
                <a:cubicBezTo>
                  <a:pt x="3118" y="886"/>
                  <a:pt x="3118" y="886"/>
                  <a:pt x="3118" y="886"/>
                </a:cubicBezTo>
                <a:cubicBezTo>
                  <a:pt x="2577" y="886"/>
                  <a:pt x="2577" y="886"/>
                  <a:pt x="2577" y="886"/>
                </a:cubicBezTo>
                <a:cubicBezTo>
                  <a:pt x="2572" y="900"/>
                  <a:pt x="2567" y="913"/>
                  <a:pt x="2560" y="927"/>
                </a:cubicBezTo>
                <a:cubicBezTo>
                  <a:pt x="2483" y="1094"/>
                  <a:pt x="2292" y="1240"/>
                  <a:pt x="2015" y="1319"/>
                </a:cubicBezTo>
                <a:cubicBezTo>
                  <a:pt x="1876" y="1360"/>
                  <a:pt x="1728" y="1379"/>
                  <a:pt x="1584" y="1379"/>
                </a:cubicBezTo>
                <a:cubicBezTo>
                  <a:pt x="1203" y="1379"/>
                  <a:pt x="839" y="1247"/>
                  <a:pt x="667" y="1023"/>
                </a:cubicBezTo>
                <a:cubicBezTo>
                  <a:pt x="650" y="1001"/>
                  <a:pt x="635" y="979"/>
                  <a:pt x="623" y="957"/>
                </a:cubicBezTo>
                <a:cubicBezTo>
                  <a:pt x="610" y="933"/>
                  <a:pt x="600" y="910"/>
                  <a:pt x="592" y="886"/>
                </a:cubicBezTo>
                <a:cubicBezTo>
                  <a:pt x="0" y="886"/>
                  <a:pt x="0" y="886"/>
                  <a:pt x="0" y="886"/>
                </a:cubicBezTo>
                <a:cubicBezTo>
                  <a:pt x="0" y="1265"/>
                  <a:pt x="0" y="1265"/>
                  <a:pt x="0" y="1265"/>
                </a:cubicBezTo>
                <a:cubicBezTo>
                  <a:pt x="581" y="1265"/>
                  <a:pt x="581" y="1265"/>
                  <a:pt x="581" y="1265"/>
                </a:cubicBezTo>
                <a:cubicBezTo>
                  <a:pt x="585" y="1281"/>
                  <a:pt x="590" y="1298"/>
                  <a:pt x="596" y="1315"/>
                </a:cubicBezTo>
                <a:cubicBezTo>
                  <a:pt x="612" y="1358"/>
                  <a:pt x="635" y="1401"/>
                  <a:pt x="668" y="1443"/>
                </a:cubicBezTo>
                <a:cubicBezTo>
                  <a:pt x="679" y="1459"/>
                  <a:pt x="692" y="1474"/>
                  <a:pt x="706" y="1488"/>
                </a:cubicBezTo>
                <a:cubicBezTo>
                  <a:pt x="744" y="1530"/>
                  <a:pt x="790" y="1568"/>
                  <a:pt x="841" y="1601"/>
                </a:cubicBezTo>
                <a:cubicBezTo>
                  <a:pt x="917" y="1651"/>
                  <a:pt x="1005" y="1693"/>
                  <a:pt x="1101" y="1724"/>
                </a:cubicBezTo>
                <a:cubicBezTo>
                  <a:pt x="1121" y="1731"/>
                  <a:pt x="1142" y="1737"/>
                  <a:pt x="1163" y="1743"/>
                </a:cubicBezTo>
                <a:cubicBezTo>
                  <a:pt x="1286" y="1778"/>
                  <a:pt x="1420" y="1797"/>
                  <a:pt x="1557" y="1799"/>
                </a:cubicBezTo>
                <a:cubicBezTo>
                  <a:pt x="1566" y="1799"/>
                  <a:pt x="1575" y="1800"/>
                  <a:pt x="1585" y="1800"/>
                </a:cubicBezTo>
                <a:cubicBezTo>
                  <a:pt x="1596" y="1800"/>
                  <a:pt x="1608" y="1799"/>
                  <a:pt x="1620" y="1799"/>
                </a:cubicBezTo>
                <a:cubicBezTo>
                  <a:pt x="1752" y="1796"/>
                  <a:pt x="1886" y="1777"/>
                  <a:pt x="2014" y="1741"/>
                </a:cubicBezTo>
                <a:cubicBezTo>
                  <a:pt x="2015" y="1741"/>
                  <a:pt x="2016" y="1740"/>
                  <a:pt x="2016" y="1740"/>
                </a:cubicBezTo>
                <a:cubicBezTo>
                  <a:pt x="2037" y="1734"/>
                  <a:pt x="2057" y="1728"/>
                  <a:pt x="2076" y="1721"/>
                </a:cubicBezTo>
                <a:cubicBezTo>
                  <a:pt x="2177" y="1687"/>
                  <a:pt x="2265" y="1644"/>
                  <a:pt x="2338" y="1594"/>
                </a:cubicBezTo>
                <a:cubicBezTo>
                  <a:pt x="2392" y="1558"/>
                  <a:pt x="2438" y="1518"/>
                  <a:pt x="2476" y="1476"/>
                </a:cubicBezTo>
                <a:cubicBezTo>
                  <a:pt x="2521" y="1425"/>
                  <a:pt x="2554" y="1371"/>
                  <a:pt x="2575" y="1316"/>
                </a:cubicBezTo>
                <a:cubicBezTo>
                  <a:pt x="2581" y="1299"/>
                  <a:pt x="2586" y="1282"/>
                  <a:pt x="2590" y="1265"/>
                </a:cubicBezTo>
                <a:cubicBezTo>
                  <a:pt x="3118" y="1265"/>
                  <a:pt x="3118" y="1265"/>
                  <a:pt x="3118" y="1265"/>
                </a:cubicBezTo>
                <a:cubicBezTo>
                  <a:pt x="3118" y="1397"/>
                  <a:pt x="3118" y="1397"/>
                  <a:pt x="3118" y="1397"/>
                </a:cubicBezTo>
                <a:lnTo>
                  <a:pt x="3451" y="1075"/>
                </a:lnTo>
                <a:close/>
                <a:moveTo>
                  <a:pt x="296" y="1195"/>
                </a:moveTo>
                <a:cubicBezTo>
                  <a:pt x="123" y="1195"/>
                  <a:pt x="123" y="1195"/>
                  <a:pt x="123" y="1195"/>
                </a:cubicBezTo>
                <a:cubicBezTo>
                  <a:pt x="123" y="1154"/>
                  <a:pt x="123" y="1154"/>
                  <a:pt x="123" y="1154"/>
                </a:cubicBezTo>
                <a:cubicBezTo>
                  <a:pt x="188" y="1154"/>
                  <a:pt x="188" y="1154"/>
                  <a:pt x="188" y="1154"/>
                </a:cubicBezTo>
                <a:cubicBezTo>
                  <a:pt x="188" y="1005"/>
                  <a:pt x="188" y="1005"/>
                  <a:pt x="188" y="1005"/>
                </a:cubicBezTo>
                <a:cubicBezTo>
                  <a:pt x="135" y="1028"/>
                  <a:pt x="135" y="1028"/>
                  <a:pt x="135" y="1028"/>
                </a:cubicBezTo>
                <a:cubicBezTo>
                  <a:pt x="118" y="991"/>
                  <a:pt x="118" y="991"/>
                  <a:pt x="118" y="991"/>
                </a:cubicBezTo>
                <a:cubicBezTo>
                  <a:pt x="201" y="956"/>
                  <a:pt x="201" y="956"/>
                  <a:pt x="201" y="956"/>
                </a:cubicBezTo>
                <a:cubicBezTo>
                  <a:pt x="231" y="956"/>
                  <a:pt x="231" y="956"/>
                  <a:pt x="231" y="956"/>
                </a:cubicBezTo>
                <a:cubicBezTo>
                  <a:pt x="231" y="1154"/>
                  <a:pt x="231" y="1154"/>
                  <a:pt x="231" y="1154"/>
                </a:cubicBezTo>
                <a:cubicBezTo>
                  <a:pt x="296" y="1154"/>
                  <a:pt x="296" y="1154"/>
                  <a:pt x="296" y="1154"/>
                </a:cubicBezTo>
                <a:lnTo>
                  <a:pt x="296" y="1195"/>
                </a:lnTo>
                <a:close/>
                <a:moveTo>
                  <a:pt x="447" y="1197"/>
                </a:moveTo>
                <a:cubicBezTo>
                  <a:pt x="377" y="1197"/>
                  <a:pt x="365" y="1127"/>
                  <a:pt x="365" y="1074"/>
                </a:cubicBezTo>
                <a:cubicBezTo>
                  <a:pt x="365" y="1022"/>
                  <a:pt x="378" y="953"/>
                  <a:pt x="447" y="953"/>
                </a:cubicBezTo>
                <a:cubicBezTo>
                  <a:pt x="517" y="953"/>
                  <a:pt x="530" y="1022"/>
                  <a:pt x="530" y="1074"/>
                </a:cubicBezTo>
                <a:cubicBezTo>
                  <a:pt x="530" y="1127"/>
                  <a:pt x="517" y="1197"/>
                  <a:pt x="447" y="1197"/>
                </a:cubicBezTo>
                <a:close/>
                <a:moveTo>
                  <a:pt x="693" y="1351"/>
                </a:moveTo>
                <a:cubicBezTo>
                  <a:pt x="678" y="1332"/>
                  <a:pt x="666" y="1313"/>
                  <a:pt x="655" y="1294"/>
                </a:cubicBezTo>
                <a:cubicBezTo>
                  <a:pt x="645" y="1278"/>
                  <a:pt x="637" y="1261"/>
                  <a:pt x="630" y="1245"/>
                </a:cubicBezTo>
                <a:cubicBezTo>
                  <a:pt x="630" y="1201"/>
                  <a:pt x="630" y="1201"/>
                  <a:pt x="630" y="1201"/>
                </a:cubicBezTo>
                <a:cubicBezTo>
                  <a:pt x="635" y="1213"/>
                  <a:pt x="641" y="1225"/>
                  <a:pt x="648" y="1237"/>
                </a:cubicBezTo>
                <a:cubicBezTo>
                  <a:pt x="651" y="1243"/>
                  <a:pt x="654" y="1249"/>
                  <a:pt x="658" y="1255"/>
                </a:cubicBezTo>
                <a:cubicBezTo>
                  <a:pt x="658" y="1177"/>
                  <a:pt x="658" y="1177"/>
                  <a:pt x="658" y="1177"/>
                </a:cubicBezTo>
                <a:cubicBezTo>
                  <a:pt x="658" y="1090"/>
                  <a:pt x="658" y="1090"/>
                  <a:pt x="658" y="1090"/>
                </a:cubicBezTo>
                <a:cubicBezTo>
                  <a:pt x="654" y="1087"/>
                  <a:pt x="650" y="1084"/>
                  <a:pt x="646" y="1080"/>
                </a:cubicBezTo>
                <a:cubicBezTo>
                  <a:pt x="646" y="1080"/>
                  <a:pt x="646" y="1080"/>
                  <a:pt x="646" y="1080"/>
                </a:cubicBezTo>
                <a:cubicBezTo>
                  <a:pt x="642" y="1077"/>
                  <a:pt x="638" y="1073"/>
                  <a:pt x="634" y="1070"/>
                </a:cubicBezTo>
                <a:cubicBezTo>
                  <a:pt x="630" y="1032"/>
                  <a:pt x="630" y="1032"/>
                  <a:pt x="630" y="1032"/>
                </a:cubicBezTo>
                <a:cubicBezTo>
                  <a:pt x="628" y="1016"/>
                  <a:pt x="628" y="1016"/>
                  <a:pt x="628" y="1016"/>
                </a:cubicBezTo>
                <a:cubicBezTo>
                  <a:pt x="638" y="1025"/>
                  <a:pt x="653" y="1037"/>
                  <a:pt x="664" y="1046"/>
                </a:cubicBezTo>
                <a:cubicBezTo>
                  <a:pt x="670" y="1054"/>
                  <a:pt x="675" y="1062"/>
                  <a:pt x="681" y="1070"/>
                </a:cubicBezTo>
                <a:cubicBezTo>
                  <a:pt x="681" y="1113"/>
                  <a:pt x="681" y="1113"/>
                  <a:pt x="681" y="1113"/>
                </a:cubicBezTo>
                <a:cubicBezTo>
                  <a:pt x="681" y="1205"/>
                  <a:pt x="681" y="1205"/>
                  <a:pt x="681" y="1205"/>
                </a:cubicBezTo>
                <a:cubicBezTo>
                  <a:pt x="681" y="1291"/>
                  <a:pt x="681" y="1291"/>
                  <a:pt x="681" y="1291"/>
                </a:cubicBezTo>
                <a:cubicBezTo>
                  <a:pt x="685" y="1296"/>
                  <a:pt x="689" y="1301"/>
                  <a:pt x="693" y="1306"/>
                </a:cubicBezTo>
                <a:cubicBezTo>
                  <a:pt x="703" y="1319"/>
                  <a:pt x="713" y="1331"/>
                  <a:pt x="724" y="1343"/>
                </a:cubicBezTo>
                <a:cubicBezTo>
                  <a:pt x="724" y="1388"/>
                  <a:pt x="724" y="1388"/>
                  <a:pt x="724" y="1388"/>
                </a:cubicBezTo>
                <a:cubicBezTo>
                  <a:pt x="713" y="1376"/>
                  <a:pt x="703" y="1364"/>
                  <a:pt x="693" y="1351"/>
                </a:cubicBezTo>
                <a:close/>
                <a:moveTo>
                  <a:pt x="816" y="1473"/>
                </a:moveTo>
                <a:cubicBezTo>
                  <a:pt x="800" y="1460"/>
                  <a:pt x="784" y="1447"/>
                  <a:pt x="769" y="1433"/>
                </a:cubicBezTo>
                <a:cubicBezTo>
                  <a:pt x="768" y="1388"/>
                  <a:pt x="768" y="1388"/>
                  <a:pt x="768" y="1388"/>
                </a:cubicBezTo>
                <a:cubicBezTo>
                  <a:pt x="783" y="1402"/>
                  <a:pt x="799" y="1415"/>
                  <a:pt x="815" y="1427"/>
                </a:cubicBezTo>
                <a:cubicBezTo>
                  <a:pt x="818" y="1430"/>
                  <a:pt x="821" y="1432"/>
                  <a:pt x="824" y="1434"/>
                </a:cubicBezTo>
                <a:cubicBezTo>
                  <a:pt x="823" y="1333"/>
                  <a:pt x="823" y="1333"/>
                  <a:pt x="823" y="1333"/>
                </a:cubicBezTo>
                <a:cubicBezTo>
                  <a:pt x="823" y="1322"/>
                  <a:pt x="823" y="1322"/>
                  <a:pt x="823" y="1322"/>
                </a:cubicBezTo>
                <a:cubicBezTo>
                  <a:pt x="823" y="1268"/>
                  <a:pt x="823" y="1268"/>
                  <a:pt x="823" y="1268"/>
                </a:cubicBezTo>
                <a:cubicBezTo>
                  <a:pt x="810" y="1265"/>
                  <a:pt x="792" y="1260"/>
                  <a:pt x="778" y="1257"/>
                </a:cubicBezTo>
                <a:cubicBezTo>
                  <a:pt x="776" y="1248"/>
                  <a:pt x="776" y="1248"/>
                  <a:pt x="776" y="1248"/>
                </a:cubicBezTo>
                <a:cubicBezTo>
                  <a:pt x="768" y="1218"/>
                  <a:pt x="768" y="1218"/>
                  <a:pt x="768" y="1218"/>
                </a:cubicBezTo>
                <a:cubicBezTo>
                  <a:pt x="767" y="1212"/>
                  <a:pt x="767" y="1212"/>
                  <a:pt x="767" y="1212"/>
                </a:cubicBezTo>
                <a:cubicBezTo>
                  <a:pt x="764" y="1204"/>
                  <a:pt x="764" y="1204"/>
                  <a:pt x="764" y="1204"/>
                </a:cubicBezTo>
                <a:cubicBezTo>
                  <a:pt x="785" y="1210"/>
                  <a:pt x="814" y="1217"/>
                  <a:pt x="835" y="1222"/>
                </a:cubicBezTo>
                <a:cubicBezTo>
                  <a:pt x="844" y="1229"/>
                  <a:pt x="853" y="1235"/>
                  <a:pt x="862" y="1241"/>
                </a:cubicBezTo>
                <a:cubicBezTo>
                  <a:pt x="862" y="1291"/>
                  <a:pt x="862" y="1291"/>
                  <a:pt x="862" y="1291"/>
                </a:cubicBezTo>
                <a:cubicBezTo>
                  <a:pt x="863" y="1360"/>
                  <a:pt x="863" y="1360"/>
                  <a:pt x="863" y="1360"/>
                </a:cubicBezTo>
                <a:cubicBezTo>
                  <a:pt x="863" y="1462"/>
                  <a:pt x="863" y="1462"/>
                  <a:pt x="863" y="1462"/>
                </a:cubicBezTo>
                <a:cubicBezTo>
                  <a:pt x="883" y="1475"/>
                  <a:pt x="905" y="1489"/>
                  <a:pt x="927" y="1501"/>
                </a:cubicBezTo>
                <a:cubicBezTo>
                  <a:pt x="927" y="1546"/>
                  <a:pt x="927" y="1546"/>
                  <a:pt x="927" y="1546"/>
                </a:cubicBezTo>
                <a:cubicBezTo>
                  <a:pt x="888" y="1523"/>
                  <a:pt x="850" y="1499"/>
                  <a:pt x="816" y="1473"/>
                </a:cubicBezTo>
                <a:close/>
                <a:moveTo>
                  <a:pt x="1172" y="1585"/>
                </a:moveTo>
                <a:cubicBezTo>
                  <a:pt x="1168" y="1596"/>
                  <a:pt x="1163" y="1604"/>
                  <a:pt x="1157" y="1611"/>
                </a:cubicBezTo>
                <a:cubicBezTo>
                  <a:pt x="1141" y="1628"/>
                  <a:pt x="1119" y="1632"/>
                  <a:pt x="1096" y="1627"/>
                </a:cubicBezTo>
                <a:cubicBezTo>
                  <a:pt x="1063" y="1619"/>
                  <a:pt x="1028" y="1592"/>
                  <a:pt x="1010" y="1557"/>
                </a:cubicBezTo>
                <a:cubicBezTo>
                  <a:pt x="1006" y="1548"/>
                  <a:pt x="987" y="1483"/>
                  <a:pt x="988" y="1427"/>
                </a:cubicBezTo>
                <a:cubicBezTo>
                  <a:pt x="989" y="1406"/>
                  <a:pt x="992" y="1385"/>
                  <a:pt x="1001" y="1371"/>
                </a:cubicBezTo>
                <a:cubicBezTo>
                  <a:pt x="1014" y="1348"/>
                  <a:pt x="1039" y="1338"/>
                  <a:pt x="1082" y="1351"/>
                </a:cubicBezTo>
                <a:cubicBezTo>
                  <a:pt x="1127" y="1368"/>
                  <a:pt x="1152" y="1398"/>
                  <a:pt x="1166" y="1431"/>
                </a:cubicBezTo>
                <a:cubicBezTo>
                  <a:pt x="1167" y="1434"/>
                  <a:pt x="1168" y="1437"/>
                  <a:pt x="1169" y="1439"/>
                </a:cubicBezTo>
                <a:cubicBezTo>
                  <a:pt x="1176" y="1458"/>
                  <a:pt x="1179" y="1476"/>
                  <a:pt x="1181" y="1494"/>
                </a:cubicBezTo>
                <a:cubicBezTo>
                  <a:pt x="1184" y="1543"/>
                  <a:pt x="1173" y="1584"/>
                  <a:pt x="1172" y="1585"/>
                </a:cubicBezTo>
                <a:close/>
                <a:moveTo>
                  <a:pt x="1270" y="1671"/>
                </a:moveTo>
                <a:cubicBezTo>
                  <a:pt x="1270" y="1627"/>
                  <a:pt x="1270" y="1627"/>
                  <a:pt x="1270" y="1627"/>
                </a:cubicBezTo>
                <a:cubicBezTo>
                  <a:pt x="1298" y="1633"/>
                  <a:pt x="1327" y="1638"/>
                  <a:pt x="1356" y="1643"/>
                </a:cubicBezTo>
                <a:cubicBezTo>
                  <a:pt x="1356" y="1528"/>
                  <a:pt x="1356" y="1528"/>
                  <a:pt x="1356" y="1528"/>
                </a:cubicBezTo>
                <a:cubicBezTo>
                  <a:pt x="1355" y="1477"/>
                  <a:pt x="1355" y="1477"/>
                  <a:pt x="1355" y="1477"/>
                </a:cubicBezTo>
                <a:cubicBezTo>
                  <a:pt x="1335" y="1481"/>
                  <a:pt x="1307" y="1486"/>
                  <a:pt x="1286" y="1489"/>
                </a:cubicBezTo>
                <a:cubicBezTo>
                  <a:pt x="1270" y="1456"/>
                  <a:pt x="1270" y="1456"/>
                  <a:pt x="1270" y="1456"/>
                </a:cubicBezTo>
                <a:cubicBezTo>
                  <a:pt x="1264" y="1444"/>
                  <a:pt x="1264" y="1444"/>
                  <a:pt x="1264" y="1444"/>
                </a:cubicBezTo>
                <a:cubicBezTo>
                  <a:pt x="1297" y="1439"/>
                  <a:pt x="1340" y="1431"/>
                  <a:pt x="1373" y="1425"/>
                </a:cubicBezTo>
                <a:cubicBezTo>
                  <a:pt x="1386" y="1427"/>
                  <a:pt x="1399" y="1429"/>
                  <a:pt x="1412" y="1430"/>
                </a:cubicBezTo>
                <a:cubicBezTo>
                  <a:pt x="1413" y="1477"/>
                  <a:pt x="1413" y="1477"/>
                  <a:pt x="1413" y="1477"/>
                </a:cubicBezTo>
                <a:cubicBezTo>
                  <a:pt x="1413" y="1534"/>
                  <a:pt x="1413" y="1534"/>
                  <a:pt x="1413" y="1534"/>
                </a:cubicBezTo>
                <a:cubicBezTo>
                  <a:pt x="1413" y="1651"/>
                  <a:pt x="1413" y="1651"/>
                  <a:pt x="1413" y="1651"/>
                </a:cubicBezTo>
                <a:cubicBezTo>
                  <a:pt x="1442" y="1654"/>
                  <a:pt x="1472" y="1657"/>
                  <a:pt x="1501" y="1659"/>
                </a:cubicBezTo>
                <a:cubicBezTo>
                  <a:pt x="1501" y="1703"/>
                  <a:pt x="1501" y="1703"/>
                  <a:pt x="1501" y="1703"/>
                </a:cubicBezTo>
                <a:cubicBezTo>
                  <a:pt x="1422" y="1698"/>
                  <a:pt x="1345" y="1687"/>
                  <a:pt x="1270" y="1671"/>
                </a:cubicBezTo>
                <a:close/>
                <a:moveTo>
                  <a:pt x="1625" y="1693"/>
                </a:moveTo>
                <a:cubicBezTo>
                  <a:pt x="1623" y="1692"/>
                  <a:pt x="1622" y="1691"/>
                  <a:pt x="1620" y="1689"/>
                </a:cubicBezTo>
                <a:cubicBezTo>
                  <a:pt x="1580" y="1654"/>
                  <a:pt x="1577" y="1586"/>
                  <a:pt x="1583" y="1542"/>
                </a:cubicBezTo>
                <a:cubicBezTo>
                  <a:pt x="1584" y="1534"/>
                  <a:pt x="1586" y="1526"/>
                  <a:pt x="1587" y="1519"/>
                </a:cubicBezTo>
                <a:cubicBezTo>
                  <a:pt x="1591" y="1506"/>
                  <a:pt x="1596" y="1495"/>
                  <a:pt x="1602" y="1485"/>
                </a:cubicBezTo>
                <a:cubicBezTo>
                  <a:pt x="1628" y="1446"/>
                  <a:pt x="1672" y="1442"/>
                  <a:pt x="1695" y="1440"/>
                </a:cubicBezTo>
                <a:cubicBezTo>
                  <a:pt x="1737" y="1438"/>
                  <a:pt x="1768" y="1449"/>
                  <a:pt x="1786" y="1475"/>
                </a:cubicBezTo>
                <a:cubicBezTo>
                  <a:pt x="1797" y="1489"/>
                  <a:pt x="1804" y="1507"/>
                  <a:pt x="1807" y="1530"/>
                </a:cubicBezTo>
                <a:cubicBezTo>
                  <a:pt x="1807" y="1530"/>
                  <a:pt x="1808" y="1530"/>
                  <a:pt x="1808" y="1531"/>
                </a:cubicBezTo>
                <a:cubicBezTo>
                  <a:pt x="1834" y="1705"/>
                  <a:pt x="1690" y="1741"/>
                  <a:pt x="1625" y="1693"/>
                </a:cubicBezTo>
                <a:close/>
                <a:moveTo>
                  <a:pt x="2080" y="1636"/>
                </a:moveTo>
                <a:cubicBezTo>
                  <a:pt x="2068" y="1640"/>
                  <a:pt x="2055" y="1644"/>
                  <a:pt x="2042" y="1648"/>
                </a:cubicBezTo>
                <a:cubicBezTo>
                  <a:pt x="2034" y="1650"/>
                  <a:pt x="2027" y="1652"/>
                  <a:pt x="2020" y="1654"/>
                </a:cubicBezTo>
                <a:cubicBezTo>
                  <a:pt x="1982" y="1664"/>
                  <a:pt x="1945" y="1673"/>
                  <a:pt x="1907" y="1680"/>
                </a:cubicBezTo>
                <a:cubicBezTo>
                  <a:pt x="1907" y="1635"/>
                  <a:pt x="1907" y="1635"/>
                  <a:pt x="1907" y="1635"/>
                </a:cubicBezTo>
                <a:cubicBezTo>
                  <a:pt x="1936" y="1629"/>
                  <a:pt x="1966" y="1623"/>
                  <a:pt x="1996" y="1616"/>
                </a:cubicBezTo>
                <a:cubicBezTo>
                  <a:pt x="1995" y="1495"/>
                  <a:pt x="1995" y="1495"/>
                  <a:pt x="1995" y="1495"/>
                </a:cubicBezTo>
                <a:cubicBezTo>
                  <a:pt x="1995" y="1450"/>
                  <a:pt x="1995" y="1450"/>
                  <a:pt x="1995" y="1450"/>
                </a:cubicBezTo>
                <a:cubicBezTo>
                  <a:pt x="1974" y="1463"/>
                  <a:pt x="1945" y="1479"/>
                  <a:pt x="1923" y="1491"/>
                </a:cubicBezTo>
                <a:cubicBezTo>
                  <a:pt x="1901" y="1457"/>
                  <a:pt x="1901" y="1457"/>
                  <a:pt x="1901" y="1457"/>
                </a:cubicBezTo>
                <a:cubicBezTo>
                  <a:pt x="1900" y="1455"/>
                  <a:pt x="1900" y="1455"/>
                  <a:pt x="1900" y="1455"/>
                </a:cubicBezTo>
                <a:cubicBezTo>
                  <a:pt x="1934" y="1436"/>
                  <a:pt x="1979" y="1410"/>
                  <a:pt x="2013" y="1391"/>
                </a:cubicBezTo>
                <a:cubicBezTo>
                  <a:pt x="2022" y="1388"/>
                  <a:pt x="2032" y="1386"/>
                  <a:pt x="2041" y="1383"/>
                </a:cubicBezTo>
                <a:cubicBezTo>
                  <a:pt x="2045" y="1382"/>
                  <a:pt x="2049" y="1381"/>
                  <a:pt x="2053" y="1380"/>
                </a:cubicBezTo>
                <a:cubicBezTo>
                  <a:pt x="2053" y="1419"/>
                  <a:pt x="2053" y="1419"/>
                  <a:pt x="2053" y="1419"/>
                </a:cubicBezTo>
                <a:cubicBezTo>
                  <a:pt x="2053" y="1478"/>
                  <a:pt x="2053" y="1478"/>
                  <a:pt x="2053" y="1478"/>
                </a:cubicBezTo>
                <a:cubicBezTo>
                  <a:pt x="2053" y="1600"/>
                  <a:pt x="2053" y="1600"/>
                  <a:pt x="2053" y="1600"/>
                </a:cubicBezTo>
                <a:cubicBezTo>
                  <a:pt x="2062" y="1597"/>
                  <a:pt x="2071" y="1594"/>
                  <a:pt x="2080" y="1591"/>
                </a:cubicBezTo>
                <a:cubicBezTo>
                  <a:pt x="2099" y="1585"/>
                  <a:pt x="2118" y="1579"/>
                  <a:pt x="2137" y="1572"/>
                </a:cubicBezTo>
                <a:cubicBezTo>
                  <a:pt x="2137" y="1617"/>
                  <a:pt x="2137" y="1617"/>
                  <a:pt x="2137" y="1617"/>
                </a:cubicBezTo>
                <a:cubicBezTo>
                  <a:pt x="2118" y="1623"/>
                  <a:pt x="2100" y="1630"/>
                  <a:pt x="2080" y="1636"/>
                </a:cubicBezTo>
                <a:close/>
                <a:moveTo>
                  <a:pt x="2357" y="1506"/>
                </a:moveTo>
                <a:cubicBezTo>
                  <a:pt x="2313" y="1536"/>
                  <a:pt x="2263" y="1563"/>
                  <a:pt x="2208" y="1588"/>
                </a:cubicBezTo>
                <a:cubicBezTo>
                  <a:pt x="2208" y="1543"/>
                  <a:pt x="2208" y="1543"/>
                  <a:pt x="2208" y="1543"/>
                </a:cubicBezTo>
                <a:cubicBezTo>
                  <a:pt x="2233" y="1532"/>
                  <a:pt x="2257" y="1520"/>
                  <a:pt x="2280" y="1508"/>
                </a:cubicBezTo>
                <a:cubicBezTo>
                  <a:pt x="2280" y="1380"/>
                  <a:pt x="2280" y="1380"/>
                  <a:pt x="2280" y="1380"/>
                </a:cubicBezTo>
                <a:cubicBezTo>
                  <a:pt x="2280" y="1342"/>
                  <a:pt x="2280" y="1342"/>
                  <a:pt x="2280" y="1342"/>
                </a:cubicBezTo>
                <a:cubicBezTo>
                  <a:pt x="2263" y="1359"/>
                  <a:pt x="2239" y="1380"/>
                  <a:pt x="2222" y="1396"/>
                </a:cubicBezTo>
                <a:cubicBezTo>
                  <a:pt x="2202" y="1364"/>
                  <a:pt x="2202" y="1364"/>
                  <a:pt x="2202" y="1364"/>
                </a:cubicBezTo>
                <a:cubicBezTo>
                  <a:pt x="2208" y="1359"/>
                  <a:pt x="2214" y="1354"/>
                  <a:pt x="2220" y="1349"/>
                </a:cubicBezTo>
                <a:cubicBezTo>
                  <a:pt x="2244" y="1327"/>
                  <a:pt x="2272" y="1301"/>
                  <a:pt x="2294" y="1280"/>
                </a:cubicBezTo>
                <a:cubicBezTo>
                  <a:pt x="2304" y="1274"/>
                  <a:pt x="2314" y="1268"/>
                  <a:pt x="2324" y="1262"/>
                </a:cubicBezTo>
                <a:cubicBezTo>
                  <a:pt x="2324" y="1284"/>
                  <a:pt x="2324" y="1284"/>
                  <a:pt x="2324" y="1284"/>
                </a:cubicBezTo>
                <a:cubicBezTo>
                  <a:pt x="2324" y="1353"/>
                  <a:pt x="2324" y="1353"/>
                  <a:pt x="2324" y="1353"/>
                </a:cubicBezTo>
                <a:cubicBezTo>
                  <a:pt x="2324" y="1483"/>
                  <a:pt x="2324" y="1483"/>
                  <a:pt x="2324" y="1483"/>
                </a:cubicBezTo>
                <a:cubicBezTo>
                  <a:pt x="2337" y="1475"/>
                  <a:pt x="2349" y="1467"/>
                  <a:pt x="2361" y="1459"/>
                </a:cubicBezTo>
                <a:cubicBezTo>
                  <a:pt x="2369" y="1453"/>
                  <a:pt x="2378" y="1448"/>
                  <a:pt x="2386" y="1442"/>
                </a:cubicBezTo>
                <a:cubicBezTo>
                  <a:pt x="2386" y="1486"/>
                  <a:pt x="2386" y="1486"/>
                  <a:pt x="2386" y="1486"/>
                </a:cubicBezTo>
                <a:cubicBezTo>
                  <a:pt x="2376" y="1493"/>
                  <a:pt x="2367" y="1500"/>
                  <a:pt x="2357" y="1506"/>
                </a:cubicBezTo>
                <a:close/>
                <a:moveTo>
                  <a:pt x="2534" y="1312"/>
                </a:moveTo>
                <a:cubicBezTo>
                  <a:pt x="2527" y="1345"/>
                  <a:pt x="2516" y="1369"/>
                  <a:pt x="2503" y="1386"/>
                </a:cubicBezTo>
                <a:cubicBezTo>
                  <a:pt x="2490" y="1405"/>
                  <a:pt x="2476" y="1414"/>
                  <a:pt x="2465" y="1413"/>
                </a:cubicBezTo>
                <a:cubicBezTo>
                  <a:pt x="2456" y="1413"/>
                  <a:pt x="2447" y="1403"/>
                  <a:pt x="2441" y="1386"/>
                </a:cubicBezTo>
                <a:cubicBezTo>
                  <a:pt x="2432" y="1358"/>
                  <a:pt x="2429" y="1314"/>
                  <a:pt x="2436" y="1266"/>
                </a:cubicBezTo>
                <a:cubicBezTo>
                  <a:pt x="2441" y="1228"/>
                  <a:pt x="2453" y="1189"/>
                  <a:pt x="2473" y="1155"/>
                </a:cubicBezTo>
                <a:cubicBezTo>
                  <a:pt x="2480" y="1144"/>
                  <a:pt x="2487" y="1134"/>
                  <a:pt x="2495" y="1124"/>
                </a:cubicBezTo>
                <a:cubicBezTo>
                  <a:pt x="2512" y="1107"/>
                  <a:pt x="2523" y="1102"/>
                  <a:pt x="2531" y="1109"/>
                </a:cubicBezTo>
                <a:cubicBezTo>
                  <a:pt x="2531" y="1110"/>
                  <a:pt x="2532" y="1111"/>
                  <a:pt x="2532" y="1111"/>
                </a:cubicBezTo>
                <a:cubicBezTo>
                  <a:pt x="2532" y="1111"/>
                  <a:pt x="2532" y="1111"/>
                  <a:pt x="2532" y="1111"/>
                </a:cubicBezTo>
                <a:cubicBezTo>
                  <a:pt x="2549" y="1135"/>
                  <a:pt x="2549" y="1246"/>
                  <a:pt x="2534" y="1312"/>
                </a:cubicBezTo>
                <a:close/>
                <a:moveTo>
                  <a:pt x="2737" y="1197"/>
                </a:moveTo>
                <a:cubicBezTo>
                  <a:pt x="2667" y="1197"/>
                  <a:pt x="2654" y="1127"/>
                  <a:pt x="2654" y="1074"/>
                </a:cubicBezTo>
                <a:cubicBezTo>
                  <a:pt x="2654" y="1022"/>
                  <a:pt x="2668" y="953"/>
                  <a:pt x="2737" y="953"/>
                </a:cubicBezTo>
                <a:cubicBezTo>
                  <a:pt x="2806" y="953"/>
                  <a:pt x="2819" y="1022"/>
                  <a:pt x="2819" y="1074"/>
                </a:cubicBezTo>
                <a:cubicBezTo>
                  <a:pt x="2819" y="1127"/>
                  <a:pt x="2807" y="1197"/>
                  <a:pt x="2737" y="1197"/>
                </a:cubicBezTo>
                <a:close/>
                <a:moveTo>
                  <a:pt x="3062" y="1195"/>
                </a:moveTo>
                <a:cubicBezTo>
                  <a:pt x="2889" y="1195"/>
                  <a:pt x="2889" y="1195"/>
                  <a:pt x="2889" y="1195"/>
                </a:cubicBezTo>
                <a:cubicBezTo>
                  <a:pt x="2889" y="1154"/>
                  <a:pt x="2889" y="1154"/>
                  <a:pt x="2889" y="1154"/>
                </a:cubicBezTo>
                <a:cubicBezTo>
                  <a:pt x="2954" y="1154"/>
                  <a:pt x="2954" y="1154"/>
                  <a:pt x="2954" y="1154"/>
                </a:cubicBezTo>
                <a:cubicBezTo>
                  <a:pt x="2954" y="1005"/>
                  <a:pt x="2954" y="1005"/>
                  <a:pt x="2954" y="1005"/>
                </a:cubicBezTo>
                <a:cubicBezTo>
                  <a:pt x="2902" y="1028"/>
                  <a:pt x="2902" y="1028"/>
                  <a:pt x="2902" y="1028"/>
                </a:cubicBezTo>
                <a:cubicBezTo>
                  <a:pt x="2885" y="991"/>
                  <a:pt x="2885" y="991"/>
                  <a:pt x="2885" y="991"/>
                </a:cubicBezTo>
                <a:cubicBezTo>
                  <a:pt x="2967" y="956"/>
                  <a:pt x="2967" y="956"/>
                  <a:pt x="2967" y="956"/>
                </a:cubicBezTo>
                <a:cubicBezTo>
                  <a:pt x="2997" y="956"/>
                  <a:pt x="2997" y="956"/>
                  <a:pt x="2997" y="956"/>
                </a:cubicBezTo>
                <a:cubicBezTo>
                  <a:pt x="2997" y="1154"/>
                  <a:pt x="2997" y="1154"/>
                  <a:pt x="2997" y="1154"/>
                </a:cubicBezTo>
                <a:cubicBezTo>
                  <a:pt x="3062" y="1154"/>
                  <a:pt x="3062" y="1154"/>
                  <a:pt x="3062" y="1154"/>
                </a:cubicBezTo>
                <a:lnTo>
                  <a:pt x="3062" y="1195"/>
                </a:lnTo>
                <a:close/>
                <a:moveTo>
                  <a:pt x="1111" y="1423"/>
                </a:moveTo>
                <a:cubicBezTo>
                  <a:pt x="1108" y="1419"/>
                  <a:pt x="1106" y="1415"/>
                  <a:pt x="1103" y="1412"/>
                </a:cubicBezTo>
                <a:cubicBezTo>
                  <a:pt x="1092" y="1397"/>
                  <a:pt x="1078" y="1390"/>
                  <a:pt x="1062" y="1395"/>
                </a:cubicBezTo>
                <a:cubicBezTo>
                  <a:pt x="1061" y="1395"/>
                  <a:pt x="1060" y="1395"/>
                  <a:pt x="1059" y="1396"/>
                </a:cubicBezTo>
                <a:cubicBezTo>
                  <a:pt x="1045" y="1402"/>
                  <a:pt x="1039" y="1425"/>
                  <a:pt x="1038" y="1448"/>
                </a:cubicBezTo>
                <a:cubicBezTo>
                  <a:pt x="1036" y="1472"/>
                  <a:pt x="1038" y="1496"/>
                  <a:pt x="1038" y="1498"/>
                </a:cubicBezTo>
                <a:cubicBezTo>
                  <a:pt x="1046" y="1564"/>
                  <a:pt x="1073" y="1575"/>
                  <a:pt x="1082" y="1578"/>
                </a:cubicBezTo>
                <a:cubicBezTo>
                  <a:pt x="1087" y="1580"/>
                  <a:pt x="1092" y="1581"/>
                  <a:pt x="1097" y="1580"/>
                </a:cubicBezTo>
                <a:cubicBezTo>
                  <a:pt x="1105" y="1579"/>
                  <a:pt x="1112" y="1575"/>
                  <a:pt x="1117" y="1566"/>
                </a:cubicBezTo>
                <a:cubicBezTo>
                  <a:pt x="1129" y="1544"/>
                  <a:pt x="1132" y="1511"/>
                  <a:pt x="1128" y="1480"/>
                </a:cubicBezTo>
                <a:cubicBezTo>
                  <a:pt x="1125" y="1459"/>
                  <a:pt x="1119" y="1439"/>
                  <a:pt x="1111" y="1423"/>
                </a:cubicBezTo>
                <a:close/>
                <a:moveTo>
                  <a:pt x="2509" y="1164"/>
                </a:moveTo>
                <a:cubicBezTo>
                  <a:pt x="2502" y="1159"/>
                  <a:pt x="2480" y="1174"/>
                  <a:pt x="2472" y="1231"/>
                </a:cubicBezTo>
                <a:cubicBezTo>
                  <a:pt x="2469" y="1250"/>
                  <a:pt x="2467" y="1273"/>
                  <a:pt x="2468" y="1302"/>
                </a:cubicBezTo>
                <a:cubicBezTo>
                  <a:pt x="2469" y="1330"/>
                  <a:pt x="2474" y="1373"/>
                  <a:pt x="2495" y="1351"/>
                </a:cubicBezTo>
                <a:cubicBezTo>
                  <a:pt x="2521" y="1323"/>
                  <a:pt x="2525" y="1221"/>
                  <a:pt x="2516" y="1180"/>
                </a:cubicBezTo>
                <a:cubicBezTo>
                  <a:pt x="2514" y="1171"/>
                  <a:pt x="2512" y="1165"/>
                  <a:pt x="2509" y="1164"/>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0574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158338"/>
            <a:ext cx="12188825" cy="4613427"/>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Self Hosting a Web API Controller is Easy</a:t>
            </a:r>
            <a:endParaRPr lang="en-US" sz="4800" dirty="0"/>
          </a:p>
        </p:txBody>
      </p:sp>
      <p:sp>
        <p:nvSpPr>
          <p:cNvPr id="5" name="TextBox 4"/>
          <p:cNvSpPr txBox="1"/>
          <p:nvPr/>
        </p:nvSpPr>
        <p:spPr>
          <a:xfrm>
            <a:off x="3861765" y="1155118"/>
            <a:ext cx="7909816" cy="461664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bg1"/>
                </a:solidFill>
                <a:latin typeface="Consolas" pitchFamily="49" charset="0"/>
                <a:cs typeface="Consolas" pitchFamily="49" charset="0"/>
              </a:rPr>
              <a:t>class Program</a:t>
            </a:r>
          </a:p>
          <a:p>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static void Main(string[] </a:t>
            </a:r>
            <a:r>
              <a:rPr lang="en-US" sz="1400" dirty="0" err="1">
                <a:solidFill>
                  <a:schemeClr val="bg1"/>
                </a:solidFill>
                <a:latin typeface="Consolas" pitchFamily="49" charset="0"/>
                <a:cs typeface="Consolas" pitchFamily="49" charset="0"/>
              </a:rPr>
              <a:t>args</a:t>
            </a:r>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 configure the server</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var</a:t>
            </a: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baseAddress</a:t>
            </a:r>
            <a:r>
              <a:rPr lang="en-US" sz="1400" dirty="0">
                <a:solidFill>
                  <a:schemeClr val="bg1"/>
                </a:solidFill>
                <a:latin typeface="Consolas" pitchFamily="49" charset="0"/>
                <a:cs typeface="Consolas" pitchFamily="49" charset="0"/>
              </a:rPr>
              <a:t> = "http://localhost:8080/";</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var</a:t>
            </a: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config</a:t>
            </a:r>
            <a:r>
              <a:rPr lang="en-US" sz="1400" dirty="0">
                <a:solidFill>
                  <a:schemeClr val="bg1"/>
                </a:solidFill>
                <a:latin typeface="Consolas" pitchFamily="49" charset="0"/>
                <a:cs typeface="Consolas" pitchFamily="49" charset="0"/>
              </a:rPr>
              <a:t> = new </a:t>
            </a:r>
            <a:r>
              <a:rPr lang="en-US" sz="1400" dirty="0" err="1">
                <a:solidFill>
                  <a:schemeClr val="accent4">
                    <a:lumMod val="60000"/>
                    <a:lumOff val="40000"/>
                  </a:schemeClr>
                </a:solidFill>
                <a:latin typeface="Consolas" pitchFamily="49" charset="0"/>
                <a:cs typeface="Consolas" pitchFamily="49" charset="0"/>
              </a:rPr>
              <a:t>HttpSelfHostConfiguration</a:t>
            </a:r>
            <a:r>
              <a:rPr lang="en-US" sz="1400" dirty="0">
                <a:solidFill>
                  <a:schemeClr val="bg1"/>
                </a:solidFill>
                <a:latin typeface="Consolas" pitchFamily="49" charset="0"/>
                <a:cs typeface="Consolas" pitchFamily="49" charset="0"/>
              </a:rPr>
              <a:t>(</a:t>
            </a:r>
            <a:r>
              <a:rPr lang="en-US" sz="1400" dirty="0" err="1">
                <a:solidFill>
                  <a:schemeClr val="bg1"/>
                </a:solidFill>
                <a:latin typeface="Consolas" pitchFamily="49" charset="0"/>
                <a:cs typeface="Consolas" pitchFamily="49" charset="0"/>
              </a:rPr>
              <a:t>baseAddress</a:t>
            </a:r>
            <a:r>
              <a:rPr lang="en-US" sz="1400" dirty="0">
                <a:solidFill>
                  <a:schemeClr val="bg1"/>
                </a:solidFill>
                <a:latin typeface="Consolas" pitchFamily="49" charset="0"/>
                <a:cs typeface="Consolas" pitchFamily="49" charset="0"/>
              </a:rPr>
              <a:t>);</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config.Routes.MapHttpRoute</a:t>
            </a:r>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name: "</a:t>
            </a:r>
            <a:r>
              <a:rPr lang="en-US" sz="1400" dirty="0" err="1">
                <a:solidFill>
                  <a:schemeClr val="bg1"/>
                </a:solidFill>
                <a:latin typeface="Consolas" pitchFamily="49" charset="0"/>
                <a:cs typeface="Consolas" pitchFamily="49" charset="0"/>
              </a:rPr>
              <a:t>DefaultApi</a:t>
            </a:r>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routeTemplate</a:t>
            </a: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api</a:t>
            </a:r>
            <a:r>
              <a:rPr lang="en-US" sz="1400" dirty="0">
                <a:solidFill>
                  <a:schemeClr val="bg1"/>
                </a:solidFill>
                <a:latin typeface="Consolas" pitchFamily="49" charset="0"/>
                <a:cs typeface="Consolas" pitchFamily="49" charset="0"/>
              </a:rPr>
              <a:t>/{controller}/{id}",</a:t>
            </a:r>
          </a:p>
          <a:p>
            <a:r>
              <a:rPr lang="en-US" sz="1400" dirty="0">
                <a:solidFill>
                  <a:schemeClr val="bg1"/>
                </a:solidFill>
                <a:latin typeface="Consolas" pitchFamily="49" charset="0"/>
                <a:cs typeface="Consolas" pitchFamily="49" charset="0"/>
              </a:rPr>
              <a:t>            defaults: new { id = </a:t>
            </a:r>
            <a:r>
              <a:rPr lang="en-US" sz="1400" dirty="0" err="1">
                <a:solidFill>
                  <a:schemeClr val="bg1"/>
                </a:solidFill>
                <a:latin typeface="Consolas" pitchFamily="49" charset="0"/>
                <a:cs typeface="Consolas" pitchFamily="49" charset="0"/>
              </a:rPr>
              <a:t>RouteParameter.Optional</a:t>
            </a:r>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 Create and open the server </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var</a:t>
            </a:r>
            <a:r>
              <a:rPr lang="en-US" sz="1400" dirty="0">
                <a:solidFill>
                  <a:schemeClr val="bg1"/>
                </a:solidFill>
                <a:latin typeface="Consolas" pitchFamily="49" charset="0"/>
                <a:cs typeface="Consolas" pitchFamily="49" charset="0"/>
              </a:rPr>
              <a:t> server = new </a:t>
            </a:r>
            <a:r>
              <a:rPr lang="en-US" sz="1400" dirty="0" err="1">
                <a:solidFill>
                  <a:schemeClr val="accent4">
                    <a:lumMod val="60000"/>
                    <a:lumOff val="40000"/>
                  </a:schemeClr>
                </a:solidFill>
                <a:latin typeface="Consolas" pitchFamily="49" charset="0"/>
                <a:cs typeface="Consolas" pitchFamily="49" charset="0"/>
              </a:rPr>
              <a:t>HttpSelfHostServer</a:t>
            </a:r>
            <a:r>
              <a:rPr lang="en-US" sz="1400" dirty="0">
                <a:solidFill>
                  <a:schemeClr val="bg1"/>
                </a:solidFill>
                <a:latin typeface="Consolas" pitchFamily="49" charset="0"/>
                <a:cs typeface="Consolas" pitchFamily="49" charset="0"/>
              </a:rPr>
              <a:t>(</a:t>
            </a:r>
            <a:r>
              <a:rPr lang="en-US" sz="1400" dirty="0" err="1">
                <a:solidFill>
                  <a:schemeClr val="bg1"/>
                </a:solidFill>
                <a:latin typeface="Consolas" pitchFamily="49" charset="0"/>
                <a:cs typeface="Consolas" pitchFamily="49" charset="0"/>
              </a:rPr>
              <a:t>config</a:t>
            </a:r>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server.OpenAsync</a:t>
            </a:r>
            <a:r>
              <a:rPr lang="en-US" sz="1400" dirty="0">
                <a:solidFill>
                  <a:schemeClr val="bg1"/>
                </a:solidFill>
                <a:latin typeface="Consolas" pitchFamily="49" charset="0"/>
                <a:cs typeface="Consolas" pitchFamily="49" charset="0"/>
              </a:rPr>
              <a:t>().Wait();</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Console.WriteLine</a:t>
            </a:r>
            <a:r>
              <a:rPr lang="en-US" sz="1400" dirty="0">
                <a:solidFill>
                  <a:schemeClr val="bg1"/>
                </a:solidFill>
                <a:latin typeface="Consolas" pitchFamily="49" charset="0"/>
                <a:cs typeface="Consolas" pitchFamily="49" charset="0"/>
              </a:rPr>
              <a:t>("The server is running</a:t>
            </a:r>
            <a:r>
              <a:rPr lang="en-US" sz="1400" dirty="0" smtClean="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a:t>
            </a:r>
            <a:r>
              <a:rPr lang="en-US" sz="1400" dirty="0" smtClean="0">
                <a:solidFill>
                  <a:schemeClr val="bg1"/>
                </a:solidFill>
                <a:latin typeface="Consolas" pitchFamily="49" charset="0"/>
                <a:cs typeface="Consolas" pitchFamily="49" charset="0"/>
              </a:rPr>
              <a:t>       </a:t>
            </a:r>
            <a:r>
              <a:rPr lang="en-US" sz="1400" dirty="0" err="1" smtClean="0">
                <a:solidFill>
                  <a:schemeClr val="bg1"/>
                </a:solidFill>
                <a:latin typeface="Consolas" pitchFamily="49" charset="0"/>
                <a:cs typeface="Consolas" pitchFamily="49" charset="0"/>
              </a:rPr>
              <a:t>Console.ReadLine</a:t>
            </a:r>
            <a:r>
              <a:rPr lang="en-US" sz="1400" dirty="0" smtClean="0">
                <a:solidFill>
                  <a:schemeClr val="bg1"/>
                </a:solidFill>
                <a:latin typeface="Consolas" pitchFamily="49" charset="0"/>
                <a:cs typeface="Consolas" pitchFamily="49" charset="0"/>
              </a:rPr>
              <a:t>();</a:t>
            </a:r>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a:t>
            </a:r>
            <a:endParaRPr lang="en-US" sz="1400" dirty="0" smtClean="0">
              <a:solidFill>
                <a:schemeClr val="bg1"/>
              </a:solidFill>
              <a:latin typeface="Consolas" pitchFamily="49" charset="0"/>
              <a:cs typeface="Consolas" pitchFamily="49" charset="0"/>
            </a:endParaRPr>
          </a:p>
        </p:txBody>
      </p:sp>
      <p:sp>
        <p:nvSpPr>
          <p:cNvPr id="8" name="Rectangle 7"/>
          <p:cNvSpPr/>
          <p:nvPr/>
        </p:nvSpPr>
        <p:spPr>
          <a:xfrm>
            <a:off x="288365" y="1158338"/>
            <a:ext cx="3572966" cy="4031873"/>
          </a:xfrm>
          <a:prstGeom prst="rect">
            <a:avLst/>
          </a:prstGeom>
        </p:spPr>
        <p:txBody>
          <a:bodyPr wrap="none">
            <a:spAutoFit/>
          </a:bodyPr>
          <a:lstStyle/>
          <a:p>
            <a:r>
              <a:rPr lang="en-US" sz="4000" dirty="0" smtClean="0">
                <a:solidFill>
                  <a:schemeClr val="accent2">
                    <a:alpha val="99000"/>
                  </a:schemeClr>
                </a:solidFill>
                <a:latin typeface="Segoe UI Light" pitchFamily="34" charset="0"/>
              </a:rPr>
              <a:t>Console Host:</a:t>
            </a:r>
            <a:endParaRPr lang="en-US" dirty="0">
              <a:solidFill>
                <a:schemeClr val="tx2">
                  <a:alpha val="99000"/>
                </a:schemeClr>
              </a:solidFill>
              <a:latin typeface="Segoe UI Light" pitchFamily="34" charset="0"/>
            </a:endParaRPr>
          </a:p>
          <a:p>
            <a:r>
              <a:rPr lang="en-US" dirty="0" smtClean="0">
                <a:solidFill>
                  <a:schemeClr val="tx2">
                    <a:alpha val="99000"/>
                  </a:schemeClr>
                </a:solidFill>
                <a:latin typeface="Segoe UI Light" pitchFamily="34" charset="0"/>
              </a:rPr>
              <a:t>First set up the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configuration and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the routes, just like in </a:t>
            </a:r>
            <a:br>
              <a:rPr lang="en-US" dirty="0" smtClean="0">
                <a:solidFill>
                  <a:schemeClr val="tx2">
                    <a:alpha val="99000"/>
                  </a:schemeClr>
                </a:solidFill>
                <a:latin typeface="Segoe UI Light" pitchFamily="34" charset="0"/>
              </a:rPr>
            </a:br>
            <a:r>
              <a:rPr lang="en-US" dirty="0" err="1" smtClean="0">
                <a:solidFill>
                  <a:schemeClr val="tx2">
                    <a:alpha val="99000"/>
                  </a:schemeClr>
                </a:solidFill>
                <a:latin typeface="Segoe UI Light" pitchFamily="34" charset="0"/>
              </a:rPr>
              <a:t>Global.asax.cs</a:t>
            </a:r>
            <a:r>
              <a:rPr lang="en-US" dirty="0" smtClean="0">
                <a:solidFill>
                  <a:schemeClr val="tx2">
                    <a:alpha val="99000"/>
                  </a:schemeClr>
                </a:solidFill>
                <a:latin typeface="Segoe UI Light" pitchFamily="34" charset="0"/>
              </a:rPr>
              <a:t>.</a:t>
            </a:r>
          </a:p>
          <a:p>
            <a:endParaRPr lang="en-US" dirty="0">
              <a:solidFill>
                <a:schemeClr val="tx2">
                  <a:alpha val="99000"/>
                </a:schemeClr>
              </a:solidFill>
              <a:latin typeface="Segoe UI Light" pitchFamily="34" charset="0"/>
            </a:endParaRPr>
          </a:p>
          <a:p>
            <a:r>
              <a:rPr lang="en-US" dirty="0" smtClean="0">
                <a:solidFill>
                  <a:schemeClr val="tx2">
                    <a:alpha val="99000"/>
                  </a:schemeClr>
                </a:solidFill>
                <a:latin typeface="Segoe UI Light" pitchFamily="34" charset="0"/>
              </a:rPr>
              <a:t>Then, host the controller</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using </a:t>
            </a:r>
            <a:r>
              <a:rPr lang="en-US" dirty="0" err="1" smtClean="0">
                <a:solidFill>
                  <a:schemeClr val="tx2">
                    <a:alpha val="99000"/>
                  </a:schemeClr>
                </a:solidFill>
                <a:latin typeface="Segoe UI Light" pitchFamily="34" charset="0"/>
              </a:rPr>
              <a:t>HttpSelfHostServer</a:t>
            </a:r>
            <a:r>
              <a:rPr lang="en-US" dirty="0">
                <a:solidFill>
                  <a:schemeClr val="tx2">
                    <a:alpha val="99000"/>
                  </a:schemeClr>
                </a:solidFill>
                <a:latin typeface="Segoe UI Light" pitchFamily="34" charset="0"/>
              </a:rPr>
              <a:t/>
            </a:r>
            <a:br>
              <a:rPr lang="en-US" dirty="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and open the server up to</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listen for requests.</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229462926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4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4" y="1828765"/>
            <a:ext cx="6945312" cy="4419671"/>
          </a:xfrm>
        </p:spPr>
        <p:txBody>
          <a:bodyPr/>
          <a:lstStyle/>
          <a:p>
            <a:r>
              <a:rPr lang="en-US" dirty="0" smtClean="0"/>
              <a:t>Why all the hype </a:t>
            </a:r>
            <a:br>
              <a:rPr lang="en-US" dirty="0" smtClean="0"/>
            </a:br>
            <a:r>
              <a:rPr lang="en-US" dirty="0" smtClean="0"/>
              <a:t>for Web APIs?</a:t>
            </a:r>
          </a:p>
          <a:p>
            <a:r>
              <a:rPr lang="en-US" dirty="0" smtClean="0"/>
              <a:t>Building Web APIs for browser/JSON clients</a:t>
            </a:r>
          </a:p>
          <a:p>
            <a:r>
              <a:rPr lang="en-US" dirty="0" smtClean="0"/>
              <a:t>Building Web APIs for native/non-browser clients</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158339"/>
            <a:ext cx="12188825" cy="418254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Self Hosting a Web API Controller is Easy</a:t>
            </a:r>
            <a:endParaRPr lang="en-US" sz="4800" dirty="0"/>
          </a:p>
        </p:txBody>
      </p:sp>
      <p:sp>
        <p:nvSpPr>
          <p:cNvPr id="5" name="TextBox 4"/>
          <p:cNvSpPr txBox="1"/>
          <p:nvPr/>
        </p:nvSpPr>
        <p:spPr>
          <a:xfrm>
            <a:off x="3861765" y="1155118"/>
            <a:ext cx="8150126" cy="418576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bg1"/>
                </a:solidFill>
                <a:latin typeface="Consolas" pitchFamily="49" charset="0"/>
                <a:cs typeface="Consolas" pitchFamily="49" charset="0"/>
              </a:rPr>
              <a:t>public class </a:t>
            </a:r>
            <a:r>
              <a:rPr lang="en-US" sz="1400" dirty="0" err="1">
                <a:solidFill>
                  <a:schemeClr val="bg1"/>
                </a:solidFill>
                <a:latin typeface="Consolas" pitchFamily="49" charset="0"/>
                <a:cs typeface="Consolas" pitchFamily="49" charset="0"/>
              </a:rPr>
              <a:t>EnvironmentStatus</a:t>
            </a:r>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public string </a:t>
            </a:r>
            <a:r>
              <a:rPr lang="en-US" sz="1400" dirty="0" err="1">
                <a:solidFill>
                  <a:schemeClr val="bg1"/>
                </a:solidFill>
                <a:latin typeface="Consolas" pitchFamily="49" charset="0"/>
                <a:cs typeface="Consolas" pitchFamily="49" charset="0"/>
              </a:rPr>
              <a:t>MachineName</a:t>
            </a:r>
            <a:r>
              <a:rPr lang="en-US" sz="1400" dirty="0">
                <a:solidFill>
                  <a:schemeClr val="bg1"/>
                </a:solidFill>
                <a:latin typeface="Consolas" pitchFamily="49" charset="0"/>
                <a:cs typeface="Consolas" pitchFamily="49" charset="0"/>
              </a:rPr>
              <a:t> { get; set; }</a:t>
            </a:r>
          </a:p>
          <a:p>
            <a:r>
              <a:rPr lang="en-US" sz="1400" dirty="0">
                <a:solidFill>
                  <a:schemeClr val="bg1"/>
                </a:solidFill>
                <a:latin typeface="Consolas" pitchFamily="49" charset="0"/>
                <a:cs typeface="Consolas" pitchFamily="49" charset="0"/>
              </a:rPr>
              <a:t>    public </a:t>
            </a:r>
            <a:r>
              <a:rPr lang="en-US" sz="1400" dirty="0" err="1">
                <a:solidFill>
                  <a:schemeClr val="bg1"/>
                </a:solidFill>
                <a:latin typeface="Consolas" pitchFamily="49" charset="0"/>
                <a:cs typeface="Consolas" pitchFamily="49" charset="0"/>
              </a:rPr>
              <a:t>DateTime</a:t>
            </a: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TimeOnServer</a:t>
            </a:r>
            <a:r>
              <a:rPr lang="en-US" sz="1400" dirty="0">
                <a:solidFill>
                  <a:schemeClr val="bg1"/>
                </a:solidFill>
                <a:latin typeface="Consolas" pitchFamily="49" charset="0"/>
                <a:cs typeface="Consolas" pitchFamily="49" charset="0"/>
              </a:rPr>
              <a:t> { get; set; }</a:t>
            </a:r>
          </a:p>
          <a:p>
            <a:r>
              <a:rPr lang="en-US" sz="1400" dirty="0">
                <a:solidFill>
                  <a:schemeClr val="bg1"/>
                </a:solidFill>
                <a:latin typeface="Consolas" pitchFamily="49" charset="0"/>
                <a:cs typeface="Consolas" pitchFamily="49" charset="0"/>
              </a:rPr>
              <a:t>}</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public class </a:t>
            </a:r>
            <a:r>
              <a:rPr lang="en-US" sz="1400" dirty="0" err="1">
                <a:solidFill>
                  <a:schemeClr val="bg1"/>
                </a:solidFill>
                <a:latin typeface="Consolas" pitchFamily="49" charset="0"/>
                <a:cs typeface="Consolas" pitchFamily="49" charset="0"/>
              </a:rPr>
              <a:t>EnvironmentController</a:t>
            </a:r>
            <a:r>
              <a:rPr lang="en-US" sz="1400" dirty="0">
                <a:solidFill>
                  <a:schemeClr val="bg1"/>
                </a:solidFill>
                <a:latin typeface="Consolas" pitchFamily="49" charset="0"/>
                <a:cs typeface="Consolas" pitchFamily="49" charset="0"/>
              </a:rPr>
              <a:t> : </a:t>
            </a:r>
            <a:r>
              <a:rPr lang="en-US" sz="1400" dirty="0" err="1">
                <a:solidFill>
                  <a:schemeClr val="bg1"/>
                </a:solidFill>
                <a:latin typeface="Consolas" pitchFamily="49" charset="0"/>
                <a:cs typeface="Consolas" pitchFamily="49" charset="0"/>
              </a:rPr>
              <a:t>ApiController</a:t>
            </a:r>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public </a:t>
            </a:r>
            <a:r>
              <a:rPr lang="en-US" sz="1400" dirty="0" err="1">
                <a:solidFill>
                  <a:schemeClr val="bg1"/>
                </a:solidFill>
                <a:latin typeface="Consolas" pitchFamily="49" charset="0"/>
                <a:cs typeface="Consolas" pitchFamily="49" charset="0"/>
              </a:rPr>
              <a:t>EnvironmentStatus</a:t>
            </a:r>
            <a:r>
              <a:rPr lang="en-US" sz="1400" dirty="0">
                <a:solidFill>
                  <a:schemeClr val="bg1"/>
                </a:solidFill>
                <a:latin typeface="Consolas" pitchFamily="49" charset="0"/>
                <a:cs typeface="Consolas" pitchFamily="49" charset="0"/>
              </a:rPr>
              <a:t> Get()</a:t>
            </a: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Console.WriteLine</a:t>
            </a:r>
            <a:r>
              <a:rPr lang="en-US" sz="1400" dirty="0" smtClean="0">
                <a:solidFill>
                  <a:schemeClr val="bg1"/>
                </a:solidFill>
                <a:latin typeface="Consolas" pitchFamily="49" charset="0"/>
                <a:cs typeface="Consolas" pitchFamily="49" charset="0"/>
              </a:rPr>
              <a:t>(“User </a:t>
            </a:r>
            <a:r>
              <a:rPr lang="en-US" sz="1400" dirty="0">
                <a:solidFill>
                  <a:schemeClr val="bg1"/>
                </a:solidFill>
                <a:latin typeface="Consolas" pitchFamily="49" charset="0"/>
                <a:cs typeface="Consolas" pitchFamily="49" charset="0"/>
              </a:rPr>
              <a:t>agent " + </a:t>
            </a:r>
            <a:r>
              <a:rPr lang="en-US" sz="1400" dirty="0" err="1">
                <a:solidFill>
                  <a:schemeClr val="bg1"/>
                </a:solidFill>
                <a:latin typeface="Consolas" pitchFamily="49" charset="0"/>
                <a:cs typeface="Consolas" pitchFamily="49" charset="0"/>
              </a:rPr>
              <a:t>Request.Headers.UserAgent</a:t>
            </a:r>
            <a:r>
              <a:rPr lang="en-US" sz="1400" dirty="0">
                <a:solidFill>
                  <a:schemeClr val="bg1"/>
                </a:solidFill>
                <a:latin typeface="Consolas" pitchFamily="49" charset="0"/>
                <a:cs typeface="Consolas" pitchFamily="49" charset="0"/>
              </a:rPr>
              <a:t>);</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return new </a:t>
            </a:r>
            <a:r>
              <a:rPr lang="en-US" sz="1400" dirty="0" err="1">
                <a:solidFill>
                  <a:schemeClr val="bg1"/>
                </a:solidFill>
                <a:latin typeface="Consolas" pitchFamily="49" charset="0"/>
                <a:cs typeface="Consolas" pitchFamily="49" charset="0"/>
              </a:rPr>
              <a:t>EnvironmentStatus</a:t>
            </a:r>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MachineName</a:t>
            </a:r>
            <a:r>
              <a:rPr lang="en-US" sz="1400" dirty="0">
                <a:solidFill>
                  <a:schemeClr val="bg1"/>
                </a:solidFill>
                <a:latin typeface="Consolas" pitchFamily="49" charset="0"/>
                <a:cs typeface="Consolas" pitchFamily="49" charset="0"/>
              </a:rPr>
              <a:t> = </a:t>
            </a:r>
            <a:r>
              <a:rPr lang="en-US" sz="1400" dirty="0" err="1">
                <a:solidFill>
                  <a:schemeClr val="bg1"/>
                </a:solidFill>
                <a:latin typeface="Consolas" pitchFamily="49" charset="0"/>
                <a:cs typeface="Consolas" pitchFamily="49" charset="0"/>
              </a:rPr>
              <a:t>Environment.MachineName</a:t>
            </a:r>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TimeOnServer</a:t>
            </a:r>
            <a:r>
              <a:rPr lang="en-US" sz="1400" dirty="0">
                <a:solidFill>
                  <a:schemeClr val="bg1"/>
                </a:solidFill>
                <a:latin typeface="Consolas" pitchFamily="49" charset="0"/>
                <a:cs typeface="Consolas" pitchFamily="49" charset="0"/>
              </a:rPr>
              <a:t> = </a:t>
            </a:r>
            <a:r>
              <a:rPr lang="en-US" sz="1400" dirty="0" err="1">
                <a:solidFill>
                  <a:schemeClr val="bg1"/>
                </a:solidFill>
                <a:latin typeface="Consolas" pitchFamily="49" charset="0"/>
                <a:cs typeface="Consolas" pitchFamily="49" charset="0"/>
              </a:rPr>
              <a:t>DateTime.Now</a:t>
            </a:r>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a:t>
            </a:r>
            <a:endParaRPr lang="en-US" sz="1400" dirty="0" smtClean="0">
              <a:solidFill>
                <a:schemeClr val="bg1"/>
              </a:solidFill>
              <a:latin typeface="Consolas" pitchFamily="49" charset="0"/>
              <a:cs typeface="Consolas" pitchFamily="49" charset="0"/>
            </a:endParaRPr>
          </a:p>
        </p:txBody>
      </p:sp>
      <p:sp>
        <p:nvSpPr>
          <p:cNvPr id="8" name="Rectangle 7"/>
          <p:cNvSpPr/>
          <p:nvPr/>
        </p:nvSpPr>
        <p:spPr>
          <a:xfrm>
            <a:off x="288365" y="1158338"/>
            <a:ext cx="3348545" cy="2185214"/>
          </a:xfrm>
          <a:prstGeom prst="rect">
            <a:avLst/>
          </a:prstGeom>
        </p:spPr>
        <p:txBody>
          <a:bodyPr wrap="none">
            <a:spAutoFit/>
          </a:bodyPr>
          <a:lstStyle/>
          <a:p>
            <a:r>
              <a:rPr lang="en-US" sz="4000" dirty="0" smtClean="0">
                <a:solidFill>
                  <a:schemeClr val="accent2">
                    <a:alpha val="99000"/>
                  </a:schemeClr>
                </a:solidFill>
                <a:latin typeface="Segoe UI Light" pitchFamily="34" charset="0"/>
              </a:rPr>
              <a:t>Controller:</a:t>
            </a:r>
            <a:endParaRPr lang="en-US" dirty="0">
              <a:solidFill>
                <a:schemeClr val="tx2">
                  <a:alpha val="99000"/>
                </a:schemeClr>
              </a:solidFill>
              <a:latin typeface="Segoe UI Light" pitchFamily="34" charset="0"/>
            </a:endParaRPr>
          </a:p>
          <a:p>
            <a:r>
              <a:rPr lang="en-US" dirty="0" smtClean="0">
                <a:solidFill>
                  <a:schemeClr val="tx2">
                    <a:alpha val="99000"/>
                  </a:schemeClr>
                </a:solidFill>
                <a:latin typeface="Segoe UI Light" pitchFamily="34" charset="0"/>
              </a:rPr>
              <a:t>This simple controller</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provides information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about the server hosting</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the controller. </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307375764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41975089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10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smtClean="0"/>
              <a:t>Self Hosting Your</a:t>
            </a:r>
            <a:r>
              <a:rPr lang="en-US" dirty="0" smtClean="0"/>
              <a:t/>
            </a:r>
            <a:br>
              <a:rPr lang="en-US" dirty="0" smtClean="0"/>
            </a:br>
            <a:r>
              <a:rPr lang="en-US" dirty="0" smtClean="0"/>
              <a:t>Web API</a:t>
            </a:r>
            <a:endParaRPr lang="en-US" dirty="0"/>
          </a:p>
        </p:txBody>
      </p:sp>
      <p:sp>
        <p:nvSpPr>
          <p:cNvPr id="7" name="Subtitle 6"/>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114972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23507007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20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Media Type Formatters </a:t>
            </a:r>
            <a:endParaRPr lang="en-US" dirty="0"/>
          </a:p>
        </p:txBody>
      </p:sp>
      <p:sp>
        <p:nvSpPr>
          <p:cNvPr id="4" name="Content Placeholder 3"/>
          <p:cNvSpPr>
            <a:spLocks noGrp="1"/>
          </p:cNvSpPr>
          <p:nvPr>
            <p:ph type="body" sz="quarter" idx="10"/>
            <p:custDataLst>
              <p:tags r:id="rId4"/>
            </p:custDataLst>
          </p:nvPr>
        </p:nvSpPr>
        <p:spPr>
          <a:xfrm>
            <a:off x="519112" y="1424049"/>
            <a:ext cx="11149013" cy="338554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Tweak our Xml/</a:t>
            </a:r>
            <a:r>
              <a:rPr lang="en-US" sz="4000" dirty="0" err="1" smtClean="0">
                <a:latin typeface="Segoe UI Light" pitchFamily="34" charset="0"/>
              </a:rPr>
              <a:t>Json</a:t>
            </a:r>
            <a:r>
              <a:rPr lang="en-US" sz="4000" dirty="0" smtClean="0">
                <a:latin typeface="Segoe UI Light" pitchFamily="34" charset="0"/>
              </a:rPr>
              <a:t> formatters</a:t>
            </a:r>
          </a:p>
          <a:p>
            <a:pPr>
              <a:spcAft>
                <a:spcPts val="1200"/>
              </a:spcAft>
            </a:pPr>
            <a:r>
              <a:rPr lang="en-US" sz="4000" dirty="0" err="1" smtClean="0">
                <a:latin typeface="Segoe UI Light" pitchFamily="34" charset="0"/>
              </a:rPr>
              <a:t>OData</a:t>
            </a:r>
            <a:r>
              <a:rPr lang="en-US" sz="4000" dirty="0" smtClean="0">
                <a:latin typeface="Segoe UI Light" pitchFamily="34" charset="0"/>
              </a:rPr>
              <a:t> clients</a:t>
            </a:r>
          </a:p>
          <a:p>
            <a:pPr>
              <a:spcAft>
                <a:spcPts val="1200"/>
              </a:spcAft>
            </a:pPr>
            <a:r>
              <a:rPr lang="en-US" sz="4000" dirty="0" smtClean="0">
                <a:latin typeface="Segoe UI Light" pitchFamily="34" charset="0"/>
              </a:rPr>
              <a:t>Other native/non-browser clients </a:t>
            </a:r>
          </a:p>
          <a:p>
            <a:pPr>
              <a:spcAft>
                <a:spcPts val="1200"/>
              </a:spcAft>
            </a:pPr>
            <a:r>
              <a:rPr lang="en-US" sz="4000" dirty="0" smtClean="0">
                <a:latin typeface="Segoe UI Light" pitchFamily="34" charset="0"/>
              </a:rPr>
              <a:t>Custom media types</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14"/>
          <p:cNvSpPr>
            <a:spLocks noEditPoints="1"/>
          </p:cNvSpPr>
          <p:nvPr/>
        </p:nvSpPr>
        <p:spPr bwMode="black">
          <a:xfrm>
            <a:off x="9334341" y="1558136"/>
            <a:ext cx="2079459" cy="2078915"/>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77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51852079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22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itle 7"/>
          <p:cNvSpPr>
            <a:spLocks noGrp="1"/>
          </p:cNvSpPr>
          <p:nvPr>
            <p:ph type="ctrTitle"/>
          </p:nvPr>
        </p:nvSpPr>
        <p:spPr/>
        <p:txBody>
          <a:bodyPr/>
          <a:lstStyle/>
          <a:p>
            <a:r>
              <a:rPr lang="en-US" dirty="0" smtClean="0"/>
              <a:t>Configuring media type formatters</a:t>
            </a:r>
            <a:endParaRPr lang="en-US" dirty="0"/>
          </a:p>
        </p:txBody>
      </p:sp>
      <p:sp>
        <p:nvSpPr>
          <p:cNvPr id="9" name="Subtitle 8"/>
          <p:cNvSpPr>
            <a:spLocks noGrp="1"/>
          </p:cNvSpPr>
          <p:nvPr>
            <p:ph type="subTitle" idx="1"/>
          </p:nvPr>
        </p:nvSpPr>
        <p:spPr/>
        <p:txBody>
          <a:bodyPr/>
          <a:lstStyle/>
          <a:p>
            <a:r>
              <a:rPr lang="en-US" dirty="0" smtClean="0"/>
              <a:t>ODATA, JSON.NET, HAL</a:t>
            </a:r>
            <a:endParaRPr lang="en-US" dirty="0"/>
          </a:p>
        </p:txBody>
      </p:sp>
      <p:sp>
        <p:nvSpPr>
          <p:cNvPr id="11" name="Text Placeholder 10"/>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363464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75268698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9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What We Learned</a:t>
            </a:r>
            <a:endParaRPr lang="en-US" dirty="0"/>
          </a:p>
        </p:txBody>
      </p:sp>
      <p:sp>
        <p:nvSpPr>
          <p:cNvPr id="7" name="Rectangle 6"/>
          <p:cNvSpPr/>
          <p:nvPr/>
        </p:nvSpPr>
        <p:spPr bwMode="auto">
          <a:xfrm>
            <a:off x="4763" y="1695451"/>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Why Web APIs are important</a:t>
            </a:r>
          </a:p>
        </p:txBody>
      </p:sp>
      <p:sp>
        <p:nvSpPr>
          <p:cNvPr id="8" name="Rectangle 7"/>
          <p:cNvSpPr/>
          <p:nvPr/>
        </p:nvSpPr>
        <p:spPr bwMode="auto">
          <a:xfrm>
            <a:off x="4763" y="2362894"/>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How to author Web APIs for multiple clients</a:t>
            </a:r>
          </a:p>
        </p:txBody>
      </p:sp>
      <p:sp>
        <p:nvSpPr>
          <p:cNvPr id="9" name="Rectangle 8"/>
          <p:cNvSpPr/>
          <p:nvPr/>
        </p:nvSpPr>
        <p:spPr bwMode="auto">
          <a:xfrm>
            <a:off x="4763" y="3030337"/>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How configure a Web API</a:t>
            </a:r>
          </a:p>
        </p:txBody>
      </p:sp>
      <p:sp>
        <p:nvSpPr>
          <p:cNvPr id="10" name="Rectangle 9"/>
          <p:cNvSpPr/>
          <p:nvPr/>
        </p:nvSpPr>
        <p:spPr bwMode="auto">
          <a:xfrm>
            <a:off x="4763" y="3697780"/>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Enabling HTML file upload</a:t>
            </a:r>
          </a:p>
        </p:txBody>
      </p:sp>
      <p:sp>
        <p:nvSpPr>
          <p:cNvPr id="11" name="Rectangle 10"/>
          <p:cNvSpPr/>
          <p:nvPr/>
        </p:nvSpPr>
        <p:spPr bwMode="auto">
          <a:xfrm>
            <a:off x="4763" y="4365223"/>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Enabling </a:t>
            </a:r>
            <a:r>
              <a:rPr lang="en-US" dirty="0" err="1">
                <a:gradFill>
                  <a:gsLst>
                    <a:gs pos="0">
                      <a:schemeClr val="bg1"/>
                    </a:gs>
                    <a:gs pos="100000">
                      <a:schemeClr val="bg1"/>
                    </a:gs>
                  </a:gsLst>
                  <a:lin ang="5400000" scaled="0"/>
                </a:gradFill>
              </a:rPr>
              <a:t>OData</a:t>
            </a:r>
            <a:r>
              <a:rPr lang="en-US" dirty="0">
                <a:gradFill>
                  <a:gsLst>
                    <a:gs pos="0">
                      <a:schemeClr val="bg1"/>
                    </a:gs>
                    <a:gs pos="100000">
                      <a:schemeClr val="bg1"/>
                    </a:gs>
                  </a:gsLst>
                  <a:lin ang="5400000" scaled="0"/>
                </a:gradFill>
              </a:rPr>
              <a:t> and custom formats</a:t>
            </a:r>
          </a:p>
        </p:txBody>
      </p:sp>
      <p:sp>
        <p:nvSpPr>
          <p:cNvPr id="12" name="Rectangle 11"/>
          <p:cNvSpPr/>
          <p:nvPr/>
        </p:nvSpPr>
        <p:spPr bwMode="auto">
          <a:xfrm>
            <a:off x="4763" y="5032665"/>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Using the Web API test client</a:t>
            </a:r>
          </a:p>
        </p:txBody>
      </p:sp>
    </p:spTree>
    <p:extLst>
      <p:ext uri="{BB962C8B-B14F-4D97-AF65-F5344CB8AC3E}">
        <p14:creationId xmlns:p14="http://schemas.microsoft.com/office/powerpoint/2010/main" val="16385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3787829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44"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11" name="Content Placeholder 3"/>
          <p:cNvSpPr txBox="1">
            <a:spLocks/>
          </p:cNvSpPr>
          <p:nvPr>
            <p:custDataLst>
              <p:tags r:id="rId3"/>
            </p:custDataLst>
          </p:nvPr>
        </p:nvSpPr>
        <p:spPr>
          <a:xfrm>
            <a:off x="509454" y="1411032"/>
            <a:ext cx="11060656" cy="4754880"/>
          </a:xfrm>
          <a:prstGeom prst="rect">
            <a:avLst/>
          </a:prstGeom>
          <a:solidFill>
            <a:schemeClr val="bg1">
              <a:lumMod val="95000"/>
            </a:schemeClr>
          </a:solidFill>
        </p:spPr>
        <p:txBody>
          <a:bodyPr lIns="91440" tIns="640080">
            <a:no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hlinkClick r:id="rId10"/>
              </a:rPr>
              <a:t>http</a:t>
            </a:r>
            <a:r>
              <a:rPr lang="en-US" sz="2000" dirty="0">
                <a:hlinkClick r:id="rId10"/>
              </a:rPr>
              <a:t>://</a:t>
            </a:r>
            <a:r>
              <a:rPr lang="en-US" sz="2000" dirty="0" smtClean="0">
                <a:hlinkClick r:id="rId10"/>
              </a:rPr>
              <a:t>www.asp.net/web-api</a:t>
            </a:r>
            <a:endParaRPr lang="en-US" sz="2000" dirty="0" smtClean="0"/>
          </a:p>
          <a:p>
            <a:pPr marL="0" indent="0">
              <a:buNone/>
            </a:pPr>
            <a:r>
              <a:rPr lang="en-US" sz="2000" dirty="0" smtClean="0">
                <a:hlinkClick r:id="rId11"/>
              </a:rPr>
              <a:t>http://channel9.msdn.com/Shows/Web+Camps+TV/Dan-Roth-on-the-new-ASPNET-Web-API</a:t>
            </a:r>
            <a:endParaRPr lang="en-US" sz="2000" dirty="0" smtClean="0"/>
          </a:p>
          <a:p>
            <a:pPr marL="0" indent="0">
              <a:buNone/>
            </a:pPr>
            <a:r>
              <a:rPr lang="en-US" sz="2000" dirty="0">
                <a:hlinkClick r:id="rId12"/>
              </a:rPr>
              <a:t>http://</a:t>
            </a:r>
            <a:r>
              <a:rPr lang="en-US" sz="2000" dirty="0" smtClean="0">
                <a:hlinkClick r:id="rId12"/>
              </a:rPr>
              <a:t>blogs.msdn.com/b/henrikn/archive/2012/02/19/using-web-api-with-mongodb.aspx</a:t>
            </a:r>
            <a:endParaRPr lang="en-US" sz="2000" dirty="0" smtClean="0"/>
          </a:p>
          <a:p>
            <a:pPr marL="0" indent="0">
              <a:buNone/>
            </a:pPr>
            <a:endParaRPr lang="en-US" sz="2000" dirty="0"/>
          </a:p>
        </p:txBody>
      </p:sp>
      <p:sp>
        <p:nvSpPr>
          <p:cNvPr id="8" name="Rectangle 7"/>
          <p:cNvSpPr/>
          <p:nvPr>
            <p:custDataLst>
              <p:tags r:id="rId4"/>
            </p:custDataLst>
          </p:nvPr>
        </p:nvSpPr>
        <p:spPr bwMode="auto">
          <a:xfrm>
            <a:off x="509454" y="1411032"/>
            <a:ext cx="11060656" cy="584771"/>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noAutofit/>
          </a:bodyPr>
          <a:lstStyle/>
          <a:p>
            <a:pPr algn="ctr" defTabSz="914363" fontAlgn="base">
              <a:spcBef>
                <a:spcPts val="1200"/>
              </a:spcBef>
              <a:buSzPct val="80000"/>
            </a:pPr>
            <a:r>
              <a:rPr lang="en-US" sz="3200" dirty="0" smtClean="0">
                <a:ln>
                  <a:solidFill>
                    <a:schemeClr val="bg1">
                      <a:alpha val="0"/>
                    </a:schemeClr>
                  </a:solidFill>
                </a:ln>
                <a:solidFill>
                  <a:schemeClr val="bg1"/>
                </a:solidFill>
              </a:rPr>
              <a:t>Documentation &amp; Articles</a:t>
            </a:r>
            <a:endParaRPr lang="en-US" sz="3200" dirty="0">
              <a:ln>
                <a:solidFill>
                  <a:schemeClr val="bg1">
                    <a:alpha val="0"/>
                  </a:schemeClr>
                </a:solidFill>
              </a:ln>
              <a:solidFill>
                <a:schemeClr val="bg1"/>
              </a:solidFill>
            </a:endParaRPr>
          </a:p>
        </p:txBody>
      </p:sp>
      <p:sp>
        <p:nvSpPr>
          <p:cNvPr id="2" name="Title 1"/>
          <p:cNvSpPr>
            <a:spLocks noGrp="1"/>
          </p:cNvSpPr>
          <p:nvPr>
            <p:ph type="title"/>
            <p:custDataLst>
              <p:tags r:id="rId5"/>
            </p:custDataLst>
          </p:nvPr>
        </p:nvSpPr>
        <p:spPr/>
        <p:txBody>
          <a:bodyPr/>
          <a:lstStyle/>
          <a:p>
            <a:r>
              <a:rPr lang="en-US" smtClean="0"/>
              <a:t>For More Information</a:t>
            </a:r>
            <a:endParaRPr lang="en-US" dirty="0"/>
          </a:p>
        </p:txBody>
      </p:sp>
    </p:spTree>
    <p:extLst>
      <p:ext uri="{BB962C8B-B14F-4D97-AF65-F5344CB8AC3E}">
        <p14:creationId xmlns:p14="http://schemas.microsoft.com/office/powerpoint/2010/main" val="307206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43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141413"/>
            <a:ext cx="11149013" cy="2480679"/>
          </a:xfrm>
        </p:spPr>
        <p:txBody>
          <a:bodyPr/>
          <a:lstStyle/>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Feedback and questions </a:t>
            </a:r>
            <a:r>
              <a:rPr lang="en-US" sz="4400" dirty="0" smtClean="0"/>
              <a:t/>
            </a:r>
            <a:br>
              <a:rPr lang="en-US" sz="4400" dirty="0" smtClean="0"/>
            </a:br>
            <a:r>
              <a:rPr lang="en-US" sz="3600" dirty="0" smtClean="0">
                <a:latin typeface="+mn-lt"/>
                <a:hlinkClick r:id="rId8"/>
              </a:rPr>
              <a:t>http://forums.dev.windows.com</a:t>
            </a:r>
            <a:r>
              <a:rPr lang="en-US" sz="3600" dirty="0" smtClean="0">
                <a:latin typeface="+mn-lt"/>
              </a:rPr>
              <a:t> </a:t>
            </a:r>
            <a:endParaRPr lang="en-US" sz="4400" dirty="0"/>
          </a:p>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Session feedback</a:t>
            </a:r>
            <a:r>
              <a:rPr lang="en-US" sz="4400" dirty="0" smtClean="0"/>
              <a:t/>
            </a:r>
            <a:br>
              <a:rPr lang="en-US" sz="4400" dirty="0" smtClean="0"/>
            </a:br>
            <a:r>
              <a:rPr lang="en-US" sz="3600" dirty="0" smtClean="0">
                <a:latin typeface="+mn-lt"/>
                <a:hlinkClick r:id="rId9"/>
              </a:rPr>
              <a:t>http://bldw.in/SessionFeedback</a:t>
            </a:r>
            <a:r>
              <a:rPr lang="en-US" sz="3600" dirty="0" smtClean="0">
                <a:latin typeface="+mn-lt"/>
              </a:rPr>
              <a:t> </a:t>
            </a:r>
            <a:endParaRPr lang="en-US" sz="3600" dirty="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5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01092553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569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US" dirty="0" smtClean="0"/>
              <a:t>Today</a:t>
            </a:r>
            <a:endParaRPr lang="en-US" dirty="0"/>
          </a:p>
        </p:txBody>
      </p:sp>
      <p:sp>
        <p:nvSpPr>
          <p:cNvPr id="8" name="Text Placeholder 7"/>
          <p:cNvSpPr>
            <a:spLocks noGrp="1"/>
          </p:cNvSpPr>
          <p:nvPr>
            <p:ph type="body" sz="quarter" idx="10"/>
          </p:nvPr>
        </p:nvSpPr>
        <p:spPr>
          <a:xfrm>
            <a:off x="519112" y="1695450"/>
            <a:ext cx="5116375" cy="2215991"/>
          </a:xfrm>
        </p:spPr>
        <p:txBody>
          <a:bodyPr/>
          <a:lstStyle/>
          <a:p>
            <a:r>
              <a:rPr lang="en-US" dirty="0"/>
              <a:t>Today if you want to </a:t>
            </a:r>
            <a:r>
              <a:rPr lang="en-US" dirty="0" smtClean="0"/>
              <a:t/>
            </a:r>
            <a:br>
              <a:rPr lang="en-US" dirty="0" smtClean="0"/>
            </a:br>
            <a:r>
              <a:rPr lang="en-US" dirty="0" smtClean="0"/>
              <a:t>reach your </a:t>
            </a:r>
            <a:r>
              <a:rPr lang="en-US" dirty="0"/>
              <a:t>user, </a:t>
            </a:r>
            <a:r>
              <a:rPr lang="en-US" dirty="0" smtClean="0"/>
              <a:t/>
            </a:r>
            <a:br>
              <a:rPr lang="en-US" dirty="0" smtClean="0"/>
            </a:br>
            <a:r>
              <a:rPr lang="en-US" dirty="0" smtClean="0"/>
              <a:t>you have </a:t>
            </a:r>
            <a:r>
              <a:rPr lang="en-US" dirty="0"/>
              <a:t>to </a:t>
            </a:r>
            <a:r>
              <a:rPr lang="en-US" dirty="0" smtClean="0"/>
              <a:t>reach </a:t>
            </a:r>
            <a:br>
              <a:rPr lang="en-US" dirty="0" smtClean="0"/>
            </a:br>
            <a:r>
              <a:rPr lang="en-US" dirty="0" smtClean="0"/>
              <a:t>their </a:t>
            </a:r>
            <a:r>
              <a:rPr lang="en-US" dirty="0"/>
              <a:t>device</a:t>
            </a:r>
          </a:p>
        </p:txBody>
      </p:sp>
      <p:grpSp>
        <p:nvGrpSpPr>
          <p:cNvPr id="12" name="Group 11"/>
          <p:cNvGrpSpPr/>
          <p:nvPr/>
        </p:nvGrpSpPr>
        <p:grpSpPr>
          <a:xfrm>
            <a:off x="6432247" y="3065602"/>
            <a:ext cx="4070233" cy="1348821"/>
            <a:chOff x="2718479" y="1405333"/>
            <a:chExt cx="1215734" cy="402878"/>
          </a:xfrm>
        </p:grpSpPr>
        <p:grpSp>
          <p:nvGrpSpPr>
            <p:cNvPr id="13" name="Group 12"/>
            <p:cNvGrpSpPr/>
            <p:nvPr/>
          </p:nvGrpSpPr>
          <p:grpSpPr bwMode="black">
            <a:xfrm>
              <a:off x="2718479" y="1405333"/>
              <a:ext cx="408356" cy="402878"/>
              <a:chOff x="2916435" y="3914152"/>
              <a:chExt cx="930763" cy="918513"/>
            </a:xfrm>
          </p:grpSpPr>
          <p:pic>
            <p:nvPicPr>
              <p:cNvPr id="16" name="Picture 15"/>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17"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sp>
          <p:nvSpPr>
            <p:cNvPr id="14" name="Freeform 20"/>
            <p:cNvSpPr>
              <a:spLocks noEditPoints="1"/>
            </p:cNvSpPr>
            <p:nvPr/>
          </p:nvSpPr>
          <p:spPr bwMode="black">
            <a:xfrm>
              <a:off x="3184647" y="1411891"/>
              <a:ext cx="508115" cy="35326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15" name="Freeform 7"/>
            <p:cNvSpPr>
              <a:spLocks noEditPoints="1"/>
            </p:cNvSpPr>
            <p:nvPr/>
          </p:nvSpPr>
          <p:spPr bwMode="auto">
            <a:xfrm>
              <a:off x="3746579" y="1405333"/>
              <a:ext cx="187634" cy="359815"/>
            </a:xfrm>
            <a:custGeom>
              <a:avLst/>
              <a:gdLst>
                <a:gd name="T0" fmla="*/ 146 w 180"/>
                <a:gd name="T1" fmla="*/ 310 h 345"/>
                <a:gd name="T2" fmla="*/ 145 w 180"/>
                <a:gd name="T3" fmla="*/ 318 h 345"/>
                <a:gd name="T4" fmla="*/ 150 w 180"/>
                <a:gd name="T5" fmla="*/ 315 h 345"/>
                <a:gd name="T6" fmla="*/ 147 w 180"/>
                <a:gd name="T7" fmla="*/ 310 h 345"/>
                <a:gd name="T8" fmla="*/ 11 w 180"/>
                <a:gd name="T9" fmla="*/ 0 h 345"/>
                <a:gd name="T10" fmla="*/ 0 w 180"/>
                <a:gd name="T11" fmla="*/ 334 h 345"/>
                <a:gd name="T12" fmla="*/ 169 w 180"/>
                <a:gd name="T13" fmla="*/ 345 h 345"/>
                <a:gd name="T14" fmla="*/ 180 w 180"/>
                <a:gd name="T15" fmla="*/ 10 h 345"/>
                <a:gd name="T16" fmla="*/ 50 w 180"/>
                <a:gd name="T17" fmla="*/ 316 h 345"/>
                <a:gd name="T18" fmla="*/ 43 w 180"/>
                <a:gd name="T19" fmla="*/ 322 h 345"/>
                <a:gd name="T20" fmla="*/ 29 w 180"/>
                <a:gd name="T21" fmla="*/ 314 h 345"/>
                <a:gd name="T22" fmla="*/ 43 w 180"/>
                <a:gd name="T23" fmla="*/ 305 h 345"/>
                <a:gd name="T24" fmla="*/ 50 w 180"/>
                <a:gd name="T25" fmla="*/ 311 h 345"/>
                <a:gd name="T26" fmla="*/ 80 w 180"/>
                <a:gd name="T27" fmla="*/ 321 h 345"/>
                <a:gd name="T28" fmla="*/ 82 w 180"/>
                <a:gd name="T29" fmla="*/ 314 h 345"/>
                <a:gd name="T30" fmla="*/ 88 w 180"/>
                <a:gd name="T31" fmla="*/ 322 h 345"/>
                <a:gd name="T32" fmla="*/ 82 w 180"/>
                <a:gd name="T33" fmla="*/ 312 h 345"/>
                <a:gd name="T34" fmla="*/ 93 w 180"/>
                <a:gd name="T35" fmla="*/ 305 h 345"/>
                <a:gd name="T36" fmla="*/ 82 w 180"/>
                <a:gd name="T37" fmla="*/ 312 h 345"/>
                <a:gd name="T38" fmla="*/ 89 w 180"/>
                <a:gd name="T39" fmla="*/ 323 h 345"/>
                <a:gd name="T40" fmla="*/ 100 w 180"/>
                <a:gd name="T41" fmla="*/ 315 h 345"/>
                <a:gd name="T42" fmla="*/ 101 w 180"/>
                <a:gd name="T43" fmla="*/ 314 h 345"/>
                <a:gd name="T44" fmla="*/ 94 w 180"/>
                <a:gd name="T45" fmla="*/ 305 h 345"/>
                <a:gd name="T46" fmla="*/ 103 w 180"/>
                <a:gd name="T47" fmla="*/ 306 h 345"/>
                <a:gd name="T48" fmla="*/ 152 w 180"/>
                <a:gd name="T49" fmla="*/ 314 h 345"/>
                <a:gd name="T50" fmla="*/ 144 w 180"/>
                <a:gd name="T51" fmla="*/ 319 h 345"/>
                <a:gd name="T52" fmla="*/ 138 w 180"/>
                <a:gd name="T53" fmla="*/ 323 h 345"/>
                <a:gd name="T54" fmla="*/ 136 w 180"/>
                <a:gd name="T55" fmla="*/ 323 h 345"/>
                <a:gd name="T56" fmla="*/ 140 w 180"/>
                <a:gd name="T57" fmla="*/ 316 h 345"/>
                <a:gd name="T58" fmla="*/ 146 w 180"/>
                <a:gd name="T59" fmla="*/ 307 h 345"/>
                <a:gd name="T60" fmla="*/ 151 w 180"/>
                <a:gd name="T61" fmla="*/ 310 h 345"/>
                <a:gd name="T62" fmla="*/ 163 w 180"/>
                <a:gd name="T63" fmla="*/ 272 h 345"/>
                <a:gd name="T64" fmla="*/ 17 w 180"/>
                <a:gd name="T65" fmla="*/ 28 h 345"/>
                <a:gd name="T66" fmla="*/ 163 w 180"/>
                <a:gd name="T67" fmla="*/ 27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0" h="345">
                  <a:moveTo>
                    <a:pt x="147" y="310"/>
                  </a:moveTo>
                  <a:cubicBezTo>
                    <a:pt x="147" y="310"/>
                    <a:pt x="147" y="310"/>
                    <a:pt x="146" y="310"/>
                  </a:cubicBezTo>
                  <a:cubicBezTo>
                    <a:pt x="145" y="310"/>
                    <a:pt x="143" y="311"/>
                    <a:pt x="143" y="312"/>
                  </a:cubicBezTo>
                  <a:cubicBezTo>
                    <a:pt x="142" y="315"/>
                    <a:pt x="143" y="317"/>
                    <a:pt x="145" y="318"/>
                  </a:cubicBezTo>
                  <a:cubicBezTo>
                    <a:pt x="146" y="318"/>
                    <a:pt x="146" y="318"/>
                    <a:pt x="146" y="318"/>
                  </a:cubicBezTo>
                  <a:cubicBezTo>
                    <a:pt x="148" y="318"/>
                    <a:pt x="150" y="316"/>
                    <a:pt x="150" y="315"/>
                  </a:cubicBezTo>
                  <a:cubicBezTo>
                    <a:pt x="150" y="313"/>
                    <a:pt x="150" y="312"/>
                    <a:pt x="150" y="311"/>
                  </a:cubicBezTo>
                  <a:cubicBezTo>
                    <a:pt x="149" y="310"/>
                    <a:pt x="148" y="310"/>
                    <a:pt x="147" y="310"/>
                  </a:cubicBezTo>
                  <a:close/>
                  <a:moveTo>
                    <a:pt x="169" y="0"/>
                  </a:moveTo>
                  <a:cubicBezTo>
                    <a:pt x="11" y="0"/>
                    <a:pt x="11" y="0"/>
                    <a:pt x="11" y="0"/>
                  </a:cubicBezTo>
                  <a:cubicBezTo>
                    <a:pt x="5" y="0"/>
                    <a:pt x="0" y="4"/>
                    <a:pt x="0" y="10"/>
                  </a:cubicBezTo>
                  <a:cubicBezTo>
                    <a:pt x="0" y="334"/>
                    <a:pt x="0" y="334"/>
                    <a:pt x="0" y="334"/>
                  </a:cubicBezTo>
                  <a:cubicBezTo>
                    <a:pt x="0" y="340"/>
                    <a:pt x="5" y="345"/>
                    <a:pt x="11" y="345"/>
                  </a:cubicBezTo>
                  <a:cubicBezTo>
                    <a:pt x="169" y="345"/>
                    <a:pt x="169" y="345"/>
                    <a:pt x="169" y="345"/>
                  </a:cubicBezTo>
                  <a:cubicBezTo>
                    <a:pt x="175" y="345"/>
                    <a:pt x="180" y="340"/>
                    <a:pt x="180" y="334"/>
                  </a:cubicBezTo>
                  <a:cubicBezTo>
                    <a:pt x="180" y="10"/>
                    <a:pt x="180" y="10"/>
                    <a:pt x="180" y="10"/>
                  </a:cubicBezTo>
                  <a:cubicBezTo>
                    <a:pt x="180" y="4"/>
                    <a:pt x="175" y="0"/>
                    <a:pt x="169" y="0"/>
                  </a:cubicBezTo>
                  <a:close/>
                  <a:moveTo>
                    <a:pt x="50" y="316"/>
                  </a:moveTo>
                  <a:cubicBezTo>
                    <a:pt x="36" y="316"/>
                    <a:pt x="36" y="316"/>
                    <a:pt x="36" y="316"/>
                  </a:cubicBezTo>
                  <a:cubicBezTo>
                    <a:pt x="43" y="322"/>
                    <a:pt x="43" y="322"/>
                    <a:pt x="43" y="322"/>
                  </a:cubicBezTo>
                  <a:cubicBezTo>
                    <a:pt x="37" y="322"/>
                    <a:pt x="37" y="322"/>
                    <a:pt x="37" y="322"/>
                  </a:cubicBezTo>
                  <a:cubicBezTo>
                    <a:pt x="29" y="314"/>
                    <a:pt x="29" y="314"/>
                    <a:pt x="29" y="314"/>
                  </a:cubicBezTo>
                  <a:cubicBezTo>
                    <a:pt x="37" y="305"/>
                    <a:pt x="37" y="305"/>
                    <a:pt x="37" y="305"/>
                  </a:cubicBezTo>
                  <a:cubicBezTo>
                    <a:pt x="43" y="305"/>
                    <a:pt x="43" y="305"/>
                    <a:pt x="43" y="305"/>
                  </a:cubicBezTo>
                  <a:cubicBezTo>
                    <a:pt x="36" y="311"/>
                    <a:pt x="36" y="311"/>
                    <a:pt x="36" y="311"/>
                  </a:cubicBezTo>
                  <a:cubicBezTo>
                    <a:pt x="50" y="311"/>
                    <a:pt x="50" y="311"/>
                    <a:pt x="50" y="311"/>
                  </a:cubicBezTo>
                  <a:lnTo>
                    <a:pt x="50" y="316"/>
                  </a:lnTo>
                  <a:close/>
                  <a:moveTo>
                    <a:pt x="80" y="321"/>
                  </a:moveTo>
                  <a:cubicBezTo>
                    <a:pt x="80" y="321"/>
                    <a:pt x="80" y="321"/>
                    <a:pt x="80" y="320"/>
                  </a:cubicBezTo>
                  <a:cubicBezTo>
                    <a:pt x="82" y="314"/>
                    <a:pt x="82" y="314"/>
                    <a:pt x="82" y="314"/>
                  </a:cubicBezTo>
                  <a:cubicBezTo>
                    <a:pt x="86" y="311"/>
                    <a:pt x="89" y="312"/>
                    <a:pt x="90" y="314"/>
                  </a:cubicBezTo>
                  <a:cubicBezTo>
                    <a:pt x="88" y="322"/>
                    <a:pt x="88" y="322"/>
                    <a:pt x="88" y="322"/>
                  </a:cubicBezTo>
                  <a:cubicBezTo>
                    <a:pt x="86" y="320"/>
                    <a:pt x="84" y="319"/>
                    <a:pt x="80" y="321"/>
                  </a:cubicBezTo>
                  <a:close/>
                  <a:moveTo>
                    <a:pt x="82" y="312"/>
                  </a:moveTo>
                  <a:cubicBezTo>
                    <a:pt x="84" y="304"/>
                    <a:pt x="84" y="304"/>
                    <a:pt x="84" y="304"/>
                  </a:cubicBezTo>
                  <a:cubicBezTo>
                    <a:pt x="89" y="302"/>
                    <a:pt x="91" y="303"/>
                    <a:pt x="93" y="305"/>
                  </a:cubicBezTo>
                  <a:cubicBezTo>
                    <a:pt x="91" y="312"/>
                    <a:pt x="91" y="312"/>
                    <a:pt x="91" y="312"/>
                  </a:cubicBezTo>
                  <a:cubicBezTo>
                    <a:pt x="89" y="311"/>
                    <a:pt x="86" y="310"/>
                    <a:pt x="82" y="312"/>
                  </a:cubicBezTo>
                  <a:close/>
                  <a:moveTo>
                    <a:pt x="98" y="323"/>
                  </a:moveTo>
                  <a:cubicBezTo>
                    <a:pt x="93" y="325"/>
                    <a:pt x="92" y="323"/>
                    <a:pt x="89" y="323"/>
                  </a:cubicBezTo>
                  <a:cubicBezTo>
                    <a:pt x="92" y="314"/>
                    <a:pt x="92" y="314"/>
                    <a:pt x="92" y="314"/>
                  </a:cubicBezTo>
                  <a:cubicBezTo>
                    <a:pt x="94" y="316"/>
                    <a:pt x="95" y="317"/>
                    <a:pt x="100" y="315"/>
                  </a:cubicBezTo>
                  <a:lnTo>
                    <a:pt x="98" y="323"/>
                  </a:lnTo>
                  <a:close/>
                  <a:moveTo>
                    <a:pt x="101" y="314"/>
                  </a:moveTo>
                  <a:cubicBezTo>
                    <a:pt x="96" y="316"/>
                    <a:pt x="94" y="314"/>
                    <a:pt x="92" y="313"/>
                  </a:cubicBezTo>
                  <a:cubicBezTo>
                    <a:pt x="94" y="305"/>
                    <a:pt x="94" y="305"/>
                    <a:pt x="94" y="305"/>
                  </a:cubicBezTo>
                  <a:cubicBezTo>
                    <a:pt x="96" y="307"/>
                    <a:pt x="98" y="308"/>
                    <a:pt x="102" y="306"/>
                  </a:cubicBezTo>
                  <a:cubicBezTo>
                    <a:pt x="103" y="306"/>
                    <a:pt x="103" y="306"/>
                    <a:pt x="103" y="306"/>
                  </a:cubicBezTo>
                  <a:cubicBezTo>
                    <a:pt x="101" y="314"/>
                    <a:pt x="101" y="314"/>
                    <a:pt x="101" y="314"/>
                  </a:cubicBezTo>
                  <a:close/>
                  <a:moveTo>
                    <a:pt x="152" y="314"/>
                  </a:moveTo>
                  <a:cubicBezTo>
                    <a:pt x="151" y="317"/>
                    <a:pt x="149" y="319"/>
                    <a:pt x="146" y="319"/>
                  </a:cubicBezTo>
                  <a:cubicBezTo>
                    <a:pt x="146" y="319"/>
                    <a:pt x="145" y="319"/>
                    <a:pt x="144" y="319"/>
                  </a:cubicBezTo>
                  <a:cubicBezTo>
                    <a:pt x="143" y="319"/>
                    <a:pt x="143" y="319"/>
                    <a:pt x="143" y="318"/>
                  </a:cubicBezTo>
                  <a:cubicBezTo>
                    <a:pt x="138" y="323"/>
                    <a:pt x="138" y="323"/>
                    <a:pt x="138" y="323"/>
                  </a:cubicBezTo>
                  <a:cubicBezTo>
                    <a:pt x="138" y="323"/>
                    <a:pt x="137" y="323"/>
                    <a:pt x="137" y="323"/>
                  </a:cubicBezTo>
                  <a:cubicBezTo>
                    <a:pt x="137" y="323"/>
                    <a:pt x="137" y="323"/>
                    <a:pt x="136" y="323"/>
                  </a:cubicBezTo>
                  <a:cubicBezTo>
                    <a:pt x="135" y="323"/>
                    <a:pt x="135" y="321"/>
                    <a:pt x="136" y="321"/>
                  </a:cubicBezTo>
                  <a:cubicBezTo>
                    <a:pt x="140" y="316"/>
                    <a:pt x="140" y="316"/>
                    <a:pt x="140" y="316"/>
                  </a:cubicBezTo>
                  <a:cubicBezTo>
                    <a:pt x="140" y="315"/>
                    <a:pt x="140" y="314"/>
                    <a:pt x="140" y="311"/>
                  </a:cubicBezTo>
                  <a:cubicBezTo>
                    <a:pt x="140" y="309"/>
                    <a:pt x="143" y="307"/>
                    <a:pt x="146" y="307"/>
                  </a:cubicBezTo>
                  <a:cubicBezTo>
                    <a:pt x="146" y="307"/>
                    <a:pt x="146" y="307"/>
                    <a:pt x="147" y="308"/>
                  </a:cubicBezTo>
                  <a:cubicBezTo>
                    <a:pt x="149" y="308"/>
                    <a:pt x="150" y="308"/>
                    <a:pt x="151" y="310"/>
                  </a:cubicBezTo>
                  <a:cubicBezTo>
                    <a:pt x="152" y="311"/>
                    <a:pt x="152" y="313"/>
                    <a:pt x="152" y="314"/>
                  </a:cubicBezTo>
                  <a:close/>
                  <a:moveTo>
                    <a:pt x="163" y="272"/>
                  </a:moveTo>
                  <a:cubicBezTo>
                    <a:pt x="17" y="272"/>
                    <a:pt x="17" y="272"/>
                    <a:pt x="17" y="272"/>
                  </a:cubicBezTo>
                  <a:cubicBezTo>
                    <a:pt x="17" y="28"/>
                    <a:pt x="17" y="28"/>
                    <a:pt x="17" y="28"/>
                  </a:cubicBezTo>
                  <a:cubicBezTo>
                    <a:pt x="163" y="28"/>
                    <a:pt x="163" y="28"/>
                    <a:pt x="163" y="28"/>
                  </a:cubicBezTo>
                  <a:lnTo>
                    <a:pt x="163" y="2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Text Placeholder 7"/>
          <p:cNvSpPr txBox="1">
            <a:spLocks/>
          </p:cNvSpPr>
          <p:nvPr/>
        </p:nvSpPr>
        <p:spPr>
          <a:xfrm>
            <a:off x="519112" y="4270260"/>
            <a:ext cx="5116375"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9"/>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9"/>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9"/>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In this talk you’ll </a:t>
            </a:r>
            <a:br>
              <a:rPr lang="en-US" dirty="0" smtClean="0"/>
            </a:br>
            <a:r>
              <a:rPr lang="en-US" dirty="0" smtClean="0"/>
              <a:t>learn how</a:t>
            </a:r>
            <a:endParaRPr lang="en-US" dirty="0"/>
          </a:p>
        </p:txBody>
      </p:sp>
    </p:spTree>
    <p:extLst>
      <p:ext uri="{BB962C8B-B14F-4D97-AF65-F5344CB8AC3E}">
        <p14:creationId xmlns:p14="http://schemas.microsoft.com/office/powerpoint/2010/main" val="83297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 calcmode="lin" valueType="num">
                                      <p:cBhvr additive="base">
                                        <p:cTn id="12"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9">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25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1+#ppt_w/2"/>
                                          </p:val>
                                        </p:tav>
                                        <p:tav tm="100000">
                                          <p:val>
                                            <p:strVal val="#ppt_x"/>
                                          </p:val>
                                        </p:tav>
                                      </p:tavLst>
                                    </p:anim>
                                    <p:anim calcmode="lin" valueType="num">
                                      <p:cBhvr additive="base">
                                        <p:cTn id="17" dur="500" fill="hold"/>
                                        <p:tgtEl>
                                          <p:spTgt spid="18"/>
                                        </p:tgtEl>
                                        <p:attrNameLst>
                                          <p:attrName>ppt_y</p:attrName>
                                        </p:attrNameLst>
                                      </p:cBhvr>
                                      <p:tavLst>
                                        <p:tav tm="0">
                                          <p:val>
                                            <p:strVal val="#ppt_y"/>
                                          </p:val>
                                        </p:tav>
                                        <p:tav tm="100000">
                                          <p:val>
                                            <p:strVal val="#ppt_y"/>
                                          </p:val>
                                        </p:tav>
                                      </p:tavLst>
                                    </p:anim>
                                  </p:childTnLst>
                                </p:cTn>
                              </p:par>
                              <p:par>
                                <p:cTn id="18" presetID="2" presetClass="entr" presetSubtype="2" decel="100000" fill="hold" nodeType="withEffect">
                                  <p:stCondLst>
                                    <p:cond delay="50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build="p"/>
      <p:bldP spid="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Web API is a part of ASP.NET</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grpSp>
        <p:nvGrpSpPr>
          <p:cNvPr id="2" name="Group 1"/>
          <p:cNvGrpSpPr/>
          <p:nvPr/>
        </p:nvGrpSpPr>
        <p:grpSpPr>
          <a:xfrm>
            <a:off x="9889114" y="1703024"/>
            <a:ext cx="1433010" cy="2634084"/>
            <a:chOff x="9889114" y="1703024"/>
            <a:chExt cx="1433010" cy="2634084"/>
          </a:xfrm>
        </p:grpSpPr>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078853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1709680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6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ext Placeholder 6"/>
          <p:cNvSpPr>
            <a:spLocks noGrp="1"/>
          </p:cNvSpPr>
          <p:nvPr>
            <p:ph type="body" sz="quarter" idx="10"/>
          </p:nvPr>
        </p:nvSpPr>
        <p:spPr/>
        <p:txBody>
          <a:bodyPr/>
          <a:lstStyle/>
          <a:p>
            <a:r>
              <a:rPr lang="en-US" dirty="0" smtClean="0"/>
              <a:t>Where Can </a:t>
            </a:r>
            <a:br>
              <a:rPr lang="en-US" dirty="0" smtClean="0"/>
            </a:br>
            <a:r>
              <a:rPr lang="en-US" dirty="0" smtClean="0"/>
              <a:t>You Get Web API?</a:t>
            </a:r>
            <a:endParaRPr lang="en-US" dirty="0"/>
          </a:p>
        </p:txBody>
      </p:sp>
      <p:grpSp>
        <p:nvGrpSpPr>
          <p:cNvPr id="16" name="Group 15"/>
          <p:cNvGrpSpPr/>
          <p:nvPr/>
        </p:nvGrpSpPr>
        <p:grpSpPr>
          <a:xfrm>
            <a:off x="8170082" y="839952"/>
            <a:ext cx="3176307" cy="3905469"/>
            <a:chOff x="7788166" y="839952"/>
            <a:chExt cx="3176307" cy="3905469"/>
          </a:xfrm>
        </p:grpSpPr>
        <p:sp>
          <p:nvSpPr>
            <p:cNvPr id="17" name="Trapezoid 16"/>
            <p:cNvSpPr/>
            <p:nvPr/>
          </p:nvSpPr>
          <p:spPr bwMode="black">
            <a:xfrm>
              <a:off x="7788166" y="4025813"/>
              <a:ext cx="3176307" cy="719608"/>
            </a:xfrm>
            <a:prstGeom prst="trapezoid">
              <a:avLst/>
            </a:prstGeom>
            <a:noFill/>
            <a:ln w="25400" cap="sq" cmpd="sng" algn="ctr">
              <a:solidFill>
                <a:srgbClr val="FFFFFF">
                  <a:alpha val="30000"/>
                </a:srgbClr>
              </a:solidFill>
              <a:prstDash val="solid"/>
              <a:miter lim="800000"/>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defRPr/>
              </a:pPr>
              <a:endParaRPr lang="en-US" kern="0" spc="-135" dirty="0">
                <a:gradFill>
                  <a:gsLst>
                    <a:gs pos="0">
                      <a:srgbClr val="FFFFFF"/>
                    </a:gs>
                    <a:gs pos="100000">
                      <a:srgbClr val="FFFFFF"/>
                    </a:gs>
                  </a:gsLst>
                  <a:lin ang="5400000" scaled="0"/>
                </a:gradFill>
                <a:latin typeface="Segoe Light" pitchFamily="34" charset="0"/>
              </a:endParaRPr>
            </a:p>
          </p:txBody>
        </p:sp>
        <p:sp>
          <p:nvSpPr>
            <p:cNvPr id="18" name="Freeform 6"/>
            <p:cNvSpPr>
              <a:spLocks/>
            </p:cNvSpPr>
            <p:nvPr/>
          </p:nvSpPr>
          <p:spPr bwMode="black">
            <a:xfrm>
              <a:off x="8414040" y="839952"/>
              <a:ext cx="1908911" cy="3173957"/>
            </a:xfrm>
            <a:custGeom>
              <a:avLst/>
              <a:gdLst/>
              <a:ahLst/>
              <a:cxnLst/>
              <a:rect l="l" t="t" r="r" b="b"/>
              <a:pathLst>
                <a:path w="1908911" h="3173957">
                  <a:moveTo>
                    <a:pt x="957345" y="542283"/>
                  </a:moveTo>
                  <a:cubicBezTo>
                    <a:pt x="788835" y="542283"/>
                    <a:pt x="652229" y="678854"/>
                    <a:pt x="652229" y="847320"/>
                  </a:cubicBezTo>
                  <a:cubicBezTo>
                    <a:pt x="652229" y="1015785"/>
                    <a:pt x="788835" y="1152357"/>
                    <a:pt x="957345" y="1152357"/>
                  </a:cubicBezTo>
                  <a:cubicBezTo>
                    <a:pt x="1125855" y="1152357"/>
                    <a:pt x="1262462" y="1015785"/>
                    <a:pt x="1262462" y="847320"/>
                  </a:cubicBezTo>
                  <a:cubicBezTo>
                    <a:pt x="1262462" y="678854"/>
                    <a:pt x="1125855" y="542283"/>
                    <a:pt x="957345" y="542283"/>
                  </a:cubicBezTo>
                  <a:close/>
                  <a:moveTo>
                    <a:pt x="952588" y="0"/>
                  </a:moveTo>
                  <a:cubicBezTo>
                    <a:pt x="1479314" y="0"/>
                    <a:pt x="1908911" y="427300"/>
                    <a:pt x="1908911" y="955801"/>
                  </a:cubicBezTo>
                  <a:cubicBezTo>
                    <a:pt x="1908911" y="967046"/>
                    <a:pt x="1908911" y="978291"/>
                    <a:pt x="1908911" y="989536"/>
                  </a:cubicBezTo>
                  <a:cubicBezTo>
                    <a:pt x="1908911" y="1053257"/>
                    <a:pt x="1901439" y="1120727"/>
                    <a:pt x="1886499" y="1191941"/>
                  </a:cubicBezTo>
                  <a:cubicBezTo>
                    <a:pt x="1886490" y="1191964"/>
                    <a:pt x="1883885" y="1198763"/>
                    <a:pt x="1127211" y="3173957"/>
                  </a:cubicBezTo>
                  <a:lnTo>
                    <a:pt x="771911" y="3173957"/>
                  </a:lnTo>
                  <a:cubicBezTo>
                    <a:pt x="641191" y="2829987"/>
                    <a:pt x="413896" y="2231895"/>
                    <a:pt x="18678" y="1191941"/>
                  </a:cubicBezTo>
                  <a:cubicBezTo>
                    <a:pt x="7472" y="1135720"/>
                    <a:pt x="0" y="1079495"/>
                    <a:pt x="0" y="1027019"/>
                  </a:cubicBezTo>
                  <a:cubicBezTo>
                    <a:pt x="0" y="1004529"/>
                    <a:pt x="0" y="982039"/>
                    <a:pt x="0" y="955801"/>
                  </a:cubicBezTo>
                  <a:cubicBezTo>
                    <a:pt x="0" y="427300"/>
                    <a:pt x="425862" y="0"/>
                    <a:pt x="952588"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9" name="Freeform 6"/>
            <p:cNvSpPr>
              <a:spLocks/>
            </p:cNvSpPr>
            <p:nvPr/>
          </p:nvSpPr>
          <p:spPr bwMode="black">
            <a:xfrm>
              <a:off x="9195000" y="4040678"/>
              <a:ext cx="337130" cy="441777"/>
            </a:xfrm>
            <a:custGeom>
              <a:avLst/>
              <a:gdLst/>
              <a:ahLst/>
              <a:cxnLst/>
              <a:rect l="l" t="t" r="r" b="b"/>
              <a:pathLst>
                <a:path w="337130" h="441777">
                  <a:moveTo>
                    <a:pt x="0" y="0"/>
                  </a:moveTo>
                  <a:lnTo>
                    <a:pt x="337130" y="0"/>
                  </a:lnTo>
                  <a:cubicBezTo>
                    <a:pt x="284415" y="137603"/>
                    <a:pt x="228085" y="284647"/>
                    <a:pt x="167890" y="441777"/>
                  </a:cubicBezTo>
                  <a:cubicBezTo>
                    <a:pt x="167885" y="441765"/>
                    <a:pt x="167009" y="439458"/>
                    <a:pt x="0"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02150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922885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49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Homepage: asp.net/web-</a:t>
            </a:r>
            <a:r>
              <a:rPr lang="en-US" dirty="0" err="1" smtClean="0"/>
              <a:t>api</a:t>
            </a:r>
            <a:endParaRPr lang="en-US" dirty="0"/>
          </a:p>
        </p:txBody>
      </p:sp>
      <p:pic>
        <p:nvPicPr>
          <p:cNvPr id="7" name="Picture 5"/>
          <p:cNvPicPr>
            <a:picLocks noChangeAspect="1" noChangeArrowheads="1"/>
          </p:cNvPicPr>
          <p:nvPr/>
        </p:nvPicPr>
        <p:blipFill rotWithShape="1">
          <a:blip r:embed="rId8">
            <a:extLst>
              <a:ext uri="{28A0092B-C50C-407E-A947-70E740481C1C}">
                <a14:useLocalDpi xmlns:a14="http://schemas.microsoft.com/office/drawing/2010/main" val="0"/>
              </a:ext>
            </a:extLst>
          </a:blip>
          <a:srcRect l="703" t="8633" r="2659" b="32339"/>
          <a:stretch/>
        </p:blipFill>
        <p:spPr bwMode="auto">
          <a:xfrm>
            <a:off x="517525" y="1141413"/>
            <a:ext cx="8725167"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755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36102416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514"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Find Us on Nuget</a:t>
            </a:r>
            <a:endParaRPr lang="en-US" dirty="0"/>
          </a:p>
        </p:txBody>
      </p:sp>
      <p:sp>
        <p:nvSpPr>
          <p:cNvPr id="8" name="Content Placeholder 2"/>
          <p:cNvSpPr txBox="1">
            <a:spLocks/>
          </p:cNvSpPr>
          <p:nvPr>
            <p:custDataLst>
              <p:tags r:id="rId4"/>
            </p:custDataLst>
          </p:nvPr>
        </p:nvSpPr>
        <p:spPr>
          <a:xfrm>
            <a:off x="6743699" y="1422162"/>
            <a:ext cx="4932363" cy="4324261"/>
          </a:xfrm>
          <a:prstGeom prst="rect">
            <a:avLst/>
          </a:prstGeom>
        </p:spPr>
        <p:txBody>
          <a:bodyPr lIns="0" rIns="0">
            <a:sp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1200"/>
              </a:spcAft>
              <a:buNone/>
            </a:pPr>
            <a:r>
              <a:rPr lang="en-US" sz="4000" dirty="0" smtClean="0">
                <a:solidFill>
                  <a:schemeClr val="accent2"/>
                </a:solidFill>
                <a:latin typeface="Segoe UI Light" pitchFamily="34" charset="0"/>
              </a:rPr>
              <a:t>Nuget Packages</a:t>
            </a:r>
          </a:p>
          <a:p>
            <a:pPr marL="0" lvl="1" indent="0">
              <a:spcAft>
                <a:spcPts val="1200"/>
              </a:spcAft>
              <a:buNone/>
            </a:pPr>
            <a:r>
              <a:rPr lang="en-US" sz="3200" dirty="0" smtClean="0"/>
              <a:t>WebApi</a:t>
            </a:r>
            <a:endParaRPr lang="en-US" sz="3200" dirty="0"/>
          </a:p>
          <a:p>
            <a:pPr marL="0" lvl="1" indent="0">
              <a:spcAft>
                <a:spcPts val="1200"/>
              </a:spcAft>
              <a:buNone/>
            </a:pPr>
            <a:r>
              <a:rPr lang="en-US" sz="3200" dirty="0" err="1" smtClean="0"/>
              <a:t>WebApi.OData</a:t>
            </a:r>
            <a:endParaRPr lang="en-US" sz="3200" dirty="0"/>
          </a:p>
          <a:p>
            <a:pPr marL="0" lvl="1" indent="0">
              <a:spcAft>
                <a:spcPts val="1200"/>
              </a:spcAft>
              <a:buNone/>
            </a:pPr>
            <a:r>
              <a:rPr lang="en-US" sz="3200" dirty="0" err="1" smtClean="0"/>
              <a:t>JsonValue</a:t>
            </a:r>
            <a:endParaRPr lang="en-US" sz="3200" dirty="0"/>
          </a:p>
          <a:p>
            <a:pPr marL="0" lvl="1" indent="0">
              <a:spcAft>
                <a:spcPts val="1200"/>
              </a:spcAft>
              <a:buNone/>
            </a:pPr>
            <a:r>
              <a:rPr lang="en-US" sz="3200" dirty="0" err="1" smtClean="0"/>
              <a:t>HttpClient</a:t>
            </a:r>
            <a:endParaRPr lang="en-US" sz="3200" dirty="0"/>
          </a:p>
          <a:p>
            <a:pPr marL="0" lvl="1" indent="0">
              <a:spcAft>
                <a:spcPts val="1200"/>
              </a:spcAft>
              <a:buNone/>
            </a:pPr>
            <a:r>
              <a:rPr lang="en-US" sz="3200" dirty="0" err="1" smtClean="0"/>
              <a:t>WebApi.Enhancements</a:t>
            </a:r>
            <a:endParaRPr lang="en-US" sz="3200" dirty="0"/>
          </a:p>
        </p:txBody>
      </p:sp>
      <p:pic>
        <p:nvPicPr>
          <p:cNvPr id="9" name="Picture 2"/>
          <p:cNvPicPr>
            <a:picLocks noChangeAspect="1" noChangeArrowheads="1"/>
          </p:cNvPicPr>
          <p:nvPr>
            <p:custDataLst>
              <p:tags r:id="rId5"/>
            </p:custDataLst>
          </p:nvPr>
        </p:nvPicPr>
        <p:blipFill>
          <a:blip r:embed="rId10">
            <a:extLst>
              <a:ext uri="{28A0092B-C50C-407E-A947-70E740481C1C}">
                <a14:useLocalDpi xmlns:a14="http://schemas.microsoft.com/office/drawing/2010/main" val="0"/>
              </a:ext>
            </a:extLst>
          </a:blip>
          <a:srcRect/>
          <a:stretch>
            <a:fillRect/>
          </a:stretch>
        </p:blipFill>
        <p:spPr bwMode="auto">
          <a:xfrm>
            <a:off x="517525" y="1420813"/>
            <a:ext cx="5556704" cy="395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56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0420919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9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Building a Read Only Web API</a:t>
            </a:r>
            <a:endParaRPr lang="en-US" dirty="0"/>
          </a:p>
        </p:txBody>
      </p:sp>
      <p:sp>
        <p:nvSpPr>
          <p:cNvPr id="11" name="Content Placeholder 10"/>
          <p:cNvSpPr>
            <a:spLocks noGrp="1"/>
          </p:cNvSpPr>
          <p:nvPr>
            <p:ph type="body" sz="quarter" idx="10"/>
            <p:custDataLst>
              <p:tags r:id="rId4"/>
            </p:custDataLst>
          </p:nvPr>
        </p:nvSpPr>
        <p:spPr>
          <a:xfrm>
            <a:off x="519112" y="1422157"/>
            <a:ext cx="11149013" cy="2369880"/>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browser </a:t>
            </a:r>
            <a:r>
              <a:rPr lang="en-US" sz="4000" smtClean="0">
                <a:latin typeface="Segoe UI Light" pitchFamily="34" charset="0"/>
              </a:rPr>
              <a:t>or other clients </a:t>
            </a:r>
            <a:r>
              <a:rPr lang="en-US" sz="4000" dirty="0" smtClean="0">
                <a:latin typeface="Segoe UI Light" pitchFamily="34" charset="0"/>
              </a:rPr>
              <a:t>to </a:t>
            </a:r>
            <a:br>
              <a:rPr lang="en-US" sz="4000" dirty="0" smtClean="0">
                <a:latin typeface="Segoe UI Light" pitchFamily="34" charset="0"/>
              </a:rPr>
            </a:br>
            <a:r>
              <a:rPr lang="en-US" sz="4000" dirty="0" smtClean="0">
                <a:latin typeface="Segoe UI Light" pitchFamily="34" charset="0"/>
              </a:rPr>
              <a:t>easily retrieve information </a:t>
            </a:r>
            <a:br>
              <a:rPr lang="en-US" sz="4000" dirty="0" smtClean="0">
                <a:latin typeface="Segoe UI Light" pitchFamily="34" charset="0"/>
              </a:rPr>
            </a:br>
            <a:r>
              <a:rPr lang="en-US" sz="4000" dirty="0" smtClean="0">
                <a:latin typeface="Segoe UI Light" pitchFamily="34" charset="0"/>
              </a:rPr>
              <a:t>from your system</a:t>
            </a:r>
            <a:endParaRPr lang="en-US" sz="4000" dirty="0">
              <a:latin typeface="Segoe UI Light" pitchFamily="34" charset="0"/>
            </a:endParaRPr>
          </a:p>
        </p:txBody>
      </p:sp>
      <p:sp>
        <p:nvSpPr>
          <p:cNvPr id="6" name="Rectangle 5"/>
          <p:cNvSpPr/>
          <p:nvPr/>
        </p:nvSpPr>
        <p:spPr bwMode="auto">
          <a:xfrm>
            <a:off x="9072081" y="1141413"/>
            <a:ext cx="2603981" cy="57165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9"/>
          <p:cNvSpPr>
            <a:spLocks noEditPoints="1"/>
          </p:cNvSpPr>
          <p:nvPr/>
        </p:nvSpPr>
        <p:spPr bwMode="black">
          <a:xfrm>
            <a:off x="9526363" y="1591438"/>
            <a:ext cx="1695417" cy="1694975"/>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0857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4Jpbr8oqBUC2tnP9JwQcg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61LhpbdLD0uNGibxDJOGU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7.K6bBAJvkS3.ukwBGLqd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nGWmLj.42EuGG.fPUDRgp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msziOZcAzkeLuUr01fOqh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EIYRcEz4nE2YSTsJelfFP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EQX5uKmZKked19c3NapSR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f7VmKem2kCFMALb6xG9m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9Ku5AHzx0K4jpM9nXZOa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sb8545bxkyugdA0d2oQn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YU7t8HL_nke8U3fHbY0Qh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UN0XFAYQa0C4JLKML54jp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4SlR.2h8UOzrEkxrftVE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g9c96qjfD0WXNl5eOTs8U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aZZJ7WqZRUO.VUy_r3705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LrhE3TJgl0.W6ks70b1Ct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0fp0GS3bzkeI_WlLaSFYY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ICN56qPz10CfXV3IpsPTM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GQ_H_yrL2EKxjmKKLG8JL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lvvZcr7qZkCg6AjtV7.Yh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74_SR.On6E2qZo3yDhnAA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B2F97D-0457-4986-9734-D03EB073C5EA}">
  <ds:schemaRefs>
    <ds:schemaRef ds:uri="http://schemas.openxmlformats.org/package/2006/metadata/core-properties"/>
    <ds:schemaRef ds:uri="http://schemas.microsoft.com/office/2006/metadata/properties"/>
    <ds:schemaRef ds:uri="http://purl.org/dc/elements/1.1/"/>
    <ds:schemaRef ds:uri="http://purl.org/dc/dcmitype/"/>
    <ds:schemaRef ds:uri="http://www.w3.org/XML/1998/namespace"/>
    <ds:schemaRef ds:uri="http://schemas.microsoft.com/office/2006/documentManagement/types"/>
    <ds:schemaRef ds:uri="230e9df3-be65-4c73-a93b-d1236ebd677e"/>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3244</TotalTime>
  <Words>3684</Words>
  <Application>Microsoft Office PowerPoint</Application>
  <PresentationFormat>Custom</PresentationFormat>
  <Paragraphs>502</Paragraphs>
  <Slides>37</Slides>
  <Notes>33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45" baseType="lpstr">
      <vt:lpstr>Arial</vt:lpstr>
      <vt:lpstr>Consolas</vt:lpstr>
      <vt:lpstr>Segoe Light</vt:lpstr>
      <vt:lpstr>Segoe UI Light</vt:lpstr>
      <vt:lpstr>Segoe UI</vt:lpstr>
      <vt:lpstr>MS1444_Windows Azure Template 16x9_r08b</vt:lpstr>
      <vt:lpstr>White with Consolas font for code slides</vt:lpstr>
      <vt:lpstr>think-cell Slide</vt:lpstr>
      <vt:lpstr>WebCamps Online</vt:lpstr>
      <vt:lpstr>Building a Service Layer  with ASP.NET Web API</vt:lpstr>
      <vt:lpstr>Agenda </vt:lpstr>
      <vt:lpstr>Today</vt:lpstr>
      <vt:lpstr>Web API is a part of ASP.NET</vt:lpstr>
      <vt:lpstr>PowerPoint Presentation</vt:lpstr>
      <vt:lpstr>Homepage: asp.net/web-api</vt:lpstr>
      <vt:lpstr>Find Us on Nuget</vt:lpstr>
      <vt:lpstr>Building a Read Only Web API</vt:lpstr>
      <vt:lpstr>Sample Read-only Model and Controller</vt:lpstr>
      <vt:lpstr>Read-only Controller Actions to return data</vt:lpstr>
      <vt:lpstr>Routing a Web API Using Global.asax.cs</vt:lpstr>
      <vt:lpstr>Manipulating HTTP Responses</vt:lpstr>
      <vt:lpstr>Manipulating HTTP Responses</vt:lpstr>
      <vt:lpstr>Manipulating HTTP Responses</vt:lpstr>
      <vt:lpstr>Building a read only Web API</vt:lpstr>
      <vt:lpstr>Making an API Updatable</vt:lpstr>
      <vt:lpstr>Posting Data to a Web API</vt:lpstr>
      <vt:lpstr>Posting Data to a Web API</vt:lpstr>
      <vt:lpstr>Making an  API updatable</vt:lpstr>
      <vt:lpstr>Supporting HTML File Upload</vt:lpstr>
      <vt:lpstr>Support HTML File Upload</vt:lpstr>
      <vt:lpstr>Uploading Files</vt:lpstr>
      <vt:lpstr>So what happens during upload?</vt:lpstr>
      <vt:lpstr>HTML file upload</vt:lpstr>
      <vt:lpstr>Web API is a part of ASP.NET</vt:lpstr>
      <vt:lpstr>Self Hosting Your Web API</vt:lpstr>
      <vt:lpstr>Configuring Your Web API for Self Host</vt:lpstr>
      <vt:lpstr>Self Hosting a Web API Controller is Easy</vt:lpstr>
      <vt:lpstr>Self Hosting a Web API Controller is Easy</vt:lpstr>
      <vt:lpstr>Self Hosting Your Web API</vt:lpstr>
      <vt:lpstr>Configuring Media Type Formatters </vt:lpstr>
      <vt:lpstr>Configuring media type formatters</vt:lpstr>
      <vt:lpstr>What We Learned</vt:lpstr>
      <vt:lpstr>For More Information</vt:lpstr>
      <vt:lpstr>Resources</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Brady Gaster</cp:lastModifiedBy>
  <cp:revision>321</cp:revision>
  <cp:lastPrinted>2011-10-11T14:25:22Z</cp:lastPrinted>
  <dcterms:created xsi:type="dcterms:W3CDTF">2011-03-29T16:07:22Z</dcterms:created>
  <dcterms:modified xsi:type="dcterms:W3CDTF">2012-04-27T09:17:56Z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