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0.xml" ContentType="application/vnd.openxmlformats-officedocument.presentationml.notesSlide+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9"/>
  </p:notesMasterIdLst>
  <p:handoutMasterIdLst>
    <p:handoutMasterId r:id="rId40"/>
  </p:handoutMasterIdLst>
  <p:sldIdLst>
    <p:sldId id="296" r:id="rId6"/>
    <p:sldId id="293" r:id="rId7"/>
    <p:sldId id="257" r:id="rId8"/>
    <p:sldId id="259" r:id="rId9"/>
    <p:sldId id="263" r:id="rId10"/>
    <p:sldId id="29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94" r:id="rId33"/>
    <p:sldId id="286" r:id="rId34"/>
    <p:sldId id="288" r:id="rId35"/>
    <p:sldId id="290" r:id="rId36"/>
    <p:sldId id="291" r:id="rId37"/>
    <p:sldId id="292" r:id="rId38"/>
  </p:sldIdLst>
  <p:sldSz cx="12188825" cy="6858000"/>
  <p:notesSz cx="6858000" cy="9296400"/>
  <p:embeddedFontLst>
    <p:embeddedFont>
      <p:font typeface="Segoe UI Light" pitchFamily="34" charset="0"/>
      <p:regular r:id="rId41"/>
    </p:embeddedFont>
    <p:embeddedFont>
      <p:font typeface="Segoe Light" pitchFamily="34" charset="0"/>
      <p:regular r:id="rId42"/>
      <p:italic r:id="rId43"/>
    </p:embeddedFont>
    <p:embeddedFont>
      <p:font typeface="Segoe UI" pitchFamily="34" charset="0"/>
      <p:regular r:id="rId44"/>
      <p:bold r:id="rId45"/>
      <p:italic r:id="rId46"/>
      <p:boldItalic r:id="rId47"/>
    </p:embeddedFont>
    <p:embeddedFont>
      <p:font typeface="Consolas"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129" d="100"/>
          <a:sy n="129" d="100"/>
        </p:scale>
        <p:origin x="-90" y="-19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1.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30325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8367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1745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0656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40064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emf"/><Relationship Id="rId2" Type="http://schemas.openxmlformats.org/officeDocument/2006/relationships/tags" Target="../tags/tag1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xml"/><Relationship Id="rId7" Type="http://schemas.openxmlformats.org/officeDocument/2006/relationships/oleObject" Target="../embeddings/oleObject9.bin"/><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emf"/><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9.xml"/><Relationship Id="rId7" Type="http://schemas.openxmlformats.org/officeDocument/2006/relationships/oleObject" Target="../embeddings/oleObject12.bin"/><Relationship Id="rId2" Type="http://schemas.openxmlformats.org/officeDocument/2006/relationships/tags" Target="../tags/tag28.xml"/><Relationship Id="rId1" Type="http://schemas.openxmlformats.org/officeDocument/2006/relationships/vmlDrawing" Target="../drawings/vmlDrawing12.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30.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2.xml"/><Relationship Id="rId7" Type="http://schemas.openxmlformats.org/officeDocument/2006/relationships/oleObject" Target="../embeddings/oleObject13.bin"/><Relationship Id="rId2" Type="http://schemas.openxmlformats.org/officeDocument/2006/relationships/tags" Target="../tags/tag31.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6.xml"/><Relationship Id="rId7" Type="http://schemas.openxmlformats.org/officeDocument/2006/relationships/oleObject" Target="../embeddings/oleObject15.bin"/><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7.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9.xml"/><Relationship Id="rId7" Type="http://schemas.openxmlformats.org/officeDocument/2006/relationships/oleObject" Target="../embeddings/oleObject16.bin"/><Relationship Id="rId2" Type="http://schemas.openxmlformats.org/officeDocument/2006/relationships/tags" Target="../tags/tag38.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4.xml"/><Relationship Id="rId7" Type="http://schemas.openxmlformats.org/officeDocument/2006/relationships/oleObject" Target="../embeddings/oleObject18.bin"/><Relationship Id="rId2" Type="http://schemas.openxmlformats.org/officeDocument/2006/relationships/tags" Target="../tags/tag43.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6.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8.xml"/><Relationship Id="rId7" Type="http://schemas.openxmlformats.org/officeDocument/2006/relationships/oleObject" Target="../embeddings/oleObject20.bin"/><Relationship Id="rId2" Type="http://schemas.openxmlformats.org/officeDocument/2006/relationships/tags" Target="../tags/tag47.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2.xml"/><Relationship Id="rId7" Type="http://schemas.openxmlformats.org/officeDocument/2006/relationships/oleObject" Target="../embeddings/oleObject22.bin"/><Relationship Id="rId2" Type="http://schemas.openxmlformats.org/officeDocument/2006/relationships/tags" Target="../tags/tag51.xml"/><Relationship Id="rId1" Type="http://schemas.openxmlformats.org/officeDocument/2006/relationships/vmlDrawing" Target="../drawings/vmlDrawing22.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5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4.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6.xml"/><Relationship Id="rId7" Type="http://schemas.openxmlformats.org/officeDocument/2006/relationships/oleObject" Target="../embeddings/oleObject24.bin"/><Relationship Id="rId2" Type="http://schemas.openxmlformats.org/officeDocument/2006/relationships/tags" Target="../tags/tag55.xml"/><Relationship Id="rId1" Type="http://schemas.openxmlformats.org/officeDocument/2006/relationships/vmlDrawing" Target="../drawings/vmlDrawing24.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57.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8.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0.xml"/><Relationship Id="rId7" Type="http://schemas.openxmlformats.org/officeDocument/2006/relationships/image" Target="../media/image9.emf"/><Relationship Id="rId2" Type="http://schemas.openxmlformats.org/officeDocument/2006/relationships/tags" Target="../tags/tag5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26.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62.xml"/><Relationship Id="rId7" Type="http://schemas.openxmlformats.org/officeDocument/2006/relationships/notesSlide" Target="../notesSlides/notesSlide27.xml"/><Relationship Id="rId2" Type="http://schemas.openxmlformats.org/officeDocument/2006/relationships/tags" Target="../tags/tag61.xml"/><Relationship Id="rId1" Type="http://schemas.openxmlformats.org/officeDocument/2006/relationships/vmlDrawing" Target="../drawings/vmlDrawing27.vml"/><Relationship Id="rId6" Type="http://schemas.openxmlformats.org/officeDocument/2006/relationships/slideLayout" Target="../slideLayouts/slideLayout6.xml"/><Relationship Id="rId5" Type="http://schemas.openxmlformats.org/officeDocument/2006/relationships/tags" Target="../tags/tag64.xml"/><Relationship Id="rId10" Type="http://schemas.openxmlformats.org/officeDocument/2006/relationships/image" Target="../media/image14.png"/><Relationship Id="rId4" Type="http://schemas.openxmlformats.org/officeDocument/2006/relationships/tags" Target="../tags/tag63.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9.emf"/><Relationship Id="rId2" Type="http://schemas.openxmlformats.org/officeDocument/2006/relationships/tags" Target="../tags/tag6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vmlDrawing" Target="../drawings/vmlDrawing29.vml"/><Relationship Id="rId6" Type="http://schemas.openxmlformats.org/officeDocument/2006/relationships/tags" Target="../tags/tag71.xml"/><Relationship Id="rId11" Type="http://schemas.openxmlformats.org/officeDocument/2006/relationships/image" Target="../media/image9.emf"/><Relationship Id="rId5" Type="http://schemas.openxmlformats.org/officeDocument/2006/relationships/tags" Target="../tags/tag70.xml"/><Relationship Id="rId10" Type="http://schemas.openxmlformats.org/officeDocument/2006/relationships/oleObject" Target="../embeddings/oleObject29.bin"/><Relationship Id="rId4" Type="http://schemas.openxmlformats.org/officeDocument/2006/relationships/tags" Target="../tags/tag69.xml"/><Relationship Id="rId9"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74.xml"/><Relationship Id="rId7" Type="http://schemas.openxmlformats.org/officeDocument/2006/relationships/image" Target="../media/image9.emf"/><Relationship Id="rId2" Type="http://schemas.openxmlformats.org/officeDocument/2006/relationships/tags" Target="../tags/tag73.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30.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5.xml"/><Relationship Id="rId1" Type="http://schemas.openxmlformats.org/officeDocument/2006/relationships/vmlDrawing" Target="../drawings/vmlDrawing31.vml"/><Relationship Id="rId6" Type="http://schemas.openxmlformats.org/officeDocument/2006/relationships/image" Target="../media/image9.emf"/><Relationship Id="rId5" Type="http://schemas.openxmlformats.org/officeDocument/2006/relationships/oleObject" Target="../embeddings/oleObject31.bin"/><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xml"/><Relationship Id="rId7"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6.xml"/><Relationship Id="rId7" Type="http://schemas.openxmlformats.org/officeDocument/2006/relationships/oleObject" Target="../embeddings/oleObject7.bin"/><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57828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4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Manipulating HTTP responses</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1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7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4049"/>
            <a:ext cx="11149013" cy="2923877"/>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Return </a:t>
            </a:r>
            <a:r>
              <a:rPr lang="en-US" sz="4000" dirty="0" err="1" smtClean="0">
                <a:gradFill>
                  <a:gsLst>
                    <a:gs pos="0">
                      <a:schemeClr val="accent2"/>
                    </a:gs>
                    <a:gs pos="100000">
                      <a:schemeClr val="accent2"/>
                    </a:gs>
                  </a:gsLst>
                  <a:lin ang="5400000" scaled="0"/>
                </a:gradFill>
                <a:latin typeface="Segoe UI Light" pitchFamily="34" charset="0"/>
              </a:rPr>
              <a:t>HttpResponseMessage</a:t>
            </a:r>
            <a:r>
              <a:rPr lang="en-US" sz="4000" dirty="0" smtClean="0">
                <a:gradFill>
                  <a:gsLst>
                    <a:gs pos="0">
                      <a:schemeClr val="accent2"/>
                    </a:gs>
                    <a:gs pos="100000">
                      <a:schemeClr val="accent2"/>
                    </a:gs>
                  </a:gsLst>
                  <a:lin ang="5400000" scaled="0"/>
                </a:gradFill>
                <a:latin typeface="Segoe UI Light" pitchFamily="34" charset="0"/>
              </a:rPr>
              <a:t>&lt;T&gt; to modify response headers</a:t>
            </a:r>
          </a:p>
          <a:p>
            <a:pPr>
              <a:spcAft>
                <a:spcPts val="1200"/>
              </a:spcAft>
            </a:pPr>
            <a:r>
              <a:rPr lang="en-US" sz="4000" dirty="0" smtClean="0">
                <a:solidFill>
                  <a:schemeClr val="tx2">
                    <a:alpha val="99000"/>
                  </a:schemeClr>
                </a:solidFill>
                <a:latin typeface="Segoe UI Light" pitchFamily="34" charset="0"/>
              </a:rPr>
              <a:t>Throw </a:t>
            </a:r>
            <a:r>
              <a:rPr lang="en-US" sz="4000" dirty="0" err="1" smtClean="0">
                <a:solidFill>
                  <a:schemeClr val="tx2">
                    <a:alpha val="99000"/>
                  </a:schemeClr>
                </a:solidFill>
                <a:latin typeface="Segoe UI Light" pitchFamily="34" charset="0"/>
              </a:rPr>
              <a:t>HttpResponseException</a:t>
            </a:r>
            <a:r>
              <a:rPr lang="en-US" sz="4000" dirty="0" smtClean="0">
                <a:solidFill>
                  <a:schemeClr val="tx2">
                    <a:alpha val="99000"/>
                  </a:schemeClr>
                </a:solidFill>
                <a:latin typeface="Segoe UI Light" pitchFamily="34" charset="0"/>
              </a:rPr>
              <a:t>&lt;T&gt; to stop processing immediately and return a response,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such as a status 404</a:t>
            </a:r>
            <a:endParaRPr lang="en-US" sz="4000" dirty="0">
              <a:solidFill>
                <a:schemeClr val="tx2">
                  <a:alpha val="99000"/>
                </a:schemeClr>
              </a:solidFill>
              <a:latin typeface="Segoe UI Light" pitchFamily="34" charset="0"/>
            </a:endParaRPr>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1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24049"/>
            <a:ext cx="11149013" cy="489364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WebInvoke</a:t>
            </a:r>
            <a:r>
              <a:rPr lang="en-US" sz="4000" dirty="0">
                <a:gradFill>
                  <a:gsLst>
                    <a:gs pos="0">
                      <a:schemeClr val="accent2"/>
                    </a:gs>
                    <a:gs pos="100000">
                      <a:schemeClr val="accent2"/>
                    </a:gs>
                  </a:gsLst>
                  <a:lin ang="5400000" scaled="0"/>
                </a:gradFill>
                <a:latin typeface="Segoe UI Light" pitchFamily="34" charset="0"/>
              </a:rPr>
              <a:t> for specifying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HTTP </a:t>
            </a:r>
            <a:r>
              <a:rPr lang="en-US" sz="40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4000" dirty="0">
                <a:solidFill>
                  <a:schemeClr val="tx2">
                    <a:alpha val="99000"/>
                  </a:schemeClr>
                </a:solidFill>
                <a:latin typeface="Segoe UI Light" pitchFamily="34" charset="0"/>
              </a:rPr>
              <a:t>Use </a:t>
            </a:r>
            <a:r>
              <a:rPr lang="en-US" sz="4000" dirty="0" err="1">
                <a:solidFill>
                  <a:schemeClr val="tx2">
                    <a:alpha val="99000"/>
                  </a:schemeClr>
                </a:solidFill>
                <a:latin typeface="Segoe UI Light" pitchFamily="34" charset="0"/>
              </a:rPr>
              <a:t>HttpResponseMessage</a:t>
            </a:r>
            <a:r>
              <a:rPr lang="en-US" sz="4000" dirty="0">
                <a:solidFill>
                  <a:schemeClr val="tx2">
                    <a:alpha val="99000"/>
                  </a:schemeClr>
                </a:solidFill>
                <a:latin typeface="Segoe UI Light" pitchFamily="34" charset="0"/>
              </a:rPr>
              <a:t>&lt;T&gt; </a:t>
            </a:r>
            <a:r>
              <a:rPr lang="en-US" sz="4000" dirty="0" smtClean="0">
                <a:solidFill>
                  <a:schemeClr val="tx2">
                    <a:alpha val="99000"/>
                  </a:schemeClr>
                </a:solidFill>
                <a:latin typeface="Segoe UI Light" pitchFamily="34" charset="0"/>
              </a:rPr>
              <a:t>to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access </a:t>
            </a:r>
            <a:r>
              <a:rPr lang="en-US" sz="4000" dirty="0">
                <a:solidFill>
                  <a:schemeClr val="tx2">
                    <a:alpha val="99000"/>
                  </a:schemeClr>
                </a:solidFill>
                <a:latin typeface="Segoe UI Light" pitchFamily="34" charset="0"/>
              </a:rPr>
              <a:t>headers like location header</a:t>
            </a:r>
          </a:p>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support </a:t>
            </a:r>
            <a:r>
              <a:rPr lang="en-US" sz="4000" dirty="0" err="1">
                <a:gradFill>
                  <a:gsLst>
                    <a:gs pos="0">
                      <a:schemeClr val="accent2"/>
                    </a:gs>
                    <a:gs pos="100000">
                      <a:schemeClr val="accent2"/>
                    </a:gs>
                  </a:gsLst>
                  <a:lin ang="5400000" scaled="0"/>
                </a:gradFill>
                <a:latin typeface="Segoe UI Light" pitchFamily="34" charset="0"/>
              </a:rPr>
              <a:t>FormUrlEncoding</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solidFill>
                  <a:schemeClr val="tx2">
                    <a:alpha val="99000"/>
                  </a:schemeClr>
                </a:solidFill>
                <a:latin typeface="Segoe UI Light" pitchFamily="34" charset="0"/>
              </a:rPr>
              <a:t>On IIS, make sure to configure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865683" y="2600695"/>
            <a:ext cx="3788753" cy="400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6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1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3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8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smtClean="0"/>
              <a:t>Building a Web </a:t>
            </a:r>
            <a:br>
              <a:rPr lang="en-US" dirty="0" smtClean="0"/>
            </a:br>
            <a:r>
              <a:rPr lang="en-US" dirty="0" smtClean="0"/>
              <a:t>API for Any Client</a:t>
            </a:r>
            <a:endParaRPr lang="en-US" dirty="0"/>
          </a:p>
        </p:txBody>
      </p:sp>
      <p:sp>
        <p:nvSpPr>
          <p:cNvPr id="5" name="Freeform 124"/>
          <p:cNvSpPr>
            <a:spLocks/>
          </p:cNvSpPr>
          <p:nvPr/>
        </p:nvSpPr>
        <p:spPr bwMode="black">
          <a:xfrm>
            <a:off x="9279407" y="479372"/>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solidFill>
                  <a:schemeClr val="tx2">
                    <a:alpha val="99000"/>
                  </a:schemeClr>
                </a:solidFill>
                <a:latin typeface="Segoe UI Light" pitchFamily="34" charset="0"/>
              </a:rPr>
              <a:t>Formatters.XmlFormatter</a:t>
            </a:r>
            <a:r>
              <a:rPr lang="en-US" sz="4000" dirty="0">
                <a:solidFill>
                  <a:schemeClr val="tx2">
                    <a:alpha val="99000"/>
                  </a:schemeClr>
                </a:solidFill>
                <a:latin typeface="Segoe UI Light" pitchFamily="34" charset="0"/>
              </a:rPr>
              <a:t>/</a:t>
            </a:r>
            <a:r>
              <a:rPr lang="en-US" sz="4000" dirty="0" err="1">
                <a:solidFill>
                  <a:schemeClr val="tx2">
                    <a:alpha val="99000"/>
                  </a:schemeClr>
                </a:solidFill>
                <a:latin typeface="Segoe UI Light" pitchFamily="34" charset="0"/>
              </a:rPr>
              <a:t>Formatters.JsonFormatter</a:t>
            </a:r>
            <a:r>
              <a:rPr lang="en-US" sz="4000" dirty="0">
                <a:solidFill>
                  <a:schemeClr val="tx2">
                    <a:alpha val="99000"/>
                  </a:schemeClr>
                </a:solidFill>
                <a:latin typeface="Segoe UI Light" pitchFamily="34" charset="0"/>
              </a:rPr>
              <a:t> </a:t>
            </a:r>
            <a:br>
              <a:rPr lang="en-US" sz="4000" dirty="0">
                <a:solidFill>
                  <a:schemeClr val="tx2">
                    <a:alpha val="99000"/>
                  </a:schemeClr>
                </a:solidFill>
                <a:latin typeface="Segoe UI Light" pitchFamily="34" charset="0"/>
              </a:rPr>
            </a:br>
            <a:r>
              <a:rPr lang="en-US" sz="4000" dirty="0">
                <a:solidFill>
                  <a:schemeClr val="tx2">
                    <a:alpha val="99000"/>
                  </a:schemeClr>
                </a:soli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solidFill>
                  <a:schemeClr val="tx2">
                    <a:alpha val="99000"/>
                  </a:schemeClr>
                </a:solidFill>
                <a:latin typeface="Segoe UI Light" pitchFamily="34" charset="0"/>
              </a:rPr>
              <a:t>Derive from </a:t>
            </a:r>
            <a:r>
              <a:rPr lang="en-US" sz="4000" dirty="0" err="1">
                <a:solidFill>
                  <a:schemeClr val="tx2">
                    <a:alpha val="99000"/>
                  </a:schemeClr>
                </a:solidFill>
                <a:latin typeface="Segoe UI Light" pitchFamily="34" charset="0"/>
              </a:rPr>
              <a:t>MediaTypeFormatter</a:t>
            </a:r>
            <a:r>
              <a:rPr lang="en-US" sz="4000" dirty="0">
                <a:solidFill>
                  <a:schemeClr val="tx2">
                    <a:alpha val="99000"/>
                  </a:schemeClr>
                </a:solidFill>
                <a:latin typeface="Segoe UI Light" pitchFamily="34" charset="0"/>
              </a:rPr>
              <a:t>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create your own custom</a:t>
            </a:r>
          </a:p>
        </p:txBody>
      </p:sp>
      <p:sp>
        <p:nvSpPr>
          <p:cNvPr id="5" name="Freeform 7"/>
          <p:cNvSpPr>
            <a:spLocks noEditPoints="1"/>
          </p:cNvSpPr>
          <p:nvPr/>
        </p:nvSpPr>
        <p:spPr bwMode="black">
          <a:xfrm>
            <a:off x="8962912" y="3699373"/>
            <a:ext cx="2701276" cy="290227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879050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10" name="Text Placeholder 9"/>
          <p:cNvSpPr>
            <a:spLocks noGrp="1"/>
          </p:cNvSpPr>
          <p:nvPr>
            <p:ph type="body" sz="quarter" idx="10"/>
          </p:nvPr>
        </p:nvSpPr>
        <p:spPr/>
        <p:txBody>
          <a:bodyPr/>
          <a:lstStyle/>
          <a:p>
            <a:r>
              <a:rPr lang="en-US" dirty="0"/>
              <a:t>What’s on </a:t>
            </a:r>
            <a:r>
              <a:rPr lang="en-US" dirty="0" smtClean="0"/>
              <a:t>Our </a:t>
            </a:r>
            <a:br>
              <a:rPr lang="en-US" dirty="0" smtClean="0"/>
            </a:br>
            <a:r>
              <a:rPr lang="en-US" dirty="0" smtClean="0"/>
              <a:t>Road Map</a:t>
            </a:r>
            <a:r>
              <a:rPr lang="en-US" dirty="0"/>
              <a:t>?</a:t>
            </a:r>
          </a:p>
        </p:txBody>
      </p:sp>
      <p:grpSp>
        <p:nvGrpSpPr>
          <p:cNvPr id="11" name="Group 10"/>
          <p:cNvGrpSpPr/>
          <p:nvPr/>
        </p:nvGrpSpPr>
        <p:grpSpPr bwMode="black">
          <a:xfrm>
            <a:off x="7064390" y="1141413"/>
            <a:ext cx="3955705" cy="3954680"/>
            <a:chOff x="446088" y="2665413"/>
            <a:chExt cx="920750" cy="920750"/>
          </a:xfrm>
          <a:solidFill>
            <a:srgbClr val="FFFFFF">
              <a:alpha val="30000"/>
            </a:srgbClr>
          </a:solidFill>
        </p:grpSpPr>
        <p:sp>
          <p:nvSpPr>
            <p:cNvPr id="12"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8"/>
            <p:cNvSpPr>
              <a:spLocks noEditPoints="1"/>
            </p:cNvSpPr>
            <p:nvPr/>
          </p:nvSpPr>
          <p:spPr bwMode="black">
            <a:xfrm>
              <a:off x="514350" y="2732088"/>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7477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04415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Else is on Our Road Map</a:t>
            </a:r>
            <a:endParaRPr lang="en-US" dirty="0"/>
          </a:p>
        </p:txBody>
      </p:sp>
      <p:sp>
        <p:nvSpPr>
          <p:cNvPr id="3" name="Content Placeholder 2"/>
          <p:cNvSpPr>
            <a:spLocks noGrp="1"/>
          </p:cNvSpPr>
          <p:nvPr>
            <p:ph type="body" sz="quarter" idx="10"/>
            <p:custDataLst>
              <p:tags r:id="rId4"/>
            </p:custDataLst>
          </p:nvPr>
        </p:nvSpPr>
        <p:spPr>
          <a:xfrm>
            <a:off x="519112" y="1424049"/>
            <a:ext cx="11149013" cy="4105739"/>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OAuth 2.0/Basic over HTTPs</a:t>
            </a:r>
          </a:p>
          <a:p>
            <a:pPr>
              <a:spcAft>
                <a:spcPts val="1200"/>
              </a:spcAft>
            </a:pPr>
            <a:r>
              <a:rPr lang="en-US" sz="3600" dirty="0">
                <a:solidFill>
                  <a:schemeClr val="tx2">
                    <a:alpha val="99000"/>
                  </a:schemeClr>
                </a:solidFill>
                <a:latin typeface="Segoe UI Light" pitchFamily="34" charset="0"/>
              </a:rPr>
              <a:t>RIA Services integration</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integration with </a:t>
            </a:r>
            <a:r>
              <a:rPr lang="en-US" sz="3600" dirty="0" smtClean="0">
                <a:gradFill>
                  <a:gsLst>
                    <a:gs pos="0">
                      <a:schemeClr val="accent2"/>
                    </a:gs>
                    <a:gs pos="100000">
                      <a:schemeClr val="accent2"/>
                    </a:gs>
                  </a:gsLst>
                  <a:lin ang="5400000" scaled="0"/>
                </a:gradFill>
                <a:latin typeface="Segoe UI Light" pitchFamily="34" charset="0"/>
              </a:rPr>
              <a:t>ASP.NET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MVC/richer routing </a:t>
            </a:r>
            <a:r>
              <a:rPr lang="en-US" sz="3600" dirty="0">
                <a:gradFill>
                  <a:gsLst>
                    <a:gs pos="0">
                      <a:schemeClr val="accent2"/>
                    </a:gs>
                    <a:gs pos="100000">
                      <a:schemeClr val="accent2"/>
                    </a:gs>
                  </a:gsLst>
                  <a:lin ang="5400000" scaled="0"/>
                </a:gradFill>
                <a:latin typeface="Segoe UI Light" pitchFamily="34" charset="0"/>
              </a:rPr>
              <a:t>support</a:t>
            </a:r>
          </a:p>
          <a:p>
            <a:pPr>
              <a:spcAft>
                <a:spcPts val="1200"/>
              </a:spcAft>
            </a:pPr>
            <a:r>
              <a:rPr lang="en-US" sz="3600" dirty="0" err="1">
                <a:solidFill>
                  <a:schemeClr val="tx2">
                    <a:alpha val="99000"/>
                  </a:schemeClr>
                </a:solidFill>
                <a:latin typeface="Segoe UI Light" pitchFamily="34" charset="0"/>
              </a:rPr>
              <a:t>OData</a:t>
            </a:r>
            <a:r>
              <a:rPr lang="en-US" sz="3600" dirty="0">
                <a:solidFill>
                  <a:schemeClr val="tx2">
                    <a:alpha val="99000"/>
                  </a:schemeClr>
                </a:solidFill>
                <a:latin typeface="Segoe UI Light" pitchFamily="34" charset="0"/>
              </a:rPr>
              <a:t> linking</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Azure </a:t>
            </a:r>
            <a:r>
              <a:rPr lang="en-US" sz="3600" dirty="0" smtClean="0">
                <a:gradFill>
                  <a:gsLst>
                    <a:gs pos="0">
                      <a:schemeClr val="accent2"/>
                    </a:gs>
                    <a:gs pos="100000">
                      <a:schemeClr val="accent2"/>
                    </a:gs>
                  </a:gsLst>
                  <a:lin ang="5400000" scaled="0"/>
                </a:gradFill>
                <a:latin typeface="Segoe UI Light" pitchFamily="34" charset="0"/>
              </a:rPr>
              <a:t>integration:</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	</a:t>
            </a:r>
            <a:r>
              <a:rPr lang="en-US" sz="2400" dirty="0" err="1" smtClean="0">
                <a:solidFill>
                  <a:schemeClr val="accent2">
                    <a:alpha val="99000"/>
                  </a:schemeClr>
                </a:solidFill>
                <a:latin typeface="Segoe UI Light" pitchFamily="34" charset="0"/>
              </a:rPr>
              <a:t>ServiceBus</a:t>
            </a:r>
            <a:r>
              <a:rPr lang="en-US" sz="2400" dirty="0" smtClean="0">
                <a:solidFill>
                  <a:schemeClr val="accent2">
                    <a:alpha val="99000"/>
                  </a:schemeClr>
                </a:solidFill>
                <a:latin typeface="Segoe UI Light" pitchFamily="34" charset="0"/>
              </a:rPr>
              <a:t>, Caching</a:t>
            </a:r>
            <a:endParaRPr lang="en-US" sz="2400" dirty="0">
              <a:solidFill>
                <a:schemeClr val="accent2">
                  <a:alpha val="99000"/>
                </a:schemeClr>
              </a:solidFill>
              <a:latin typeface="Segoe UI Light" pitchFamily="34" charset="0"/>
            </a:endParaRPr>
          </a:p>
        </p:txBody>
      </p:sp>
      <p:pic>
        <p:nvPicPr>
          <p:cNvPr id="6" name="Picture 50" descr="C:\Users\sakuu\Documents\Ballmer MGX 2011\Tile Icons\Road Fork.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135531" y="1141413"/>
            <a:ext cx="3801439" cy="39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it?</a:t>
            </a:r>
            <a:endParaRPr lang="en-US" dirty="0"/>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635568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9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4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1"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wcf.codeplex.com</a:t>
            </a:r>
          </a:p>
          <a:p>
            <a:pPr marL="0" indent="0">
              <a:buNone/>
            </a:pPr>
            <a:r>
              <a:rPr lang="en-US" sz="2000" dirty="0"/>
              <a:t>blogs.msdn.com/</a:t>
            </a:r>
            <a:r>
              <a:rPr lang="en-US" sz="2000" dirty="0" err="1"/>
              <a:t>gblock</a:t>
            </a:r>
            <a:endParaRPr lang="en-US" sz="2000" dirty="0"/>
          </a:p>
          <a:p>
            <a:pPr marL="0" indent="0">
              <a:buNone/>
            </a:pPr>
            <a:r>
              <a:rPr lang="en-US" sz="2000" dirty="0"/>
              <a:t>codebetter.com/</a:t>
            </a:r>
            <a:r>
              <a:rPr lang="en-US" sz="2000" dirty="0" err="1"/>
              <a:t>howard</a:t>
            </a: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TOPOL-796T</a:t>
            </a:r>
            <a:r>
              <a:rPr lang="en-US" sz="2000" dirty="0"/>
              <a:t>: ASP.NET 4.5 loves HTML5, CSS3 &amp; </a:t>
            </a:r>
            <a:r>
              <a:rPr lang="en-US" sz="2000" dirty="0" smtClean="0"/>
              <a:t>JavaScript</a:t>
            </a:r>
            <a:endParaRPr lang="en-US" sz="2000" dirty="0"/>
          </a:p>
          <a:p>
            <a:pPr marL="0" indent="0">
              <a:buNone/>
            </a:pPr>
            <a:r>
              <a:rPr lang="en-US" sz="2000" dirty="0"/>
              <a:t>TOOL-797T: It’s not a great phone app without ASP.NET services and push </a:t>
            </a:r>
            <a:r>
              <a:rPr lang="en-US" sz="2000" dirty="0" smtClean="0"/>
              <a:t>notifications</a:t>
            </a:r>
            <a:endParaRPr lang="en-US" sz="2000" dirty="0"/>
          </a:p>
          <a:p>
            <a:pPr marL="0" indent="0">
              <a:buNone/>
            </a:pPr>
            <a:r>
              <a:rPr lang="en-US" sz="2000" dirty="0"/>
              <a:t>TOOL-800T: Building data-driven HTML5 apps with WCF RIA </a:t>
            </a:r>
            <a:r>
              <a:rPr lang="en-US" sz="2000" dirty="0" smtClean="0"/>
              <a:t>Services</a:t>
            </a:r>
            <a:endParaRPr lang="en-US" sz="2000" dirty="0"/>
          </a:p>
          <a:p>
            <a:pPr marL="0" indent="0">
              <a:buNone/>
            </a:pPr>
            <a:r>
              <a:rPr lang="en-US" sz="2000" dirty="0"/>
              <a:t>TOOL-803T: Enabling Mobile apps with ASP.NET </a:t>
            </a:r>
            <a:r>
              <a:rPr lang="en-US" sz="2000" dirty="0" smtClean="0"/>
              <a:t>MVC</a:t>
            </a:r>
            <a:endParaRPr lang="en-US" sz="2000" dirty="0"/>
          </a:p>
          <a:p>
            <a:pPr marL="0" indent="0">
              <a:buNone/>
            </a:pPr>
            <a:r>
              <a:rPr lang="en-US" sz="2000" dirty="0"/>
              <a:t>SAC-807T: Building real-time web apps with </a:t>
            </a:r>
            <a:r>
              <a:rPr lang="en-US" sz="2000" dirty="0" err="1"/>
              <a:t>WebSockets</a:t>
            </a:r>
            <a:r>
              <a:rPr lang="en-US" sz="2000" dirty="0"/>
              <a:t> using IIS, ASP.NET and WCF</a:t>
            </a:r>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1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 – Best of Both Worlds</a:t>
            </a:r>
            <a:endParaRPr lang="en-US" dirty="0"/>
          </a:p>
        </p:txBody>
      </p:sp>
      <p:sp>
        <p:nvSpPr>
          <p:cNvPr id="9" name="Freeform 8"/>
          <p:cNvSpPr/>
          <p:nvPr/>
        </p:nvSpPr>
        <p:spPr>
          <a:xfrm>
            <a:off x="519112" y="1141412"/>
            <a:ext cx="535001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ASP.NET MVC</a:t>
            </a:r>
          </a:p>
        </p:txBody>
      </p:sp>
      <p:sp>
        <p:nvSpPr>
          <p:cNvPr id="10" name="Freeform 9"/>
          <p:cNvSpPr/>
          <p:nvPr/>
        </p:nvSpPr>
        <p:spPr>
          <a:xfrm>
            <a:off x="519112" y="1810952"/>
            <a:ext cx="5350012" cy="3802190"/>
          </a:xfrm>
          <a:custGeom>
            <a:avLst/>
            <a:gdLst>
              <a:gd name="connsiteX0" fmla="*/ 0 w 1927632"/>
              <a:gd name="connsiteY0" fmla="*/ 0 h 3758837"/>
              <a:gd name="connsiteX1" fmla="*/ 1927632 w 1927632"/>
              <a:gd name="connsiteY1" fmla="*/ 0 h 3758837"/>
              <a:gd name="connsiteX2" fmla="*/ 1927632 w 1927632"/>
              <a:gd name="connsiteY2" fmla="*/ 3758837 h 3758837"/>
              <a:gd name="connsiteX3" fmla="*/ 0 w 1927632"/>
              <a:gd name="connsiteY3" fmla="*/ 3758837 h 3758837"/>
              <a:gd name="connsiteX4" fmla="*/ 0 w 1927632"/>
              <a:gd name="connsiteY4" fmla="*/ 0 h 37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58837">
                <a:moveTo>
                  <a:pt x="0" y="0"/>
                </a:moveTo>
                <a:lnTo>
                  <a:pt x="1927632" y="0"/>
                </a:lnTo>
                <a:lnTo>
                  <a:pt x="1927632" y="3758837"/>
                </a:lnTo>
                <a:lnTo>
                  <a:pt x="0" y="3758837"/>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ASP.NET Routing</a:t>
            </a:r>
          </a:p>
          <a:p>
            <a:pPr marL="0" lvl="1" defTabSz="622300">
              <a:lnSpc>
                <a:spcPct val="90000"/>
              </a:lnSpc>
              <a:spcBef>
                <a:spcPct val="0"/>
              </a:spcBef>
              <a:spcAft>
                <a:spcPct val="15000"/>
              </a:spcAft>
            </a:pPr>
            <a:r>
              <a:rPr lang="en-US" sz="2800" dirty="0">
                <a:solidFill>
                  <a:schemeClr val="tx2">
                    <a:alpha val="99000"/>
                  </a:schemeClr>
                </a:solidFill>
              </a:rPr>
              <a:t>Model binding</a:t>
            </a:r>
          </a:p>
          <a:p>
            <a:pPr marL="0" lvl="1" defTabSz="622300">
              <a:lnSpc>
                <a:spcPct val="90000"/>
              </a:lnSpc>
              <a:spcBef>
                <a:spcPct val="0"/>
              </a:spcBef>
              <a:spcAft>
                <a:spcPct val="15000"/>
              </a:spcAft>
            </a:pPr>
            <a:r>
              <a:rPr lang="en-US" sz="2800" dirty="0">
                <a:solidFill>
                  <a:schemeClr val="tx2">
                    <a:alpha val="99000"/>
                  </a:schemeClr>
                </a:solidFill>
              </a:rPr>
              <a:t>Validation</a:t>
            </a:r>
          </a:p>
          <a:p>
            <a:pPr marL="0" lvl="1" defTabSz="622300">
              <a:lnSpc>
                <a:spcPct val="90000"/>
              </a:lnSpc>
              <a:spcBef>
                <a:spcPct val="0"/>
              </a:spcBef>
              <a:spcAft>
                <a:spcPct val="15000"/>
              </a:spcAft>
            </a:pPr>
            <a:r>
              <a:rPr lang="en-US" sz="2800" dirty="0">
                <a:solidFill>
                  <a:schemeClr val="tx2">
                    <a:alpha val="99000"/>
                  </a:schemeClr>
                </a:solidFill>
              </a:rPr>
              <a:t>Filters</a:t>
            </a:r>
          </a:p>
          <a:p>
            <a:pPr marL="0" lvl="1" defTabSz="622300">
              <a:lnSpc>
                <a:spcPct val="90000"/>
              </a:lnSpc>
              <a:spcBef>
                <a:spcPct val="0"/>
              </a:spcBef>
              <a:spcAft>
                <a:spcPct val="15000"/>
              </a:spcAft>
            </a:pPr>
            <a:r>
              <a:rPr lang="en-US" sz="2800" dirty="0">
                <a:solidFill>
                  <a:schemeClr val="tx2">
                    <a:alpha val="99000"/>
                  </a:schemeClr>
                </a:solidFill>
              </a:rPr>
              <a:t>Link generation</a:t>
            </a:r>
          </a:p>
          <a:p>
            <a:pPr marL="0" lvl="1" defTabSz="622300">
              <a:lnSpc>
                <a:spcPct val="90000"/>
              </a:lnSpc>
              <a:spcBef>
                <a:spcPct val="0"/>
              </a:spcBef>
              <a:spcAft>
                <a:spcPct val="15000"/>
              </a:spcAft>
            </a:pPr>
            <a:r>
              <a:rPr lang="en-US" sz="2800" dirty="0">
                <a:solidFill>
                  <a:schemeClr val="tx2">
                    <a:alpha val="99000"/>
                  </a:schemeClr>
                </a:solidFill>
              </a:rPr>
              <a:t>Testability</a:t>
            </a:r>
          </a:p>
          <a:p>
            <a:pPr marL="0" lvl="1" defTabSz="622300">
              <a:lnSpc>
                <a:spcPct val="90000"/>
              </a:lnSpc>
              <a:spcBef>
                <a:spcPct val="0"/>
              </a:spcBef>
              <a:spcAft>
                <a:spcPct val="15000"/>
              </a:spcAft>
            </a:pPr>
            <a:r>
              <a:rPr lang="en-US" sz="2800" dirty="0">
                <a:solidFill>
                  <a:schemeClr val="tx2">
                    <a:alpha val="99000"/>
                  </a:schemeClr>
                </a:solidFill>
              </a:rPr>
              <a:t>Dependency Resolution</a:t>
            </a:r>
          </a:p>
        </p:txBody>
      </p:sp>
      <p:sp>
        <p:nvSpPr>
          <p:cNvPr id="13" name="Freeform 12"/>
          <p:cNvSpPr/>
          <p:nvPr/>
        </p:nvSpPr>
        <p:spPr>
          <a:xfrm>
            <a:off x="6322471" y="1141413"/>
            <a:ext cx="5345653"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WCF Web API</a:t>
            </a:r>
          </a:p>
        </p:txBody>
      </p:sp>
      <p:sp>
        <p:nvSpPr>
          <p:cNvPr id="14" name="Freeform 13"/>
          <p:cNvSpPr/>
          <p:nvPr/>
        </p:nvSpPr>
        <p:spPr>
          <a:xfrm>
            <a:off x="6322470" y="1810952"/>
            <a:ext cx="5345654" cy="3802190"/>
          </a:xfrm>
          <a:custGeom>
            <a:avLst/>
            <a:gdLst>
              <a:gd name="connsiteX0" fmla="*/ 0 w 1927632"/>
              <a:gd name="connsiteY0" fmla="*/ 0 h 3788195"/>
              <a:gd name="connsiteX1" fmla="*/ 1927632 w 1927632"/>
              <a:gd name="connsiteY1" fmla="*/ 0 h 3788195"/>
              <a:gd name="connsiteX2" fmla="*/ 1927632 w 1927632"/>
              <a:gd name="connsiteY2" fmla="*/ 3788195 h 3788195"/>
              <a:gd name="connsiteX3" fmla="*/ 0 w 1927632"/>
              <a:gd name="connsiteY3" fmla="*/ 3788195 h 3788195"/>
              <a:gd name="connsiteX4" fmla="*/ 0 w 1927632"/>
              <a:gd name="connsiteY4" fmla="*/ 0 h 378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88195">
                <a:moveTo>
                  <a:pt x="0" y="0"/>
                </a:moveTo>
                <a:lnTo>
                  <a:pt x="1927632" y="0"/>
                </a:lnTo>
                <a:lnTo>
                  <a:pt x="1927632" y="3788195"/>
                </a:lnTo>
                <a:lnTo>
                  <a:pt x="0" y="3788195"/>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Modern HTTP programming model</a:t>
            </a:r>
          </a:p>
          <a:p>
            <a:pPr marL="0" lvl="1" defTabSz="622300">
              <a:lnSpc>
                <a:spcPct val="90000"/>
              </a:lnSpc>
              <a:spcBef>
                <a:spcPct val="0"/>
              </a:spcBef>
              <a:spcAft>
                <a:spcPct val="15000"/>
              </a:spcAft>
            </a:pPr>
            <a:r>
              <a:rPr lang="en-US" sz="2800" dirty="0">
                <a:solidFill>
                  <a:schemeClr val="tx2">
                    <a:alpha val="99000"/>
                  </a:schemeClr>
                </a:solidFill>
              </a:rPr>
              <a:t>Formatting, content negotiation</a:t>
            </a:r>
          </a:p>
          <a:p>
            <a:pPr marL="0" lvl="1" defTabSz="622300">
              <a:lnSpc>
                <a:spcPct val="90000"/>
              </a:lnSpc>
              <a:spcBef>
                <a:spcPct val="0"/>
              </a:spcBef>
              <a:spcAft>
                <a:spcPct val="15000"/>
              </a:spcAft>
            </a:pPr>
            <a:r>
              <a:rPr lang="en-US" sz="2800" dirty="0">
                <a:solidFill>
                  <a:schemeClr val="tx2">
                    <a:alpha val="99000"/>
                  </a:schemeClr>
                </a:solidFill>
              </a:rPr>
              <a:t>Task-based </a:t>
            </a:r>
            <a:r>
              <a:rPr lang="en-US" sz="2800" dirty="0" err="1">
                <a:solidFill>
                  <a:schemeClr val="tx2">
                    <a:alpha val="99000"/>
                  </a:schemeClr>
                </a:solidFill>
              </a:rPr>
              <a:t>async</a:t>
            </a:r>
            <a:endParaRPr lang="en-US" sz="2800" dirty="0">
              <a:solidFill>
                <a:schemeClr val="tx2">
                  <a:alpha val="99000"/>
                </a:schemeClr>
              </a:solidFill>
            </a:endParaRPr>
          </a:p>
          <a:p>
            <a:pPr marL="0" lvl="1" defTabSz="622300">
              <a:lnSpc>
                <a:spcPct val="90000"/>
              </a:lnSpc>
              <a:spcBef>
                <a:spcPct val="0"/>
              </a:spcBef>
              <a:spcAft>
                <a:spcPct val="15000"/>
              </a:spcAft>
            </a:pPr>
            <a:r>
              <a:rPr lang="en-US" sz="2800" dirty="0">
                <a:solidFill>
                  <a:schemeClr val="tx2">
                    <a:alpha val="99000"/>
                  </a:schemeClr>
                </a:solidFill>
              </a:rPr>
              <a:t>Server-side query composition</a:t>
            </a:r>
          </a:p>
          <a:p>
            <a:pPr marL="0" lvl="1" defTabSz="622300">
              <a:lnSpc>
                <a:spcPct val="90000"/>
              </a:lnSpc>
              <a:spcBef>
                <a:spcPct val="0"/>
              </a:spcBef>
              <a:spcAft>
                <a:spcPct val="15000"/>
              </a:spcAft>
            </a:pPr>
            <a:r>
              <a:rPr lang="en-US" sz="2800" dirty="0">
                <a:solidFill>
                  <a:schemeClr val="tx2">
                    <a:alpha val="99000"/>
                  </a:schemeClr>
                </a:solidFill>
              </a:rPr>
              <a:t>Test client, help page </a:t>
            </a:r>
          </a:p>
          <a:p>
            <a:pPr marL="0" lvl="1" defTabSz="622300">
              <a:lnSpc>
                <a:spcPct val="90000"/>
              </a:lnSpc>
              <a:spcBef>
                <a:spcPct val="0"/>
              </a:spcBef>
              <a:spcAft>
                <a:spcPct val="15000"/>
              </a:spcAft>
            </a:pPr>
            <a:r>
              <a:rPr lang="en-US" sz="2800" dirty="0">
                <a:solidFill>
                  <a:schemeClr val="tx2">
                    <a:alpha val="99000"/>
                  </a:schemeClr>
                </a:solidFill>
              </a:rPr>
              <a:t>Self-host</a:t>
            </a:r>
          </a:p>
        </p:txBody>
      </p:sp>
      <p:sp>
        <p:nvSpPr>
          <p:cNvPr id="17" name="Rectangle 16"/>
          <p:cNvSpPr/>
          <p:nvPr/>
        </p:nvSpPr>
        <p:spPr bwMode="auto">
          <a:xfrm>
            <a:off x="519112" y="5613142"/>
            <a:ext cx="11149013" cy="627321"/>
          </a:xfrm>
          <a:prstGeom prst="rect">
            <a:avLst/>
          </a:prstGeom>
          <a:solidFill>
            <a:schemeClr val="tx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4000" dirty="0" smtClean="0">
              <a:gradFill>
                <a:gsLst>
                  <a:gs pos="0">
                    <a:srgbClr val="FFFFFF"/>
                  </a:gs>
                  <a:gs pos="100000">
                    <a:srgbClr val="FFFFFF"/>
                  </a:gs>
                </a:gsLst>
                <a:lin ang="5400000" scaled="0"/>
              </a:gradFill>
            </a:endParaRPr>
          </a:p>
        </p:txBody>
      </p:sp>
      <p:cxnSp>
        <p:nvCxnSpPr>
          <p:cNvPr id="19" name="Straight Connector 18"/>
          <p:cNvCxnSpPr/>
          <p:nvPr/>
        </p:nvCxnSpPr>
        <p:spPr>
          <a:xfrm>
            <a:off x="6095798"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7409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55765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Building a Read Only Web API</a:t>
            </a:r>
            <a:endParaRPr lang="en-US" dirty="0"/>
          </a:p>
        </p:txBody>
      </p:sp>
      <p:sp>
        <p:nvSpPr>
          <p:cNvPr id="6" name="Content Placeholder 5"/>
          <p:cNvSpPr>
            <a:spLocks noGrp="1"/>
          </p:cNvSpPr>
          <p:nvPr>
            <p:ph type="body" sz="quarter" idx="10"/>
            <p:custDataLst>
              <p:tags r:id="rId4"/>
            </p:custDataLst>
          </p:nvPr>
        </p:nvSpPr>
        <p:spPr>
          <a:xfrm>
            <a:off x="519112" y="1420813"/>
            <a:ext cx="11149013" cy="2523768"/>
          </a:xfrm>
        </p:spPr>
        <p:txBody>
          <a:bodyPr/>
          <a:lstStyle/>
          <a:p>
            <a:pPr>
              <a:spcAft>
                <a:spcPts val="1200"/>
              </a:spcAft>
            </a:pPr>
            <a:r>
              <a:rPr lang="en-US" sz="4000" dirty="0" err="1" smtClean="0">
                <a:solidFill>
                  <a:schemeClr val="accent2">
                    <a:alpha val="99000"/>
                  </a:schemeClr>
                </a:solidFill>
                <a:latin typeface="Segoe UI Light" pitchFamily="34" charset="0"/>
              </a:rPr>
              <a:t>WebApi</a:t>
            </a:r>
            <a:r>
              <a:rPr lang="en-US" sz="4000" dirty="0" smtClean="0">
                <a:solidFill>
                  <a:schemeClr val="accent2">
                    <a:alpha val="99000"/>
                  </a:schemeClr>
                </a:solidFill>
                <a:latin typeface="Segoe UI Light" pitchFamily="34" charset="0"/>
              </a:rPr>
              <a:t> and </a:t>
            </a:r>
            <a:r>
              <a:rPr lang="en-US" sz="4000" dirty="0" err="1" smtClean="0">
                <a:solidFill>
                  <a:schemeClr val="accent2">
                    <a:alpha val="99000"/>
                  </a:schemeClr>
                </a:solidFill>
                <a:latin typeface="Segoe UI Light" pitchFamily="34" charset="0"/>
              </a:rPr>
              <a:t>WebApi.Enhancements</a:t>
            </a:r>
            <a:r>
              <a:rPr lang="en-US" sz="4000" dirty="0" smtClean="0">
                <a:solidFill>
                  <a:schemeClr val="accent2">
                    <a:alpha val="99000"/>
                  </a:schemeClr>
                </a:solidFill>
                <a:latin typeface="Segoe UI Light" pitchFamily="34" charset="0"/>
              </a:rPr>
              <a:t> </a:t>
            </a:r>
            <a:r>
              <a:rPr lang="en-US" sz="4000" dirty="0" err="1" smtClean="0">
                <a:solidFill>
                  <a:schemeClr val="accent2">
                    <a:alpha val="99000"/>
                  </a:schemeClr>
                </a:solidFill>
                <a:latin typeface="Segoe UI Light" pitchFamily="34" charset="0"/>
              </a:rPr>
              <a:t>nugets</a:t>
            </a:r>
            <a:endParaRPr lang="en-US" sz="4000" dirty="0" smtClean="0">
              <a:solidFill>
                <a:schemeClr val="accent2">
                  <a:alpha val="99000"/>
                </a:schemeClr>
              </a:solidFill>
              <a:latin typeface="Segoe UI Light" pitchFamily="34" charset="0"/>
            </a:endParaRPr>
          </a:p>
          <a:p>
            <a:pPr>
              <a:spcAft>
                <a:spcPts val="1200"/>
              </a:spcAft>
            </a:pPr>
            <a:r>
              <a:rPr lang="en-US" sz="4000" dirty="0" err="1" smtClean="0">
                <a:solidFill>
                  <a:schemeClr val="tx2">
                    <a:alpha val="99000"/>
                  </a:schemeClr>
                </a:solidFill>
                <a:latin typeface="Segoe UI Light" pitchFamily="34" charset="0"/>
              </a:rPr>
              <a:t>WebGet</a:t>
            </a:r>
            <a:r>
              <a:rPr lang="en-US" sz="4000" dirty="0" smtClean="0">
                <a:solidFill>
                  <a:schemeClr val="tx2">
                    <a:alpha val="99000"/>
                  </a:schemeClr>
                </a:solidFill>
                <a:latin typeface="Segoe UI Light" pitchFamily="34" charset="0"/>
              </a:rPr>
              <a:t> attribute defines the URI template</a:t>
            </a:r>
          </a:p>
          <a:p>
            <a:pPr>
              <a:spcAft>
                <a:spcPts val="1200"/>
              </a:spcAft>
            </a:pPr>
            <a:r>
              <a:rPr lang="en-US" sz="4000" dirty="0" smtClean="0">
                <a:solidFill>
                  <a:schemeClr val="accent2">
                    <a:alpha val="99000"/>
                  </a:schemeClr>
                </a:solidFill>
                <a:latin typeface="Segoe UI Light" pitchFamily="34" charset="0"/>
              </a:rPr>
              <a:t>Return </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/List&lt;</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&gt;,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you don’t have to craft a CLR type</a:t>
            </a:r>
            <a:endParaRPr lang="en-US" sz="4000" dirty="0">
              <a:solidFill>
                <a:schemeClr val="accent2">
                  <a:alpha val="99000"/>
                </a:schemeClr>
              </a:solidFill>
              <a:latin typeface="Segoe UI Light" pitchFamily="34" charset="0"/>
            </a:endParaRPr>
          </a:p>
        </p:txBody>
      </p:sp>
      <p:sp>
        <p:nvSpPr>
          <p:cNvPr id="8" name="Freeform 15"/>
          <p:cNvSpPr>
            <a:spLocks noEditPoints="1"/>
          </p:cNvSpPr>
          <p:nvPr/>
        </p:nvSpPr>
        <p:spPr bwMode="black">
          <a:xfrm>
            <a:off x="8122722" y="3056095"/>
            <a:ext cx="3553341" cy="355743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1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111866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0813"/>
            <a:ext cx="11149013" cy="2677656"/>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Enable client/intermediary caching</a:t>
            </a:r>
          </a:p>
          <a:p>
            <a:pPr>
              <a:spcAft>
                <a:spcPts val="1200"/>
              </a:spcAft>
            </a:pPr>
            <a:r>
              <a:rPr lang="en-US" sz="4000" dirty="0" smtClean="0">
                <a:latin typeface="Segoe UI Light" pitchFamily="34" charset="0"/>
              </a:rPr>
              <a:t>Handle status codes</a:t>
            </a:r>
          </a:p>
          <a:p>
            <a:pPr>
              <a:spcAft>
                <a:spcPts val="1200"/>
              </a:spcAft>
            </a:pPr>
            <a:r>
              <a:rPr lang="en-US" sz="4000" dirty="0" smtClean="0">
                <a:latin typeface="Segoe UI Light" pitchFamily="34" charset="0"/>
              </a:rPr>
              <a:t>Add links via link headers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11"/>
          <p:cNvSpPr>
            <a:spLocks noEditPoints="1"/>
          </p:cNvSpPr>
          <p:nvPr/>
        </p:nvSpPr>
        <p:spPr bwMode="black">
          <a:xfrm>
            <a:off x="9388928" y="1420813"/>
            <a:ext cx="1970286" cy="196977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2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aLVBTil106AYcP2AnS.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dvtyxWpp0CdEoSZi8Tws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_Pszj1n_k2PtFQpNAvv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diBGREGYUyD87tle3QSu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Hwo.nmqM0iBA0avCUp4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d4WNPWv.EyHrf3DUN_S4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wgbhBd.nWkWdmr2qQqDV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AQsRj6BqEq3oQvGVbp9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2944</TotalTime>
  <Words>457</Words>
  <Application>Microsoft Office PowerPoint</Application>
  <PresentationFormat>Custom</PresentationFormat>
  <Paragraphs>169</Paragraphs>
  <Slides>33</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Light</vt:lpstr>
      <vt:lpstr>Segoe Light</vt:lpstr>
      <vt:lpstr>Segoe UI</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Building a Read Only Web API</vt:lpstr>
      <vt:lpstr>ASP.NET Web API – Best of Both Worlds</vt:lpstr>
      <vt:lpstr>Building a read only Web API</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What Else is on Our Road Map</vt:lpstr>
      <vt:lpstr>PowerPoint Presentation</vt:lpstr>
      <vt:lpstr>Homepage: asp.net/web-api</vt:lpstr>
      <vt:lpstr>Find Us on Nuget</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273</cp:revision>
  <cp:lastPrinted>2011-10-11T14:25:22Z</cp:lastPrinted>
  <dcterms:created xsi:type="dcterms:W3CDTF">2011-03-29T16:07:22Z</dcterms:created>
  <dcterms:modified xsi:type="dcterms:W3CDTF">2012-04-24T22:16:19Z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