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8.xml" ContentType="application/vnd.openxmlformats-officedocument.presentationml.notesSlide+xml"/>
  <Override PartName="/ppt/tags/tag46.xml" ContentType="application/vnd.openxmlformats-officedocument.presentationml.tags+xml"/>
  <Override PartName="/ppt/notesSlides/notesSlide1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0.xml" ContentType="application/vnd.openxmlformats-officedocument.presentationml.notesSlide+xml"/>
  <Override PartName="/ppt/tags/tag50.xml" ContentType="application/vnd.openxmlformats-officedocument.presentationml.tags+xml"/>
  <Override PartName="/ppt/notesSlides/notesSlide2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ppt/tags/tag58.xml" ContentType="application/vnd.openxmlformats-officedocument.presentationml.tags+xml"/>
  <Override PartName="/ppt/notesSlides/notesSlide2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75.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9"/>
  </p:notesMasterIdLst>
  <p:handoutMasterIdLst>
    <p:handoutMasterId r:id="rId40"/>
  </p:handoutMasterIdLst>
  <p:sldIdLst>
    <p:sldId id="296" r:id="rId6"/>
    <p:sldId id="293" r:id="rId7"/>
    <p:sldId id="257" r:id="rId8"/>
    <p:sldId id="259" r:id="rId9"/>
    <p:sldId id="263" r:id="rId10"/>
    <p:sldId id="295"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 id="285" r:id="rId32"/>
    <p:sldId id="294" r:id="rId33"/>
    <p:sldId id="286" r:id="rId34"/>
    <p:sldId id="288" r:id="rId35"/>
    <p:sldId id="290" r:id="rId36"/>
    <p:sldId id="291" r:id="rId37"/>
    <p:sldId id="292" r:id="rId38"/>
  </p:sldIdLst>
  <p:sldSz cx="12188825" cy="6858000"/>
  <p:notesSz cx="6858000" cy="9296400"/>
  <p:embeddedFontLst>
    <p:embeddedFont>
      <p:font typeface="Segoe UI Light" pitchFamily="34" charset="0"/>
      <p:regular r:id="rId41"/>
    </p:embeddedFont>
    <p:embeddedFont>
      <p:font typeface="Segoe UI" pitchFamily="34" charset="0"/>
      <p:regular r:id="rId42"/>
      <p:bold r:id="rId43"/>
      <p:italic r:id="rId44"/>
      <p:boldItalic r:id="rId45"/>
    </p:embeddedFont>
    <p:embeddedFont>
      <p:font typeface="Segoe Light" pitchFamily="34" charset="0"/>
      <p:regular r:id="rId46"/>
      <p:italic r:id="rId47"/>
    </p:embeddedFont>
    <p:embeddedFont>
      <p:font typeface="Consolas" pitchFamily="49" charset="0"/>
      <p:regular r:id="rId48"/>
      <p:bold r:id="rId49"/>
      <p:italic r:id="rId50"/>
      <p:boldItalic r:id="rId51"/>
    </p:embeddedFont>
  </p:embeddedFontLst>
  <p:custDataLst>
    <p:tags r:id="rId5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p:scale>
          <a:sx n="129" d="100"/>
          <a:sy n="129" d="100"/>
        </p:scale>
        <p:origin x="-90" y="-456"/>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4.fntdata"/><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1.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4/5/2012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4/5/2012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59421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406407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30325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183675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33</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317457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206564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940064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0.emf"/><Relationship Id="rId2" Type="http://schemas.openxmlformats.org/officeDocument/2006/relationships/tags" Target="../tags/tag18.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21.xml"/><Relationship Id="rId7" Type="http://schemas.openxmlformats.org/officeDocument/2006/relationships/oleObject" Target="../embeddings/oleObject9.bin"/><Relationship Id="rId2" Type="http://schemas.openxmlformats.org/officeDocument/2006/relationships/tags" Target="../tags/tag20.xml"/><Relationship Id="rId1" Type="http://schemas.openxmlformats.org/officeDocument/2006/relationships/vmlDrawing" Target="../drawings/vmlDrawing9.v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22.xml"/></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24.xml"/><Relationship Id="rId7" Type="http://schemas.openxmlformats.org/officeDocument/2006/relationships/oleObject" Target="../embeddings/oleObject10.bin"/><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0.emf"/><Relationship Id="rId2" Type="http://schemas.openxmlformats.org/officeDocument/2006/relationships/tags" Target="../tags/tag26.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29.xml"/><Relationship Id="rId7" Type="http://schemas.openxmlformats.org/officeDocument/2006/relationships/oleObject" Target="../embeddings/oleObject12.bin"/><Relationship Id="rId2" Type="http://schemas.openxmlformats.org/officeDocument/2006/relationships/tags" Target="../tags/tag28.xml"/><Relationship Id="rId1" Type="http://schemas.openxmlformats.org/officeDocument/2006/relationships/vmlDrawing" Target="../drawings/vmlDrawing12.v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30.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32.xml"/><Relationship Id="rId7" Type="http://schemas.openxmlformats.org/officeDocument/2006/relationships/oleObject" Target="../embeddings/oleObject13.bin"/><Relationship Id="rId2" Type="http://schemas.openxmlformats.org/officeDocument/2006/relationships/tags" Target="../tags/tag31.xml"/><Relationship Id="rId1" Type="http://schemas.openxmlformats.org/officeDocument/2006/relationships/vmlDrawing" Target="../drawings/vmlDrawing13.v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4.xml"/><Relationship Id="rId1" Type="http://schemas.openxmlformats.org/officeDocument/2006/relationships/vmlDrawing" Target="../drawings/vmlDrawing14.vml"/><Relationship Id="rId6" Type="http://schemas.openxmlformats.org/officeDocument/2006/relationships/image" Target="../media/image10.emf"/><Relationship Id="rId5" Type="http://schemas.openxmlformats.org/officeDocument/2006/relationships/oleObject" Target="../embeddings/oleObject14.bin"/><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36.xml"/><Relationship Id="rId7" Type="http://schemas.openxmlformats.org/officeDocument/2006/relationships/oleObject" Target="../embeddings/oleObject15.bin"/><Relationship Id="rId2" Type="http://schemas.openxmlformats.org/officeDocument/2006/relationships/tags" Target="../tags/tag35.xml"/><Relationship Id="rId1" Type="http://schemas.openxmlformats.org/officeDocument/2006/relationships/vmlDrawing" Target="../drawings/vmlDrawing15.v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37.xml"/></Relationships>
</file>

<file path=ppt/slides/_rels/slide1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39.xml"/><Relationship Id="rId7" Type="http://schemas.openxmlformats.org/officeDocument/2006/relationships/oleObject" Target="../embeddings/oleObject16.bin"/><Relationship Id="rId2" Type="http://schemas.openxmlformats.org/officeDocument/2006/relationships/tags" Target="../tags/tag38.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0.emf"/><Relationship Id="rId2" Type="http://schemas.openxmlformats.org/officeDocument/2006/relationships/tags" Target="../tags/tag41.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17.xml"/><Relationship Id="rId4"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44.xml"/><Relationship Id="rId7" Type="http://schemas.openxmlformats.org/officeDocument/2006/relationships/oleObject" Target="../embeddings/oleObject18.bin"/><Relationship Id="rId2" Type="http://schemas.openxmlformats.org/officeDocument/2006/relationships/tags" Target="../tags/tag43.xml"/><Relationship Id="rId1" Type="http://schemas.openxmlformats.org/officeDocument/2006/relationships/vmlDrawing" Target="../drawings/vmlDrawing18.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4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6.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48.xml"/><Relationship Id="rId7" Type="http://schemas.openxmlformats.org/officeDocument/2006/relationships/oleObject" Target="../embeddings/oleObject20.bin"/><Relationship Id="rId2" Type="http://schemas.openxmlformats.org/officeDocument/2006/relationships/tags" Target="../tags/tag47.xml"/><Relationship Id="rId1" Type="http://schemas.openxmlformats.org/officeDocument/2006/relationships/vmlDrawing" Target="../drawings/vmlDrawing20.vml"/><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0.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52.xml"/><Relationship Id="rId7" Type="http://schemas.openxmlformats.org/officeDocument/2006/relationships/oleObject" Target="../embeddings/oleObject22.bin"/><Relationship Id="rId2" Type="http://schemas.openxmlformats.org/officeDocument/2006/relationships/tags" Target="../tags/tag51.xml"/><Relationship Id="rId1" Type="http://schemas.openxmlformats.org/officeDocument/2006/relationships/vmlDrawing" Target="../drawings/vmlDrawing22.vml"/><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5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4.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56.xml"/><Relationship Id="rId7" Type="http://schemas.openxmlformats.org/officeDocument/2006/relationships/oleObject" Target="../embeddings/oleObject24.bin"/><Relationship Id="rId2" Type="http://schemas.openxmlformats.org/officeDocument/2006/relationships/tags" Target="../tags/tag55.xml"/><Relationship Id="rId1" Type="http://schemas.openxmlformats.org/officeDocument/2006/relationships/vmlDrawing" Target="../drawings/vmlDrawing24.v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57.xml"/><Relationship Id="rId9"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8.xml"/><Relationship Id="rId1" Type="http://schemas.openxmlformats.org/officeDocument/2006/relationships/vmlDrawing" Target="../drawings/vmlDrawing25.vml"/><Relationship Id="rId6" Type="http://schemas.openxmlformats.org/officeDocument/2006/relationships/image" Target="../media/image10.emf"/><Relationship Id="rId5" Type="http://schemas.openxmlformats.org/officeDocument/2006/relationships/oleObject" Target="../embeddings/oleObject25.bin"/><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60.xml"/><Relationship Id="rId7" Type="http://schemas.openxmlformats.org/officeDocument/2006/relationships/image" Target="../media/image10.emf"/><Relationship Id="rId2" Type="http://schemas.openxmlformats.org/officeDocument/2006/relationships/tags" Target="../tags/tag59.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26.xml"/><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62.xml"/><Relationship Id="rId7" Type="http://schemas.openxmlformats.org/officeDocument/2006/relationships/notesSlide" Target="../notesSlides/notesSlide27.xml"/><Relationship Id="rId2" Type="http://schemas.openxmlformats.org/officeDocument/2006/relationships/tags" Target="../tags/tag61.xml"/><Relationship Id="rId1" Type="http://schemas.openxmlformats.org/officeDocument/2006/relationships/vmlDrawing" Target="../drawings/vmlDrawing27.vml"/><Relationship Id="rId6" Type="http://schemas.openxmlformats.org/officeDocument/2006/relationships/slideLayout" Target="../slideLayouts/slideLayout6.xml"/><Relationship Id="rId5" Type="http://schemas.openxmlformats.org/officeDocument/2006/relationships/tags" Target="../tags/tag64.xml"/><Relationship Id="rId10" Type="http://schemas.openxmlformats.org/officeDocument/2006/relationships/image" Target="../media/image15.png"/><Relationship Id="rId4" Type="http://schemas.openxmlformats.org/officeDocument/2006/relationships/tags" Target="../tags/tag63.xml"/><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0.emf"/><Relationship Id="rId2" Type="http://schemas.openxmlformats.org/officeDocument/2006/relationships/tags" Target="../tags/tag65.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vmlDrawing" Target="../drawings/vmlDrawing29.vml"/><Relationship Id="rId6" Type="http://schemas.openxmlformats.org/officeDocument/2006/relationships/tags" Target="../tags/tag71.xml"/><Relationship Id="rId11" Type="http://schemas.openxmlformats.org/officeDocument/2006/relationships/image" Target="../media/image10.emf"/><Relationship Id="rId5" Type="http://schemas.openxmlformats.org/officeDocument/2006/relationships/tags" Target="../tags/tag70.xml"/><Relationship Id="rId10" Type="http://schemas.openxmlformats.org/officeDocument/2006/relationships/oleObject" Target="../embeddings/oleObject29.bin"/><Relationship Id="rId4" Type="http://schemas.openxmlformats.org/officeDocument/2006/relationships/tags" Target="../tags/tag69.xml"/><Relationship Id="rId9"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74.xml"/><Relationship Id="rId7" Type="http://schemas.openxmlformats.org/officeDocument/2006/relationships/image" Target="../media/image10.emf"/><Relationship Id="rId2" Type="http://schemas.openxmlformats.org/officeDocument/2006/relationships/tags" Target="../tags/tag73.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30.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5.xml"/><Relationship Id="rId1" Type="http://schemas.openxmlformats.org/officeDocument/2006/relationships/vmlDrawing" Target="../drawings/vmlDrawing31.vml"/><Relationship Id="rId6" Type="http://schemas.openxmlformats.org/officeDocument/2006/relationships/image" Target="../media/image10.emf"/><Relationship Id="rId5" Type="http://schemas.openxmlformats.org/officeDocument/2006/relationships/oleObject" Target="../embeddings/oleObject31.bin"/><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8.xml"/><Relationship Id="rId7" Type="http://schemas.openxmlformats.org/officeDocument/2006/relationships/oleObject" Target="../embeddings/oleObject4.bin"/><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0.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4.xml"/></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16.xml"/><Relationship Id="rId7" Type="http://schemas.openxmlformats.org/officeDocument/2006/relationships/oleObject" Target="../embeddings/oleObject7.bin"/><Relationship Id="rId2" Type="http://schemas.openxmlformats.org/officeDocument/2006/relationships/tags" Target="../tags/tag15.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578288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4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Manipulating HTTP responses</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4915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6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24049"/>
            <a:ext cx="11149013" cy="2923877"/>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Return </a:t>
            </a:r>
            <a:r>
              <a:rPr lang="en-US" sz="4000" dirty="0" err="1" smtClean="0">
                <a:gradFill>
                  <a:gsLst>
                    <a:gs pos="0">
                      <a:schemeClr val="accent2"/>
                    </a:gs>
                    <a:gs pos="100000">
                      <a:schemeClr val="accent2"/>
                    </a:gs>
                  </a:gsLst>
                  <a:lin ang="5400000" scaled="0"/>
                </a:gradFill>
                <a:latin typeface="Segoe UI Light" pitchFamily="34" charset="0"/>
              </a:rPr>
              <a:t>HttpResponseMessage</a:t>
            </a:r>
            <a:r>
              <a:rPr lang="en-US" sz="4000" dirty="0" smtClean="0">
                <a:gradFill>
                  <a:gsLst>
                    <a:gs pos="0">
                      <a:schemeClr val="accent2"/>
                    </a:gs>
                    <a:gs pos="100000">
                      <a:schemeClr val="accent2"/>
                    </a:gs>
                  </a:gsLst>
                  <a:lin ang="5400000" scaled="0"/>
                </a:gradFill>
                <a:latin typeface="Segoe UI Light" pitchFamily="34" charset="0"/>
              </a:rPr>
              <a:t>&lt;T&gt; to modify response headers</a:t>
            </a:r>
          </a:p>
          <a:p>
            <a:pPr>
              <a:spcAft>
                <a:spcPts val="1200"/>
              </a:spcAft>
            </a:pPr>
            <a:r>
              <a:rPr lang="en-US" sz="4000" dirty="0" smtClean="0">
                <a:solidFill>
                  <a:schemeClr val="tx2">
                    <a:alpha val="99000"/>
                  </a:schemeClr>
                </a:solidFill>
                <a:latin typeface="Segoe UI Light" pitchFamily="34" charset="0"/>
              </a:rPr>
              <a:t>Throw </a:t>
            </a:r>
            <a:r>
              <a:rPr lang="en-US" sz="4000" dirty="0" err="1" smtClean="0">
                <a:solidFill>
                  <a:schemeClr val="tx2">
                    <a:alpha val="99000"/>
                  </a:schemeClr>
                </a:solidFill>
                <a:latin typeface="Segoe UI Light" pitchFamily="34" charset="0"/>
              </a:rPr>
              <a:t>HttpResponseException</a:t>
            </a:r>
            <a:r>
              <a:rPr lang="en-US" sz="4000" dirty="0" smtClean="0">
                <a:solidFill>
                  <a:schemeClr val="tx2">
                    <a:alpha val="99000"/>
                  </a:schemeClr>
                </a:solidFill>
                <a:latin typeface="Segoe UI Light" pitchFamily="34" charset="0"/>
              </a:rPr>
              <a:t>&lt;T&gt; to stop processing immediately and return a response,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such as a status 404</a:t>
            </a:r>
            <a:endParaRPr lang="en-US" sz="4000" dirty="0">
              <a:solidFill>
                <a:schemeClr val="tx2">
                  <a:alpha val="99000"/>
                </a:schemeClr>
              </a:solidFill>
              <a:latin typeface="Segoe UI Light" pitchFamily="34" charset="0"/>
            </a:endParaRPr>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89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1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3" name="Subtitle 2"/>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436999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4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3" name="Content Placeholder 2"/>
          <p:cNvSpPr>
            <a:spLocks noGrp="1"/>
          </p:cNvSpPr>
          <p:nvPr>
            <p:ph type="body" sz="quarter" idx="10"/>
            <p:custDataLst>
              <p:tags r:id="rId4"/>
            </p:custDataLst>
          </p:nvPr>
        </p:nvSpPr>
        <p:spPr>
          <a:xfrm>
            <a:off x="519112" y="1424049"/>
            <a:ext cx="11149013" cy="4893647"/>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WebInvoke</a:t>
            </a:r>
            <a:r>
              <a:rPr lang="en-US" sz="4000" dirty="0">
                <a:gradFill>
                  <a:gsLst>
                    <a:gs pos="0">
                      <a:schemeClr val="accent2"/>
                    </a:gs>
                    <a:gs pos="100000">
                      <a:schemeClr val="accent2"/>
                    </a:gs>
                  </a:gsLst>
                  <a:lin ang="5400000" scaled="0"/>
                </a:gradFill>
                <a:latin typeface="Segoe UI Light" pitchFamily="34" charset="0"/>
              </a:rPr>
              <a:t> for specifying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HTTP </a:t>
            </a:r>
            <a:r>
              <a:rPr lang="en-US" sz="4000" dirty="0">
                <a:gradFill>
                  <a:gsLst>
                    <a:gs pos="0">
                      <a:schemeClr val="accent2"/>
                    </a:gs>
                    <a:gs pos="100000">
                      <a:schemeClr val="accent2"/>
                    </a:gs>
                  </a:gsLst>
                  <a:lin ang="5400000" scaled="0"/>
                </a:gradFill>
                <a:latin typeface="Segoe UI Light" pitchFamily="34" charset="0"/>
              </a:rPr>
              <a:t>method</a:t>
            </a:r>
          </a:p>
          <a:p>
            <a:pPr>
              <a:spcAft>
                <a:spcPts val="1200"/>
              </a:spcAft>
            </a:pPr>
            <a:r>
              <a:rPr lang="en-US" sz="4000" dirty="0">
                <a:solidFill>
                  <a:schemeClr val="tx2">
                    <a:alpha val="99000"/>
                  </a:schemeClr>
                </a:solidFill>
                <a:latin typeface="Segoe UI Light" pitchFamily="34" charset="0"/>
              </a:rPr>
              <a:t>Use </a:t>
            </a:r>
            <a:r>
              <a:rPr lang="en-US" sz="4000" dirty="0" err="1">
                <a:solidFill>
                  <a:schemeClr val="tx2">
                    <a:alpha val="99000"/>
                  </a:schemeClr>
                </a:solidFill>
                <a:latin typeface="Segoe UI Light" pitchFamily="34" charset="0"/>
              </a:rPr>
              <a:t>HttpResponseMessage</a:t>
            </a:r>
            <a:r>
              <a:rPr lang="en-US" sz="4000" dirty="0">
                <a:solidFill>
                  <a:schemeClr val="tx2">
                    <a:alpha val="99000"/>
                  </a:schemeClr>
                </a:solidFill>
                <a:latin typeface="Segoe UI Light" pitchFamily="34" charset="0"/>
              </a:rPr>
              <a:t>&lt;T&gt; </a:t>
            </a:r>
            <a:r>
              <a:rPr lang="en-US" sz="4000" dirty="0" smtClean="0">
                <a:solidFill>
                  <a:schemeClr val="tx2">
                    <a:alpha val="99000"/>
                  </a:schemeClr>
                </a:solidFill>
                <a:latin typeface="Segoe UI Light" pitchFamily="34" charset="0"/>
              </a:rPr>
              <a:t>to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access </a:t>
            </a:r>
            <a:r>
              <a:rPr lang="en-US" sz="4000" dirty="0">
                <a:solidFill>
                  <a:schemeClr val="tx2">
                    <a:alpha val="99000"/>
                  </a:schemeClr>
                </a:solidFill>
                <a:latin typeface="Segoe UI Light" pitchFamily="34" charset="0"/>
              </a:rPr>
              <a:t>headers like location header</a:t>
            </a:r>
          </a:p>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WebApi.Enhancements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to support </a:t>
            </a:r>
            <a:r>
              <a:rPr lang="en-US" sz="4000" dirty="0" err="1">
                <a:gradFill>
                  <a:gsLst>
                    <a:gs pos="0">
                      <a:schemeClr val="accent2"/>
                    </a:gs>
                    <a:gs pos="100000">
                      <a:schemeClr val="accent2"/>
                    </a:gs>
                  </a:gsLst>
                  <a:lin ang="5400000" scaled="0"/>
                </a:gradFill>
                <a:latin typeface="Segoe UI Light" pitchFamily="34" charset="0"/>
              </a:rPr>
              <a:t>FormUrlEncoding</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sz="4000" dirty="0">
                <a:solidFill>
                  <a:schemeClr val="tx2">
                    <a:alpha val="99000"/>
                  </a:schemeClr>
                </a:solidFill>
                <a:latin typeface="Segoe UI Light" pitchFamily="34" charset="0"/>
              </a:rPr>
              <a:t>On IIS, make sure to configure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allow PUT/DELETE</a:t>
            </a:r>
          </a:p>
        </p:txBody>
      </p:sp>
      <p:pic>
        <p:nvPicPr>
          <p:cNvPr id="8" name="Picture 48" descr="C:\Users\sakuu\Documents\Ballmer MGX 2011\Tile Icons\Calendar Engineering.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865683" y="2600695"/>
            <a:ext cx="3788753" cy="400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65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96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send </a:t>
            </a:r>
            <a:br>
              <a:rPr lang="en-US" sz="4000" dirty="0" smtClean="0">
                <a:latin typeface="Segoe UI Light" pitchFamily="34" charset="0"/>
              </a:rPr>
            </a:br>
            <a:r>
              <a:rPr lang="en-US" sz="4000" dirty="0" smtClean="0">
                <a:latin typeface="Segoe UI Light" pitchFamily="34" charset="0"/>
              </a:rPr>
              <a:t>files from a browser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98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1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2404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3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4" name="Content Placeholder 3"/>
          <p:cNvSpPr>
            <a:spLocks noGrp="1"/>
          </p:cNvSpPr>
          <p:nvPr>
            <p:ph type="body" sz="quarter" idx="10"/>
            <p:custDataLst>
              <p:tags r:id="rId4"/>
            </p:custDataLst>
          </p:nvPr>
        </p:nvSpPr>
        <p:spPr>
          <a:xfrm>
            <a:off x="519112" y="1424049"/>
            <a:ext cx="11149013" cy="4579715"/>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latin typeface="Segoe UI Light" pitchFamily="34" charset="0"/>
              </a:rPr>
              <a:t>Change common settings like </a:t>
            </a:r>
            <a:br>
              <a:rPr lang="en-US" dirty="0" smtClean="0">
                <a:latin typeface="Segoe UI Light" pitchFamily="34" charset="0"/>
              </a:rPr>
            </a:br>
            <a:r>
              <a:rPr lang="en-US" dirty="0" err="1" smtClean="0">
                <a:latin typeface="Segoe UI Light" pitchFamily="34" charset="0"/>
              </a:rPr>
              <a:t>MaxRecievedMessageSize</a:t>
            </a:r>
            <a:endParaRPr lang="en-US" dirty="0" smtClean="0">
              <a:latin typeface="Segoe UI Light" pitchFamily="34" charset="0"/>
            </a:endParaRPr>
          </a:p>
          <a:p>
            <a:pPr>
              <a:spcAft>
                <a:spcPts val="1200"/>
              </a:spcAft>
            </a:pPr>
            <a:r>
              <a:rPr lang="en-US" dirty="0" smtClean="0">
                <a:latin typeface="Segoe UI Light" pitchFamily="34" charset="0"/>
              </a:rPr>
              <a:t>Enable web </a:t>
            </a:r>
            <a:r>
              <a:rPr lang="en-US" dirty="0" err="1" smtClean="0">
                <a:latin typeface="Segoe UI Light" pitchFamily="34" charset="0"/>
              </a:rPr>
              <a:t>api</a:t>
            </a:r>
            <a:r>
              <a:rPr lang="en-US" dirty="0" smtClean="0">
                <a:latin typeface="Segoe UI Light" pitchFamily="34" charset="0"/>
              </a:rPr>
              <a:t> test client</a:t>
            </a:r>
          </a:p>
          <a:p>
            <a:pPr>
              <a:spcAft>
                <a:spcPts val="1200"/>
              </a:spcAft>
            </a:pPr>
            <a:r>
              <a:rPr lang="en-US" dirty="0" smtClean="0">
                <a:latin typeface="Segoe UI Light" pitchFamily="34" charset="0"/>
              </a:rPr>
              <a:t>Wire up an </a:t>
            </a:r>
            <a:r>
              <a:rPr lang="en-US" dirty="0" err="1" smtClean="0">
                <a:latin typeface="Segoe UI Light" pitchFamily="34" charset="0"/>
              </a:rPr>
              <a:t>IoC</a:t>
            </a:r>
            <a:r>
              <a:rPr lang="en-US" dirty="0" smtClean="0">
                <a:latin typeface="Segoe UI Light" pitchFamily="34" charset="0"/>
              </a:rPr>
              <a:t> container</a:t>
            </a:r>
          </a:p>
          <a:p>
            <a:pPr>
              <a:spcAft>
                <a:spcPts val="1200"/>
              </a:spcAft>
            </a:pPr>
            <a:r>
              <a:rPr lang="en-US" dirty="0" smtClean="0">
                <a:latin typeface="Segoe UI Light" pitchFamily="34" charset="0"/>
              </a:rPr>
              <a:t>Enable security</a:t>
            </a:r>
          </a:p>
          <a:p>
            <a:pPr>
              <a:spcAft>
                <a:spcPts val="1200"/>
              </a:spcAft>
            </a:pPr>
            <a:r>
              <a:rPr lang="en-US" dirty="0" smtClean="0">
                <a:latin typeface="Segoe UI Light" pitchFamily="34" charset="0"/>
              </a:rPr>
              <a:t>Configure handlers and formatters</a:t>
            </a:r>
          </a:p>
          <a:p>
            <a:pPr>
              <a:spcAft>
                <a:spcPts val="1200"/>
              </a:spcAft>
            </a:pPr>
            <a:r>
              <a:rPr lang="en-US" dirty="0" smtClean="0">
                <a:latin typeface="Segoe UI Light" pitchFamily="34" charset="0"/>
              </a:rPr>
              <a:t>Adding custom error handlers</a:t>
            </a:r>
            <a:endParaRPr lang="en-US"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5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Configuring your </a:t>
            </a:r>
            <a:br>
              <a:rPr lang="en-US" smtClean="0"/>
            </a:br>
            <a:r>
              <a:rPr lang="en-US"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t>
            </a:r>
            <a:r>
              <a:rPr lang="en-US" dirty="0" smtClean="0"/>
              <a:t>a Service Layer with</a:t>
            </a:r>
            <a:r>
              <a:rPr lang="en-US" dirty="0" smtClean="0"/>
              <a:t> </a:t>
            </a:r>
            <a:r>
              <a:rPr lang="en-US" dirty="0" smtClean="0"/>
              <a:t>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127437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8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3" name="Content Placeholder 2"/>
          <p:cNvSpPr>
            <a:spLocks noGrp="1"/>
          </p:cNvSpPr>
          <p:nvPr>
            <p:ph type="body" sz="quarter" idx="10"/>
            <p:custDataLst>
              <p:tags r:id="rId4"/>
            </p:custDataLst>
          </p:nvPr>
        </p:nvSpPr>
        <p:spPr>
          <a:xfrm>
            <a:off x="519112" y="1420813"/>
            <a:ext cx="1114901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solidFill>
                  <a:schemeClr val="tx2">
                    <a:alpha val="99000"/>
                  </a:schemeClr>
                </a:solidFill>
                <a:latin typeface="Segoe UI Light" pitchFamily="34" charset="0"/>
              </a:rPr>
              <a:t>New it up directly or derive from </a:t>
            </a:r>
            <a:r>
              <a:rPr lang="en-US" sz="4000" dirty="0" smtClean="0">
                <a:solidFill>
                  <a:schemeClr val="tx2">
                    <a:alpha val="99000"/>
                  </a:schemeClr>
                </a:soli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a:gradFill>
                  <a:gsLst>
                    <a:gs pos="0">
                      <a:schemeClr val="accent2"/>
                    </a:gs>
                    <a:gs pos="100000">
                      <a:schemeClr val="accent2"/>
                    </a:gs>
                  </a:gsLst>
                  <a:lin ang="5400000" scaled="0"/>
                </a:gradFill>
                <a:latin typeface="Segoe UI Light" pitchFamily="34" charset="0"/>
              </a:rPr>
              <a:t>config</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to </a:t>
            </a: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
        <p:nvSpPr>
          <p:cNvPr id="5" name="Freeform 81"/>
          <p:cNvSpPr>
            <a:spLocks noEditPoints="1"/>
          </p:cNvSpPr>
          <p:nvPr/>
        </p:nvSpPr>
        <p:spPr bwMode="black">
          <a:xfrm>
            <a:off x="8419158" y="4619500"/>
            <a:ext cx="3247148" cy="1982149"/>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5491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404176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0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ext Placeholder 5"/>
          <p:cNvSpPr>
            <a:spLocks noGrp="1"/>
          </p:cNvSpPr>
          <p:nvPr>
            <p:ph type="body" sz="quarter" idx="10"/>
          </p:nvPr>
        </p:nvSpPr>
        <p:spPr/>
        <p:txBody>
          <a:bodyPr/>
          <a:lstStyle/>
          <a:p>
            <a:r>
              <a:rPr lang="en-US" dirty="0" smtClean="0"/>
              <a:t>Building a Web </a:t>
            </a:r>
            <a:br>
              <a:rPr lang="en-US" dirty="0" smtClean="0"/>
            </a:br>
            <a:r>
              <a:rPr lang="en-US" dirty="0" smtClean="0"/>
              <a:t>API for Any Client</a:t>
            </a:r>
            <a:endParaRPr lang="en-US" dirty="0"/>
          </a:p>
        </p:txBody>
      </p:sp>
      <p:sp>
        <p:nvSpPr>
          <p:cNvPr id="5" name="Freeform 124"/>
          <p:cNvSpPr>
            <a:spLocks/>
          </p:cNvSpPr>
          <p:nvPr/>
        </p:nvSpPr>
        <p:spPr bwMode="black">
          <a:xfrm>
            <a:off x="9279407" y="479372"/>
            <a:ext cx="4145778" cy="3108528"/>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7678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5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24049"/>
            <a:ext cx="11149013" cy="33855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Tweak our Xml/</a:t>
            </a:r>
            <a:r>
              <a:rPr lang="en-US" sz="4000" dirty="0" err="1" smtClean="0">
                <a:latin typeface="Segoe UI Light" pitchFamily="34" charset="0"/>
              </a:rPr>
              <a:t>Json</a:t>
            </a:r>
            <a:r>
              <a:rPr lang="en-US" sz="4000" dirty="0" smtClean="0">
                <a:latin typeface="Segoe UI Light" pitchFamily="34" charset="0"/>
              </a:rPr>
              <a:t> formatters</a:t>
            </a:r>
          </a:p>
          <a:p>
            <a:pPr>
              <a:spcAft>
                <a:spcPts val="1200"/>
              </a:spcAft>
            </a:pPr>
            <a:r>
              <a:rPr lang="en-US" sz="4000" dirty="0" err="1" smtClean="0">
                <a:latin typeface="Segoe UI Light" pitchFamily="34" charset="0"/>
              </a:rPr>
              <a:t>OData</a:t>
            </a:r>
            <a:r>
              <a:rPr lang="en-US" sz="4000" dirty="0" smtClean="0">
                <a:latin typeface="Segoe UI Light" pitchFamily="34" charset="0"/>
              </a:rPr>
              <a:t> clients</a:t>
            </a:r>
          </a:p>
          <a:p>
            <a:pPr>
              <a:spcAft>
                <a:spcPts val="1200"/>
              </a:spcAft>
            </a:pPr>
            <a:r>
              <a:rPr lang="en-US" sz="4000" dirty="0" smtClean="0">
                <a:latin typeface="Segoe UI Light" pitchFamily="34" charset="0"/>
              </a:rPr>
              <a:t>Other native/non-browser clients </a:t>
            </a:r>
          </a:p>
          <a:p>
            <a:pPr>
              <a:spcAft>
                <a:spcPts val="1200"/>
              </a:spcAft>
            </a:pPr>
            <a:r>
              <a:rPr lang="en-US" sz="4000" dirty="0" smtClean="0">
                <a:latin typeface="Segoe UI Light" pitchFamily="34" charset="0"/>
              </a:rPr>
              <a:t>Custom media types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8695017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a:t>
            </a:r>
            <a:endParaRPr lang="en-US" dirty="0"/>
          </a:p>
        </p:txBody>
      </p:sp>
      <p:sp>
        <p:nvSpPr>
          <p:cNvPr id="3" name="Content Placeholder 2"/>
          <p:cNvSpPr>
            <a:spLocks noGrp="1"/>
          </p:cNvSpPr>
          <p:nvPr>
            <p:ph type="body" sz="quarter" idx="10"/>
            <p:custDataLst>
              <p:tags r:id="rId4"/>
            </p:custDataLst>
          </p:nvPr>
        </p:nvSpPr>
        <p:spPr>
          <a:xfrm>
            <a:off x="519112" y="1447799"/>
            <a:ext cx="11149013" cy="4339650"/>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Modify </a:t>
            </a:r>
            <a:r>
              <a:rPr lang="en-US" sz="4000" dirty="0" err="1">
                <a:gradFill>
                  <a:gsLst>
                    <a:gs pos="0">
                      <a:schemeClr val="accent2"/>
                    </a:gs>
                    <a:gs pos="100000">
                      <a:schemeClr val="accent2"/>
                    </a:gs>
                  </a:gsLst>
                  <a:lin ang="5400000" scaled="0"/>
                </a:gradFill>
                <a:latin typeface="Segoe UI Light" pitchFamily="34" charset="0"/>
              </a:rPr>
              <a:t>HttpConfiguration.Formatters</a:t>
            </a:r>
            <a:r>
              <a:rPr lang="en-US" sz="4000" dirty="0">
                <a:gradFill>
                  <a:gsLst>
                    <a:gs pos="0">
                      <a:schemeClr val="accent2"/>
                    </a:gs>
                    <a:gs pos="100000">
                      <a:schemeClr val="accent2"/>
                    </a:gs>
                  </a:gsLst>
                  <a:lin ang="5400000" scaled="0"/>
                </a:gradFill>
                <a:latin typeface="Segoe UI Light" pitchFamily="34" charset="0"/>
              </a:rPr>
              <a:t> to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add/remove formatters</a:t>
            </a:r>
          </a:p>
          <a:p>
            <a:pPr>
              <a:spcAft>
                <a:spcPts val="1200"/>
              </a:spcAft>
            </a:pPr>
            <a:r>
              <a:rPr lang="en-US" sz="4000" dirty="0" err="1">
                <a:solidFill>
                  <a:schemeClr val="tx2">
                    <a:alpha val="99000"/>
                  </a:schemeClr>
                </a:solidFill>
                <a:latin typeface="Segoe UI Light" pitchFamily="34" charset="0"/>
              </a:rPr>
              <a:t>Formatters.XmlFormatter</a:t>
            </a:r>
            <a:r>
              <a:rPr lang="en-US" sz="4000" dirty="0">
                <a:solidFill>
                  <a:schemeClr val="tx2">
                    <a:alpha val="99000"/>
                  </a:schemeClr>
                </a:solidFill>
                <a:latin typeface="Segoe UI Light" pitchFamily="34" charset="0"/>
              </a:rPr>
              <a:t>/</a:t>
            </a:r>
            <a:r>
              <a:rPr lang="en-US" sz="4000" dirty="0" err="1">
                <a:solidFill>
                  <a:schemeClr val="tx2">
                    <a:alpha val="99000"/>
                  </a:schemeClr>
                </a:solidFill>
                <a:latin typeface="Segoe UI Light" pitchFamily="34" charset="0"/>
              </a:rPr>
              <a:t>Formatters.JsonFormatter</a:t>
            </a:r>
            <a:r>
              <a:rPr lang="en-US" sz="4000" dirty="0">
                <a:solidFill>
                  <a:schemeClr val="tx2">
                    <a:alpha val="99000"/>
                  </a:schemeClr>
                </a:solidFill>
                <a:latin typeface="Segoe UI Light" pitchFamily="34" charset="0"/>
              </a:rPr>
              <a:t> </a:t>
            </a:r>
            <a:br>
              <a:rPr lang="en-US" sz="4000" dirty="0">
                <a:solidFill>
                  <a:schemeClr val="tx2">
                    <a:alpha val="99000"/>
                  </a:schemeClr>
                </a:solidFill>
                <a:latin typeface="Segoe UI Light" pitchFamily="34" charset="0"/>
              </a:rPr>
            </a:br>
            <a:r>
              <a:rPr lang="en-US" sz="4000" dirty="0">
                <a:solidFill>
                  <a:schemeClr val="tx2">
                    <a:alpha val="99000"/>
                  </a:schemeClr>
                </a:solidFill>
                <a:latin typeface="Segoe UI Light" pitchFamily="34" charset="0"/>
              </a:rPr>
              <a:t>to tweak existing formatter</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ODataMediaTypeFormatter</a:t>
            </a:r>
            <a:r>
              <a:rPr lang="en-US" sz="4000" dirty="0">
                <a:gradFill>
                  <a:gsLst>
                    <a:gs pos="0">
                      <a:schemeClr val="accent2"/>
                    </a:gs>
                    <a:gs pos="100000">
                      <a:schemeClr val="accent2"/>
                    </a:gs>
                  </a:gsLst>
                  <a:lin ang="5400000" scaled="0"/>
                </a:gradFill>
                <a:latin typeface="Segoe UI Light" pitchFamily="34" charset="0"/>
              </a:rPr>
              <a:t> </a:t>
            </a:r>
          </a:p>
          <a:p>
            <a:pPr>
              <a:spcAft>
                <a:spcPts val="1200"/>
              </a:spcAft>
            </a:pPr>
            <a:r>
              <a:rPr lang="en-US" sz="4000" dirty="0">
                <a:solidFill>
                  <a:schemeClr val="tx2">
                    <a:alpha val="99000"/>
                  </a:schemeClr>
                </a:solidFill>
                <a:latin typeface="Segoe UI Light" pitchFamily="34" charset="0"/>
              </a:rPr>
              <a:t>Derive from </a:t>
            </a:r>
            <a:r>
              <a:rPr lang="en-US" sz="4000" dirty="0" err="1">
                <a:solidFill>
                  <a:schemeClr val="tx2">
                    <a:alpha val="99000"/>
                  </a:schemeClr>
                </a:solidFill>
                <a:latin typeface="Segoe UI Light" pitchFamily="34" charset="0"/>
              </a:rPr>
              <a:t>MediaTypeFormatter</a:t>
            </a:r>
            <a:r>
              <a:rPr lang="en-US" sz="4000" dirty="0">
                <a:solidFill>
                  <a:schemeClr val="tx2">
                    <a:alpha val="99000"/>
                  </a:schemeClr>
                </a:solidFill>
                <a:latin typeface="Segoe UI Light" pitchFamily="34" charset="0"/>
              </a:rPr>
              <a:t>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create your own custom</a:t>
            </a:r>
          </a:p>
        </p:txBody>
      </p:sp>
      <p:sp>
        <p:nvSpPr>
          <p:cNvPr id="5" name="Freeform 7"/>
          <p:cNvSpPr>
            <a:spLocks noEditPoints="1"/>
          </p:cNvSpPr>
          <p:nvPr/>
        </p:nvSpPr>
        <p:spPr bwMode="black">
          <a:xfrm>
            <a:off x="8962912" y="3699373"/>
            <a:ext cx="2701276" cy="290227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Tree>
    <p:extLst>
      <p:ext uri="{BB962C8B-B14F-4D97-AF65-F5344CB8AC3E}">
        <p14:creationId xmlns:p14="http://schemas.microsoft.com/office/powerpoint/2010/main" val="55974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879050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22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10" name="Text Placeholder 9"/>
          <p:cNvSpPr>
            <a:spLocks noGrp="1"/>
          </p:cNvSpPr>
          <p:nvPr>
            <p:ph type="body" sz="quarter" idx="10"/>
          </p:nvPr>
        </p:nvSpPr>
        <p:spPr/>
        <p:txBody>
          <a:bodyPr/>
          <a:lstStyle/>
          <a:p>
            <a:r>
              <a:rPr lang="en-US" dirty="0"/>
              <a:t>What’s on </a:t>
            </a:r>
            <a:r>
              <a:rPr lang="en-US" dirty="0" smtClean="0"/>
              <a:t>Our </a:t>
            </a:r>
            <a:br>
              <a:rPr lang="en-US" dirty="0" smtClean="0"/>
            </a:br>
            <a:r>
              <a:rPr lang="en-US" dirty="0" smtClean="0"/>
              <a:t>Road Map</a:t>
            </a:r>
            <a:r>
              <a:rPr lang="en-US" dirty="0"/>
              <a:t>?</a:t>
            </a:r>
          </a:p>
        </p:txBody>
      </p:sp>
      <p:grpSp>
        <p:nvGrpSpPr>
          <p:cNvPr id="11" name="Group 10"/>
          <p:cNvGrpSpPr/>
          <p:nvPr/>
        </p:nvGrpSpPr>
        <p:grpSpPr bwMode="black">
          <a:xfrm>
            <a:off x="7064390" y="1141413"/>
            <a:ext cx="3955705" cy="3954680"/>
            <a:chOff x="446088" y="2665413"/>
            <a:chExt cx="920750" cy="920750"/>
          </a:xfrm>
          <a:solidFill>
            <a:srgbClr val="FFFFFF">
              <a:alpha val="30000"/>
            </a:srgbClr>
          </a:solidFill>
        </p:grpSpPr>
        <p:sp>
          <p:nvSpPr>
            <p:cNvPr id="12" name="Freeform 27"/>
            <p:cNvSpPr>
              <a:spLocks noEditPoints="1"/>
            </p:cNvSpPr>
            <p:nvPr/>
          </p:nvSpPr>
          <p:spPr bwMode="black">
            <a:xfrm>
              <a:off x="446088" y="2665413"/>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90 h 518"/>
                <a:gd name="T20" fmla="*/ 289 w 518"/>
                <a:gd name="T21" fmla="*/ 482 h 518"/>
                <a:gd name="T22" fmla="*/ 228 w 518"/>
                <a:gd name="T23" fmla="*/ 482 h 518"/>
                <a:gd name="T24" fmla="*/ 36 w 518"/>
                <a:gd name="T25" fmla="*/ 290 h 518"/>
                <a:gd name="T26" fmla="*/ 36 w 518"/>
                <a:gd name="T27" fmla="*/ 228 h 518"/>
                <a:gd name="T28" fmla="*/ 228 w 518"/>
                <a:gd name="T29" fmla="*/ 36 h 518"/>
                <a:gd name="T30" fmla="*/ 290 w 518"/>
                <a:gd name="T31" fmla="*/ 36 h 518"/>
                <a:gd name="T32" fmla="*/ 482 w 518"/>
                <a:gd name="T33" fmla="*/ 228 h 518"/>
                <a:gd name="T34" fmla="*/ 482 w 518"/>
                <a:gd name="T35" fmla="*/ 29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90"/>
                  </a:moveTo>
                  <a:cubicBezTo>
                    <a:pt x="289" y="482"/>
                    <a:pt x="289" y="482"/>
                    <a:pt x="289" y="482"/>
                  </a:cubicBezTo>
                  <a:cubicBezTo>
                    <a:pt x="273" y="499"/>
                    <a:pt x="245" y="499"/>
                    <a:pt x="228" y="482"/>
                  </a:cubicBezTo>
                  <a:cubicBezTo>
                    <a:pt x="36" y="290"/>
                    <a:pt x="36" y="290"/>
                    <a:pt x="36" y="290"/>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8"/>
            <p:cNvSpPr>
              <a:spLocks noEditPoints="1"/>
            </p:cNvSpPr>
            <p:nvPr/>
          </p:nvSpPr>
          <p:spPr bwMode="black">
            <a:xfrm>
              <a:off x="514350" y="2732088"/>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92 w 442"/>
                <a:gd name="T19" fmla="*/ 331 h 442"/>
                <a:gd name="T20" fmla="*/ 270 w 442"/>
                <a:gd name="T21" fmla="*/ 310 h 442"/>
                <a:gd name="T22" fmla="*/ 245 w 442"/>
                <a:gd name="T23" fmla="*/ 273 h 442"/>
                <a:gd name="T24" fmla="*/ 245 w 442"/>
                <a:gd name="T25" fmla="*/ 352 h 442"/>
                <a:gd name="T26" fmla="*/ 189 w 442"/>
                <a:gd name="T27" fmla="*/ 352 h 442"/>
                <a:gd name="T28" fmla="*/ 189 w 442"/>
                <a:gd name="T29" fmla="*/ 157 h 442"/>
                <a:gd name="T30" fmla="*/ 154 w 442"/>
                <a:gd name="T31" fmla="*/ 157 h 442"/>
                <a:gd name="T32" fmla="*/ 154 w 442"/>
                <a:gd name="T33" fmla="*/ 157 h 442"/>
                <a:gd name="T34" fmla="*/ 146 w 442"/>
                <a:gd name="T35" fmla="*/ 150 h 442"/>
                <a:gd name="T36" fmla="*/ 147 w 442"/>
                <a:gd name="T37" fmla="*/ 146 h 442"/>
                <a:gd name="T38" fmla="*/ 215 w 442"/>
                <a:gd name="T39" fmla="*/ 54 h 442"/>
                <a:gd name="T40" fmla="*/ 286 w 442"/>
                <a:gd name="T41" fmla="*/ 145 h 442"/>
                <a:gd name="T42" fmla="*/ 286 w 442"/>
                <a:gd name="T43" fmla="*/ 145 h 442"/>
                <a:gd name="T44" fmla="*/ 288 w 442"/>
                <a:gd name="T45" fmla="*/ 150 h 442"/>
                <a:gd name="T46" fmla="*/ 280 w 442"/>
                <a:gd name="T47" fmla="*/ 157 h 442"/>
                <a:gd name="T48" fmla="*/ 280 w 442"/>
                <a:gd name="T49" fmla="*/ 157 h 442"/>
                <a:gd name="T50" fmla="*/ 245 w 442"/>
                <a:gd name="T51" fmla="*/ 157 h 442"/>
                <a:gd name="T52" fmla="*/ 245 w 442"/>
                <a:gd name="T53" fmla="*/ 165 h 442"/>
                <a:gd name="T54" fmla="*/ 246 w 442"/>
                <a:gd name="T55" fmla="*/ 170 h 442"/>
                <a:gd name="T56" fmla="*/ 257 w 442"/>
                <a:gd name="T57" fmla="*/ 204 h 442"/>
                <a:gd name="T58" fmla="*/ 300 w 442"/>
                <a:gd name="T59" fmla="*/ 285 h 442"/>
                <a:gd name="T60" fmla="*/ 320 w 442"/>
                <a:gd name="T61" fmla="*/ 303 h 442"/>
                <a:gd name="T62" fmla="*/ 292 w 442"/>
                <a:gd name="T63" fmla="*/ 33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92" y="331"/>
                  </a:moveTo>
                  <a:cubicBezTo>
                    <a:pt x="284" y="325"/>
                    <a:pt x="277" y="318"/>
                    <a:pt x="270" y="310"/>
                  </a:cubicBezTo>
                  <a:cubicBezTo>
                    <a:pt x="260" y="299"/>
                    <a:pt x="252" y="286"/>
                    <a:pt x="245" y="273"/>
                  </a:cubicBezTo>
                  <a:cubicBezTo>
                    <a:pt x="245" y="352"/>
                    <a:pt x="245" y="352"/>
                    <a:pt x="245" y="352"/>
                  </a:cubicBezTo>
                  <a:cubicBezTo>
                    <a:pt x="189" y="352"/>
                    <a:pt x="189" y="352"/>
                    <a:pt x="189" y="352"/>
                  </a:cubicBezTo>
                  <a:cubicBezTo>
                    <a:pt x="189" y="157"/>
                    <a:pt x="189" y="157"/>
                    <a:pt x="189" y="157"/>
                  </a:cubicBezTo>
                  <a:cubicBezTo>
                    <a:pt x="154" y="157"/>
                    <a:pt x="154" y="157"/>
                    <a:pt x="154" y="157"/>
                  </a:cubicBezTo>
                  <a:cubicBezTo>
                    <a:pt x="154" y="157"/>
                    <a:pt x="154" y="157"/>
                    <a:pt x="154" y="157"/>
                  </a:cubicBezTo>
                  <a:cubicBezTo>
                    <a:pt x="150" y="157"/>
                    <a:pt x="146" y="154"/>
                    <a:pt x="146" y="150"/>
                  </a:cubicBezTo>
                  <a:cubicBezTo>
                    <a:pt x="146" y="148"/>
                    <a:pt x="147" y="147"/>
                    <a:pt x="147" y="146"/>
                  </a:cubicBezTo>
                  <a:cubicBezTo>
                    <a:pt x="215" y="54"/>
                    <a:pt x="215" y="54"/>
                    <a:pt x="215" y="54"/>
                  </a:cubicBezTo>
                  <a:cubicBezTo>
                    <a:pt x="286" y="145"/>
                    <a:pt x="286" y="145"/>
                    <a:pt x="286" y="145"/>
                  </a:cubicBezTo>
                  <a:cubicBezTo>
                    <a:pt x="286" y="145"/>
                    <a:pt x="286" y="145"/>
                    <a:pt x="286" y="145"/>
                  </a:cubicBezTo>
                  <a:cubicBezTo>
                    <a:pt x="287" y="146"/>
                    <a:pt x="288" y="148"/>
                    <a:pt x="288" y="150"/>
                  </a:cubicBezTo>
                  <a:cubicBezTo>
                    <a:pt x="288" y="154"/>
                    <a:pt x="284" y="157"/>
                    <a:pt x="280" y="157"/>
                  </a:cubicBezTo>
                  <a:cubicBezTo>
                    <a:pt x="280" y="157"/>
                    <a:pt x="280" y="157"/>
                    <a:pt x="280" y="157"/>
                  </a:cubicBezTo>
                  <a:cubicBezTo>
                    <a:pt x="245" y="157"/>
                    <a:pt x="245" y="157"/>
                    <a:pt x="245" y="157"/>
                  </a:cubicBezTo>
                  <a:cubicBezTo>
                    <a:pt x="245" y="165"/>
                    <a:pt x="245" y="165"/>
                    <a:pt x="245" y="165"/>
                  </a:cubicBezTo>
                  <a:cubicBezTo>
                    <a:pt x="245" y="166"/>
                    <a:pt x="246" y="168"/>
                    <a:pt x="246" y="170"/>
                  </a:cubicBezTo>
                  <a:cubicBezTo>
                    <a:pt x="249" y="179"/>
                    <a:pt x="252" y="191"/>
                    <a:pt x="257" y="204"/>
                  </a:cubicBezTo>
                  <a:cubicBezTo>
                    <a:pt x="266" y="230"/>
                    <a:pt x="281" y="263"/>
                    <a:pt x="300" y="285"/>
                  </a:cubicBezTo>
                  <a:cubicBezTo>
                    <a:pt x="307" y="292"/>
                    <a:pt x="313" y="298"/>
                    <a:pt x="320" y="303"/>
                  </a:cubicBezTo>
                  <a:lnTo>
                    <a:pt x="292" y="3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74774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044154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5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Else is on Our Road Map</a:t>
            </a:r>
            <a:endParaRPr lang="en-US" dirty="0"/>
          </a:p>
        </p:txBody>
      </p:sp>
      <p:sp>
        <p:nvSpPr>
          <p:cNvPr id="3" name="Content Placeholder 2"/>
          <p:cNvSpPr>
            <a:spLocks noGrp="1"/>
          </p:cNvSpPr>
          <p:nvPr>
            <p:ph type="body" sz="quarter" idx="10"/>
            <p:custDataLst>
              <p:tags r:id="rId4"/>
            </p:custDataLst>
          </p:nvPr>
        </p:nvSpPr>
        <p:spPr>
          <a:xfrm>
            <a:off x="519112" y="1424049"/>
            <a:ext cx="11149013" cy="4105739"/>
          </a:xfrm>
        </p:spPr>
        <p:txBody>
          <a:bodyPr/>
          <a:lstStyle/>
          <a:p>
            <a:pPr>
              <a:spcAft>
                <a:spcPts val="1200"/>
              </a:spcAft>
            </a:pPr>
            <a:r>
              <a:rPr lang="en-US" sz="3600" dirty="0">
                <a:gradFill>
                  <a:gsLst>
                    <a:gs pos="0">
                      <a:schemeClr val="accent2"/>
                    </a:gs>
                    <a:gs pos="100000">
                      <a:schemeClr val="accent2"/>
                    </a:gs>
                  </a:gsLst>
                  <a:lin ang="5400000" scaled="0"/>
                </a:gradFill>
                <a:latin typeface="Segoe UI Light" pitchFamily="34" charset="0"/>
              </a:rPr>
              <a:t>OAuth 2.0/Basic over HTTPs</a:t>
            </a:r>
          </a:p>
          <a:p>
            <a:pPr>
              <a:spcAft>
                <a:spcPts val="1200"/>
              </a:spcAft>
            </a:pPr>
            <a:r>
              <a:rPr lang="en-US" sz="3600" dirty="0">
                <a:solidFill>
                  <a:schemeClr val="tx2">
                    <a:alpha val="99000"/>
                  </a:schemeClr>
                </a:solidFill>
                <a:latin typeface="Segoe UI Light" pitchFamily="34" charset="0"/>
              </a:rPr>
              <a:t>RIA Services integration</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integration with </a:t>
            </a:r>
            <a:r>
              <a:rPr lang="en-US" sz="3600" dirty="0" smtClean="0">
                <a:gradFill>
                  <a:gsLst>
                    <a:gs pos="0">
                      <a:schemeClr val="accent2"/>
                    </a:gs>
                    <a:gs pos="100000">
                      <a:schemeClr val="accent2"/>
                    </a:gs>
                  </a:gsLst>
                  <a:lin ang="5400000" scaled="0"/>
                </a:gradFill>
                <a:latin typeface="Segoe UI Light" pitchFamily="34" charset="0"/>
              </a:rPr>
              <a:t>ASP.NET </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MVC/richer routing </a:t>
            </a:r>
            <a:r>
              <a:rPr lang="en-US" sz="3600" dirty="0">
                <a:gradFill>
                  <a:gsLst>
                    <a:gs pos="0">
                      <a:schemeClr val="accent2"/>
                    </a:gs>
                    <a:gs pos="100000">
                      <a:schemeClr val="accent2"/>
                    </a:gs>
                  </a:gsLst>
                  <a:lin ang="5400000" scaled="0"/>
                </a:gradFill>
                <a:latin typeface="Segoe UI Light" pitchFamily="34" charset="0"/>
              </a:rPr>
              <a:t>support</a:t>
            </a:r>
          </a:p>
          <a:p>
            <a:pPr>
              <a:spcAft>
                <a:spcPts val="1200"/>
              </a:spcAft>
            </a:pPr>
            <a:r>
              <a:rPr lang="en-US" sz="3600" dirty="0" err="1">
                <a:solidFill>
                  <a:schemeClr val="tx2">
                    <a:alpha val="99000"/>
                  </a:schemeClr>
                </a:solidFill>
                <a:latin typeface="Segoe UI Light" pitchFamily="34" charset="0"/>
              </a:rPr>
              <a:t>OData</a:t>
            </a:r>
            <a:r>
              <a:rPr lang="en-US" sz="3600" dirty="0">
                <a:solidFill>
                  <a:schemeClr val="tx2">
                    <a:alpha val="99000"/>
                  </a:schemeClr>
                </a:solidFill>
                <a:latin typeface="Segoe UI Light" pitchFamily="34" charset="0"/>
              </a:rPr>
              <a:t> linking</a:t>
            </a:r>
          </a:p>
          <a:p>
            <a:pPr>
              <a:spcAft>
                <a:spcPts val="1200"/>
              </a:spcAft>
            </a:pPr>
            <a:r>
              <a:rPr lang="en-US" sz="3600" dirty="0">
                <a:gradFill>
                  <a:gsLst>
                    <a:gs pos="0">
                      <a:schemeClr val="accent2"/>
                    </a:gs>
                    <a:gs pos="100000">
                      <a:schemeClr val="accent2"/>
                    </a:gs>
                  </a:gsLst>
                  <a:lin ang="5400000" scaled="0"/>
                </a:gradFill>
                <a:latin typeface="Segoe UI Light" pitchFamily="34" charset="0"/>
              </a:rPr>
              <a:t>Deeper Azure </a:t>
            </a:r>
            <a:r>
              <a:rPr lang="en-US" sz="3600" dirty="0" smtClean="0">
                <a:gradFill>
                  <a:gsLst>
                    <a:gs pos="0">
                      <a:schemeClr val="accent2"/>
                    </a:gs>
                    <a:gs pos="100000">
                      <a:schemeClr val="accent2"/>
                    </a:gs>
                  </a:gsLst>
                  <a:lin ang="5400000" scaled="0"/>
                </a:gradFill>
                <a:latin typeface="Segoe UI Light" pitchFamily="34" charset="0"/>
              </a:rPr>
              <a:t>integration:</a:t>
            </a:r>
            <a:br>
              <a:rPr lang="en-US" sz="3600" dirty="0" smtClean="0">
                <a:gradFill>
                  <a:gsLst>
                    <a:gs pos="0">
                      <a:schemeClr val="accent2"/>
                    </a:gs>
                    <a:gs pos="100000">
                      <a:schemeClr val="accent2"/>
                    </a:gs>
                  </a:gsLst>
                  <a:lin ang="5400000" scaled="0"/>
                </a:gradFill>
                <a:latin typeface="Segoe UI Light" pitchFamily="34" charset="0"/>
              </a:rPr>
            </a:br>
            <a:r>
              <a:rPr lang="en-US" sz="3600" dirty="0" smtClean="0">
                <a:gradFill>
                  <a:gsLst>
                    <a:gs pos="0">
                      <a:schemeClr val="accent2"/>
                    </a:gs>
                    <a:gs pos="100000">
                      <a:schemeClr val="accent2"/>
                    </a:gs>
                  </a:gsLst>
                  <a:lin ang="5400000" scaled="0"/>
                </a:gradFill>
                <a:latin typeface="Segoe UI Light" pitchFamily="34" charset="0"/>
              </a:rPr>
              <a:t>	</a:t>
            </a:r>
            <a:r>
              <a:rPr lang="en-US" sz="2400" dirty="0" err="1" smtClean="0">
                <a:solidFill>
                  <a:schemeClr val="accent2">
                    <a:alpha val="99000"/>
                  </a:schemeClr>
                </a:solidFill>
                <a:latin typeface="Segoe UI Light" pitchFamily="34" charset="0"/>
              </a:rPr>
              <a:t>ServiceBus</a:t>
            </a:r>
            <a:r>
              <a:rPr lang="en-US" sz="2400" dirty="0" smtClean="0">
                <a:solidFill>
                  <a:schemeClr val="accent2">
                    <a:alpha val="99000"/>
                  </a:schemeClr>
                </a:solidFill>
                <a:latin typeface="Segoe UI Light" pitchFamily="34" charset="0"/>
              </a:rPr>
              <a:t>, Caching</a:t>
            </a:r>
            <a:endParaRPr lang="en-US" sz="2400" dirty="0">
              <a:solidFill>
                <a:schemeClr val="accent2">
                  <a:alpha val="99000"/>
                </a:schemeClr>
              </a:solidFill>
              <a:latin typeface="Segoe UI Light" pitchFamily="34" charset="0"/>
            </a:endParaRPr>
          </a:p>
        </p:txBody>
      </p:sp>
      <p:pic>
        <p:nvPicPr>
          <p:cNvPr id="6" name="Picture 50" descr="C:\Users\sakuu\Documents\Ballmer MGX 2011\Tile Icons\Road Fork.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135531" y="1141413"/>
            <a:ext cx="3801439" cy="395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4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7190924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7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it?</a:t>
            </a:r>
            <a:endParaRPr lang="en-US" dirty="0"/>
          </a:p>
        </p:txBody>
      </p:sp>
      <p:grpSp>
        <p:nvGrpSpPr>
          <p:cNvPr id="16" name="Group 15"/>
          <p:cNvGrpSpPr/>
          <p:nvPr/>
        </p:nvGrpSpPr>
        <p:grpSpPr>
          <a:xfrm>
            <a:off x="7453103"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52355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6355680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3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92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7713610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9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06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59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1828765"/>
            <a:ext cx="6945312" cy="4419671"/>
          </a:xfrm>
        </p:spPr>
        <p:txBody>
          <a:bodyPr/>
          <a:lstStyle/>
          <a:p>
            <a:r>
              <a:rPr lang="en-US" dirty="0" smtClean="0"/>
              <a:t>Why all the hype </a:t>
            </a:r>
            <a:br>
              <a:rPr lang="en-US" dirty="0" smtClean="0"/>
            </a:br>
            <a:r>
              <a:rPr lang="en-US" dirty="0" smtClean="0"/>
              <a:t>for Web APIs?</a:t>
            </a:r>
          </a:p>
          <a:p>
            <a:r>
              <a:rPr lang="en-US" dirty="0" smtClean="0"/>
              <a:t>Building Web APIs for browser/JSON clients</a:t>
            </a:r>
          </a:p>
          <a:p>
            <a:r>
              <a:rPr lang="en-US" dirty="0" smtClean="0"/>
              <a:t>Building Web APIs for native/non-browser clients</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4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9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6172835"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wcf.codeplex.com</a:t>
            </a:r>
          </a:p>
          <a:p>
            <a:pPr marL="0" indent="0">
              <a:buNone/>
            </a:pPr>
            <a:r>
              <a:rPr lang="en-US" sz="2000" dirty="0"/>
              <a:t>blogs.msdn.com/</a:t>
            </a:r>
            <a:r>
              <a:rPr lang="en-US" sz="2000" dirty="0" err="1"/>
              <a:t>gblock</a:t>
            </a:r>
            <a:endParaRPr lang="en-US" sz="2000" dirty="0"/>
          </a:p>
          <a:p>
            <a:pPr marL="0" indent="0">
              <a:buNone/>
            </a:pPr>
            <a:r>
              <a:rPr lang="en-US" sz="2000" dirty="0"/>
              <a:t>codebetter.com/</a:t>
            </a:r>
            <a:r>
              <a:rPr lang="en-US" sz="2000" dirty="0" err="1"/>
              <a:t>howard</a:t>
            </a:r>
            <a:endParaRPr lang="en-US" sz="2000" dirty="0"/>
          </a:p>
        </p:txBody>
      </p:sp>
      <p:sp>
        <p:nvSpPr>
          <p:cNvPr id="9" name="Content Placeholder 3"/>
          <p:cNvSpPr txBox="1">
            <a:spLocks/>
          </p:cNvSpPr>
          <p:nvPr>
            <p:custDataLst>
              <p:tags r:id="rId4"/>
            </p:custDataLst>
          </p:nvPr>
        </p:nvSpPr>
        <p:spPr>
          <a:xfrm>
            <a:off x="516573"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TOPOL-796T</a:t>
            </a:r>
            <a:r>
              <a:rPr lang="en-US" sz="2000" dirty="0"/>
              <a:t>: ASP.NET 4.5 loves HTML5, CSS3 &amp; </a:t>
            </a:r>
            <a:r>
              <a:rPr lang="en-US" sz="2000" dirty="0" smtClean="0"/>
              <a:t>JavaScript</a:t>
            </a:r>
            <a:endParaRPr lang="en-US" sz="2000" dirty="0"/>
          </a:p>
          <a:p>
            <a:pPr marL="0" indent="0">
              <a:buNone/>
            </a:pPr>
            <a:r>
              <a:rPr lang="en-US" sz="2000" dirty="0"/>
              <a:t>TOOL-797T: It’s not a great phone app without ASP.NET services and push </a:t>
            </a:r>
            <a:r>
              <a:rPr lang="en-US" sz="2000" dirty="0" smtClean="0"/>
              <a:t>notifications</a:t>
            </a:r>
            <a:endParaRPr lang="en-US" sz="2000" dirty="0"/>
          </a:p>
          <a:p>
            <a:pPr marL="0" indent="0">
              <a:buNone/>
            </a:pPr>
            <a:r>
              <a:rPr lang="en-US" sz="2000" dirty="0"/>
              <a:t>TOOL-800T: Building data-driven HTML5 apps with WCF RIA </a:t>
            </a:r>
            <a:r>
              <a:rPr lang="en-US" sz="2000" dirty="0" smtClean="0"/>
              <a:t>Services</a:t>
            </a:r>
            <a:endParaRPr lang="en-US" sz="2000" dirty="0"/>
          </a:p>
          <a:p>
            <a:pPr marL="0" indent="0">
              <a:buNone/>
            </a:pPr>
            <a:r>
              <a:rPr lang="en-US" sz="2000" dirty="0"/>
              <a:t>TOOL-803T: Enabling Mobile apps with ASP.NET </a:t>
            </a:r>
            <a:r>
              <a:rPr lang="en-US" sz="2000" dirty="0" smtClean="0"/>
              <a:t>MVC</a:t>
            </a:r>
            <a:endParaRPr lang="en-US" sz="2000" dirty="0"/>
          </a:p>
          <a:p>
            <a:pPr marL="0" indent="0">
              <a:buNone/>
            </a:pPr>
            <a:r>
              <a:rPr lang="en-US" sz="2000" dirty="0"/>
              <a:t>SAC-807T: Building real-time web apps with </a:t>
            </a:r>
            <a:r>
              <a:rPr lang="en-US" sz="2000" dirty="0" err="1"/>
              <a:t>WebSockets</a:t>
            </a:r>
            <a:r>
              <a:rPr lang="en-US" sz="2000" dirty="0"/>
              <a:t> using IIS, ASP.NET and WCF</a:t>
            </a:r>
          </a:p>
        </p:txBody>
      </p:sp>
      <p:sp>
        <p:nvSpPr>
          <p:cNvPr id="3" name="Rectangle 2"/>
          <p:cNvSpPr/>
          <p:nvPr>
            <p:custDataLst>
              <p:tags r:id="rId5"/>
            </p:custDataLst>
          </p:nvPr>
        </p:nvSpPr>
        <p:spPr bwMode="auto">
          <a:xfrm>
            <a:off x="516572" y="1420813"/>
            <a:ext cx="5484178"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Related sessions</a:t>
            </a:r>
            <a:endParaRPr lang="en-US" sz="3200" dirty="0">
              <a:ln>
                <a:solidFill>
                  <a:schemeClr val="bg1">
                    <a:alpha val="0"/>
                  </a:schemeClr>
                </a:solidFill>
              </a:ln>
              <a:solidFill>
                <a:schemeClr val="bg1"/>
              </a:solidFill>
            </a:endParaRPr>
          </a:p>
        </p:txBody>
      </p:sp>
      <p:sp>
        <p:nvSpPr>
          <p:cNvPr id="8" name="Rectangle 7"/>
          <p:cNvSpPr/>
          <p:nvPr>
            <p:custDataLst>
              <p:tags r:id="rId6"/>
            </p:custDataLst>
          </p:nvPr>
        </p:nvSpPr>
        <p:spPr bwMode="auto">
          <a:xfrm>
            <a:off x="6172835" y="1420813"/>
            <a:ext cx="5503228"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7"/>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9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8"/>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9"/>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Today</a:t>
            </a:r>
            <a:endParaRPr lang="en-US" dirty="0"/>
          </a:p>
        </p:txBody>
      </p:sp>
      <p:sp>
        <p:nvSpPr>
          <p:cNvPr id="8" name="Text Placeholder 7"/>
          <p:cNvSpPr>
            <a:spLocks noGrp="1"/>
          </p:cNvSpPr>
          <p:nvPr>
            <p:ph type="body" sz="quarter" idx="10"/>
          </p:nvPr>
        </p:nvSpPr>
        <p:spPr>
          <a:xfrm>
            <a:off x="519112" y="1695450"/>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432247"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 Placeholder 7"/>
          <p:cNvSpPr txBox="1">
            <a:spLocks/>
          </p:cNvSpPr>
          <p:nvPr/>
        </p:nvSpPr>
        <p:spPr>
          <a:xfrm>
            <a:off x="519112" y="4270260"/>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9"/>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this talk you’ll </a:t>
            </a:r>
            <a:br>
              <a:rPr lang="en-US" dirty="0" smtClean="0"/>
            </a:br>
            <a:r>
              <a:rPr lang="en-US" dirty="0" smtClean="0"/>
              <a:t>learn how</a:t>
            </a:r>
            <a:endParaRPr lang="en-US" dirty="0"/>
          </a:p>
        </p:txBody>
      </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5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clients 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Web API – Best of Both Worlds</a:t>
            </a:r>
            <a:endParaRPr lang="en-US" dirty="0"/>
          </a:p>
        </p:txBody>
      </p:sp>
      <p:sp>
        <p:nvSpPr>
          <p:cNvPr id="9" name="Freeform 8"/>
          <p:cNvSpPr/>
          <p:nvPr/>
        </p:nvSpPr>
        <p:spPr>
          <a:xfrm>
            <a:off x="519112" y="1141412"/>
            <a:ext cx="5350012"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90000"/>
              </a:lnSpc>
              <a:spcBef>
                <a:spcPct val="0"/>
              </a:spcBef>
              <a:spcAft>
                <a:spcPct val="35000"/>
              </a:spcAft>
            </a:pPr>
            <a:r>
              <a:rPr lang="en-US" sz="4000" dirty="0">
                <a:solidFill>
                  <a:schemeClr val="lt1">
                    <a:alpha val="99000"/>
                  </a:schemeClr>
                </a:solidFill>
              </a:rPr>
              <a:t>ASP.NET MVC</a:t>
            </a:r>
          </a:p>
        </p:txBody>
      </p:sp>
      <p:sp>
        <p:nvSpPr>
          <p:cNvPr id="10" name="Freeform 9"/>
          <p:cNvSpPr/>
          <p:nvPr/>
        </p:nvSpPr>
        <p:spPr>
          <a:xfrm>
            <a:off x="519112" y="1810952"/>
            <a:ext cx="5350012" cy="3802190"/>
          </a:xfrm>
          <a:custGeom>
            <a:avLst/>
            <a:gdLst>
              <a:gd name="connsiteX0" fmla="*/ 0 w 1927632"/>
              <a:gd name="connsiteY0" fmla="*/ 0 h 3758837"/>
              <a:gd name="connsiteX1" fmla="*/ 1927632 w 1927632"/>
              <a:gd name="connsiteY1" fmla="*/ 0 h 3758837"/>
              <a:gd name="connsiteX2" fmla="*/ 1927632 w 1927632"/>
              <a:gd name="connsiteY2" fmla="*/ 3758837 h 3758837"/>
              <a:gd name="connsiteX3" fmla="*/ 0 w 1927632"/>
              <a:gd name="connsiteY3" fmla="*/ 3758837 h 3758837"/>
              <a:gd name="connsiteX4" fmla="*/ 0 w 1927632"/>
              <a:gd name="connsiteY4" fmla="*/ 0 h 37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758837">
                <a:moveTo>
                  <a:pt x="0" y="0"/>
                </a:moveTo>
                <a:lnTo>
                  <a:pt x="1927632" y="0"/>
                </a:lnTo>
                <a:lnTo>
                  <a:pt x="1927632" y="3758837"/>
                </a:lnTo>
                <a:lnTo>
                  <a:pt x="0" y="3758837"/>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defTabSz="622300">
              <a:lnSpc>
                <a:spcPct val="90000"/>
              </a:lnSpc>
              <a:spcBef>
                <a:spcPct val="0"/>
              </a:spcBef>
              <a:spcAft>
                <a:spcPct val="15000"/>
              </a:spcAft>
            </a:pPr>
            <a:r>
              <a:rPr lang="en-US" sz="2800" dirty="0">
                <a:solidFill>
                  <a:schemeClr val="tx2">
                    <a:alpha val="99000"/>
                  </a:schemeClr>
                </a:solidFill>
              </a:rPr>
              <a:t>ASP.NET Routing</a:t>
            </a:r>
          </a:p>
          <a:p>
            <a:pPr marL="0" lvl="1" defTabSz="622300">
              <a:lnSpc>
                <a:spcPct val="90000"/>
              </a:lnSpc>
              <a:spcBef>
                <a:spcPct val="0"/>
              </a:spcBef>
              <a:spcAft>
                <a:spcPct val="15000"/>
              </a:spcAft>
            </a:pPr>
            <a:r>
              <a:rPr lang="en-US" sz="2800" dirty="0">
                <a:solidFill>
                  <a:schemeClr val="tx2">
                    <a:alpha val="99000"/>
                  </a:schemeClr>
                </a:solidFill>
              </a:rPr>
              <a:t>Model binding</a:t>
            </a:r>
          </a:p>
          <a:p>
            <a:pPr marL="0" lvl="1" defTabSz="622300">
              <a:lnSpc>
                <a:spcPct val="90000"/>
              </a:lnSpc>
              <a:spcBef>
                <a:spcPct val="0"/>
              </a:spcBef>
              <a:spcAft>
                <a:spcPct val="15000"/>
              </a:spcAft>
            </a:pPr>
            <a:r>
              <a:rPr lang="en-US" sz="2800" dirty="0">
                <a:solidFill>
                  <a:schemeClr val="tx2">
                    <a:alpha val="99000"/>
                  </a:schemeClr>
                </a:solidFill>
              </a:rPr>
              <a:t>Validation</a:t>
            </a:r>
          </a:p>
          <a:p>
            <a:pPr marL="0" lvl="1" defTabSz="622300">
              <a:lnSpc>
                <a:spcPct val="90000"/>
              </a:lnSpc>
              <a:spcBef>
                <a:spcPct val="0"/>
              </a:spcBef>
              <a:spcAft>
                <a:spcPct val="15000"/>
              </a:spcAft>
            </a:pPr>
            <a:r>
              <a:rPr lang="en-US" sz="2800" dirty="0">
                <a:solidFill>
                  <a:schemeClr val="tx2">
                    <a:alpha val="99000"/>
                  </a:schemeClr>
                </a:solidFill>
              </a:rPr>
              <a:t>Filters</a:t>
            </a:r>
          </a:p>
          <a:p>
            <a:pPr marL="0" lvl="1" defTabSz="622300">
              <a:lnSpc>
                <a:spcPct val="90000"/>
              </a:lnSpc>
              <a:spcBef>
                <a:spcPct val="0"/>
              </a:spcBef>
              <a:spcAft>
                <a:spcPct val="15000"/>
              </a:spcAft>
            </a:pPr>
            <a:r>
              <a:rPr lang="en-US" sz="2800" dirty="0">
                <a:solidFill>
                  <a:schemeClr val="tx2">
                    <a:alpha val="99000"/>
                  </a:schemeClr>
                </a:solidFill>
              </a:rPr>
              <a:t>Link generation</a:t>
            </a:r>
          </a:p>
          <a:p>
            <a:pPr marL="0" lvl="1" defTabSz="622300">
              <a:lnSpc>
                <a:spcPct val="90000"/>
              </a:lnSpc>
              <a:spcBef>
                <a:spcPct val="0"/>
              </a:spcBef>
              <a:spcAft>
                <a:spcPct val="15000"/>
              </a:spcAft>
            </a:pPr>
            <a:r>
              <a:rPr lang="en-US" sz="2800" dirty="0">
                <a:solidFill>
                  <a:schemeClr val="tx2">
                    <a:alpha val="99000"/>
                  </a:schemeClr>
                </a:solidFill>
              </a:rPr>
              <a:t>Testability</a:t>
            </a:r>
          </a:p>
          <a:p>
            <a:pPr marL="0" lvl="1" defTabSz="622300">
              <a:lnSpc>
                <a:spcPct val="90000"/>
              </a:lnSpc>
              <a:spcBef>
                <a:spcPct val="0"/>
              </a:spcBef>
              <a:spcAft>
                <a:spcPct val="15000"/>
              </a:spcAft>
            </a:pPr>
            <a:r>
              <a:rPr lang="en-US" sz="2800" dirty="0">
                <a:solidFill>
                  <a:schemeClr val="tx2">
                    <a:alpha val="99000"/>
                  </a:schemeClr>
                </a:solidFill>
              </a:rPr>
              <a:t>Dependency Resolution</a:t>
            </a:r>
          </a:p>
        </p:txBody>
      </p:sp>
      <p:sp>
        <p:nvSpPr>
          <p:cNvPr id="13" name="Freeform 12"/>
          <p:cNvSpPr/>
          <p:nvPr/>
        </p:nvSpPr>
        <p:spPr>
          <a:xfrm>
            <a:off x="6322471" y="1141413"/>
            <a:ext cx="5345653"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90000"/>
              </a:lnSpc>
              <a:spcBef>
                <a:spcPct val="0"/>
              </a:spcBef>
              <a:spcAft>
                <a:spcPct val="35000"/>
              </a:spcAft>
            </a:pPr>
            <a:r>
              <a:rPr lang="en-US" sz="4000" dirty="0">
                <a:solidFill>
                  <a:schemeClr val="lt1">
                    <a:alpha val="99000"/>
                  </a:schemeClr>
                </a:solidFill>
              </a:rPr>
              <a:t>WCF Web API</a:t>
            </a:r>
          </a:p>
        </p:txBody>
      </p:sp>
      <p:sp>
        <p:nvSpPr>
          <p:cNvPr id="14" name="Freeform 13"/>
          <p:cNvSpPr/>
          <p:nvPr/>
        </p:nvSpPr>
        <p:spPr>
          <a:xfrm>
            <a:off x="6322470" y="1810952"/>
            <a:ext cx="5345654" cy="3802190"/>
          </a:xfrm>
          <a:custGeom>
            <a:avLst/>
            <a:gdLst>
              <a:gd name="connsiteX0" fmla="*/ 0 w 1927632"/>
              <a:gd name="connsiteY0" fmla="*/ 0 h 3788195"/>
              <a:gd name="connsiteX1" fmla="*/ 1927632 w 1927632"/>
              <a:gd name="connsiteY1" fmla="*/ 0 h 3788195"/>
              <a:gd name="connsiteX2" fmla="*/ 1927632 w 1927632"/>
              <a:gd name="connsiteY2" fmla="*/ 3788195 h 3788195"/>
              <a:gd name="connsiteX3" fmla="*/ 0 w 1927632"/>
              <a:gd name="connsiteY3" fmla="*/ 3788195 h 3788195"/>
              <a:gd name="connsiteX4" fmla="*/ 0 w 1927632"/>
              <a:gd name="connsiteY4" fmla="*/ 0 h 3788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788195">
                <a:moveTo>
                  <a:pt x="0" y="0"/>
                </a:moveTo>
                <a:lnTo>
                  <a:pt x="1927632" y="0"/>
                </a:lnTo>
                <a:lnTo>
                  <a:pt x="1927632" y="3788195"/>
                </a:lnTo>
                <a:lnTo>
                  <a:pt x="0" y="3788195"/>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defTabSz="622300">
              <a:lnSpc>
                <a:spcPct val="90000"/>
              </a:lnSpc>
              <a:spcBef>
                <a:spcPct val="0"/>
              </a:spcBef>
              <a:spcAft>
                <a:spcPct val="15000"/>
              </a:spcAft>
            </a:pPr>
            <a:r>
              <a:rPr lang="en-US" sz="2800" dirty="0">
                <a:solidFill>
                  <a:schemeClr val="tx2">
                    <a:alpha val="99000"/>
                  </a:schemeClr>
                </a:solidFill>
              </a:rPr>
              <a:t>Modern HTTP programming model</a:t>
            </a:r>
          </a:p>
          <a:p>
            <a:pPr marL="0" lvl="1" defTabSz="622300">
              <a:lnSpc>
                <a:spcPct val="90000"/>
              </a:lnSpc>
              <a:spcBef>
                <a:spcPct val="0"/>
              </a:spcBef>
              <a:spcAft>
                <a:spcPct val="15000"/>
              </a:spcAft>
            </a:pPr>
            <a:r>
              <a:rPr lang="en-US" sz="2800" dirty="0">
                <a:solidFill>
                  <a:schemeClr val="tx2">
                    <a:alpha val="99000"/>
                  </a:schemeClr>
                </a:solidFill>
              </a:rPr>
              <a:t>Formatting, content negotiation</a:t>
            </a:r>
          </a:p>
          <a:p>
            <a:pPr marL="0" lvl="1" defTabSz="622300">
              <a:lnSpc>
                <a:spcPct val="90000"/>
              </a:lnSpc>
              <a:spcBef>
                <a:spcPct val="0"/>
              </a:spcBef>
              <a:spcAft>
                <a:spcPct val="15000"/>
              </a:spcAft>
            </a:pPr>
            <a:r>
              <a:rPr lang="en-US" sz="2800" dirty="0">
                <a:solidFill>
                  <a:schemeClr val="tx2">
                    <a:alpha val="99000"/>
                  </a:schemeClr>
                </a:solidFill>
              </a:rPr>
              <a:t>Task-based </a:t>
            </a:r>
            <a:r>
              <a:rPr lang="en-US" sz="2800" dirty="0" err="1">
                <a:solidFill>
                  <a:schemeClr val="tx2">
                    <a:alpha val="99000"/>
                  </a:schemeClr>
                </a:solidFill>
              </a:rPr>
              <a:t>async</a:t>
            </a:r>
            <a:endParaRPr lang="en-US" sz="2800" dirty="0">
              <a:solidFill>
                <a:schemeClr val="tx2">
                  <a:alpha val="99000"/>
                </a:schemeClr>
              </a:solidFill>
            </a:endParaRPr>
          </a:p>
          <a:p>
            <a:pPr marL="0" lvl="1" defTabSz="622300">
              <a:lnSpc>
                <a:spcPct val="90000"/>
              </a:lnSpc>
              <a:spcBef>
                <a:spcPct val="0"/>
              </a:spcBef>
              <a:spcAft>
                <a:spcPct val="15000"/>
              </a:spcAft>
            </a:pPr>
            <a:r>
              <a:rPr lang="en-US" sz="2800" dirty="0">
                <a:solidFill>
                  <a:schemeClr val="tx2">
                    <a:alpha val="99000"/>
                  </a:schemeClr>
                </a:solidFill>
              </a:rPr>
              <a:t>Server-side query composition</a:t>
            </a:r>
          </a:p>
          <a:p>
            <a:pPr marL="0" lvl="1" defTabSz="622300">
              <a:lnSpc>
                <a:spcPct val="90000"/>
              </a:lnSpc>
              <a:spcBef>
                <a:spcPct val="0"/>
              </a:spcBef>
              <a:spcAft>
                <a:spcPct val="15000"/>
              </a:spcAft>
            </a:pPr>
            <a:r>
              <a:rPr lang="en-US" sz="2800" dirty="0">
                <a:solidFill>
                  <a:schemeClr val="tx2">
                    <a:alpha val="99000"/>
                  </a:schemeClr>
                </a:solidFill>
              </a:rPr>
              <a:t>Test client, help page </a:t>
            </a:r>
          </a:p>
          <a:p>
            <a:pPr marL="0" lvl="1" defTabSz="622300">
              <a:lnSpc>
                <a:spcPct val="90000"/>
              </a:lnSpc>
              <a:spcBef>
                <a:spcPct val="0"/>
              </a:spcBef>
              <a:spcAft>
                <a:spcPct val="15000"/>
              </a:spcAft>
            </a:pPr>
            <a:r>
              <a:rPr lang="en-US" sz="2800" dirty="0">
                <a:solidFill>
                  <a:schemeClr val="tx2">
                    <a:alpha val="99000"/>
                  </a:schemeClr>
                </a:solidFill>
              </a:rPr>
              <a:t>Self-host</a:t>
            </a:r>
          </a:p>
        </p:txBody>
      </p:sp>
      <p:sp>
        <p:nvSpPr>
          <p:cNvPr id="17" name="Rectangle 16"/>
          <p:cNvSpPr/>
          <p:nvPr/>
        </p:nvSpPr>
        <p:spPr bwMode="auto">
          <a:xfrm>
            <a:off x="519112" y="5613142"/>
            <a:ext cx="11149013" cy="627321"/>
          </a:xfrm>
          <a:prstGeom prst="rect">
            <a:avLst/>
          </a:prstGeom>
          <a:solidFill>
            <a:schemeClr val="tx2"/>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4000" dirty="0" smtClean="0">
              <a:gradFill>
                <a:gsLst>
                  <a:gs pos="0">
                    <a:srgbClr val="FFFFFF"/>
                  </a:gs>
                  <a:gs pos="100000">
                    <a:srgbClr val="FFFFFF"/>
                  </a:gs>
                </a:gsLst>
                <a:lin ang="5400000" scaled="0"/>
              </a:gradFill>
            </a:endParaRPr>
          </a:p>
        </p:txBody>
      </p:sp>
      <p:cxnSp>
        <p:nvCxnSpPr>
          <p:cNvPr id="19" name="Straight Connector 18"/>
          <p:cNvCxnSpPr/>
          <p:nvPr/>
        </p:nvCxnSpPr>
        <p:spPr>
          <a:xfrm>
            <a:off x="6095798" y="1141412"/>
            <a:ext cx="0" cy="4706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74099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6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1557655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9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Building a Read Only Web API</a:t>
            </a:r>
            <a:endParaRPr lang="en-US" dirty="0"/>
          </a:p>
        </p:txBody>
      </p:sp>
      <p:sp>
        <p:nvSpPr>
          <p:cNvPr id="6" name="Content Placeholder 5"/>
          <p:cNvSpPr>
            <a:spLocks noGrp="1"/>
          </p:cNvSpPr>
          <p:nvPr>
            <p:ph type="body" sz="quarter" idx="10"/>
            <p:custDataLst>
              <p:tags r:id="rId4"/>
            </p:custDataLst>
          </p:nvPr>
        </p:nvSpPr>
        <p:spPr>
          <a:xfrm>
            <a:off x="519112" y="1420813"/>
            <a:ext cx="11149013" cy="2523768"/>
          </a:xfrm>
        </p:spPr>
        <p:txBody>
          <a:bodyPr/>
          <a:lstStyle/>
          <a:p>
            <a:pPr>
              <a:spcAft>
                <a:spcPts val="1200"/>
              </a:spcAft>
            </a:pPr>
            <a:r>
              <a:rPr lang="en-US" sz="4000" dirty="0" err="1" smtClean="0">
                <a:solidFill>
                  <a:schemeClr val="accent2">
                    <a:alpha val="99000"/>
                  </a:schemeClr>
                </a:solidFill>
                <a:latin typeface="Segoe UI Light" pitchFamily="34" charset="0"/>
              </a:rPr>
              <a:t>WebApi</a:t>
            </a:r>
            <a:r>
              <a:rPr lang="en-US" sz="4000" dirty="0" smtClean="0">
                <a:solidFill>
                  <a:schemeClr val="accent2">
                    <a:alpha val="99000"/>
                  </a:schemeClr>
                </a:solidFill>
                <a:latin typeface="Segoe UI Light" pitchFamily="34" charset="0"/>
              </a:rPr>
              <a:t> and </a:t>
            </a:r>
            <a:r>
              <a:rPr lang="en-US" sz="4000" dirty="0" err="1" smtClean="0">
                <a:solidFill>
                  <a:schemeClr val="accent2">
                    <a:alpha val="99000"/>
                  </a:schemeClr>
                </a:solidFill>
                <a:latin typeface="Segoe UI Light" pitchFamily="34" charset="0"/>
              </a:rPr>
              <a:t>WebApi.Enhancements</a:t>
            </a:r>
            <a:r>
              <a:rPr lang="en-US" sz="4000" dirty="0" smtClean="0">
                <a:solidFill>
                  <a:schemeClr val="accent2">
                    <a:alpha val="99000"/>
                  </a:schemeClr>
                </a:solidFill>
                <a:latin typeface="Segoe UI Light" pitchFamily="34" charset="0"/>
              </a:rPr>
              <a:t> </a:t>
            </a:r>
            <a:r>
              <a:rPr lang="en-US" sz="4000" dirty="0" err="1" smtClean="0">
                <a:solidFill>
                  <a:schemeClr val="accent2">
                    <a:alpha val="99000"/>
                  </a:schemeClr>
                </a:solidFill>
                <a:latin typeface="Segoe UI Light" pitchFamily="34" charset="0"/>
              </a:rPr>
              <a:t>nugets</a:t>
            </a:r>
            <a:endParaRPr lang="en-US" sz="4000" dirty="0" smtClean="0">
              <a:solidFill>
                <a:schemeClr val="accent2">
                  <a:alpha val="99000"/>
                </a:schemeClr>
              </a:solidFill>
              <a:latin typeface="Segoe UI Light" pitchFamily="34" charset="0"/>
            </a:endParaRPr>
          </a:p>
          <a:p>
            <a:pPr>
              <a:spcAft>
                <a:spcPts val="1200"/>
              </a:spcAft>
            </a:pPr>
            <a:r>
              <a:rPr lang="en-US" sz="4000" dirty="0" err="1" smtClean="0">
                <a:solidFill>
                  <a:schemeClr val="tx2">
                    <a:alpha val="99000"/>
                  </a:schemeClr>
                </a:solidFill>
                <a:latin typeface="Segoe UI Light" pitchFamily="34" charset="0"/>
              </a:rPr>
              <a:t>WebGet</a:t>
            </a:r>
            <a:r>
              <a:rPr lang="en-US" sz="4000" dirty="0" smtClean="0">
                <a:solidFill>
                  <a:schemeClr val="tx2">
                    <a:alpha val="99000"/>
                  </a:schemeClr>
                </a:solidFill>
                <a:latin typeface="Segoe UI Light" pitchFamily="34" charset="0"/>
              </a:rPr>
              <a:t> attribute defines the URI template</a:t>
            </a:r>
          </a:p>
          <a:p>
            <a:pPr>
              <a:spcAft>
                <a:spcPts val="1200"/>
              </a:spcAft>
            </a:pPr>
            <a:r>
              <a:rPr lang="en-US" sz="4000" dirty="0" smtClean="0">
                <a:solidFill>
                  <a:schemeClr val="accent2">
                    <a:alpha val="99000"/>
                  </a:schemeClr>
                </a:solidFill>
                <a:latin typeface="Segoe UI Light" pitchFamily="34" charset="0"/>
              </a:rPr>
              <a:t>Return </a:t>
            </a:r>
            <a:r>
              <a:rPr lang="en-US" sz="4000" dirty="0" err="1" smtClean="0">
                <a:solidFill>
                  <a:schemeClr val="accent2">
                    <a:alpha val="99000"/>
                  </a:schemeClr>
                </a:solidFill>
                <a:latin typeface="Segoe UI Light" pitchFamily="34" charset="0"/>
              </a:rPr>
              <a:t>JsonValue</a:t>
            </a:r>
            <a:r>
              <a:rPr lang="en-US" sz="4000" dirty="0" smtClean="0">
                <a:solidFill>
                  <a:schemeClr val="accent2">
                    <a:alpha val="99000"/>
                  </a:schemeClr>
                </a:solidFill>
                <a:latin typeface="Segoe UI Light" pitchFamily="34" charset="0"/>
              </a:rPr>
              <a:t>/List&lt;</a:t>
            </a:r>
            <a:r>
              <a:rPr lang="en-US" sz="4000" dirty="0" err="1" smtClean="0">
                <a:solidFill>
                  <a:schemeClr val="accent2">
                    <a:alpha val="99000"/>
                  </a:schemeClr>
                </a:solidFill>
                <a:latin typeface="Segoe UI Light" pitchFamily="34" charset="0"/>
              </a:rPr>
              <a:t>JsonValue</a:t>
            </a:r>
            <a:r>
              <a:rPr lang="en-US" sz="4000" dirty="0" smtClean="0">
                <a:solidFill>
                  <a:schemeClr val="accent2">
                    <a:alpha val="99000"/>
                  </a:schemeClr>
                </a:solidFill>
                <a:latin typeface="Segoe UI Light" pitchFamily="34" charset="0"/>
              </a:rPr>
              <a:t>&gt;,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you don’t have to craft a CLR type</a:t>
            </a:r>
            <a:endParaRPr lang="en-US" sz="4000" dirty="0">
              <a:solidFill>
                <a:schemeClr val="accent2">
                  <a:alpha val="99000"/>
                </a:schemeClr>
              </a:solidFill>
              <a:latin typeface="Segoe UI Light" pitchFamily="34" charset="0"/>
            </a:endParaRPr>
          </a:p>
        </p:txBody>
      </p:sp>
      <p:sp>
        <p:nvSpPr>
          <p:cNvPr id="8" name="Freeform 15"/>
          <p:cNvSpPr>
            <a:spLocks noEditPoints="1"/>
          </p:cNvSpPr>
          <p:nvPr/>
        </p:nvSpPr>
        <p:spPr bwMode="black">
          <a:xfrm>
            <a:off x="8122722" y="3056095"/>
            <a:ext cx="3553341" cy="355743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84417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1111866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2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Manipulating HTTP Responses</a:t>
            </a:r>
            <a:endParaRPr lang="en-US" dirty="0"/>
          </a:p>
        </p:txBody>
      </p:sp>
      <p:sp>
        <p:nvSpPr>
          <p:cNvPr id="3" name="Content Placeholder 2"/>
          <p:cNvSpPr>
            <a:spLocks noGrp="1"/>
          </p:cNvSpPr>
          <p:nvPr>
            <p:ph type="body" sz="quarter" idx="10"/>
            <p:custDataLst>
              <p:tags r:id="rId4"/>
            </p:custDataLst>
          </p:nvPr>
        </p:nvSpPr>
        <p:spPr>
          <a:xfrm>
            <a:off x="519112" y="1420813"/>
            <a:ext cx="11149013" cy="2677656"/>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Enable client/intermediary caching</a:t>
            </a:r>
          </a:p>
          <a:p>
            <a:pPr>
              <a:spcAft>
                <a:spcPts val="1200"/>
              </a:spcAft>
            </a:pPr>
            <a:r>
              <a:rPr lang="en-US" sz="4000" dirty="0" smtClean="0">
                <a:latin typeface="Segoe UI Light" pitchFamily="34" charset="0"/>
              </a:rPr>
              <a:t>Handle status codes</a:t>
            </a:r>
          </a:p>
          <a:p>
            <a:pPr>
              <a:spcAft>
                <a:spcPts val="1200"/>
              </a:spcAft>
            </a:pPr>
            <a:r>
              <a:rPr lang="en-US" sz="4000" dirty="0" smtClean="0">
                <a:latin typeface="Segoe UI Light" pitchFamily="34" charset="0"/>
              </a:rPr>
              <a:t>Add links via link headers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11"/>
          <p:cNvSpPr>
            <a:spLocks noEditPoints="1"/>
          </p:cNvSpPr>
          <p:nvPr/>
        </p:nvSpPr>
        <p:spPr bwMode="black">
          <a:xfrm>
            <a:off x="9388928" y="1420813"/>
            <a:ext cx="1970286" cy="196977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527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aLVBTil106AYcP2AnS.S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9dvtyxWpp0CdEoSZi8Tws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_Pszj1n_k2PtFQpNAvv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diBGREGYUyD87tle3QSu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Hwo.nmqM0iBA0avCUp4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d4WNPWv.EyHrf3DUN_S4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jiEg.rS2Uaogoku2rjz_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I4sl5BEAEKj9CcRq8cy8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ph_AIEKW0KQWitR1s9Dg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kUigVkQ.IU6phTmEZ18cY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wgbhBd.nWkWdmr2qQqDVQ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AQsRj6BqEq3oQvGVbp9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KUstBeC70WBazl73kpDY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230e9df3-be65-4c73-a93b-d1236ebd677e"/>
    <ds:schemaRef ds:uri="http://schemas.microsoft.com/office/2006/metadata/properties"/>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2938</TotalTime>
  <Words>459</Words>
  <Application>Microsoft Office PowerPoint</Application>
  <PresentationFormat>Custom</PresentationFormat>
  <Paragraphs>169</Paragraphs>
  <Slides>33</Slides>
  <Notes>31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1" baseType="lpstr">
      <vt:lpstr>Arial</vt:lpstr>
      <vt:lpstr>Segoe UI Light</vt:lpstr>
      <vt:lpstr>Segoe UI</vt:lpstr>
      <vt:lpstr>Segoe Light</vt:lpstr>
      <vt:lpstr>Consolas</vt:lpstr>
      <vt:lpstr>MS1444_Windows Azure Template 16x9_r08b</vt:lpstr>
      <vt:lpstr>White with Consolas font for code slides</vt:lpstr>
      <vt:lpstr>think-cell Slide</vt:lpstr>
      <vt:lpstr>WebCamps Online</vt:lpstr>
      <vt:lpstr>Building a Service Layer with ASP.NET Web API</vt:lpstr>
      <vt:lpstr>Agenda </vt:lpstr>
      <vt:lpstr>Today</vt:lpstr>
      <vt:lpstr>Building a Read Only Web API</vt:lpstr>
      <vt:lpstr>ASP.NET Web API – Best of Both Worlds</vt:lpstr>
      <vt:lpstr>Building a read only Web API</vt:lpstr>
      <vt:lpstr>Building a Read Only Web API</vt:lpstr>
      <vt:lpstr>Manipulating HTTP Responses</vt:lpstr>
      <vt:lpstr>Manipulating HTTP responses</vt:lpstr>
      <vt:lpstr>Manipulating HTTP Responses</vt:lpstr>
      <vt:lpstr>Making an API Updatable</vt:lpstr>
      <vt:lpstr>Making an  API updatable</vt:lpstr>
      <vt:lpstr>Making an API Updatable</vt:lpstr>
      <vt:lpstr>Supporting HTML File Upload</vt:lpstr>
      <vt:lpstr>HTML file upload</vt:lpstr>
      <vt:lpstr>Support HTML File Upload</vt:lpstr>
      <vt:lpstr>Configuring Your Web API</vt:lpstr>
      <vt:lpstr>Configuring your  Web API</vt:lpstr>
      <vt:lpstr>Configuring Your Web API</vt:lpstr>
      <vt:lpstr>PowerPoint Presentation</vt:lpstr>
      <vt:lpstr>Configuring Media Type Formatters </vt:lpstr>
      <vt:lpstr>Configuring media type formatters</vt:lpstr>
      <vt:lpstr>Configuring Media Type Formatters</vt:lpstr>
      <vt:lpstr>PowerPoint Presentation</vt:lpstr>
      <vt:lpstr>What Else is on Our Road Map</vt:lpstr>
      <vt:lpstr>PowerPoint Presentation</vt:lpstr>
      <vt:lpstr>Homepage: asp.net/web-api</vt:lpstr>
      <vt:lpstr>Find Us on Nuget</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271</cp:revision>
  <cp:lastPrinted>2011-10-11T14:25:22Z</cp:lastPrinted>
  <dcterms:created xsi:type="dcterms:W3CDTF">2011-03-29T16:07:22Z</dcterms:created>
  <dcterms:modified xsi:type="dcterms:W3CDTF">2012-04-05T22:49:35Z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