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5"/>
  </p:notesMasterIdLst>
  <p:handoutMasterIdLst>
    <p:handoutMasterId r:id="rId36"/>
  </p:handoutMasterIdLst>
  <p:sldIdLst>
    <p:sldId id="301" r:id="rId6"/>
    <p:sldId id="256" r:id="rId7"/>
    <p:sldId id="294" r:id="rId8"/>
    <p:sldId id="267" r:id="rId9"/>
    <p:sldId id="269" r:id="rId10"/>
    <p:sldId id="291" r:id="rId11"/>
    <p:sldId id="270" r:id="rId12"/>
    <p:sldId id="271" r:id="rId13"/>
    <p:sldId id="299" r:id="rId14"/>
    <p:sldId id="295" r:id="rId15"/>
    <p:sldId id="273" r:id="rId16"/>
    <p:sldId id="289" r:id="rId17"/>
    <p:sldId id="296" r:id="rId18"/>
    <p:sldId id="274" r:id="rId19"/>
    <p:sldId id="297" r:id="rId20"/>
    <p:sldId id="277" r:id="rId21"/>
    <p:sldId id="278" r:id="rId22"/>
    <p:sldId id="300" r:id="rId23"/>
    <p:sldId id="279" r:id="rId24"/>
    <p:sldId id="280" r:id="rId25"/>
    <p:sldId id="281" r:id="rId26"/>
    <p:sldId id="292" r:id="rId27"/>
    <p:sldId id="298" r:id="rId28"/>
    <p:sldId id="293" r:id="rId29"/>
    <p:sldId id="285" r:id="rId30"/>
    <p:sldId id="286" r:id="rId31"/>
    <p:sldId id="287" r:id="rId32"/>
    <p:sldId id="288" r:id="rId33"/>
    <p:sldId id="266" r:id="rId34"/>
  </p:sldIdLst>
  <p:sldSz cx="12188825" cy="6858000"/>
  <p:notesSz cx="6858000" cy="9144000"/>
  <p:embeddedFontLst>
    <p:embeddedFont>
      <p:font typeface="Segoe Light" pitchFamily="34" charset="0"/>
      <p:regular r:id="rId37"/>
      <p:italic r:id="rId38"/>
    </p:embeddedFont>
    <p:embeddedFont>
      <p:font typeface="Segoe UI Light" pitchFamily="34" charset="0"/>
      <p:regular r:id="rId39"/>
    </p:embeddedFont>
    <p:embeddedFont>
      <p:font typeface="Segoe UI" pitchFamily="34" charset="0"/>
      <p:regular r:id="rId40"/>
      <p:bold r:id="rId41"/>
      <p:italic r:id="rId42"/>
      <p:boldItalic r:id="rId43"/>
    </p:embeddedFont>
    <p:embeddedFont>
      <p:font typeface="Consolas" pitchFamily="49" charset="0"/>
      <p:regular r:id="rId44"/>
      <p:bold r:id="rId45"/>
      <p:italic r:id="rId46"/>
      <p:boldItalic r:id="rId47"/>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1492" autoAdjust="0"/>
  </p:normalViewPr>
  <p:slideViewPr>
    <p:cSldViewPr snapToGrid="0">
      <p:cViewPr varScale="1">
        <p:scale>
          <a:sx n="101" d="100"/>
          <a:sy n="101" d="100"/>
        </p:scale>
        <p:origin x="-528" y="-8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646760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dirty="0" smtClean="0"/>
              <a:t>Windows Azure </a:t>
            </a:r>
            <a:r>
              <a:rPr lang="en-US" dirty="0"/>
              <a:t>Session State</a:t>
            </a:r>
          </a:p>
        </p:txBody>
      </p:sp>
      <p:sp>
        <p:nvSpPr>
          <p:cNvPr id="99" name="Content Placeholder 55"/>
          <p:cNvSpPr>
            <a:spLocks noGrp="1"/>
          </p:cNvSpPr>
          <p:nvPr>
            <p:ph type="body" sz="quarter" idx="10"/>
          </p:nvPr>
        </p:nvSpPr>
        <p:spPr>
          <a:xfrm>
            <a:off x="519113" y="1120350"/>
            <a:ext cx="11161712" cy="775597"/>
          </a:xfrm>
        </p:spPr>
        <p:txBody>
          <a:bodyPr/>
          <a:lstStyle/>
          <a:p>
            <a:r>
              <a:rPr lang="en-US" sz="2800" dirty="0"/>
              <a:t>Windows Azure Load Balancer uses round-robin allocation. Session state must persist to client or storage on every request</a:t>
            </a:r>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pic>
        <p:nvPicPr>
          <p:cNvPr id="65" name="Picture 64"/>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a:latin typeface="Segoe UI Light" pitchFamily="34" charset="0"/>
              </a:rPr>
              <a:t>Windows Azure </a:t>
            </a:r>
            <a:r>
              <a:rPr lang="en-US" sz="2800" spc="-51" dirty="0" smtClean="0">
                <a:latin typeface="Segoe UI Light" pitchFamily="34" charset="0"/>
              </a:rPr>
              <a:t>Caching</a:t>
            </a:r>
            <a:endParaRPr lang="en-US" sz="2800" spc="-51" dirty="0">
              <a:latin typeface="Segoe UI Light" pitchFamily="34" charset="0"/>
            </a:endParaRPr>
          </a:p>
          <a:p>
            <a:pPr marL="0" lvl="1" indent="0">
              <a:buNone/>
            </a:pPr>
            <a:r>
              <a:rPr lang="en-US" sz="2800" spc="-51" dirty="0">
                <a:latin typeface="Segoe UI Light" pitchFamily="34" charset="0"/>
              </a:rPr>
              <a:t>SQL 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Caching</a:t>
            </a:r>
          </a:p>
        </p:txBody>
      </p:sp>
      <p:sp>
        <p:nvSpPr>
          <p:cNvPr id="3" name="Content Placeholder 2"/>
          <p:cNvSpPr>
            <a:spLocks noGrp="1"/>
          </p:cNvSpPr>
          <p:nvPr>
            <p:ph type="body" sz="quarter" idx="10"/>
          </p:nvPr>
        </p:nvSpPr>
        <p:spPr>
          <a:xfrm>
            <a:off x="508000" y="1447799"/>
            <a:ext cx="11160125" cy="4579715"/>
          </a:xfrm>
        </p:spPr>
        <p:txBody>
          <a:bodyPr/>
          <a:lstStyle/>
          <a:p>
            <a:pPr marL="0" indent="0" defTabSz="914325">
              <a:spcBef>
                <a:spcPts val="0"/>
              </a:spcBef>
              <a:spcAft>
                <a:spcPts val="1800"/>
              </a:spcAft>
              <a:buNone/>
            </a:pPr>
            <a:r>
              <a:rPr lang="en-US" sz="3600" dirty="0">
                <a:solidFill>
                  <a:schemeClr val="accent2">
                    <a:alpha val="99000"/>
                  </a:schemeClr>
                </a:solidFill>
              </a:rPr>
              <a:t>Using Windows Azure Caching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as </a:t>
            </a:r>
            <a:r>
              <a:rPr lang="en-US" sz="3600" dirty="0">
                <a:solidFill>
                  <a:schemeClr val="accent2">
                    <a:alpha val="99000"/>
                  </a:schemeClr>
                </a:solidFill>
              </a:rPr>
              <a:t>the session store</a:t>
            </a:r>
          </a:p>
          <a:p>
            <a:pPr marL="0" indent="0" defTabSz="914325">
              <a:spcBef>
                <a:spcPts val="0"/>
              </a:spcBef>
              <a:spcAft>
                <a:spcPts val="1800"/>
              </a:spcAft>
              <a:buNone/>
            </a:pPr>
            <a:r>
              <a:rPr lang="en-US" sz="3600" dirty="0"/>
              <a:t>In-memory, distributed cache</a:t>
            </a:r>
          </a:p>
          <a:p>
            <a:pPr marL="0" indent="0" defTabSz="914325">
              <a:spcBef>
                <a:spcPts val="0"/>
              </a:spcBef>
              <a:spcAft>
                <a:spcPts val="1800"/>
              </a:spcAft>
              <a:buNone/>
            </a:pPr>
            <a:r>
              <a:rPr lang="en-US" sz="3600" dirty="0">
                <a:solidFill>
                  <a:schemeClr val="accent2">
                    <a:alpha val="99000"/>
                  </a:schemeClr>
                </a:solidFill>
              </a:rPr>
              <a:t>Based on Windows Server </a:t>
            </a:r>
            <a:r>
              <a:rPr lang="en-US" sz="3600" dirty="0" smtClean="0">
                <a:solidFill>
                  <a:schemeClr val="accent2">
                    <a:alpha val="99000"/>
                  </a:schemeClr>
                </a:solidFill>
              </a:rPr>
              <a:t>Caching</a:t>
            </a:r>
            <a:endParaRPr lang="en-US" sz="3600" dirty="0">
              <a:solidFill>
                <a:schemeClr val="accent2">
                  <a:alpha val="99000"/>
                </a:schemeClr>
              </a:solidFill>
            </a:endParaRPr>
          </a:p>
          <a:p>
            <a:pPr marL="0" indent="0" defTabSz="914325">
              <a:spcBef>
                <a:spcPts val="0"/>
              </a:spcBef>
              <a:spcAft>
                <a:spcPts val="1800"/>
              </a:spcAft>
              <a:buNone/>
            </a:pPr>
            <a:r>
              <a:rPr lang="en-US" sz="3600" dirty="0" err="1" smtClean="0"/>
              <a:t>Microsoft.Web.DistributedCache</a:t>
            </a:r>
            <a:r>
              <a:rPr lang="en-US" sz="3600" dirty="0" smtClean="0"/>
              <a:t> </a:t>
            </a:r>
            <a:br>
              <a:rPr lang="en-US" sz="3600" dirty="0" smtClean="0"/>
            </a:br>
            <a:r>
              <a:rPr lang="en-US" sz="3600" dirty="0" smtClean="0"/>
              <a:t>assembly </a:t>
            </a:r>
            <a:r>
              <a:rPr lang="en-US" sz="3600" dirty="0"/>
              <a:t>found in the SDK</a:t>
            </a:r>
          </a:p>
          <a:p>
            <a:pPr marL="0" indent="0" defTabSz="914325">
              <a:spcBef>
                <a:spcPts val="0"/>
              </a:spcBef>
              <a:spcAft>
                <a:spcPts val="1800"/>
              </a:spcAft>
              <a:buNone/>
            </a:pPr>
            <a:r>
              <a:rPr lang="en-US" sz="3600" dirty="0">
                <a:solidFill>
                  <a:schemeClr val="accent2">
                    <a:alpha val="99000"/>
                  </a:schemeClr>
                </a:solidFill>
              </a:rPr>
              <a:t>Enable ASP.NET 4 Session Compression</a:t>
            </a:r>
          </a:p>
        </p:txBody>
      </p:sp>
      <p:sp>
        <p:nvSpPr>
          <p:cNvPr id="4" name="Rectangle 3"/>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10" name="Group 9"/>
          <p:cNvGrpSpPr/>
          <p:nvPr/>
        </p:nvGrpSpPr>
        <p:grpSpPr>
          <a:xfrm>
            <a:off x="8560110" y="854279"/>
            <a:ext cx="3008493" cy="2447543"/>
            <a:chOff x="1441963" y="3721616"/>
            <a:chExt cx="1891282" cy="1538642"/>
          </a:xfrm>
        </p:grpSpPr>
        <p:sp>
          <p:nvSpPr>
            <p:cNvPr id="8" name="Freeform 86"/>
            <p:cNvSpPr>
              <a:spLocks noEditPoints="1"/>
            </p:cNvSpPr>
            <p:nvPr/>
          </p:nvSpPr>
          <p:spPr bwMode="black">
            <a:xfrm>
              <a:off x="1441963" y="3871679"/>
              <a:ext cx="1380936" cy="13885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Freeform 88"/>
            <p:cNvSpPr>
              <a:spLocks noEditPoints="1"/>
            </p:cNvSpPr>
            <p:nvPr/>
          </p:nvSpPr>
          <p:spPr bwMode="black">
            <a:xfrm>
              <a:off x="2632770" y="3721616"/>
              <a:ext cx="700475" cy="754315"/>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137392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bwMode="auto">
          <a:xfrm>
            <a:off x="3091349" y="5715000"/>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rPr>
              <a:t> </a:t>
            </a:r>
          </a:p>
        </p:txBody>
      </p:sp>
      <p:sp>
        <p:nvSpPr>
          <p:cNvPr id="107" name="Rectangle 106"/>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a:solidFill>
                  <a:schemeClr val="tx2">
                    <a:alpha val="99000"/>
                  </a:schemeClr>
                </a:solidFill>
              </a:rPr>
              <a:t>AppFabric </a:t>
            </a:r>
            <a:r>
              <a:rPr lang="en-US" dirty="0" smtClean="0">
                <a:solidFill>
                  <a:schemeClr val="tx2">
                    <a:alpha val="99000"/>
                  </a:schemeClr>
                </a:solidFill>
              </a:rPr>
              <a:t/>
            </a:r>
            <a:br>
              <a:rPr lang="en-US" dirty="0" smtClean="0">
                <a:solidFill>
                  <a:schemeClr val="tx2">
                    <a:alpha val="99000"/>
                  </a:schemeClr>
                </a:solidFill>
              </a:rPr>
            </a:br>
            <a:r>
              <a:rPr lang="en-US" dirty="0" smtClean="0">
                <a:solidFill>
                  <a:schemeClr val="tx2">
                    <a:alpha val="99000"/>
                  </a:schemeClr>
                </a:solidFill>
              </a:rPr>
              <a:t>Caching</a:t>
            </a:r>
            <a:endParaRPr lang="en-US" dirty="0">
              <a:solidFill>
                <a:schemeClr val="tx2">
                  <a:alpha val="99000"/>
                </a:schemeClr>
              </a:solidFill>
            </a:endParaRPr>
          </a:p>
        </p:txBody>
      </p:sp>
      <p:grpSp>
        <p:nvGrpSpPr>
          <p:cNvPr id="21" name="Group 20"/>
          <p:cNvGrpSpPr/>
          <p:nvPr/>
        </p:nvGrpSpPr>
        <p:grpSpPr>
          <a:xfrm>
            <a:off x="3091349" y="5715000"/>
            <a:ext cx="6006126" cy="914400"/>
            <a:chOff x="3091349" y="5715000"/>
            <a:chExt cx="6006126" cy="914400"/>
          </a:xfrm>
        </p:grpSpPr>
        <p:sp>
          <p:nvSpPr>
            <p:cNvPr id="118" name="Rounded Rectangle 117"/>
            <p:cNvSpPr/>
            <p:nvPr/>
          </p:nvSpPr>
          <p:spPr bwMode="auto">
            <a:xfrm>
              <a:off x="3091349" y="5715000"/>
              <a:ext cx="6006126" cy="914400"/>
            </a:xfrm>
            <a:prstGeom prst="roundRect">
              <a:avLst>
                <a:gd name="adj" fmla="val 0"/>
              </a:avLst>
            </a:prstGeom>
            <a:solidFill>
              <a:schemeClr val="accent6"/>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rPr>
                <a:t> </a:t>
              </a:r>
            </a:p>
          </p:txBody>
        </p:sp>
        <p:sp>
          <p:nvSpPr>
            <p:cNvPr id="119" name="Rectangle 118"/>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smtClean="0">
                  <a:solidFill>
                    <a:schemeClr val="bg1">
                      <a:alpha val="99000"/>
                    </a:schemeClr>
                  </a:solidFill>
                </a:rPr>
                <a:t>Caching</a:t>
              </a:r>
              <a:endParaRPr lang="en-US" dirty="0">
                <a:solidFill>
                  <a:schemeClr val="bg1">
                    <a:alpha val="99000"/>
                  </a:schemeClr>
                </a:solidFill>
              </a:endParaRPr>
            </a:p>
          </p:txBody>
        </p:sp>
      </p:grpSp>
      <p:sp>
        <p:nvSpPr>
          <p:cNvPr id="34" name="Title 33"/>
          <p:cNvSpPr>
            <a:spLocks noGrp="1"/>
          </p:cNvSpPr>
          <p:nvPr>
            <p:ph type="title"/>
          </p:nvPr>
        </p:nvSpPr>
        <p:spPr/>
        <p:txBody>
          <a:bodyPr/>
          <a:lstStyle/>
          <a:p>
            <a:r>
              <a:rPr lang="en-US" dirty="0" smtClean="0"/>
              <a:t>Caching </a:t>
            </a:r>
            <a:r>
              <a:rPr lang="en-US" dirty="0"/>
              <a:t>Session State</a:t>
            </a:r>
          </a:p>
        </p:txBody>
      </p:sp>
      <p:sp>
        <p:nvSpPr>
          <p:cNvPr id="4" name="Content Placeholder 2"/>
          <p:cNvSpPr txBox="1">
            <a:spLocks/>
          </p:cNvSpPr>
          <p:nvPr/>
        </p:nvSpPr>
        <p:spPr>
          <a:xfrm>
            <a:off x="519113" y="1120350"/>
            <a:ext cx="8334601" cy="775597"/>
          </a:xfrm>
          <a:prstGeom prst="rect">
            <a:avLst/>
          </a:prstGeom>
        </p:spPr>
        <p:txBody>
          <a:bodyPr vert="horz" wrap="square" lIns="0" tIns="0" rIns="0" bIns="0" rtlCol="0">
            <a:spAutoFit/>
          </a:bodyPr>
          <a:lstStyle>
            <a:lvl1pPr marL="533307" indent="-533307" algn="l" defTabSz="1218937"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spcBef>
                <a:spcPts val="0"/>
              </a:spcBef>
              <a:spcAft>
                <a:spcPts val="900"/>
              </a:spcAft>
              <a:buSzPct val="80000"/>
              <a:buNone/>
            </a:pPr>
            <a:r>
              <a:rPr lang="en-US" sz="2800" spc="-100" dirty="0">
                <a:gradFill>
                  <a:gsLst>
                    <a:gs pos="0">
                      <a:srgbClr val="595959"/>
                    </a:gs>
                    <a:gs pos="86000">
                      <a:srgbClr val="595959"/>
                    </a:gs>
                  </a:gsLst>
                  <a:lin ang="5400000" scaled="0"/>
                </a:gradFill>
                <a:latin typeface="Segoe UI Light" pitchFamily="34" charset="0"/>
              </a:rPr>
              <a:t>Session state stored using Windows Azure Caching </a:t>
            </a:r>
            <a:r>
              <a:rPr lang="en-US" sz="2800" spc="-100" dirty="0" smtClean="0">
                <a:gradFill>
                  <a:gsLst>
                    <a:gs pos="0">
                      <a:srgbClr val="595959"/>
                    </a:gs>
                    <a:gs pos="86000">
                      <a:srgbClr val="595959"/>
                    </a:gs>
                  </a:gsLst>
                  <a:lin ang="5400000" scaled="0"/>
                </a:gradFill>
                <a:latin typeface="Segoe UI Light" pitchFamily="34" charset="0"/>
              </a:rPr>
              <a:t/>
            </a:r>
            <a:br>
              <a:rPr lang="en-US" sz="2800" spc="-100" dirty="0" smtClean="0">
                <a:gradFill>
                  <a:gsLst>
                    <a:gs pos="0">
                      <a:srgbClr val="595959"/>
                    </a:gs>
                    <a:gs pos="86000">
                      <a:srgbClr val="595959"/>
                    </a:gs>
                  </a:gsLst>
                  <a:lin ang="5400000" scaled="0"/>
                </a:gradFill>
                <a:latin typeface="Segoe UI Light" pitchFamily="34" charset="0"/>
              </a:rPr>
            </a:br>
            <a:r>
              <a:rPr lang="en-US" sz="2800" spc="-100" dirty="0" smtClean="0">
                <a:gradFill>
                  <a:gsLst>
                    <a:gs pos="0">
                      <a:srgbClr val="595959"/>
                    </a:gs>
                    <a:gs pos="86000">
                      <a:srgbClr val="595959"/>
                    </a:gs>
                  </a:gsLst>
                  <a:lin ang="5400000" scaled="0"/>
                </a:gradFill>
                <a:latin typeface="Segoe UI Light" pitchFamily="34" charset="0"/>
              </a:rPr>
              <a:t>and </a:t>
            </a:r>
            <a:r>
              <a:rPr lang="en-US" sz="2800" spc="-100" dirty="0">
                <a:gradFill>
                  <a:gsLst>
                    <a:gs pos="0">
                      <a:srgbClr val="595959"/>
                    </a:gs>
                    <a:gs pos="86000">
                      <a:srgbClr val="595959"/>
                    </a:gs>
                  </a:gsLst>
                  <a:lin ang="5400000" scaled="0"/>
                </a:gradFill>
                <a:latin typeface="Segoe UI Light" pitchFamily="34" charset="0"/>
              </a:rPr>
              <a:t>an out-of-the-box session state provider</a:t>
            </a:r>
          </a:p>
        </p:txBody>
      </p:sp>
      <p:sp>
        <p:nvSpPr>
          <p:cNvPr id="43" name="Rounded Rectangle 42"/>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6" name="Rounded Rectangle 45"/>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8" name="Rounded Rectangle 47"/>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0" name="Rounded Rectangle 49"/>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2" name="Rounded Rectangle 51"/>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4" name="Rounded Rectangle 53"/>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cxnSp>
        <p:nvCxnSpPr>
          <p:cNvPr id="56" name="Straight Arrow Connector 55"/>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769769" y="3510614"/>
            <a:ext cx="325542" cy="561324"/>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59" name="Straight Arrow Connector 58"/>
          <p:cNvCxnSpPr/>
          <p:nvPr/>
        </p:nvCxnSpPr>
        <p:spPr>
          <a:xfrm>
            <a:off x="6092824" y="3510614"/>
            <a:ext cx="326496" cy="561324"/>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61" name="TextBox 60"/>
          <p:cNvSpPr txBox="1"/>
          <p:nvPr/>
        </p:nvSpPr>
        <p:spPr>
          <a:xfrm>
            <a:off x="3649206" y="5102113"/>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cxnSp>
        <p:nvCxnSpPr>
          <p:cNvPr id="109" name="Straight Arrow Connector 108"/>
          <p:cNvCxnSpPr/>
          <p:nvPr/>
        </p:nvCxnSpPr>
        <p:spPr>
          <a:xfrm>
            <a:off x="5630893" y="4763357"/>
            <a:ext cx="331995" cy="1071725"/>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315649" y="4763357"/>
            <a:ext cx="327925" cy="1071725"/>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pic>
        <p:nvPicPr>
          <p:cNvPr id="69"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70"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71"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72"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73"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74"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grpSp>
        <p:nvGrpSpPr>
          <p:cNvPr id="75" name="Group 74"/>
          <p:cNvGrpSpPr/>
          <p:nvPr/>
        </p:nvGrpSpPr>
        <p:grpSpPr>
          <a:xfrm>
            <a:off x="5630893" y="2111287"/>
            <a:ext cx="823091" cy="863217"/>
            <a:chOff x="517525" y="2109891"/>
            <a:chExt cx="1865906" cy="1956870"/>
          </a:xfrm>
          <a:solidFill>
            <a:schemeClr val="accent2"/>
          </a:solidFill>
        </p:grpSpPr>
        <p:grpSp>
          <p:nvGrpSpPr>
            <p:cNvPr id="76" name="Group 75"/>
            <p:cNvGrpSpPr/>
            <p:nvPr/>
          </p:nvGrpSpPr>
          <p:grpSpPr>
            <a:xfrm>
              <a:off x="1122671" y="2109891"/>
              <a:ext cx="1260760" cy="759228"/>
              <a:chOff x="2893227" y="1263576"/>
              <a:chExt cx="895245" cy="539115"/>
            </a:xfrm>
            <a:grpFill/>
          </p:grpSpPr>
          <p:sp>
            <p:nvSpPr>
              <p:cNvPr id="80" name="Freeform 7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8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7" name="Group 76"/>
            <p:cNvGrpSpPr/>
            <p:nvPr/>
          </p:nvGrpSpPr>
          <p:grpSpPr>
            <a:xfrm>
              <a:off x="517525" y="2154961"/>
              <a:ext cx="752615" cy="1911800"/>
              <a:chOff x="7558088" y="1685925"/>
              <a:chExt cx="1322387" cy="3359150"/>
            </a:xfrm>
            <a:grpFill/>
          </p:grpSpPr>
          <p:sp>
            <p:nvSpPr>
              <p:cNvPr id="7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9" name="Freeform 7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55" name="Oval 54"/>
          <p:cNvSpPr/>
          <p:nvPr/>
        </p:nvSpPr>
        <p:spPr bwMode="auto">
          <a:xfrm>
            <a:off x="5826564"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grpSp>
        <p:nvGrpSpPr>
          <p:cNvPr id="90" name="Group 89"/>
          <p:cNvGrpSpPr/>
          <p:nvPr/>
        </p:nvGrpSpPr>
        <p:grpSpPr>
          <a:xfrm>
            <a:off x="4691174" y="5715000"/>
            <a:ext cx="2809750" cy="980720"/>
            <a:chOff x="969412" y="3791276"/>
            <a:chExt cx="2809750" cy="980720"/>
          </a:xfrm>
        </p:grpSpPr>
        <p:grpSp>
          <p:nvGrpSpPr>
            <p:cNvPr id="91" name="Group 90"/>
            <p:cNvGrpSpPr/>
            <p:nvPr/>
          </p:nvGrpSpPr>
          <p:grpSpPr>
            <a:xfrm>
              <a:off x="969412" y="3791276"/>
              <a:ext cx="1711182" cy="980720"/>
              <a:chOff x="969412" y="3791276"/>
              <a:chExt cx="1711182" cy="980720"/>
            </a:xfrm>
          </p:grpSpPr>
          <p:pic>
            <p:nvPicPr>
              <p:cNvPr id="98"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69412" y="3791276"/>
                <a:ext cx="980722" cy="980720"/>
              </a:xfrm>
              <a:prstGeom prst="rect">
                <a:avLst/>
              </a:prstGeom>
              <a:noFill/>
            </p:spPr>
          </p:pic>
          <p:pic>
            <p:nvPicPr>
              <p:cNvPr id="108"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335264" y="3791276"/>
                <a:ext cx="980722" cy="980720"/>
              </a:xfrm>
              <a:prstGeom prst="rect">
                <a:avLst/>
              </a:prstGeom>
              <a:noFill/>
            </p:spPr>
          </p:pic>
          <p:pic>
            <p:nvPicPr>
              <p:cNvPr id="110"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699872" y="3791276"/>
                <a:ext cx="980722" cy="980720"/>
              </a:xfrm>
              <a:prstGeom prst="rect">
                <a:avLst/>
              </a:prstGeom>
              <a:noFill/>
            </p:spPr>
          </p:pic>
        </p:grpSp>
        <p:grpSp>
          <p:nvGrpSpPr>
            <p:cNvPr id="92" name="Group 91"/>
            <p:cNvGrpSpPr/>
            <p:nvPr/>
          </p:nvGrpSpPr>
          <p:grpSpPr>
            <a:xfrm>
              <a:off x="2065599" y="3791276"/>
              <a:ext cx="1713563" cy="980720"/>
              <a:chOff x="967031" y="3791276"/>
              <a:chExt cx="1713563" cy="980720"/>
            </a:xfrm>
          </p:grpSpPr>
          <p:pic>
            <p:nvPicPr>
              <p:cNvPr id="93"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67031" y="3791276"/>
                <a:ext cx="980722" cy="980720"/>
              </a:xfrm>
              <a:prstGeom prst="rect">
                <a:avLst/>
              </a:prstGeom>
              <a:noFill/>
            </p:spPr>
          </p:pic>
          <p:pic>
            <p:nvPicPr>
              <p:cNvPr id="94"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332883" y="3791276"/>
                <a:ext cx="980722" cy="980720"/>
              </a:xfrm>
              <a:prstGeom prst="rect">
                <a:avLst/>
              </a:prstGeom>
              <a:noFill/>
            </p:spPr>
          </p:pic>
          <p:pic>
            <p:nvPicPr>
              <p:cNvPr id="96"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699872" y="3791276"/>
                <a:ext cx="980722" cy="980720"/>
              </a:xfrm>
              <a:prstGeom prst="rect">
                <a:avLst/>
              </a:prstGeom>
              <a:noFill/>
            </p:spPr>
          </p:pic>
        </p:grpSp>
      </p:grpSp>
      <p:grpSp>
        <p:nvGrpSpPr>
          <p:cNvPr id="11" name="Group 10"/>
          <p:cNvGrpSpPr/>
          <p:nvPr/>
        </p:nvGrpSpPr>
        <p:grpSpPr>
          <a:xfrm>
            <a:off x="4691174" y="5715000"/>
            <a:ext cx="2807369" cy="980720"/>
            <a:chOff x="969412" y="3791276"/>
            <a:chExt cx="2807369" cy="980720"/>
          </a:xfrm>
        </p:grpSpPr>
        <p:grpSp>
          <p:nvGrpSpPr>
            <p:cNvPr id="10" name="Group 9"/>
            <p:cNvGrpSpPr/>
            <p:nvPr/>
          </p:nvGrpSpPr>
          <p:grpSpPr>
            <a:xfrm>
              <a:off x="969412" y="3791276"/>
              <a:ext cx="1708801" cy="980720"/>
              <a:chOff x="969412" y="3791276"/>
              <a:chExt cx="1708801" cy="980720"/>
            </a:xfrm>
          </p:grpSpPr>
          <p:pic>
            <p:nvPicPr>
              <p:cNvPr id="83"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969412" y="3791276"/>
                <a:ext cx="980722" cy="980720"/>
              </a:xfrm>
              <a:prstGeom prst="rect">
                <a:avLst/>
              </a:prstGeom>
              <a:noFill/>
            </p:spPr>
          </p:pic>
          <p:pic>
            <p:nvPicPr>
              <p:cNvPr id="84"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335264" y="3791276"/>
                <a:ext cx="980722" cy="980720"/>
              </a:xfrm>
              <a:prstGeom prst="rect">
                <a:avLst/>
              </a:prstGeom>
              <a:noFill/>
            </p:spPr>
          </p:pic>
          <p:pic>
            <p:nvPicPr>
              <p:cNvPr id="85"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697491" y="3791276"/>
                <a:ext cx="980722" cy="980720"/>
              </a:xfrm>
              <a:prstGeom prst="rect">
                <a:avLst/>
              </a:prstGeom>
              <a:noFill/>
            </p:spPr>
          </p:pic>
        </p:grpSp>
        <p:grpSp>
          <p:nvGrpSpPr>
            <p:cNvPr id="86" name="Group 85"/>
            <p:cNvGrpSpPr/>
            <p:nvPr/>
          </p:nvGrpSpPr>
          <p:grpSpPr>
            <a:xfrm>
              <a:off x="2063218" y="3791276"/>
              <a:ext cx="1713563" cy="980720"/>
              <a:chOff x="964650" y="3791276"/>
              <a:chExt cx="1713563" cy="980720"/>
            </a:xfrm>
          </p:grpSpPr>
          <p:pic>
            <p:nvPicPr>
              <p:cNvPr id="87"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964650" y="3791276"/>
                <a:ext cx="980722" cy="980720"/>
              </a:xfrm>
              <a:prstGeom prst="rect">
                <a:avLst/>
              </a:prstGeom>
              <a:noFill/>
            </p:spPr>
          </p:pic>
          <p:pic>
            <p:nvPicPr>
              <p:cNvPr id="88"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330502" y="3791276"/>
                <a:ext cx="980722" cy="980720"/>
              </a:xfrm>
              <a:prstGeom prst="rect">
                <a:avLst/>
              </a:prstGeom>
              <a:noFill/>
            </p:spPr>
          </p:pic>
          <p:pic>
            <p:nvPicPr>
              <p:cNvPr id="89"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697491" y="3791276"/>
                <a:ext cx="980722" cy="980720"/>
              </a:xfrm>
              <a:prstGeom prst="rect">
                <a:avLst/>
              </a:prstGeom>
              <a:noFill/>
            </p:spPr>
          </p:pic>
        </p:grpSp>
      </p:grpSp>
    </p:spTree>
    <p:extLst>
      <p:ext uri="{BB962C8B-B14F-4D97-AF65-F5344CB8AC3E}">
        <p14:creationId xmlns:p14="http://schemas.microsoft.com/office/powerpoint/2010/main" val="82215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1000"/>
                                        <p:tgtEl>
                                          <p:spTgt spid="57"/>
                                        </p:tgtEl>
                                      </p:cBhvr>
                                    </p:animEffect>
                                  </p:childTnLst>
                                </p:cTn>
                              </p:par>
                              <p:par>
                                <p:cTn id="18" presetID="22" presetClass="entr" presetSubtype="1" fill="hold" nodeType="withEffect">
                                  <p:stCondLst>
                                    <p:cond delay="1000"/>
                                  </p:stCondLst>
                                  <p:childTnLst>
                                    <p:set>
                                      <p:cBhvr>
                                        <p:cTn id="19" dur="1" fill="hold">
                                          <p:stCondLst>
                                            <p:cond delay="0"/>
                                          </p:stCondLst>
                                        </p:cTn>
                                        <p:tgtEl>
                                          <p:spTgt spid="109"/>
                                        </p:tgtEl>
                                        <p:attrNameLst>
                                          <p:attrName>style.visibility</p:attrName>
                                        </p:attrNameLst>
                                      </p:cBhvr>
                                      <p:to>
                                        <p:strVal val="visible"/>
                                      </p:to>
                                    </p:set>
                                    <p:animEffect transition="in" filter="wipe(up)">
                                      <p:cBhvr>
                                        <p:cTn id="20" dur="1000"/>
                                        <p:tgtEl>
                                          <p:spTgt spid="10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9"/>
                                        </p:tgtEl>
                                      </p:cBhvr>
                                    </p:animEffect>
                                    <p:set>
                                      <p:cBhvr>
                                        <p:cTn id="38" dur="1" fill="hold">
                                          <p:stCondLst>
                                            <p:cond delay="499"/>
                                          </p:stCondLst>
                                        </p:cTn>
                                        <p:tgtEl>
                                          <p:spTgt spid="10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10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1000"/>
                                        <p:tgtEl>
                                          <p:spTgt spid="59"/>
                                        </p:tgtEl>
                                      </p:cBhvr>
                                    </p:animEffect>
                                  </p:childTnLst>
                                </p:cTn>
                              </p:par>
                              <p:par>
                                <p:cTn id="54" presetID="22" presetClass="entr" presetSubtype="1" fill="hold" nodeType="withEffect">
                                  <p:stCondLst>
                                    <p:cond delay="1000"/>
                                  </p:stCondLst>
                                  <p:childTnLst>
                                    <p:set>
                                      <p:cBhvr>
                                        <p:cTn id="55" dur="1" fill="hold">
                                          <p:stCondLst>
                                            <p:cond delay="0"/>
                                          </p:stCondLst>
                                        </p:cTn>
                                        <p:tgtEl>
                                          <p:spTgt spid="117"/>
                                        </p:tgtEl>
                                        <p:attrNameLst>
                                          <p:attrName>style.visibility</p:attrName>
                                        </p:attrNameLst>
                                      </p:cBhvr>
                                      <p:to>
                                        <p:strVal val="visible"/>
                                      </p:to>
                                    </p:set>
                                    <p:animEffect transition="in" filter="wipe(up)">
                                      <p:cBhvr>
                                        <p:cTn id="56" dur="1000"/>
                                        <p:tgtEl>
                                          <p:spTgt spid="1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6"/>
                                        </p:tgtEl>
                                      </p:cBhvr>
                                    </p:animEffect>
                                    <p:set>
                                      <p:cBhvr>
                                        <p:cTn id="61" dur="1" fill="hold">
                                          <p:stCondLst>
                                            <p:cond delay="499"/>
                                          </p:stCondLst>
                                        </p:cTn>
                                        <p:tgtEl>
                                          <p:spTgt spid="5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59"/>
                                        </p:tgtEl>
                                      </p:cBhvr>
                                    </p:animEffect>
                                    <p:set>
                                      <p:cBhvr>
                                        <p:cTn id="67" dur="1" fill="hold">
                                          <p:stCondLst>
                                            <p:cond delay="499"/>
                                          </p:stCondLst>
                                        </p:cTn>
                                        <p:tgtEl>
                                          <p:spTgt spid="5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17"/>
                                        </p:tgtEl>
                                      </p:cBhvr>
                                    </p:animEffect>
                                    <p:set>
                                      <p:cBhvr>
                                        <p:cTn id="70" dur="1" fill="hold">
                                          <p:stCondLst>
                                            <p:cond delay="499"/>
                                          </p:stCondLst>
                                        </p:cTn>
                                        <p:tgtEl>
                                          <p:spTgt spid="1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60" grpId="0"/>
      <p:bldP spid="60" grpId="1"/>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DNS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Advanced Techniques</a:t>
            </a:r>
          </a:p>
        </p:txBody>
      </p:sp>
      <p:sp>
        <p:nvSpPr>
          <p:cNvPr id="10"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446464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Common Challenges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547229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4" y="1557921"/>
            <a:ext cx="6945312" cy="4961358"/>
          </a:xfrm>
        </p:spPr>
        <p:txBody>
          <a:bodyPr/>
          <a:lstStyle/>
          <a:p>
            <a:pPr>
              <a:spcAft>
                <a:spcPts val="600"/>
              </a:spcAft>
            </a:pPr>
            <a:r>
              <a:rPr lang="en-US" sz="3600" dirty="0" smtClean="0"/>
              <a:t>ASP.NET In Windows Azure  </a:t>
            </a:r>
          </a:p>
          <a:p>
            <a:pPr marL="406400" lvl="2" indent="0">
              <a:buNone/>
            </a:pPr>
            <a:r>
              <a:rPr lang="en-US" sz="2000" dirty="0" smtClean="0">
                <a:latin typeface="Segoe UI Light" pitchFamily="34" charset="0"/>
              </a:rPr>
              <a:t>Web Forms &amp; MVC</a:t>
            </a:r>
          </a:p>
          <a:p>
            <a:pPr marL="406400" lvl="2" indent="0">
              <a:buNone/>
            </a:pPr>
            <a:r>
              <a:rPr lang="en-US" sz="2000" dirty="0" smtClean="0">
                <a:latin typeface="Segoe UI Light" pitchFamily="34" charset="0"/>
              </a:rPr>
              <a:t>AJAX &amp; Stateless Web Roles</a:t>
            </a:r>
          </a:p>
          <a:p>
            <a:pPr marL="406400" lvl="2" indent="0">
              <a:buNone/>
            </a:pPr>
            <a:r>
              <a:rPr lang="en-US" sz="2000" dirty="0" smtClean="0">
                <a:latin typeface="Segoe UI Light" pitchFamily="34" charset="0"/>
              </a:rPr>
              <a:t>Session State</a:t>
            </a:r>
          </a:p>
          <a:p>
            <a:pPr marL="406400" lvl="2" indent="0">
              <a:spcAft>
                <a:spcPts val="600"/>
              </a:spcAft>
              <a:buNone/>
            </a:pPr>
            <a:r>
              <a:rPr lang="en-US" sz="2000" dirty="0" smtClean="0">
                <a:latin typeface="Segoe UI Light" pitchFamily="34" charset="0"/>
              </a:rPr>
              <a:t>DNS</a:t>
            </a:r>
          </a:p>
          <a:p>
            <a:pPr>
              <a:spcAft>
                <a:spcPts val="600"/>
              </a:spcAft>
            </a:pPr>
            <a:r>
              <a:rPr lang="en-US" sz="3600" dirty="0" smtClean="0"/>
              <a:t>Advanced Techniques</a:t>
            </a:r>
          </a:p>
          <a:p>
            <a:pPr marL="406400" lvl="2" indent="0">
              <a:buNone/>
            </a:pPr>
            <a:r>
              <a:rPr lang="en-US" sz="2000" dirty="0" smtClean="0">
                <a:latin typeface="Segoe UI Light" pitchFamily="34" charset="0"/>
              </a:rPr>
              <a:t>Full IIS</a:t>
            </a:r>
          </a:p>
          <a:p>
            <a:pPr marL="406400" lvl="2" indent="0">
              <a:buNone/>
            </a:pPr>
            <a:r>
              <a:rPr lang="en-US" sz="2000" dirty="0" smtClean="0">
                <a:latin typeface="Segoe UI Light" pitchFamily="34" charset="0"/>
              </a:rPr>
              <a:t>Multi-tenancy</a:t>
            </a:r>
          </a:p>
          <a:p>
            <a:pPr marL="406400" lvl="2" indent="0">
              <a:spcAft>
                <a:spcPts val="600"/>
              </a:spcAft>
              <a:buNone/>
            </a:pPr>
            <a:r>
              <a:rPr lang="en-US" sz="2000" dirty="0" smtClean="0">
                <a:latin typeface="Segoe UI Light" pitchFamily="34" charset="0"/>
              </a:rPr>
              <a:t>Web Deploy</a:t>
            </a:r>
          </a:p>
          <a:p>
            <a:pPr>
              <a:spcAft>
                <a:spcPts val="600"/>
              </a:spcAft>
            </a:pPr>
            <a:r>
              <a:rPr lang="en-US" sz="3600" dirty="0" smtClean="0"/>
              <a:t>Challenges</a:t>
            </a:r>
          </a:p>
          <a:p>
            <a:pPr marL="406400" lvl="2" indent="0">
              <a:buNone/>
            </a:pPr>
            <a:r>
              <a:rPr lang="en-US" sz="2000" dirty="0" smtClean="0">
                <a:latin typeface="Segoe UI Light" pitchFamily="34" charset="0"/>
              </a:rPr>
              <a:t>File 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ASP.NET and AJAX</a:t>
            </a:r>
            <a:br>
              <a:rPr lang="en-US" dirty="0"/>
            </a:br>
            <a:r>
              <a:rPr lang="en-US" dirty="0"/>
              <a:t>in Windows Azure</a:t>
            </a:r>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Forms and </a:t>
            </a:r>
            <a:r>
              <a:rPr lang="en-US" dirty="0"/>
              <a:t>MVC</a:t>
            </a:r>
          </a:p>
        </p:txBody>
      </p:sp>
      <p:sp>
        <p:nvSpPr>
          <p:cNvPr id="4" name="Content Placeholder 3"/>
          <p:cNvSpPr>
            <a:spLocks noGrp="1"/>
          </p:cNvSpPr>
          <p:nvPr>
            <p:ph type="body" sz="quarter" idx="10"/>
          </p:nvPr>
        </p:nvSpPr>
        <p:spPr>
          <a:xfrm>
            <a:off x="519112" y="1447799"/>
            <a:ext cx="11156210" cy="2306785"/>
          </a:xfrm>
        </p:spPr>
        <p:txBody>
          <a:bodyPr/>
          <a:lstStyle/>
          <a:p>
            <a:pPr marL="3175" indent="0" defTabSz="914325">
              <a:spcBef>
                <a:spcPts val="0"/>
              </a:spcBef>
              <a:spcAft>
                <a:spcPts val="900"/>
              </a:spcAft>
              <a:buNone/>
            </a:pPr>
            <a:r>
              <a:rPr lang="en-US" spc="-100" dirty="0">
                <a:solidFill>
                  <a:schemeClr val="tx2">
                    <a:alpha val="99000"/>
                  </a:schemeClr>
                </a:solidFill>
              </a:rPr>
              <a:t>Windows Azure Tools for </a:t>
            </a:r>
            <a:r>
              <a:rPr lang="en-US" spc="-100" dirty="0" smtClean="0">
                <a:solidFill>
                  <a:schemeClr val="tx2">
                    <a:alpha val="99000"/>
                  </a:schemeClr>
                </a:solidFill>
              </a:rPr>
              <a:t>Visual </a:t>
            </a:r>
            <a:r>
              <a:rPr lang="en-US" spc="-100" dirty="0">
                <a:solidFill>
                  <a:schemeClr val="tx2">
                    <a:alpha val="99000"/>
                  </a:schemeClr>
                </a:solidFill>
              </a:rPr>
              <a:t>Studio </a:t>
            </a:r>
            <a:r>
              <a:rPr lang="en-US" spc="-100" dirty="0" smtClean="0">
                <a:solidFill>
                  <a:schemeClr val="tx2">
                    <a:alpha val="99000"/>
                  </a:schemeClr>
                </a:solidFill>
              </a:rPr>
              <a:t/>
            </a:r>
            <a:br>
              <a:rPr lang="en-US" spc="-100" dirty="0" smtClean="0">
                <a:solidFill>
                  <a:schemeClr val="tx2">
                    <a:alpha val="99000"/>
                  </a:schemeClr>
                </a:solidFill>
              </a:rPr>
            </a:br>
            <a:r>
              <a:rPr lang="en-US" spc="-100" dirty="0" smtClean="0">
                <a:solidFill>
                  <a:schemeClr val="tx2">
                    <a:alpha val="99000"/>
                  </a:schemeClr>
                </a:solidFill>
              </a:rPr>
              <a:t>pre-defined </a:t>
            </a:r>
            <a:r>
              <a:rPr lang="en-US" spc="-100" dirty="0">
                <a:solidFill>
                  <a:schemeClr val="tx2">
                    <a:alpha val="99000"/>
                  </a:schemeClr>
                </a:solidFill>
              </a:rPr>
              <a:t>role templates</a:t>
            </a:r>
          </a:p>
          <a:p>
            <a:pPr marL="855663" lvl="2" indent="0" defTabSz="914325">
              <a:buNone/>
            </a:pPr>
            <a:r>
              <a:rPr lang="en-US" sz="3200" spc="-51" dirty="0">
                <a:solidFill>
                  <a:schemeClr val="tx2">
                    <a:alpha val="99000"/>
                  </a:schemeClr>
                </a:solidFill>
                <a:latin typeface="Segoe UI Light" pitchFamily="34" charset="0"/>
              </a:rPr>
              <a:t>ASP.NET </a:t>
            </a:r>
            <a:r>
              <a:rPr lang="en-US" sz="3200" spc="-51" dirty="0" err="1">
                <a:solidFill>
                  <a:schemeClr val="tx2">
                    <a:alpha val="99000"/>
                  </a:schemeClr>
                </a:solidFill>
                <a:latin typeface="Segoe UI Light" pitchFamily="34" charset="0"/>
              </a:rPr>
              <a:t>WebForms</a:t>
            </a:r>
            <a:r>
              <a:rPr lang="en-US" sz="3200" spc="-51" dirty="0">
                <a:solidFill>
                  <a:schemeClr val="tx2">
                    <a:alpha val="99000"/>
                  </a:schemeClr>
                </a:solidFill>
                <a:latin typeface="Segoe UI Light" pitchFamily="34" charset="0"/>
              </a:rPr>
              <a:t> Role</a:t>
            </a:r>
          </a:p>
          <a:p>
            <a:pPr marL="855663" lvl="2" indent="0" defTabSz="914325">
              <a:buNone/>
            </a:pPr>
            <a:r>
              <a:rPr lang="en-US" sz="3200" spc="-51" dirty="0">
                <a:solidFill>
                  <a:schemeClr val="tx2">
                    <a:alpha val="99000"/>
                  </a:schemeClr>
                </a:solidFill>
                <a:latin typeface="Segoe UI Light" pitchFamily="34" charset="0"/>
              </a:rPr>
              <a:t>ASP.NET MVC 3 Role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64" y="3123446"/>
            <a:ext cx="5600761" cy="3505954"/>
          </a:xfrm>
          <a:prstGeom prst="rect">
            <a:avLst/>
          </a:prstGeom>
          <a:noFill/>
          <a:ln w="9525">
            <a:noFill/>
            <a:miter lim="800000"/>
            <a:headEnd/>
            <a:tailEnd/>
          </a:ln>
          <a:effectLst>
            <a:outerShdw blurRad="50800" dist="25400" dir="2700000" algn="tl" rotWithShape="0">
              <a:prstClr val="black">
                <a:alpha val="20000"/>
              </a:prstClr>
            </a:outerShdw>
          </a:effectLs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Session State</a:t>
            </a:r>
            <a:br>
              <a:rPr lang="en-US" smtClean="0"/>
            </a:br>
            <a:r>
              <a:rPr lang="en-US" smtClean="0"/>
              <a:t>in Windows Azure</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A1FB72-16A7-439C-A7B6-B93E989BA156}">
  <ds:schemaRefs>
    <ds:schemaRef ds:uri="http://schemas.microsoft.com/sharepoint/v3/contenttype/forms"/>
  </ds:schemaRefs>
</ds:datastoreItem>
</file>

<file path=customXml/itemProps2.xml><?xml version="1.0" encoding="utf-8"?>
<ds:datastoreItem xmlns:ds="http://schemas.openxmlformats.org/officeDocument/2006/customXml" ds:itemID="{576424E2-6471-4753-8358-4A5A95D3A300}">
  <ds:schemaRefs>
    <ds:schemaRef ds:uri="http://purl.org/dc/dcmitype/"/>
    <ds:schemaRef ds:uri="http://schemas.microsoft.com/office/2006/documentManagement/types"/>
    <ds:schemaRef ds:uri="http://purl.org/dc/elements/1.1/"/>
    <ds:schemaRef ds:uri="http://purl.org/dc/terms/"/>
    <ds:schemaRef ds:uri="http://www.w3.org/XML/1998/namespace"/>
    <ds:schemaRef ds:uri="230e9df3-be65-4c73-a93b-d1236ebd677e"/>
    <ds:schemaRef ds:uri="http://schemas.microsoft.com/office/infopath/2007/PartnerControls"/>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2325</Words>
  <Application>Microsoft Office PowerPoint</Application>
  <PresentationFormat>Custom</PresentationFormat>
  <Paragraphs>541</Paragraphs>
  <Slides>29</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Kozuka Gothic Pro R</vt:lpstr>
      <vt:lpstr>Segoe Light</vt:lpstr>
      <vt:lpstr>Segoe UI Light</vt:lpstr>
      <vt:lpstr>Segoe UI</vt:lpstr>
      <vt:lpstr>Consolas</vt:lpstr>
      <vt:lpstr>MS1444_Windows Azure Template 16x9_r08b</vt:lpstr>
      <vt:lpstr>1_White with Consolas font for code slides</vt:lpstr>
      <vt:lpstr>WebCamps Online</vt:lpstr>
      <vt:lpstr>Deploying ASP.NET  Apps to the Cloud</vt:lpstr>
      <vt:lpstr>Agenda</vt:lpstr>
      <vt:lpstr>PowerPoint Presentation</vt:lpstr>
      <vt:lpstr>Web Forms and MVC</vt:lpstr>
      <vt:lpstr>What’s Different?</vt:lpstr>
      <vt:lpstr>Statelessness</vt:lpstr>
      <vt:lpstr>AJAX and Windows Azure</vt:lpstr>
      <vt:lpstr>PowerPoint Presentation</vt:lpstr>
      <vt:lpstr>Windows Azure Session State</vt:lpstr>
      <vt:lpstr>Solving Session State</vt:lpstr>
      <vt:lpstr>Windows Azure Caching</vt:lpstr>
      <vt:lpstr>Caching Session State</vt:lpstr>
      <vt:lpstr>SQL Server Session State</vt:lpstr>
      <vt:lpstr>SQL Azure Session State</vt:lpstr>
      <vt:lpstr>Windows Azure Storage Providers</vt:lpstr>
      <vt:lpstr>Cookies</vt:lpstr>
      <vt:lpstr>PowerPoint Presentation</vt:lpstr>
      <vt:lpstr>DNS</vt:lpstr>
      <vt:lpstr>High Performance DNS Approach</vt:lpstr>
      <vt:lpstr>PowerPoint Presentation</vt:lpstr>
      <vt:lpstr>Full IIS</vt:lpstr>
      <vt:lpstr>Multi-Tenancy</vt:lpstr>
      <vt:lpstr>Web Deploy</vt:lpstr>
      <vt:lpstr>PowerPoint Presentation</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2012-04-04T22:04:39Z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