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7"/>
  </p:notesMasterIdLst>
  <p:handoutMasterIdLst>
    <p:handoutMasterId r:id="rId18"/>
  </p:handoutMasterIdLst>
  <p:sldIdLst>
    <p:sldId id="295" r:id="rId6"/>
    <p:sldId id="293" r:id="rId7"/>
    <p:sldId id="257" r:id="rId8"/>
    <p:sldId id="258" r:id="rId9"/>
    <p:sldId id="294" r:id="rId10"/>
    <p:sldId id="296" r:id="rId11"/>
    <p:sldId id="297" r:id="rId12"/>
    <p:sldId id="298" r:id="rId13"/>
    <p:sldId id="299" r:id="rId14"/>
    <p:sldId id="291" r:id="rId15"/>
    <p:sldId id="292" r:id="rId16"/>
  </p:sldIdLst>
  <p:sldSz cx="12188825" cy="6858000"/>
  <p:notesSz cx="6858000" cy="9296400"/>
  <p:embeddedFontLst>
    <p:embeddedFont>
      <p:font typeface="Segoe Light" pitchFamily="34" charset="0"/>
      <p:regular r:id="rId19"/>
      <p:italic r:id="rId20"/>
    </p:embeddedFont>
    <p:embeddedFont>
      <p:font typeface="Segoe UI Light" pitchFamily="34" charset="0"/>
      <p:regular r:id="rId21"/>
    </p:embeddedFont>
    <p:embeddedFont>
      <p:font typeface="Segoe UI" pitchFamily="34" charset="0"/>
      <p:regular r:id="rId22"/>
      <p:bold r:id="rId23"/>
      <p:italic r:id="rId24"/>
      <p:boldItalic r:id="rId25"/>
    </p:embeddedFont>
    <p:embeddedFont>
      <p:font typeface="Consolas" pitchFamily="49" charset="0"/>
      <p:regular r:id="rId26"/>
      <p:bold r:id="rId27"/>
      <p:italic r:id="rId28"/>
      <p:boldItalic r:id="rId29"/>
    </p:embeddedFont>
  </p:embeddedFontLst>
  <p:custDataLst>
    <p:tags r:id="rId30"/>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89076" autoAdjust="0"/>
  </p:normalViewPr>
  <p:slideViewPr>
    <p:cSldViewPr snapToGrid="0">
      <p:cViewPr>
        <p:scale>
          <a:sx n="125" d="100"/>
          <a:sy n="125" d="100"/>
        </p:scale>
        <p:origin x="-246" y="-72"/>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4/5/2012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4/5/2012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11</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790048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13.xml"/><Relationship Id="rId7" Type="http://schemas.openxmlformats.org/officeDocument/2006/relationships/image" Target="../media/image10.emf"/><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9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052596"/>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3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Welcome Back to the Microsoft </a:t>
            </a:r>
            <a:r>
              <a:rPr lang="en-US" sz="6000" smtClean="0"/>
              <a:t>Web Stack</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0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689498" y="2182708"/>
            <a:ext cx="7825562" cy="3711785"/>
          </a:xfrm>
        </p:spPr>
        <p:txBody>
          <a:bodyPr/>
          <a:lstStyle/>
          <a:p>
            <a:pPr marL="0" indent="3175"/>
            <a:r>
              <a:rPr lang="en-US" sz="2800" dirty="0"/>
              <a:t>Integrating Your Site </a:t>
            </a:r>
            <a:r>
              <a:rPr lang="en-US" sz="2800" dirty="0" smtClean="0"/>
              <a:t>with Internet </a:t>
            </a:r>
            <a:r>
              <a:rPr lang="en-US" sz="2800" dirty="0"/>
              <a:t>Explorer 9 (&amp; 10</a:t>
            </a:r>
            <a:r>
              <a:rPr lang="en-US" sz="2800" dirty="0" smtClean="0"/>
              <a:t>!)</a:t>
            </a:r>
          </a:p>
          <a:p>
            <a:pPr marL="0" indent="3175"/>
            <a:r>
              <a:rPr lang="en-US" sz="2800" dirty="0" err="1"/>
              <a:t>WebMatrix</a:t>
            </a:r>
            <a:r>
              <a:rPr lang="en-US" sz="2800" dirty="0"/>
              <a:t> </a:t>
            </a:r>
            <a:r>
              <a:rPr lang="en-US" sz="2800" dirty="0" smtClean="0"/>
              <a:t>2.0</a:t>
            </a:r>
          </a:p>
          <a:p>
            <a:pPr marL="0" indent="3175"/>
            <a:r>
              <a:rPr lang="en-US" sz="2800" dirty="0"/>
              <a:t>Creating Rich </a:t>
            </a:r>
            <a:r>
              <a:rPr lang="en-US" sz="2800" dirty="0" smtClean="0"/>
              <a:t>HTML </a:t>
            </a:r>
            <a:r>
              <a:rPr lang="en-US" sz="2800" dirty="0"/>
              <a:t>5 </a:t>
            </a:r>
            <a:r>
              <a:rPr lang="en-US" sz="2800" dirty="0" smtClean="0"/>
              <a:t>Experiences</a:t>
            </a:r>
          </a:p>
          <a:p>
            <a:pPr marL="0" indent="3175"/>
            <a:r>
              <a:rPr lang="en-US" sz="2800" dirty="0"/>
              <a:t>Building Web </a:t>
            </a:r>
            <a:r>
              <a:rPr lang="en-US" sz="2800" dirty="0" smtClean="0"/>
              <a:t>Sites Using </a:t>
            </a:r>
            <a:r>
              <a:rPr lang="en-US" sz="2800" dirty="0"/>
              <a:t>ASP.NET </a:t>
            </a:r>
            <a:r>
              <a:rPr lang="en-US" sz="2800" dirty="0" smtClean="0"/>
              <a:t>4.5</a:t>
            </a:r>
          </a:p>
          <a:p>
            <a:pPr marL="0" indent="3175"/>
            <a:r>
              <a:rPr lang="en-US" sz="2800" dirty="0"/>
              <a:t>Building Web APIs in Windows </a:t>
            </a:r>
            <a:r>
              <a:rPr lang="en-US" sz="2800" dirty="0" smtClean="0"/>
              <a:t>Azure</a:t>
            </a:r>
          </a:p>
          <a:p>
            <a:pPr marL="0" indent="3175"/>
            <a:r>
              <a:rPr lang="en-US" sz="2800" dirty="0"/>
              <a:t>Deploying ASP.NET Apps to the Cloud</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3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Integrating Your Site with Internet Explorer 9 (&amp; 10</a:t>
            </a:r>
            <a:r>
              <a:rPr lang="en-US" sz="4000" dirty="0" smtClean="0"/>
              <a:t>!)</a:t>
            </a:r>
            <a:endParaRPr lang="en-US" sz="4000" dirty="0"/>
          </a:p>
        </p:txBody>
      </p:sp>
      <p:sp>
        <p:nvSpPr>
          <p:cNvPr id="8" name="Freeform 166"/>
          <p:cNvSpPr>
            <a:spLocks noEditPoints="1"/>
          </p:cNvSpPr>
          <p:nvPr/>
        </p:nvSpPr>
        <p:spPr bwMode="black">
          <a:xfrm>
            <a:off x="7805058" y="2701515"/>
            <a:ext cx="2144482" cy="207699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4253472"/>
          </a:xfrm>
        </p:spPr>
        <p:txBody>
          <a:bodyPr/>
          <a:lstStyle/>
          <a:p>
            <a:pPr>
              <a:spcBef>
                <a:spcPts val="2400"/>
              </a:spcBef>
              <a:spcAft>
                <a:spcPts val="0"/>
              </a:spcAft>
            </a:pPr>
            <a:r>
              <a:rPr lang="en-US" sz="2800" dirty="0"/>
              <a:t>Windows and the Web</a:t>
            </a:r>
          </a:p>
          <a:p>
            <a:pPr>
              <a:spcBef>
                <a:spcPts val="2400"/>
              </a:spcBef>
              <a:spcAft>
                <a:spcPts val="0"/>
              </a:spcAft>
            </a:pPr>
            <a:r>
              <a:rPr lang="en-US" sz="2800" dirty="0"/>
              <a:t>Pinned Sites</a:t>
            </a:r>
          </a:p>
          <a:p>
            <a:pPr>
              <a:spcBef>
                <a:spcPts val="2400"/>
              </a:spcBef>
              <a:spcAft>
                <a:spcPts val="0"/>
              </a:spcAft>
            </a:pPr>
            <a:r>
              <a:rPr lang="en-US" sz="2800" dirty="0"/>
              <a:t>Interoperable</a:t>
            </a:r>
          </a:p>
          <a:p>
            <a:pPr>
              <a:spcBef>
                <a:spcPts val="2400"/>
              </a:spcBef>
              <a:spcAft>
                <a:spcPts val="0"/>
              </a:spcAft>
            </a:pPr>
            <a:r>
              <a:rPr lang="en-US" sz="2800" dirty="0"/>
              <a:t>IE9 &amp; HTML5</a:t>
            </a:r>
          </a:p>
          <a:p>
            <a:pPr>
              <a:spcBef>
                <a:spcPts val="2400"/>
              </a:spcBef>
              <a:spcAft>
                <a:spcPts val="0"/>
              </a:spcAft>
            </a:pPr>
            <a:r>
              <a:rPr lang="en-US" sz="2800" dirty="0"/>
              <a:t>Building a Fast Web Experience</a:t>
            </a:r>
          </a:p>
          <a:p>
            <a:pPr>
              <a:spcBef>
                <a:spcPts val="2400"/>
              </a:spcBef>
              <a:spcAft>
                <a:spcPts val="0"/>
              </a:spcAft>
            </a:pPr>
            <a:r>
              <a:rPr lang="en-US" sz="2800" dirty="0"/>
              <a:t>Getting Ready for Internet Explorer 10</a:t>
            </a:r>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err="1"/>
              <a:t>WebMatrix</a:t>
            </a:r>
            <a:r>
              <a:rPr lang="en-US" sz="4000" dirty="0"/>
              <a:t> 2.0</a:t>
            </a:r>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4"/>
          <p:cNvSpPr>
            <a:spLocks noGrp="1"/>
          </p:cNvSpPr>
          <p:nvPr>
            <p:ph type="body" sz="quarter" idx="10"/>
          </p:nvPr>
        </p:nvSpPr>
        <p:spPr>
          <a:xfrm>
            <a:off x="517525" y="1695450"/>
            <a:ext cx="5404810" cy="1083374"/>
          </a:xfrm>
        </p:spPr>
        <p:txBody>
          <a:bodyPr/>
          <a:lstStyle/>
          <a:p>
            <a:pPr>
              <a:spcBef>
                <a:spcPts val="2400"/>
              </a:spcBef>
              <a:spcAft>
                <a:spcPts val="0"/>
              </a:spcAft>
            </a:pPr>
            <a:r>
              <a:rPr lang="en-US" sz="2800" dirty="0"/>
              <a:t>Getting Started</a:t>
            </a:r>
          </a:p>
          <a:p>
            <a:pPr>
              <a:spcBef>
                <a:spcPts val="2400"/>
              </a:spcBef>
              <a:spcAft>
                <a:spcPts val="0"/>
              </a:spcAft>
            </a:pPr>
            <a:r>
              <a:rPr lang="en-US" sz="2800" dirty="0"/>
              <a:t>Razor</a:t>
            </a:r>
          </a:p>
        </p:txBody>
      </p:sp>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Creating Rich </a:t>
            </a:r>
            <a:r>
              <a:rPr lang="en-US" sz="4000" dirty="0" smtClean="0"/>
              <a:t>HTML </a:t>
            </a:r>
            <a:r>
              <a:rPr lang="en-US" sz="4000" dirty="0"/>
              <a:t>5 Experiences</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2306" y="2438351"/>
            <a:ext cx="1849986" cy="2603323"/>
          </a:xfrm>
          <a:prstGeom prst="rect">
            <a:avLst/>
          </a:prstGeom>
        </p:spPr>
      </p:pic>
      <p:sp>
        <p:nvSpPr>
          <p:cNvPr id="5" name="Text Placeholder 4"/>
          <p:cNvSpPr>
            <a:spLocks noGrp="1"/>
          </p:cNvSpPr>
          <p:nvPr>
            <p:ph type="body" sz="quarter" idx="10"/>
          </p:nvPr>
        </p:nvSpPr>
        <p:spPr>
          <a:xfrm>
            <a:off x="517525" y="1695450"/>
            <a:ext cx="5404810" cy="1778949"/>
          </a:xfrm>
        </p:spPr>
        <p:txBody>
          <a:bodyPr/>
          <a:lstStyle/>
          <a:p>
            <a:pPr>
              <a:spcBef>
                <a:spcPts val="2400"/>
              </a:spcBef>
              <a:spcAft>
                <a:spcPts val="0"/>
              </a:spcAft>
            </a:pPr>
            <a:r>
              <a:rPr lang="en-US" sz="2800" dirty="0"/>
              <a:t>HTML 5 in IE 9 &amp; 10</a:t>
            </a:r>
          </a:p>
          <a:p>
            <a:pPr>
              <a:spcBef>
                <a:spcPts val="2400"/>
              </a:spcBef>
              <a:spcAft>
                <a:spcPts val="0"/>
              </a:spcAft>
            </a:pPr>
            <a:r>
              <a:rPr lang="en-US" sz="2800" dirty="0"/>
              <a:t>HTML5 Deep Dive</a:t>
            </a:r>
          </a:p>
          <a:p>
            <a:pPr>
              <a:spcBef>
                <a:spcPts val="2400"/>
              </a:spcBef>
              <a:spcAft>
                <a:spcPts val="0"/>
              </a:spcAft>
            </a:pPr>
            <a:r>
              <a:rPr lang="en-US" sz="2800" dirty="0" err="1"/>
              <a:t>jQuery</a:t>
            </a:r>
            <a:r>
              <a:rPr lang="en-US" sz="2800" dirty="0"/>
              <a:t> Fundamentals</a:t>
            </a:r>
          </a:p>
        </p:txBody>
      </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281468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Sites Using ASP.NET 4.5</a:t>
            </a:r>
          </a:p>
        </p:txBody>
      </p:sp>
      <p:sp>
        <p:nvSpPr>
          <p:cNvPr id="8" name="Freeform 25"/>
          <p:cNvSpPr>
            <a:spLocks noEditPoints="1"/>
          </p:cNvSpPr>
          <p:nvPr/>
        </p:nvSpPr>
        <p:spPr bwMode="black">
          <a:xfrm>
            <a:off x="8052086" y="2913848"/>
            <a:ext cx="1650426" cy="1652329"/>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5" name="Text Placeholder 4"/>
          <p:cNvSpPr>
            <a:spLocks noGrp="1"/>
          </p:cNvSpPr>
          <p:nvPr>
            <p:ph type="body" sz="quarter" idx="10"/>
          </p:nvPr>
        </p:nvSpPr>
        <p:spPr>
          <a:xfrm>
            <a:off x="517525" y="1695450"/>
            <a:ext cx="5404810" cy="2474524"/>
          </a:xfrm>
        </p:spPr>
        <p:txBody>
          <a:bodyPr/>
          <a:lstStyle/>
          <a:p>
            <a:pPr>
              <a:spcBef>
                <a:spcPts val="2400"/>
              </a:spcBef>
              <a:spcAft>
                <a:spcPts val="0"/>
              </a:spcAft>
            </a:pPr>
            <a:r>
              <a:rPr lang="en-US" sz="2800" dirty="0"/>
              <a:t>MVC 4.0</a:t>
            </a:r>
          </a:p>
          <a:p>
            <a:pPr>
              <a:spcBef>
                <a:spcPts val="2400"/>
              </a:spcBef>
              <a:spcAft>
                <a:spcPts val="0"/>
              </a:spcAft>
            </a:pPr>
            <a:r>
              <a:rPr lang="en-US" sz="2800" dirty="0"/>
              <a:t>What is the Entity Framework?</a:t>
            </a:r>
          </a:p>
          <a:p>
            <a:pPr>
              <a:spcBef>
                <a:spcPts val="2400"/>
              </a:spcBef>
              <a:spcAft>
                <a:spcPts val="0"/>
              </a:spcAft>
            </a:pPr>
            <a:r>
              <a:rPr lang="en-US" sz="2800" dirty="0"/>
              <a:t>Database-first, Model-first, Code-First</a:t>
            </a:r>
          </a:p>
          <a:p>
            <a:pPr>
              <a:spcBef>
                <a:spcPts val="2400"/>
              </a:spcBef>
              <a:spcAft>
                <a:spcPts val="0"/>
              </a:spcAft>
            </a:pPr>
            <a:r>
              <a:rPr lang="en-US" sz="2800" dirty="0"/>
              <a:t>Demos</a:t>
            </a:r>
          </a:p>
        </p:txBody>
      </p:sp>
    </p:spTree>
    <p:extLst>
      <p:ext uri="{BB962C8B-B14F-4D97-AF65-F5344CB8AC3E}">
        <p14:creationId xmlns:p14="http://schemas.microsoft.com/office/powerpoint/2010/main" val="390192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774708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49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APIs in Windows Azure</a:t>
            </a:r>
          </a:p>
        </p:txBody>
      </p:sp>
      <p:sp>
        <p:nvSpPr>
          <p:cNvPr id="9" name="Freeform 40"/>
          <p:cNvSpPr>
            <a:spLocks noEditPoints="1"/>
          </p:cNvSpPr>
          <p:nvPr/>
        </p:nvSpPr>
        <p:spPr bwMode="black">
          <a:xfrm>
            <a:off x="7862017" y="2762708"/>
            <a:ext cx="2030564" cy="1954608"/>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2554545"/>
          </a:xfrm>
        </p:spPr>
        <p:txBody>
          <a:bodyPr/>
          <a:lstStyle/>
          <a:p>
            <a:pPr>
              <a:spcBef>
                <a:spcPts val="2400"/>
              </a:spcBef>
              <a:spcAft>
                <a:spcPts val="0"/>
              </a:spcAft>
            </a:pPr>
            <a:r>
              <a:rPr lang="en-US" sz="2800" dirty="0"/>
              <a:t>Why all the hype </a:t>
            </a:r>
            <a:r>
              <a:rPr lang="en-US" sz="2800" dirty="0" smtClean="0"/>
              <a:t>for </a:t>
            </a:r>
            <a:r>
              <a:rPr lang="en-US" sz="2800" dirty="0"/>
              <a:t>Web APIs?</a:t>
            </a:r>
          </a:p>
          <a:p>
            <a:pPr>
              <a:spcBef>
                <a:spcPts val="2400"/>
              </a:spcBef>
              <a:spcAft>
                <a:spcPts val="0"/>
              </a:spcAft>
            </a:pPr>
            <a:r>
              <a:rPr lang="en-US" sz="2800" dirty="0"/>
              <a:t>Building Web APIs for browser/JSON clients</a:t>
            </a:r>
          </a:p>
          <a:p>
            <a:pPr>
              <a:spcBef>
                <a:spcPts val="2400"/>
              </a:spcBef>
              <a:spcAft>
                <a:spcPts val="0"/>
              </a:spcAft>
            </a:pPr>
            <a:r>
              <a:rPr lang="en-US" sz="2800" dirty="0"/>
              <a:t>Building Web APIs for </a:t>
            </a:r>
            <a:r>
              <a:rPr lang="en-US" sz="2800" dirty="0" smtClean="0"/>
              <a:t>native</a:t>
            </a:r>
            <a:br>
              <a:rPr lang="en-US" sz="2800" dirty="0" smtClean="0"/>
            </a:br>
            <a:r>
              <a:rPr lang="en-US" sz="2800" dirty="0" smtClean="0"/>
              <a:t>/</a:t>
            </a:r>
            <a:r>
              <a:rPr lang="en-US" sz="2800" dirty="0"/>
              <a:t>non-browser clients</a:t>
            </a:r>
          </a:p>
        </p:txBody>
      </p:sp>
    </p:spTree>
    <p:extLst>
      <p:ext uri="{BB962C8B-B14F-4D97-AF65-F5344CB8AC3E}">
        <p14:creationId xmlns:p14="http://schemas.microsoft.com/office/powerpoint/2010/main" val="241610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Deploying ASP.NET </a:t>
            </a:r>
            <a:r>
              <a:rPr lang="en-US" sz="4000" dirty="0" smtClean="0"/>
              <a:t>Apps </a:t>
            </a:r>
            <a:r>
              <a:rPr lang="en-US" sz="4000" dirty="0"/>
              <a:t>to the Cloud</a:t>
            </a:r>
          </a:p>
        </p:txBody>
      </p:sp>
      <p:sp>
        <p:nvSpPr>
          <p:cNvPr id="8" name="Freeform 139"/>
          <p:cNvSpPr>
            <a:spLocks noEditPoints="1"/>
          </p:cNvSpPr>
          <p:nvPr/>
        </p:nvSpPr>
        <p:spPr bwMode="black">
          <a:xfrm>
            <a:off x="7546615" y="2835546"/>
            <a:ext cx="2661368" cy="1808932"/>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4302716"/>
          </a:xfrm>
        </p:spPr>
        <p:txBody>
          <a:bodyPr/>
          <a:lstStyle/>
          <a:p>
            <a:pPr>
              <a:spcBef>
                <a:spcPts val="1200"/>
              </a:spcBef>
              <a:spcAft>
                <a:spcPts val="0"/>
              </a:spcAft>
            </a:pPr>
            <a:r>
              <a:rPr lang="en-US" sz="2800" dirty="0"/>
              <a:t>ASP.NET In Windows Azure  </a:t>
            </a:r>
          </a:p>
          <a:p>
            <a:pPr>
              <a:spcBef>
                <a:spcPts val="600"/>
              </a:spcBef>
              <a:spcAft>
                <a:spcPts val="0"/>
              </a:spcAft>
            </a:pPr>
            <a:r>
              <a:rPr lang="en-US" sz="2000" dirty="0">
                <a:solidFill>
                  <a:schemeClr val="accent2">
                    <a:alpha val="99000"/>
                  </a:schemeClr>
                </a:solidFill>
              </a:rPr>
              <a:t>Web Forms &amp; MVC</a:t>
            </a:r>
          </a:p>
          <a:p>
            <a:pPr>
              <a:spcBef>
                <a:spcPts val="600"/>
              </a:spcBef>
              <a:spcAft>
                <a:spcPts val="0"/>
              </a:spcAft>
            </a:pPr>
            <a:r>
              <a:rPr lang="en-US" sz="2000" dirty="0">
                <a:solidFill>
                  <a:schemeClr val="accent2">
                    <a:alpha val="99000"/>
                  </a:schemeClr>
                </a:solidFill>
              </a:rPr>
              <a:t>AJAX &amp; Stateless Web Roles</a:t>
            </a:r>
          </a:p>
          <a:p>
            <a:pPr>
              <a:spcBef>
                <a:spcPts val="600"/>
              </a:spcBef>
              <a:spcAft>
                <a:spcPts val="0"/>
              </a:spcAft>
            </a:pPr>
            <a:r>
              <a:rPr lang="en-US" sz="2000" dirty="0">
                <a:solidFill>
                  <a:schemeClr val="accent2">
                    <a:alpha val="99000"/>
                  </a:schemeClr>
                </a:solidFill>
              </a:rPr>
              <a:t>Session State</a:t>
            </a:r>
          </a:p>
          <a:p>
            <a:pPr>
              <a:spcBef>
                <a:spcPts val="600"/>
              </a:spcBef>
              <a:spcAft>
                <a:spcPts val="0"/>
              </a:spcAft>
            </a:pPr>
            <a:r>
              <a:rPr lang="en-US" sz="2000" dirty="0">
                <a:solidFill>
                  <a:schemeClr val="accent2">
                    <a:alpha val="99000"/>
                  </a:schemeClr>
                </a:solidFill>
              </a:rPr>
              <a:t>DNS</a:t>
            </a:r>
          </a:p>
          <a:p>
            <a:pPr>
              <a:spcBef>
                <a:spcPts val="1200"/>
              </a:spcBef>
              <a:spcAft>
                <a:spcPts val="0"/>
              </a:spcAft>
            </a:pPr>
            <a:r>
              <a:rPr lang="en-US" sz="2800" dirty="0"/>
              <a:t>Advanced Techniques</a:t>
            </a:r>
          </a:p>
          <a:p>
            <a:pPr>
              <a:spcBef>
                <a:spcPts val="600"/>
              </a:spcBef>
              <a:spcAft>
                <a:spcPts val="0"/>
              </a:spcAft>
            </a:pPr>
            <a:r>
              <a:rPr lang="en-US" sz="2000" dirty="0">
                <a:solidFill>
                  <a:schemeClr val="accent2">
                    <a:alpha val="99000"/>
                  </a:schemeClr>
                </a:solidFill>
              </a:rPr>
              <a:t>Full IIS</a:t>
            </a:r>
          </a:p>
          <a:p>
            <a:pPr>
              <a:spcBef>
                <a:spcPts val="600"/>
              </a:spcBef>
              <a:spcAft>
                <a:spcPts val="0"/>
              </a:spcAft>
            </a:pPr>
            <a:r>
              <a:rPr lang="en-US" sz="2000" dirty="0">
                <a:solidFill>
                  <a:schemeClr val="accent2">
                    <a:alpha val="99000"/>
                  </a:schemeClr>
                </a:solidFill>
              </a:rPr>
              <a:t>Multi-tenancy</a:t>
            </a:r>
          </a:p>
          <a:p>
            <a:pPr>
              <a:spcBef>
                <a:spcPts val="600"/>
              </a:spcBef>
              <a:spcAft>
                <a:spcPts val="0"/>
              </a:spcAft>
            </a:pPr>
            <a:r>
              <a:rPr lang="en-US" sz="2000" dirty="0">
                <a:solidFill>
                  <a:schemeClr val="accent2">
                    <a:alpha val="99000"/>
                  </a:schemeClr>
                </a:solidFill>
              </a:rPr>
              <a:t>Web Deploy</a:t>
            </a:r>
          </a:p>
          <a:p>
            <a:pPr>
              <a:spcBef>
                <a:spcPts val="1200"/>
              </a:spcBef>
              <a:spcAft>
                <a:spcPts val="0"/>
              </a:spcAft>
            </a:pPr>
            <a:r>
              <a:rPr lang="en-US" sz="2800" dirty="0"/>
              <a:t>Challenges</a:t>
            </a:r>
          </a:p>
          <a:p>
            <a:pPr>
              <a:spcBef>
                <a:spcPts val="600"/>
              </a:spcBef>
              <a:spcAft>
                <a:spcPts val="0"/>
              </a:spcAft>
            </a:pPr>
            <a:r>
              <a:rPr lang="en-US" sz="2000" dirty="0">
                <a:solidFill>
                  <a:schemeClr val="accent2">
                    <a:alpha val="99000"/>
                  </a:schemeClr>
                </a:solidFill>
              </a:rPr>
              <a:t>File Upload</a:t>
            </a:r>
          </a:p>
        </p:txBody>
      </p:sp>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1+#ppt_w/2"/>
                                          </p:val>
                                        </p:tav>
                                        <p:tav tm="100000">
                                          <p:val>
                                            <p:strVal val="#ppt_x"/>
                                          </p:val>
                                        </p:tav>
                                      </p:tavLst>
                                    </p:anim>
                                    <p:anim calcmode="lin" valueType="num">
                                      <p:cBhvr additive="base">
                                        <p:cTn id="5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elements/1.1/"/>
    <ds:schemaRef ds:uri="http://www.w3.org/XML/1998/namespace"/>
    <ds:schemaRef ds:uri="230e9df3-be65-4c73-a93b-d1236ebd677e"/>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2970</TotalTime>
  <Words>215</Words>
  <Application>Microsoft Office PowerPoint</Application>
  <PresentationFormat>Custom</PresentationFormat>
  <Paragraphs>64</Paragraphs>
  <Slides>11</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Segoe Light</vt:lpstr>
      <vt:lpstr>Segoe UI Light</vt:lpstr>
      <vt:lpstr>Segoe UI</vt:lpstr>
      <vt:lpstr>Consolas</vt:lpstr>
      <vt:lpstr>MS1444_Windows Azure Template 16x9_r08b</vt:lpstr>
      <vt:lpstr>White with Consolas font for code slides</vt:lpstr>
      <vt:lpstr>think-cell Slide</vt:lpstr>
      <vt:lpstr>WebCamps Online</vt:lpstr>
      <vt:lpstr>Welcome Back to the Microsoft Web Stack</vt:lpstr>
      <vt:lpstr>Agenda </vt:lpstr>
      <vt:lpstr>Integrating Your Site with Internet Explorer 9 (&amp; 10!)</vt:lpstr>
      <vt:lpstr>WebMatrix 2.0</vt:lpstr>
      <vt:lpstr>Creating Rich HTML 5 Experiences</vt:lpstr>
      <vt:lpstr>Building Web Sites Using ASP.NET 4.5</vt:lpstr>
      <vt:lpstr>Building Web APIs in Windows Azure</vt:lpstr>
      <vt:lpstr>Deploying ASP.NET Apps to the Cloud</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277</cp:revision>
  <cp:lastPrinted>2011-10-11T14:25:22Z</cp:lastPrinted>
  <dcterms:created xsi:type="dcterms:W3CDTF">2011-03-29T16:07:22Z</dcterms:created>
  <dcterms:modified xsi:type="dcterms:W3CDTF">2012-04-05T22:13:21Z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