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3"/>
  </p:notesMasterIdLst>
  <p:handoutMasterIdLst>
    <p:handoutMasterId r:id="rId44"/>
  </p:handoutMasterIdLst>
  <p:sldIdLst>
    <p:sldId id="296" r:id="rId6"/>
    <p:sldId id="293" r:id="rId7"/>
    <p:sldId id="257" r:id="rId8"/>
    <p:sldId id="259" r:id="rId9"/>
    <p:sldId id="297" r:id="rId10"/>
    <p:sldId id="303" r:id="rId11"/>
    <p:sldId id="304" r:id="rId12"/>
    <p:sldId id="305" r:id="rId13"/>
    <p:sldId id="263" r:id="rId14"/>
    <p:sldId id="298" r:id="rId15"/>
    <p:sldId id="299" r:id="rId16"/>
    <p:sldId id="306" r:id="rId17"/>
    <p:sldId id="268" r:id="rId18"/>
    <p:sldId id="300" r:id="rId19"/>
    <p:sldId id="302" r:id="rId20"/>
    <p:sldId id="309" r:id="rId21"/>
    <p:sldId id="269" r:id="rId22"/>
    <p:sldId id="307" r:id="rId23"/>
    <p:sldId id="308" r:id="rId24"/>
    <p:sldId id="270" r:id="rId25"/>
    <p:sldId id="272" r:id="rId26"/>
    <p:sldId id="274" r:id="rId27"/>
    <p:sldId id="310" r:id="rId28"/>
    <p:sldId id="311" r:id="rId29"/>
    <p:sldId id="273" r:id="rId30"/>
    <p:sldId id="314" r:id="rId31"/>
    <p:sldId id="275" r:id="rId32"/>
    <p:sldId id="315" r:id="rId33"/>
    <p:sldId id="312" r:id="rId34"/>
    <p:sldId id="313" r:id="rId35"/>
    <p:sldId id="276" r:id="rId36"/>
    <p:sldId id="280" r:id="rId37"/>
    <p:sldId id="281" r:id="rId38"/>
    <p:sldId id="288" r:id="rId39"/>
    <p:sldId id="290" r:id="rId40"/>
    <p:sldId id="291" r:id="rId41"/>
    <p:sldId id="292" r:id="rId42"/>
  </p:sldIdLst>
  <p:sldSz cx="12188825" cy="6858000"/>
  <p:notesSz cx="6858000" cy="9296400"/>
  <p:embeddedFontLst>
    <p:embeddedFont>
      <p:font typeface="Segoe Light" pitchFamily="34" charset="0"/>
      <p:regular r:id="rId45"/>
      <p:italic r:id="rId46"/>
    </p:embeddedFont>
    <p:embeddedFont>
      <p:font typeface="Segoe UI Light" pitchFamily="34" charset="0"/>
      <p:regular r:id="rId47"/>
    </p:embeddedFont>
    <p:embeddedFont>
      <p:font typeface="Segoe UI" pitchFamily="34" charset="0"/>
      <p:regular r:id="rId48"/>
      <p:bold r:id="rId49"/>
      <p:italic r:id="rId50"/>
      <p:boldItalic r:id="rId51"/>
    </p:embeddedFont>
    <p:embeddedFont>
      <p:font typeface="Consolas" pitchFamily="49" charset="0"/>
      <p:regular r:id="rId52"/>
      <p:bold r:id="rId53"/>
      <p:italic r:id="rId54"/>
      <p:boldItalic r:id="rId55"/>
    </p:embeddedFont>
  </p:embeddedFontLst>
  <p:custDataLst>
    <p:tags r:id="rId5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58" d="100"/>
          <a:sy n="58" d="100"/>
        </p:scale>
        <p:origin x="-378" y="-8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font" Target="fonts/font7.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5/2/2012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5/2/2012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18</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23</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26</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30</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37</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10</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xml"/><Relationship Id="rId7" Type="http://schemas.openxmlformats.org/officeDocument/2006/relationships/oleObject" Target="../embeddings/oleObject8.bin"/><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3.xml"/><Relationship Id="rId4"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7.xml"/><Relationship Id="rId4"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5.bin"/><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6.bin"/><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7.xml"/><Relationship Id="rId4"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8.bin"/><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9.emf"/><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51.xml"/><Relationship Id="rId7" Type="http://schemas.openxmlformats.org/officeDocument/2006/relationships/notesSlide" Target="../notesSlides/notesSlide31.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53.xml"/><Relationship Id="rId10" Type="http://schemas.openxmlformats.org/officeDocument/2006/relationships/hyperlink" Target="http://www.asp.net/web-api" TargetMode="External"/><Relationship Id="rId4" Type="http://schemas.openxmlformats.org/officeDocument/2006/relationships/tags" Target="../tags/tag52.xml"/><Relationship Id="rId9" Type="http://schemas.openxmlformats.org/officeDocument/2006/relationships/image" Target="../media/image9.emf"/></Relationships>
</file>

<file path=ppt/slides/_rels/slide36.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55.xml"/><Relationship Id="rId7" Type="http://schemas.openxmlformats.org/officeDocument/2006/relationships/image" Target="../media/image9.emf"/><Relationship Id="rId2" Type="http://schemas.openxmlformats.org/officeDocument/2006/relationships/tags" Target="../tags/tag54.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32.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1.xml"/><Relationship Id="rId7" Type="http://schemas.openxmlformats.org/officeDocument/2006/relationships/notesSlide" Target="../notesSlides/notesSlide7.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1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5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1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61342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Uploading Files</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a:t>
            </a:r>
            <a:r>
              <a:rPr lang="en-US" sz="1400" dirty="0" err="1">
                <a:solidFill>
                  <a:schemeClr val="bg1"/>
                </a:solidFill>
                <a:latin typeface="Consolas" pitchFamily="49" charset="0"/>
                <a:cs typeface="Consolas" pitchFamily="49" charset="0"/>
              </a:rPr>
              <a:t>async</a:t>
            </a:r>
            <a:r>
              <a:rPr lang="en-US" sz="1400" dirty="0">
                <a:solidFill>
                  <a:schemeClr val="bg1"/>
                </a:solidFill>
                <a:latin typeface="Consolas" pitchFamily="49" charset="0"/>
                <a:cs typeface="Consolas" pitchFamily="49" charset="0"/>
              </a:rPr>
              <a:t> Task&lt;</a:t>
            </a:r>
            <a:r>
              <a:rPr lang="en-US" sz="1400" dirty="0" err="1">
                <a:solidFill>
                  <a:schemeClr val="bg1"/>
                </a:solidFill>
                <a:latin typeface="Consolas" pitchFamily="49" charset="0"/>
                <a:cs typeface="Consolas" pitchFamily="49" charset="0"/>
              </a:rPr>
              <a:t>IList</a:t>
            </a:r>
            <a:r>
              <a:rPr lang="en-US" sz="1400" dirty="0">
                <a:solidFill>
                  <a:schemeClr val="bg1"/>
                </a:solidFill>
                <a:latin typeface="Consolas" pitchFamily="49" charset="0"/>
                <a:cs typeface="Consolas" pitchFamily="49" charset="0"/>
              </a:rPr>
              <a:t>&lt;string&gt;&gt; Post()</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List&lt;string&gt; result = new List&lt;string&gt;();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if (</a:t>
            </a:r>
            <a:r>
              <a:rPr lang="en-US" sz="1400" dirty="0" err="1">
                <a:solidFill>
                  <a:schemeClr val="bg1"/>
                </a:solidFill>
                <a:latin typeface="Consolas" pitchFamily="49" charset="0"/>
                <a:cs typeface="Consolas" pitchFamily="49" charset="0"/>
              </a:rPr>
              <a:t>Request.Content.</a:t>
            </a:r>
            <a:r>
              <a:rPr lang="en-US" sz="1400" dirty="0" err="1">
                <a:solidFill>
                  <a:schemeClr val="accent4">
                    <a:lumMod val="60000"/>
                    <a:lumOff val="40000"/>
                  </a:schemeClr>
                </a:solidFill>
                <a:latin typeface="Consolas" pitchFamily="49" charset="0"/>
                <a:cs typeface="Consolas" pitchFamily="49" charset="0"/>
              </a:rPr>
              <a:t>IsMimeMultipartContent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accent4">
                    <a:lumMod val="60000"/>
                    <a:lumOff val="40000"/>
                  </a:schemeClr>
                </a:solidFill>
                <a:latin typeface="Consolas" pitchFamily="49" charset="0"/>
                <a:cs typeface="Consolas" pitchFamily="49" charset="0"/>
              </a:rPr>
              <a:t> </a:t>
            </a:r>
            <a:r>
              <a:rPr lang="en-US" sz="1400" dirty="0">
                <a:solidFill>
                  <a:schemeClr val="bg1"/>
                </a:solidFill>
                <a:latin typeface="Consolas" pitchFamily="49" charset="0"/>
                <a:cs typeface="Consolas" pitchFamily="49" charset="0"/>
              </a:rPr>
              <a:t>stream =</a:t>
            </a:r>
          </a:p>
          <a:p>
            <a:r>
              <a:rPr lang="en-US" sz="1400" dirty="0">
                <a:solidFill>
                  <a:schemeClr val="bg1"/>
                </a:solidFill>
                <a:latin typeface="Consolas" pitchFamily="49" charset="0"/>
                <a:cs typeface="Consolas" pitchFamily="49" charset="0"/>
              </a:rPr>
              <a:t>            new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bg1"/>
                </a:solidFill>
                <a:latin typeface="Consolas" pitchFamily="49" charset="0"/>
                <a:cs typeface="Consolas" pitchFamily="49" charset="0"/>
              </a:rPr>
              <a:t>("c:/uploads/");</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IEnumerable</a:t>
            </a:r>
            <a:r>
              <a:rPr lang="en-US" sz="1400" dirty="0">
                <a:solidFill>
                  <a:schemeClr val="bg1"/>
                </a:solidFill>
                <a:latin typeface="Consolas" pitchFamily="49" charset="0"/>
                <a:cs typeface="Consolas" pitchFamily="49" charset="0"/>
              </a:rPr>
              <a:t>&lt;</a:t>
            </a:r>
            <a:r>
              <a:rPr lang="en-US" sz="1400" dirty="0" err="1">
                <a:solidFill>
                  <a:schemeClr val="bg1"/>
                </a:solidFill>
                <a:latin typeface="Consolas" pitchFamily="49" charset="0"/>
                <a:cs typeface="Consolas" pitchFamily="49" charset="0"/>
              </a:rPr>
              <a:t>HttpContent</a:t>
            </a:r>
            <a:r>
              <a:rPr lang="en-US" sz="1400" dirty="0">
                <a:solidFill>
                  <a:schemeClr val="bg1"/>
                </a:solidFill>
                <a:latin typeface="Consolas" pitchFamily="49" charset="0"/>
                <a:cs typeface="Consolas" pitchFamily="49" charset="0"/>
              </a:rPr>
              <a:t>&gt; </a:t>
            </a:r>
            <a:r>
              <a:rPr lang="en-US" sz="1400" dirty="0" err="1">
                <a:solidFill>
                  <a:schemeClr val="bg1"/>
                </a:solidFill>
                <a:latin typeface="Consolas" pitchFamily="49" charset="0"/>
                <a:cs typeface="Consolas" pitchFamily="49" charset="0"/>
              </a:rPr>
              <a:t>bodyparts</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await </a:t>
            </a:r>
            <a:r>
              <a:rPr lang="en-US" sz="1400" dirty="0" err="1">
                <a:solidFill>
                  <a:schemeClr val="bg1"/>
                </a:solidFill>
                <a:latin typeface="Consolas" pitchFamily="49" charset="0"/>
                <a:cs typeface="Consolas" pitchFamily="49" charset="0"/>
              </a:rPr>
              <a:t>Request.Content.ReadAsMultipartAsync</a:t>
            </a:r>
            <a:r>
              <a:rPr lang="en-US" sz="1400" dirty="0">
                <a:solidFill>
                  <a:schemeClr val="bg1"/>
                </a:solidFill>
                <a:latin typeface="Consolas" pitchFamily="49" charset="0"/>
                <a:cs typeface="Consolas" pitchFamily="49" charset="0"/>
              </a:rPr>
              <a:t>(stream);</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IDictionary</a:t>
            </a:r>
            <a:r>
              <a:rPr lang="en-US" sz="1400" dirty="0">
                <a:solidFill>
                  <a:schemeClr val="bg1"/>
                </a:solidFill>
                <a:latin typeface="Consolas" pitchFamily="49" charset="0"/>
                <a:cs typeface="Consolas" pitchFamily="49" charset="0"/>
              </a:rPr>
              <a:t>&lt;string, string&gt; </a:t>
            </a:r>
            <a:r>
              <a:rPr lang="en-US" sz="1400" dirty="0" err="1">
                <a:solidFill>
                  <a:schemeClr val="bg1"/>
                </a:solidFill>
                <a:latin typeface="Consolas" pitchFamily="49" charset="0"/>
                <a:cs typeface="Consolas" pitchFamily="49" charset="0"/>
              </a:rPr>
              <a:t>bodyPartFiles</a:t>
            </a:r>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stream.</a:t>
            </a:r>
            <a:r>
              <a:rPr lang="en-US" sz="1400" dirty="0" err="1" smtClean="0">
                <a:solidFill>
                  <a:schemeClr val="accent4">
                    <a:lumMod val="60000"/>
                    <a:lumOff val="40000"/>
                  </a:schemeClr>
                </a:solidFill>
                <a:latin typeface="Consolas" pitchFamily="49" charset="0"/>
                <a:cs typeface="Consolas" pitchFamily="49" charset="0"/>
              </a:rPr>
              <a:t>BodyPartFileNames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bodyPartFiles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.Select(</a:t>
            </a:r>
            <a:r>
              <a:rPr lang="en-US" sz="1400" dirty="0" err="1">
                <a:solidFill>
                  <a:schemeClr val="bg1"/>
                </a:solidFill>
                <a:latin typeface="Consolas" pitchFamily="49" charset="0"/>
                <a:cs typeface="Consolas" pitchFamily="49" charset="0"/>
              </a:rPr>
              <a:t>i</a:t>
            </a:r>
            <a:r>
              <a:rPr lang="en-US" sz="1400" dirty="0">
                <a:solidFill>
                  <a:schemeClr val="bg1"/>
                </a:solidFill>
                <a:latin typeface="Consolas" pitchFamily="49" charset="0"/>
                <a:cs typeface="Consolas" pitchFamily="49" charset="0"/>
              </a:rPr>
              <a:t> =&gt; { return </a:t>
            </a:r>
            <a:r>
              <a:rPr lang="en-US" sz="1400" dirty="0" err="1">
                <a:solidFill>
                  <a:schemeClr val="bg1"/>
                </a:solidFill>
                <a:latin typeface="Consolas" pitchFamily="49" charset="0"/>
                <a:cs typeface="Consolas" pitchFamily="49" charset="0"/>
              </a:rPr>
              <a:t>i.Key</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ToList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ForEach</a:t>
            </a:r>
            <a:r>
              <a:rPr lang="en-US" sz="1400" dirty="0">
                <a:solidFill>
                  <a:schemeClr val="bg1"/>
                </a:solidFill>
                <a:latin typeface="Consolas" pitchFamily="49" charset="0"/>
                <a:cs typeface="Consolas" pitchFamily="49" charset="0"/>
              </a:rPr>
              <a:t>(x =&gt; </a:t>
            </a:r>
            <a:r>
              <a:rPr lang="en-US" sz="1400" dirty="0" err="1">
                <a:solidFill>
                  <a:schemeClr val="bg1"/>
                </a:solidFill>
                <a:latin typeface="Consolas" pitchFamily="49" charset="0"/>
                <a:cs typeface="Consolas" pitchFamily="49" charset="0"/>
              </a:rPr>
              <a:t>result.Add</a:t>
            </a:r>
            <a:r>
              <a:rPr lang="en-US" sz="1400" dirty="0">
                <a:solidFill>
                  <a:schemeClr val="bg1"/>
                </a:solidFill>
                <a:latin typeface="Consolas" pitchFamily="49" charset="0"/>
                <a:cs typeface="Consolas" pitchFamily="49" charset="0"/>
              </a:rPr>
              <a:t>(x));</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return result;</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280256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0" name="Picture 6" descr="C:\Users\bradyg\AppData\Local\Temp\SNAGHTMLaf5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96" y="2028442"/>
            <a:ext cx="5551542" cy="329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 what happens during upload?</a:t>
            </a:r>
            <a:endParaRPr lang="en-US" dirty="0"/>
          </a:p>
        </p:txBody>
      </p:sp>
      <p:sp>
        <p:nvSpPr>
          <p:cNvPr id="4" name="Text Placeholder 3"/>
          <p:cNvSpPr>
            <a:spLocks noGrp="1"/>
          </p:cNvSpPr>
          <p:nvPr>
            <p:ph type="body" idx="1"/>
          </p:nvPr>
        </p:nvSpPr>
        <p:spPr>
          <a:xfrm>
            <a:off x="519113" y="1503200"/>
            <a:ext cx="5486400" cy="387798"/>
          </a:xfrm>
        </p:spPr>
        <p:txBody>
          <a:bodyPr/>
          <a:lstStyle/>
          <a:p>
            <a:r>
              <a:rPr lang="en-US" sz="2800" dirty="0" smtClean="0"/>
              <a:t>Request – Note incoming filename</a:t>
            </a:r>
            <a:endParaRPr lang="en-US" sz="2800" dirty="0"/>
          </a:p>
        </p:txBody>
      </p:sp>
      <p:sp>
        <p:nvSpPr>
          <p:cNvPr id="6" name="Text Placeholder 5"/>
          <p:cNvSpPr>
            <a:spLocks noGrp="1"/>
          </p:cNvSpPr>
          <p:nvPr>
            <p:ph type="body" sz="quarter" idx="3"/>
          </p:nvPr>
        </p:nvSpPr>
        <p:spPr>
          <a:xfrm>
            <a:off x="6181725" y="1503200"/>
            <a:ext cx="5486400" cy="387798"/>
          </a:xfrm>
        </p:spPr>
        <p:txBody>
          <a:bodyPr/>
          <a:lstStyle/>
          <a:p>
            <a:r>
              <a:rPr lang="en-US" sz="2800" dirty="0" smtClean="0"/>
              <a:t>Response – Note saved filename</a:t>
            </a:r>
            <a:endParaRPr lang="en-US" sz="2800" dirty="0"/>
          </a:p>
        </p:txBody>
      </p:sp>
      <p:pic>
        <p:nvPicPr>
          <p:cNvPr id="67586" name="Picture 2" descr="C:\Users\bradyg\AppData\Local\Temp\SNAGHTMLaba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96" y="2028442"/>
            <a:ext cx="5551542" cy="2812692"/>
          </a:xfrm>
          <a:prstGeom prst="rect">
            <a:avLst/>
          </a:prstGeom>
          <a:noFill/>
          <a:extLst>
            <a:ext uri="{909E8E84-426E-40DD-AFC4-6F175D3DCCD1}">
              <a14:hiddenFill xmlns:a14="http://schemas.microsoft.com/office/drawing/2010/main">
                <a:solidFill>
                  <a:srgbClr val="FFFFFF"/>
                </a:solidFill>
              </a14:hiddenFill>
            </a:ext>
          </a:extLst>
        </p:spPr>
      </p:pic>
      <p:pic>
        <p:nvPicPr>
          <p:cNvPr id="67592" name="Picture 8" descr="C:\Users\bradyg\AppData\Local\Temp\SNAGHTMLb0561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92" y="2028442"/>
            <a:ext cx="5551541" cy="3291142"/>
          </a:xfrm>
          <a:prstGeom prst="rect">
            <a:avLst/>
          </a:prstGeom>
          <a:noFill/>
          <a:extLst>
            <a:ext uri="{909E8E84-426E-40DD-AFC4-6F175D3DCCD1}">
              <a14:hiddenFill xmlns:a14="http://schemas.microsoft.com/office/drawing/2010/main">
                <a:solidFill>
                  <a:srgbClr val="FFFFFF"/>
                </a:solidFill>
              </a14:hiddenFill>
            </a:ext>
          </a:extLst>
        </p:spPr>
      </p:pic>
      <p:pic>
        <p:nvPicPr>
          <p:cNvPr id="67588" name="Picture 4" descr="C:\Users\bradyg\AppData\Local\Temp\SNAGHTMLadab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92" y="2028442"/>
            <a:ext cx="5551541" cy="281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60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6"/>
                                        </p:tgtEl>
                                        <p:attrNameLst>
                                          <p:attrName>style.visibility</p:attrName>
                                        </p:attrNameLst>
                                      </p:cBhvr>
                                      <p:to>
                                        <p:strVal val="visible"/>
                                      </p:to>
                                    </p:set>
                                    <p:animEffect transition="in" filter="fade">
                                      <p:cBhvr>
                                        <p:cTn id="10" dur="500"/>
                                        <p:tgtEl>
                                          <p:spTgt spid="675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7588"/>
                                        </p:tgtEl>
                                        <p:attrNameLst>
                                          <p:attrName>style.visibility</p:attrName>
                                        </p:attrNameLst>
                                      </p:cBhvr>
                                      <p:to>
                                        <p:strVal val="visible"/>
                                      </p:to>
                                    </p:set>
                                    <p:animEffect transition="in" filter="fade">
                                      <p:cBhvr>
                                        <p:cTn id="18" dur="500"/>
                                        <p:tgtEl>
                                          <p:spTgt spid="675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7586"/>
                                        </p:tgtEl>
                                      </p:cBhvr>
                                    </p:animEffect>
                                    <p:set>
                                      <p:cBhvr>
                                        <p:cTn id="23" dur="1" fill="hold">
                                          <p:stCondLst>
                                            <p:cond delay="499"/>
                                          </p:stCondLst>
                                        </p:cTn>
                                        <p:tgtEl>
                                          <p:spTgt spid="6758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fade">
                                      <p:cBhvr>
                                        <p:cTn id="26" dur="500"/>
                                        <p:tgtEl>
                                          <p:spTgt spid="6759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7588"/>
                                        </p:tgtEl>
                                      </p:cBhvr>
                                    </p:animEffect>
                                    <p:set>
                                      <p:cBhvr>
                                        <p:cTn id="31" dur="1" fill="hold">
                                          <p:stCondLst>
                                            <p:cond delay="499"/>
                                          </p:stCondLst>
                                        </p:cTn>
                                        <p:tgtEl>
                                          <p:spTgt spid="6758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7592"/>
                                        </p:tgtEl>
                                        <p:attrNameLst>
                                          <p:attrName>style.visibility</p:attrName>
                                        </p:attrNameLst>
                                      </p:cBhvr>
                                      <p:to>
                                        <p:strVal val="visible"/>
                                      </p:to>
                                    </p:set>
                                    <p:animEffect transition="in" filter="fade">
                                      <p:cBhvr>
                                        <p:cTn id="3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Self Hosting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35517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r>
              <a:rPr lang="en-US" sz="4000" dirty="0" smtClean="0">
                <a:gradFill>
                  <a:gsLst>
                    <a:gs pos="0">
                      <a:schemeClr val="accent2"/>
                    </a:gs>
                    <a:gs pos="100000">
                      <a:schemeClr val="accent2"/>
                    </a:gs>
                  </a:gsLst>
                  <a:lin ang="5400000" scaled="0"/>
                </a:gradFill>
                <a:latin typeface="Segoe UI Light" pitchFamily="34" charset="0"/>
              </a:rPr>
              <a:t>? </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latin typeface="Segoe UI Light" pitchFamily="34" charset="0"/>
              </a:rPr>
              <a:t>More granular control</a:t>
            </a:r>
          </a:p>
          <a:p>
            <a:pPr>
              <a:spcAft>
                <a:spcPts val="1200"/>
              </a:spcAft>
            </a:pPr>
            <a:r>
              <a:rPr lang="en-US" dirty="0" smtClean="0">
                <a:latin typeface="Segoe UI Light" pitchFamily="34" charset="0"/>
              </a:rPr>
              <a:t>No need for a web server</a:t>
            </a:r>
          </a:p>
          <a:p>
            <a:pPr>
              <a:spcAft>
                <a:spcPts val="1200"/>
              </a:spcAft>
            </a:pPr>
            <a:r>
              <a:rPr lang="en-US" dirty="0" smtClean="0">
                <a:latin typeface="Segoe UI Light" pitchFamily="34" charset="0"/>
              </a:rPr>
              <a:t>Isolated cases requiring minimal resources via</a:t>
            </a:r>
            <a:br>
              <a:rPr lang="en-US" dirty="0" smtClean="0">
                <a:latin typeface="Segoe UI Light" pitchFamily="34" charset="0"/>
              </a:rPr>
            </a:br>
            <a:r>
              <a:rPr lang="en-US" dirty="0" smtClean="0">
                <a:latin typeface="Segoe UI Light" pitchFamily="34" charset="0"/>
              </a:rPr>
              <a:t>standard protocol sets</a:t>
            </a:r>
          </a:p>
          <a:p>
            <a:pPr>
              <a:spcAft>
                <a:spcPts val="1200"/>
              </a:spcAft>
            </a:pPr>
            <a:r>
              <a:rPr lang="en-US" sz="4000" dirty="0">
                <a:solidFill>
                  <a:schemeClr val="accent6">
                    <a:lumMod val="60000"/>
                    <a:lumOff val="40000"/>
                  </a:schemeClr>
                </a:solidFill>
                <a:latin typeface="Segoe UI Light" pitchFamily="34" charset="0"/>
              </a:rPr>
              <a:t>Why Not?</a:t>
            </a:r>
            <a:endParaRPr lang="en-US" sz="4000" dirty="0" smtClean="0">
              <a:solidFill>
                <a:schemeClr val="accent6">
                  <a:lumMod val="60000"/>
                  <a:lumOff val="40000"/>
                </a:schemeClr>
              </a:solidFill>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06968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Configuring Your Web API for Self Host</a:t>
            </a:r>
            <a:endParaRPr lang="en-US" dirty="0"/>
          </a:p>
        </p:txBody>
      </p:sp>
      <p:sp>
        <p:nvSpPr>
          <p:cNvPr id="3" name="Content Placeholder 2"/>
          <p:cNvSpPr>
            <a:spLocks noGrp="1"/>
          </p:cNvSpPr>
          <p:nvPr>
            <p:ph type="body" sz="quarter" idx="10"/>
            <p:custDataLst>
              <p:tags r:id="rId4"/>
            </p:custDataLst>
          </p:nvPr>
        </p:nvSpPr>
        <p:spPr>
          <a:xfrm>
            <a:off x="455314" y="1420813"/>
            <a:ext cx="1183054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smtClean="0">
                <a:gradFill>
                  <a:gsLst>
                    <a:gs pos="0">
                      <a:schemeClr val="accent2"/>
                    </a:gs>
                    <a:gs pos="100000">
                      <a:schemeClr val="accent2"/>
                    </a:gs>
                  </a:gsLst>
                  <a:lin ang="5400000" scaled="0"/>
                </a:gradFill>
                <a:latin typeface="Segoe UI Light" pitchFamily="34" charset="0"/>
              </a:rPr>
              <a:t>HttpConfiguration</a:t>
            </a:r>
            <a:r>
              <a:rPr lang="en-US" sz="4000" dirty="0" smtClean="0">
                <a:gradFill>
                  <a:gsLst>
                    <a:gs pos="0">
                      <a:schemeClr val="accent2"/>
                    </a:gs>
                    <a:gs pos="100000">
                      <a:schemeClr val="accent2"/>
                    </a:gs>
                  </a:gsLst>
                  <a:lin ang="5400000" scaled="0"/>
                </a:gradFill>
                <a:latin typeface="Segoe UI Light" pitchFamily="34" charset="0"/>
              </a:rPr>
              <a:t> instance to </a:t>
            </a:r>
            <a:br>
              <a:rPr lang="en-US" sz="4000" dirty="0" smtClean="0">
                <a:gradFill>
                  <a:gsLst>
                    <a:gs pos="0">
                      <a:schemeClr val="accent2"/>
                    </a:gs>
                    <a:gs pos="100000">
                      <a:schemeClr val="accent2"/>
                    </a:gs>
                  </a:gsLst>
                  <a:lin ang="5400000" scaled="0"/>
                </a:gradFill>
                <a:latin typeface="Segoe UI Light" pitchFamily="34" charset="0"/>
              </a:rPr>
            </a:b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0574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8"/>
            <a:ext cx="12188825" cy="461342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class Program</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static void Main(string[] </a:t>
            </a:r>
            <a:r>
              <a:rPr lang="en-US" sz="1400" dirty="0" err="1">
                <a:solidFill>
                  <a:schemeClr val="bg1"/>
                </a:solidFill>
                <a:latin typeface="Consolas" pitchFamily="49" charset="0"/>
                <a:cs typeface="Consolas" pitchFamily="49" charset="0"/>
              </a:rPr>
              <a:t>args</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 configure the server</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 = "http://localhost:8080/";</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 = new </a:t>
            </a:r>
            <a:r>
              <a:rPr lang="en-US" sz="1400" dirty="0" err="1">
                <a:solidFill>
                  <a:schemeClr val="accent4">
                    <a:lumMod val="60000"/>
                    <a:lumOff val="40000"/>
                  </a:schemeClr>
                </a:solidFill>
                <a:latin typeface="Consolas" pitchFamily="49" charset="0"/>
                <a:cs typeface="Consolas" pitchFamily="49" charset="0"/>
              </a:rPr>
              <a:t>HttpSelfHostConfiguration</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config.Routes.MapHttpRoute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name: "</a:t>
            </a:r>
            <a:r>
              <a:rPr lang="en-US" sz="1400" dirty="0" err="1">
                <a:solidFill>
                  <a:schemeClr val="bg1"/>
                </a:solidFill>
                <a:latin typeface="Consolas" pitchFamily="49" charset="0"/>
                <a:cs typeface="Consolas" pitchFamily="49" charset="0"/>
              </a:rPr>
              <a:t>DefaultApi</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routeTemplate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api</a:t>
            </a:r>
            <a:r>
              <a:rPr lang="en-US" sz="1400" dirty="0">
                <a:solidFill>
                  <a:schemeClr val="bg1"/>
                </a:solidFill>
                <a:latin typeface="Consolas" pitchFamily="49" charset="0"/>
                <a:cs typeface="Consolas" pitchFamily="49" charset="0"/>
              </a:rPr>
              <a:t>/{controller}/{id}",</a:t>
            </a:r>
          </a:p>
          <a:p>
            <a:r>
              <a:rPr lang="en-US" sz="1400" dirty="0">
                <a:solidFill>
                  <a:schemeClr val="bg1"/>
                </a:solidFill>
                <a:latin typeface="Consolas" pitchFamily="49" charset="0"/>
                <a:cs typeface="Consolas" pitchFamily="49" charset="0"/>
              </a:rPr>
              <a:t>            defaults: new { id = </a:t>
            </a:r>
            <a:r>
              <a:rPr lang="en-US" sz="1400" dirty="0" err="1">
                <a:solidFill>
                  <a:schemeClr val="bg1"/>
                </a:solidFill>
                <a:latin typeface="Consolas" pitchFamily="49" charset="0"/>
                <a:cs typeface="Consolas" pitchFamily="49" charset="0"/>
              </a:rPr>
              <a:t>RouteParameter.Optional</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 Create and open the server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server = new </a:t>
            </a:r>
            <a:r>
              <a:rPr lang="en-US" sz="1400" dirty="0" err="1">
                <a:solidFill>
                  <a:schemeClr val="accent4">
                    <a:lumMod val="60000"/>
                    <a:lumOff val="40000"/>
                  </a:schemeClr>
                </a:solidFill>
                <a:latin typeface="Consolas" pitchFamily="49" charset="0"/>
                <a:cs typeface="Consolas" pitchFamily="49" charset="0"/>
              </a:rPr>
              <a:t>HttpSelfHostServer</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server.OpenAsync</a:t>
            </a:r>
            <a:r>
              <a:rPr lang="en-US" sz="1400" dirty="0">
                <a:solidFill>
                  <a:schemeClr val="bg1"/>
                </a:solidFill>
                <a:latin typeface="Consolas" pitchFamily="49" charset="0"/>
                <a:cs typeface="Consolas" pitchFamily="49" charset="0"/>
              </a:rPr>
              <a:t>().Wait();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a:solidFill>
                  <a:schemeClr val="bg1"/>
                </a:solidFill>
                <a:latin typeface="Consolas" pitchFamily="49" charset="0"/>
                <a:cs typeface="Consolas" pitchFamily="49" charset="0"/>
              </a:rPr>
              <a:t>("The server is running</a:t>
            </a:r>
            <a:r>
              <a:rPr lang="en-US" sz="1400" dirty="0" smtClean="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Console.ReadLine</a:t>
            </a:r>
            <a:r>
              <a:rPr lang="en-US" sz="1400" dirty="0" smtClean="0">
                <a:solidFill>
                  <a:schemeClr val="bg1"/>
                </a:solidFill>
                <a:latin typeface="Consolas" pitchFamily="49" charset="0"/>
                <a:cs typeface="Consolas" pitchFamily="49" charset="0"/>
              </a:rPr>
              <a:t>();</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572966" cy="4031873"/>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Console Host:</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First set up the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configuration and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routes, just like in </a:t>
            </a:r>
            <a:br>
              <a:rPr lang="en-US" dirty="0" smtClean="0">
                <a:solidFill>
                  <a:schemeClr val="tx2">
                    <a:alpha val="99000"/>
                  </a:schemeClr>
                </a:solidFill>
                <a:latin typeface="Segoe UI Light" pitchFamily="34" charset="0"/>
              </a:rPr>
            </a:br>
            <a:r>
              <a:rPr lang="en-US" dirty="0" err="1" smtClean="0">
                <a:solidFill>
                  <a:schemeClr val="tx2">
                    <a:alpha val="99000"/>
                  </a:schemeClr>
                </a:solidFill>
                <a:latin typeface="Segoe UI Light" pitchFamily="34" charset="0"/>
              </a:rPr>
              <a:t>Global.asax.cs</a:t>
            </a:r>
            <a:r>
              <a:rPr lang="en-US" dirty="0" smtClean="0">
                <a:solidFill>
                  <a:schemeClr val="tx2">
                    <a:alpha val="99000"/>
                  </a:schemeClr>
                </a:solidFill>
                <a:latin typeface="Segoe UI Light" pitchFamily="34" charset="0"/>
              </a:rPr>
              <a:t>.</a:t>
            </a:r>
          </a:p>
          <a:p>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Then, host the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using </a:t>
            </a:r>
            <a:r>
              <a:rPr lang="en-US" dirty="0" err="1" smtClean="0">
                <a:solidFill>
                  <a:schemeClr val="tx2">
                    <a:alpha val="99000"/>
                  </a:schemeClr>
                </a:solidFill>
                <a:latin typeface="Segoe UI Light" pitchFamily="34" charset="0"/>
              </a:rPr>
              <a:t>HttpSelfHostServer</a:t>
            </a:r>
            <a:r>
              <a:rPr lang="en-US" dirty="0">
                <a:solidFill>
                  <a:schemeClr val="tx2">
                    <a:alpha val="99000"/>
                  </a:schemeClr>
                </a:solidFill>
                <a:latin typeface="Segoe UI Light" pitchFamily="34" charset="0"/>
              </a:rPr>
              <a:t/>
            </a:r>
            <a:br>
              <a:rPr lang="en-US" dirty="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and open the server up to</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listen for requests.</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2946292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1825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8150126" cy="418576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string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DateTime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EnvironmentController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ApiController</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EnvironmentStatus</a:t>
            </a:r>
            <a:r>
              <a:rPr lang="en-US" sz="1400" dirty="0">
                <a:solidFill>
                  <a:schemeClr val="bg1"/>
                </a:solidFill>
                <a:latin typeface="Consolas" pitchFamily="49" charset="0"/>
                <a:cs typeface="Consolas" pitchFamily="49" charset="0"/>
              </a:rPr>
              <a:t> Get()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smtClean="0">
                <a:solidFill>
                  <a:schemeClr val="bg1"/>
                </a:solidFill>
                <a:latin typeface="Consolas" pitchFamily="49" charset="0"/>
                <a:cs typeface="Consolas" pitchFamily="49" charset="0"/>
              </a:rPr>
              <a:t>(“User </a:t>
            </a:r>
            <a:r>
              <a:rPr lang="en-US" sz="1400" dirty="0">
                <a:solidFill>
                  <a:schemeClr val="bg1"/>
                </a:solidFill>
                <a:latin typeface="Consolas" pitchFamily="49" charset="0"/>
                <a:cs typeface="Consolas" pitchFamily="49" charset="0"/>
              </a:rPr>
              <a:t>agent " + </a:t>
            </a:r>
            <a:r>
              <a:rPr lang="en-US" sz="1400" dirty="0" err="1">
                <a:solidFill>
                  <a:schemeClr val="bg1"/>
                </a:solidFill>
                <a:latin typeface="Consolas" pitchFamily="49" charset="0"/>
                <a:cs typeface="Consolas" pitchFamily="49" charset="0"/>
              </a:rPr>
              <a:t>Request.Headers.UserAgent</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return new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Environment.MachineName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DateTime.Now</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348545" cy="2185214"/>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Controller:</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This simple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provides information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about the server hosting</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controller. </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07375764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Self Hosting Your</a:t>
            </a:r>
            <a:br>
              <a:rPr lang="en-US" dirty="0" smtClean="0"/>
            </a:br>
            <a:r>
              <a:rPr lang="en-US" dirty="0"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0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9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1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3244</TotalTime>
  <Words>3684</Words>
  <Application>Microsoft Office PowerPoint</Application>
  <PresentationFormat>Custom</PresentationFormat>
  <Paragraphs>502</Paragraphs>
  <Slides>37</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5" baseType="lpstr">
      <vt:lpstr>Arial</vt:lpstr>
      <vt:lpstr>Segoe Light</vt:lpstr>
      <vt:lpstr>Segoe UI Light</vt:lpstr>
      <vt:lpstr>Segoe UI</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Building a read only Web API</vt:lpstr>
      <vt:lpstr>Making an API Updatable</vt:lpstr>
      <vt:lpstr>Posting Data to a Web API</vt:lpstr>
      <vt:lpstr>Posting Data to a Web API</vt:lpstr>
      <vt:lpstr>Making an  API updatable</vt:lpstr>
      <vt:lpstr>Supporting HTML File Upload</vt:lpstr>
      <vt:lpstr>Support HTML File Upload</vt:lpstr>
      <vt:lpstr>Uploading Files</vt:lpstr>
      <vt:lpstr>So what happens during upload?</vt:lpstr>
      <vt:lpstr>HTML file upload</vt:lpstr>
      <vt:lpstr>Web API is a part of ASP.NET</vt:lpstr>
      <vt:lpstr>Self Hosting Your Web API</vt:lpstr>
      <vt:lpstr>Configuring Your Web API for Self Host</vt:lpstr>
      <vt:lpstr>Self Hosting a Web API Controller is Easy</vt:lpstr>
      <vt:lpstr>Self Hosting a Web API Controller is Easy</vt:lpstr>
      <vt:lpstr>Self Hosting Your Web API</vt:lpstr>
      <vt:lpstr>Configuring Media Type Formatters </vt:lpstr>
      <vt:lpstr>Configuring media type formatters</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322</cp:revision>
  <cp:lastPrinted>2011-10-11T14:25:22Z</cp:lastPrinted>
  <dcterms:created xsi:type="dcterms:W3CDTF">2011-03-29T16:07:22Z</dcterms:created>
  <dcterms:modified xsi:type="dcterms:W3CDTF">2012-05-02T18:29:20Z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