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9.xml" ContentType="application/vnd.openxmlformats-officedocument.presentationml.notesSlide+xml"/>
  <Override PartName="/ppt/tags/tag56.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0"/>
  </p:notesMasterIdLst>
  <p:handoutMasterIdLst>
    <p:handoutMasterId r:id="rId41"/>
  </p:handoutMasterIdLst>
  <p:sldIdLst>
    <p:sldId id="296" r:id="rId6"/>
    <p:sldId id="293" r:id="rId7"/>
    <p:sldId id="257" r:id="rId8"/>
    <p:sldId id="259" r:id="rId9"/>
    <p:sldId id="297" r:id="rId10"/>
    <p:sldId id="303" r:id="rId11"/>
    <p:sldId id="304" r:id="rId12"/>
    <p:sldId id="305" r:id="rId13"/>
    <p:sldId id="263" r:id="rId14"/>
    <p:sldId id="298" r:id="rId15"/>
    <p:sldId id="299" r:id="rId16"/>
    <p:sldId id="306" r:id="rId17"/>
    <p:sldId id="268" r:id="rId18"/>
    <p:sldId id="300" r:id="rId19"/>
    <p:sldId id="302" r:id="rId20"/>
    <p:sldId id="309" r:id="rId21"/>
    <p:sldId id="269" r:id="rId22"/>
    <p:sldId id="307" r:id="rId23"/>
    <p:sldId id="308" r:id="rId24"/>
    <p:sldId id="270" r:id="rId25"/>
    <p:sldId id="272" r:id="rId26"/>
    <p:sldId id="274" r:id="rId27"/>
    <p:sldId id="310" r:id="rId28"/>
    <p:sldId id="311" r:id="rId29"/>
    <p:sldId id="273" r:id="rId30"/>
    <p:sldId id="275" r:id="rId31"/>
    <p:sldId id="276" r:id="rId32"/>
    <p:sldId id="277" r:id="rId33"/>
    <p:sldId id="280" r:id="rId34"/>
    <p:sldId id="281" r:id="rId35"/>
    <p:sldId id="288" r:id="rId36"/>
    <p:sldId id="290" r:id="rId37"/>
    <p:sldId id="291" r:id="rId38"/>
    <p:sldId id="292" r:id="rId39"/>
  </p:sldIdLst>
  <p:sldSz cx="12188825" cy="6858000"/>
  <p:notesSz cx="6858000" cy="9296400"/>
  <p:embeddedFontLst>
    <p:embeddedFont>
      <p:font typeface="Segoe UI Light" pitchFamily="34" charset="0"/>
      <p:regular r:id="rId42"/>
    </p:embeddedFont>
    <p:embeddedFont>
      <p:font typeface="Segoe UI" pitchFamily="34" charset="0"/>
      <p:regular r:id="rId43"/>
      <p:bold r:id="rId44"/>
      <p:italic r:id="rId45"/>
      <p:boldItalic r:id="rId46"/>
    </p:embeddedFont>
    <p:embeddedFont>
      <p:font typeface="Consolas" pitchFamily="49" charset="0"/>
      <p:regular r:id="rId47"/>
      <p:bold r:id="rId48"/>
      <p:italic r:id="rId49"/>
      <p:boldItalic r:id="rId50"/>
    </p:embeddedFont>
    <p:embeddedFont>
      <p:font typeface="Segoe Light" pitchFamily="34" charset="0"/>
      <p:regular r:id="rId51"/>
      <p:italic r:id="rId52"/>
    </p:embeddedFont>
  </p:embeddedFontLst>
  <p:custDataLst>
    <p:tags r:id="rId5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7" autoAdjust="0"/>
    <p:restoredTop sz="89076" autoAdjust="0"/>
  </p:normalViewPr>
  <p:slideViewPr>
    <p:cSldViewPr snapToGrid="0">
      <p:cViewPr varScale="1">
        <p:scale>
          <a:sx n="91" d="100"/>
          <a:sy n="91" d="100"/>
        </p:scale>
        <p:origin x="-126" y="-126"/>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4/26/2012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4/26/2012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18</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19</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23</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34</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10</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8.xml"/><Relationship Id="rId7" Type="http://schemas.openxmlformats.org/officeDocument/2006/relationships/oleObject" Target="../embeddings/oleObject8.bin"/><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3.xml"/><Relationship Id="rId4"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0.bin"/><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7.xml"/><Relationship Id="rId4"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31.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15.bin"/><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notesSlide" Target="../notesSlides/notesSlide22.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23.xml"/><Relationship Id="rId4"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2.xml"/><Relationship Id="rId7" Type="http://schemas.openxmlformats.org/officeDocument/2006/relationships/oleObject" Target="../embeddings/oleObject17.bin"/><Relationship Id="rId2" Type="http://schemas.openxmlformats.org/officeDocument/2006/relationships/tags" Target="../tags/tag41.xml"/><Relationship Id="rId1" Type="http://schemas.openxmlformats.org/officeDocument/2006/relationships/vmlDrawing" Target="../drawings/vmlDrawing17.vml"/><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43.xml"/></Relationships>
</file>

<file path=ppt/slides/_rels/slide2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5.xml"/><Relationship Id="rId7" Type="http://schemas.openxmlformats.org/officeDocument/2006/relationships/oleObject" Target="../embeddings/oleObject18.bin"/><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ags" Target="../tags/tag46.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9.emf"/><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51.xml"/><Relationship Id="rId7" Type="http://schemas.openxmlformats.org/officeDocument/2006/relationships/notesSlide" Target="../notesSlides/notesSlide28.xml"/><Relationship Id="rId12" Type="http://schemas.openxmlformats.org/officeDocument/2006/relationships/hyperlink" Target="http://blogs.msdn.com/b/henrikn/archive/2012/02/19/using-web-api-with-mongodb.aspx" TargetMode="Externa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slideLayout" Target="../slideLayouts/slideLayout6.xml"/><Relationship Id="rId11" Type="http://schemas.openxmlformats.org/officeDocument/2006/relationships/hyperlink" Target="http://channel9.msdn.com/Shows/Web+Camps+TV/Dan-Roth-on-the-new-ASPNET-Web-API" TargetMode="External"/><Relationship Id="rId5" Type="http://schemas.openxmlformats.org/officeDocument/2006/relationships/tags" Target="../tags/tag53.xml"/><Relationship Id="rId10" Type="http://schemas.openxmlformats.org/officeDocument/2006/relationships/hyperlink" Target="http://www.asp.net/web-api" TargetMode="External"/><Relationship Id="rId4" Type="http://schemas.openxmlformats.org/officeDocument/2006/relationships/tags" Target="../tags/tag52.xml"/><Relationship Id="rId9" Type="http://schemas.openxmlformats.org/officeDocument/2006/relationships/image" Target="../media/image9.emf"/></Relationships>
</file>

<file path=ppt/slides/_rels/slide33.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55.xml"/><Relationship Id="rId7" Type="http://schemas.openxmlformats.org/officeDocument/2006/relationships/image" Target="../media/image9.emf"/><Relationship Id="rId2" Type="http://schemas.openxmlformats.org/officeDocument/2006/relationships/tags" Target="../tags/tag54.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29.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1.xml"/><Relationship Id="rId7" Type="http://schemas.openxmlformats.org/officeDocument/2006/relationships/notesSlide" Target="../notesSlides/notesSlide7.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oleObject" Target="../embeddings/oleObject7.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0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6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2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7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4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0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4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461342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Uploading Files</a:t>
            </a:r>
            <a:endParaRPr lang="en-US" sz="4800" dirty="0"/>
          </a:p>
        </p:txBody>
      </p:sp>
      <p:sp>
        <p:nvSpPr>
          <p:cNvPr id="5" name="TextBox 4"/>
          <p:cNvSpPr txBox="1"/>
          <p:nvPr/>
        </p:nvSpPr>
        <p:spPr>
          <a:xfrm>
            <a:off x="3861765" y="1155118"/>
            <a:ext cx="7909816" cy="461664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bg1"/>
                </a:solidFill>
                <a:latin typeface="Consolas" pitchFamily="49" charset="0"/>
                <a:cs typeface="Consolas" pitchFamily="49" charset="0"/>
              </a:rPr>
              <a:t>public </a:t>
            </a:r>
            <a:r>
              <a:rPr lang="en-US" sz="1400" dirty="0" err="1">
                <a:solidFill>
                  <a:schemeClr val="bg1"/>
                </a:solidFill>
                <a:latin typeface="Consolas" pitchFamily="49" charset="0"/>
                <a:cs typeface="Consolas" pitchFamily="49" charset="0"/>
              </a:rPr>
              <a:t>async</a:t>
            </a:r>
            <a:r>
              <a:rPr lang="en-US" sz="1400" dirty="0">
                <a:solidFill>
                  <a:schemeClr val="bg1"/>
                </a:solidFill>
                <a:latin typeface="Consolas" pitchFamily="49" charset="0"/>
                <a:cs typeface="Consolas" pitchFamily="49" charset="0"/>
              </a:rPr>
              <a:t> Task&lt;</a:t>
            </a:r>
            <a:r>
              <a:rPr lang="en-US" sz="1400" dirty="0" err="1">
                <a:solidFill>
                  <a:schemeClr val="bg1"/>
                </a:solidFill>
                <a:latin typeface="Consolas" pitchFamily="49" charset="0"/>
                <a:cs typeface="Consolas" pitchFamily="49" charset="0"/>
              </a:rPr>
              <a:t>IList</a:t>
            </a:r>
            <a:r>
              <a:rPr lang="en-US" sz="1400" dirty="0">
                <a:solidFill>
                  <a:schemeClr val="bg1"/>
                </a:solidFill>
                <a:latin typeface="Consolas" pitchFamily="49" charset="0"/>
                <a:cs typeface="Consolas" pitchFamily="49" charset="0"/>
              </a:rPr>
              <a:t>&lt;string&gt;&gt; Post()</a:t>
            </a:r>
          </a:p>
          <a:p>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List&lt;string&gt; result = new List&lt;string&gt;();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if (</a:t>
            </a:r>
            <a:r>
              <a:rPr lang="en-US" sz="1400" dirty="0" err="1">
                <a:solidFill>
                  <a:schemeClr val="bg1"/>
                </a:solidFill>
                <a:latin typeface="Consolas" pitchFamily="49" charset="0"/>
                <a:cs typeface="Consolas" pitchFamily="49" charset="0"/>
              </a:rPr>
              <a:t>Request.Content.</a:t>
            </a:r>
            <a:r>
              <a:rPr lang="en-US" sz="1400" dirty="0" err="1">
                <a:solidFill>
                  <a:schemeClr val="accent4">
                    <a:lumMod val="60000"/>
                    <a:lumOff val="40000"/>
                  </a:schemeClr>
                </a:solidFill>
                <a:latin typeface="Consolas" pitchFamily="49" charset="0"/>
                <a:cs typeface="Consolas" pitchFamily="49" charset="0"/>
              </a:rPr>
              <a:t>IsMimeMultipartContent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accent4">
                    <a:lumMod val="60000"/>
                    <a:lumOff val="40000"/>
                  </a:schemeClr>
                </a:solidFill>
                <a:latin typeface="Consolas" pitchFamily="49" charset="0"/>
                <a:cs typeface="Consolas" pitchFamily="49" charset="0"/>
              </a:rPr>
              <a:t> </a:t>
            </a:r>
            <a:r>
              <a:rPr lang="en-US" sz="1400" dirty="0">
                <a:solidFill>
                  <a:schemeClr val="bg1"/>
                </a:solidFill>
                <a:latin typeface="Consolas" pitchFamily="49" charset="0"/>
                <a:cs typeface="Consolas" pitchFamily="49" charset="0"/>
              </a:rPr>
              <a:t>stream =</a:t>
            </a:r>
          </a:p>
          <a:p>
            <a:r>
              <a:rPr lang="en-US" sz="1400" dirty="0">
                <a:solidFill>
                  <a:schemeClr val="bg1"/>
                </a:solidFill>
                <a:latin typeface="Consolas" pitchFamily="49" charset="0"/>
                <a:cs typeface="Consolas" pitchFamily="49" charset="0"/>
              </a:rPr>
              <a:t>            new </a:t>
            </a:r>
            <a:r>
              <a:rPr lang="en-US" sz="1400" dirty="0" err="1">
                <a:solidFill>
                  <a:schemeClr val="accent4">
                    <a:lumMod val="60000"/>
                    <a:lumOff val="40000"/>
                  </a:schemeClr>
                </a:solidFill>
                <a:latin typeface="Consolas" pitchFamily="49" charset="0"/>
                <a:cs typeface="Consolas" pitchFamily="49" charset="0"/>
              </a:rPr>
              <a:t>MultipartFormDataStreamProvider</a:t>
            </a:r>
            <a:r>
              <a:rPr lang="en-US" sz="1400" dirty="0">
                <a:solidFill>
                  <a:schemeClr val="bg1"/>
                </a:solidFill>
                <a:latin typeface="Consolas" pitchFamily="49" charset="0"/>
                <a:cs typeface="Consolas" pitchFamily="49" charset="0"/>
              </a:rPr>
              <a:t>("c:/uploads/");</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IEnumerable</a:t>
            </a:r>
            <a:r>
              <a:rPr lang="en-US" sz="1400" dirty="0">
                <a:solidFill>
                  <a:schemeClr val="bg1"/>
                </a:solidFill>
                <a:latin typeface="Consolas" pitchFamily="49" charset="0"/>
                <a:cs typeface="Consolas" pitchFamily="49" charset="0"/>
              </a:rPr>
              <a:t>&lt;</a:t>
            </a:r>
            <a:r>
              <a:rPr lang="en-US" sz="1400" dirty="0" err="1">
                <a:solidFill>
                  <a:schemeClr val="bg1"/>
                </a:solidFill>
                <a:latin typeface="Consolas" pitchFamily="49" charset="0"/>
                <a:cs typeface="Consolas" pitchFamily="49" charset="0"/>
              </a:rPr>
              <a:t>HttpContent</a:t>
            </a:r>
            <a:r>
              <a:rPr lang="en-US" sz="1400" dirty="0">
                <a:solidFill>
                  <a:schemeClr val="bg1"/>
                </a:solidFill>
                <a:latin typeface="Consolas" pitchFamily="49" charset="0"/>
                <a:cs typeface="Consolas" pitchFamily="49" charset="0"/>
              </a:rPr>
              <a:t>&gt; </a:t>
            </a:r>
            <a:r>
              <a:rPr lang="en-US" sz="1400" dirty="0" err="1">
                <a:solidFill>
                  <a:schemeClr val="bg1"/>
                </a:solidFill>
                <a:latin typeface="Consolas" pitchFamily="49" charset="0"/>
                <a:cs typeface="Consolas" pitchFamily="49" charset="0"/>
              </a:rPr>
              <a:t>bodyparts</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await </a:t>
            </a:r>
            <a:r>
              <a:rPr lang="en-US" sz="1400" dirty="0" err="1">
                <a:solidFill>
                  <a:schemeClr val="bg1"/>
                </a:solidFill>
                <a:latin typeface="Consolas" pitchFamily="49" charset="0"/>
                <a:cs typeface="Consolas" pitchFamily="49" charset="0"/>
              </a:rPr>
              <a:t>Request.Content.ReadAsMultipartAsync</a:t>
            </a:r>
            <a:r>
              <a:rPr lang="en-US" sz="1400" dirty="0">
                <a:solidFill>
                  <a:schemeClr val="bg1"/>
                </a:solidFill>
                <a:latin typeface="Consolas" pitchFamily="49" charset="0"/>
                <a:cs typeface="Consolas" pitchFamily="49" charset="0"/>
              </a:rPr>
              <a:t>(stream);</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IDictionary</a:t>
            </a:r>
            <a:r>
              <a:rPr lang="en-US" sz="1400" dirty="0">
                <a:solidFill>
                  <a:schemeClr val="bg1"/>
                </a:solidFill>
                <a:latin typeface="Consolas" pitchFamily="49" charset="0"/>
                <a:cs typeface="Consolas" pitchFamily="49" charset="0"/>
              </a:rPr>
              <a:t>&lt;string, string&gt; </a:t>
            </a:r>
            <a:r>
              <a:rPr lang="en-US" sz="1400" dirty="0" err="1">
                <a:solidFill>
                  <a:schemeClr val="bg1"/>
                </a:solidFill>
                <a:latin typeface="Consolas" pitchFamily="49" charset="0"/>
                <a:cs typeface="Consolas" pitchFamily="49" charset="0"/>
              </a:rPr>
              <a:t>bodyPartFiles</a:t>
            </a:r>
            <a:r>
              <a:rPr lang="en-US" sz="1400" dirty="0">
                <a:solidFill>
                  <a:schemeClr val="bg1"/>
                </a:solidFill>
                <a:latin typeface="Consolas" pitchFamily="49" charset="0"/>
                <a:cs typeface="Consolas" pitchFamily="49" charset="0"/>
              </a:rPr>
              <a:t> </a:t>
            </a:r>
            <a:r>
              <a:rPr lang="en-US" sz="1400" dirty="0" smtClean="0">
                <a:solidFill>
                  <a:schemeClr val="bg1"/>
                </a:solidFill>
                <a:latin typeface="Consolas" pitchFamily="49" charset="0"/>
                <a:cs typeface="Consolas" pitchFamily="49" charset="0"/>
              </a:rPr>
              <a:t>= </a:t>
            </a:r>
            <a:r>
              <a:rPr lang="en-US" sz="1400" dirty="0" err="1" smtClean="0">
                <a:solidFill>
                  <a:schemeClr val="bg1"/>
                </a:solidFill>
                <a:latin typeface="Consolas" pitchFamily="49" charset="0"/>
                <a:cs typeface="Consolas" pitchFamily="49" charset="0"/>
              </a:rPr>
              <a:t>stream.</a:t>
            </a:r>
            <a:r>
              <a:rPr lang="en-US" sz="1400" dirty="0" err="1" smtClean="0">
                <a:solidFill>
                  <a:schemeClr val="accent4">
                    <a:lumMod val="60000"/>
                    <a:lumOff val="40000"/>
                  </a:schemeClr>
                </a:solidFill>
                <a:latin typeface="Consolas" pitchFamily="49" charset="0"/>
                <a:cs typeface="Consolas" pitchFamily="49" charset="0"/>
              </a:rPr>
              <a:t>BodyPartFileNames</a:t>
            </a:r>
            <a:r>
              <a:rPr lang="en-US" sz="1400" dirty="0">
                <a:solidFill>
                  <a:schemeClr val="bg1"/>
                </a:solidFill>
                <a:latin typeface="Consolas" pitchFamily="49" charset="0"/>
                <a:cs typeface="Consolas" pitchFamily="49" charset="0"/>
              </a:rPr>
              <a:t>;</a:t>
            </a:r>
          </a:p>
          <a:p>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bodyPartFiles</a:t>
            </a:r>
            <a:endParaRPr lang="en-US" sz="1400" dirty="0">
              <a:solidFill>
                <a:schemeClr val="bg1"/>
              </a:solidFill>
              <a:latin typeface="Consolas" pitchFamily="49" charset="0"/>
              <a:cs typeface="Consolas" pitchFamily="49" charset="0"/>
            </a:endParaRPr>
          </a:p>
          <a:p>
            <a:r>
              <a:rPr lang="en-US" sz="1400" dirty="0">
                <a:solidFill>
                  <a:schemeClr val="bg1"/>
                </a:solidFill>
                <a:latin typeface="Consolas" pitchFamily="49" charset="0"/>
                <a:cs typeface="Consolas" pitchFamily="49" charset="0"/>
              </a:rPr>
              <a:t>            .Select(</a:t>
            </a:r>
            <a:r>
              <a:rPr lang="en-US" sz="1400" dirty="0" err="1">
                <a:solidFill>
                  <a:schemeClr val="bg1"/>
                </a:solidFill>
                <a:latin typeface="Consolas" pitchFamily="49" charset="0"/>
                <a:cs typeface="Consolas" pitchFamily="49" charset="0"/>
              </a:rPr>
              <a:t>i</a:t>
            </a:r>
            <a:r>
              <a:rPr lang="en-US" sz="1400" dirty="0">
                <a:solidFill>
                  <a:schemeClr val="bg1"/>
                </a:solidFill>
                <a:latin typeface="Consolas" pitchFamily="49" charset="0"/>
                <a:cs typeface="Consolas" pitchFamily="49" charset="0"/>
              </a:rPr>
              <a:t> =&gt; { return </a:t>
            </a:r>
            <a:r>
              <a:rPr lang="en-US" sz="1400" dirty="0" err="1">
                <a:solidFill>
                  <a:schemeClr val="bg1"/>
                </a:solidFill>
                <a:latin typeface="Consolas" pitchFamily="49" charset="0"/>
                <a:cs typeface="Consolas" pitchFamily="49" charset="0"/>
              </a:rPr>
              <a:t>i.Key</a:t>
            </a:r>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ToList</a:t>
            </a:r>
            <a:r>
              <a:rPr lang="en-US" sz="1400" dirty="0">
                <a:solidFill>
                  <a:schemeClr val="bg1"/>
                </a:solidFill>
                <a:latin typeface="Consolas" pitchFamily="49" charset="0"/>
                <a:cs typeface="Consolas" pitchFamily="49" charset="0"/>
              </a:rPr>
              <a:t>()</a:t>
            </a:r>
          </a:p>
          <a:p>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ForEach</a:t>
            </a:r>
            <a:r>
              <a:rPr lang="en-US" sz="1400" dirty="0">
                <a:solidFill>
                  <a:schemeClr val="bg1"/>
                </a:solidFill>
                <a:latin typeface="Consolas" pitchFamily="49" charset="0"/>
                <a:cs typeface="Consolas" pitchFamily="49" charset="0"/>
              </a:rPr>
              <a:t>(x =&gt; </a:t>
            </a:r>
            <a:r>
              <a:rPr lang="en-US" sz="1400" dirty="0" err="1">
                <a:solidFill>
                  <a:schemeClr val="bg1"/>
                </a:solidFill>
                <a:latin typeface="Consolas" pitchFamily="49" charset="0"/>
                <a:cs typeface="Consolas" pitchFamily="49" charset="0"/>
              </a:rPr>
              <a:t>result.Add</a:t>
            </a:r>
            <a:r>
              <a:rPr lang="en-US" sz="1400" dirty="0">
                <a:solidFill>
                  <a:schemeClr val="bg1"/>
                </a:solidFill>
                <a:latin typeface="Consolas" pitchFamily="49" charset="0"/>
                <a:cs typeface="Consolas" pitchFamily="49" charset="0"/>
              </a:rPr>
              <a:t>(x));</a:t>
            </a:r>
          </a:p>
          <a:p>
            <a:r>
              <a:rPr lang="en-US" sz="1400" dirty="0">
                <a:solidFill>
                  <a:schemeClr val="bg1"/>
                </a:solidFill>
                <a:latin typeface="Consolas" pitchFamily="49" charset="0"/>
                <a:cs typeface="Consolas" pitchFamily="49" charset="0"/>
              </a:rPr>
              <a:t>    }</a:t>
            </a:r>
          </a:p>
          <a:p>
            <a:r>
              <a:rPr lang="en-US" sz="1400" dirty="0">
                <a:solidFill>
                  <a:schemeClr val="bg1"/>
                </a:solidFill>
                <a:latin typeface="Consolas" pitchFamily="49" charset="0"/>
                <a:cs typeface="Consolas" pitchFamily="49" charset="0"/>
              </a:rPr>
              <a:t>    return result;</a:t>
            </a:r>
          </a:p>
          <a:p>
            <a:r>
              <a:rPr lang="en-US" sz="1400" dirty="0">
                <a:solidFill>
                  <a:schemeClr val="bg1"/>
                </a:solidFill>
                <a:latin typeface="Consolas" pitchFamily="49" charset="0"/>
                <a:cs typeface="Consolas" pitchFamily="49" charset="0"/>
              </a:rPr>
              <a:t>}</a:t>
            </a:r>
            <a:endParaRPr lang="en-US" sz="1400" dirty="0" smtClean="0">
              <a:solidFill>
                <a:schemeClr val="bg1"/>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280256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0" name="Picture 6" descr="C:\Users\bradyg\AppData\Local\Temp\SNAGHTMLaf5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96" y="2028442"/>
            <a:ext cx="5551542" cy="32911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So what happens during upload?</a:t>
            </a:r>
            <a:endParaRPr lang="en-US" dirty="0"/>
          </a:p>
        </p:txBody>
      </p:sp>
      <p:sp>
        <p:nvSpPr>
          <p:cNvPr id="4" name="Text Placeholder 3"/>
          <p:cNvSpPr>
            <a:spLocks noGrp="1"/>
          </p:cNvSpPr>
          <p:nvPr>
            <p:ph type="body" idx="1"/>
          </p:nvPr>
        </p:nvSpPr>
        <p:spPr>
          <a:xfrm>
            <a:off x="519113" y="1503200"/>
            <a:ext cx="5486400" cy="387798"/>
          </a:xfrm>
        </p:spPr>
        <p:txBody>
          <a:bodyPr/>
          <a:lstStyle/>
          <a:p>
            <a:r>
              <a:rPr lang="en-US" sz="2800" dirty="0" smtClean="0"/>
              <a:t>Request – Note incoming filename</a:t>
            </a:r>
            <a:endParaRPr lang="en-US" sz="2800" dirty="0"/>
          </a:p>
        </p:txBody>
      </p:sp>
      <p:sp>
        <p:nvSpPr>
          <p:cNvPr id="6" name="Text Placeholder 5"/>
          <p:cNvSpPr>
            <a:spLocks noGrp="1"/>
          </p:cNvSpPr>
          <p:nvPr>
            <p:ph type="body" sz="quarter" idx="3"/>
          </p:nvPr>
        </p:nvSpPr>
        <p:spPr>
          <a:xfrm>
            <a:off x="6181725" y="1503200"/>
            <a:ext cx="5486400" cy="387798"/>
          </a:xfrm>
        </p:spPr>
        <p:txBody>
          <a:bodyPr/>
          <a:lstStyle/>
          <a:p>
            <a:r>
              <a:rPr lang="en-US" sz="2800" dirty="0" smtClean="0"/>
              <a:t>Response – Note saved filename</a:t>
            </a:r>
            <a:endParaRPr lang="en-US" sz="2800" dirty="0"/>
          </a:p>
        </p:txBody>
      </p:sp>
      <p:pic>
        <p:nvPicPr>
          <p:cNvPr id="67586" name="Picture 2" descr="C:\Users\bradyg\AppData\Local\Temp\SNAGHTMLaba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96" y="2028442"/>
            <a:ext cx="5551542" cy="2812692"/>
          </a:xfrm>
          <a:prstGeom prst="rect">
            <a:avLst/>
          </a:prstGeom>
          <a:noFill/>
          <a:extLst>
            <a:ext uri="{909E8E84-426E-40DD-AFC4-6F175D3DCCD1}">
              <a14:hiddenFill xmlns:a14="http://schemas.microsoft.com/office/drawing/2010/main">
                <a:solidFill>
                  <a:srgbClr val="FFFFFF"/>
                </a:solidFill>
              </a14:hiddenFill>
            </a:ext>
          </a:extLst>
        </p:spPr>
      </p:pic>
      <p:pic>
        <p:nvPicPr>
          <p:cNvPr id="67592" name="Picture 8" descr="C:\Users\bradyg\AppData\Local\Temp\SNAGHTMLb0561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92" y="2028442"/>
            <a:ext cx="5551541" cy="3291142"/>
          </a:xfrm>
          <a:prstGeom prst="rect">
            <a:avLst/>
          </a:prstGeom>
          <a:noFill/>
          <a:extLst>
            <a:ext uri="{909E8E84-426E-40DD-AFC4-6F175D3DCCD1}">
              <a14:hiddenFill xmlns:a14="http://schemas.microsoft.com/office/drawing/2010/main">
                <a:solidFill>
                  <a:srgbClr val="FFFFFF"/>
                </a:solidFill>
              </a14:hiddenFill>
            </a:ext>
          </a:extLst>
        </p:spPr>
      </p:pic>
      <p:pic>
        <p:nvPicPr>
          <p:cNvPr id="67588" name="Picture 4" descr="C:\Users\bradyg\AppData\Local\Temp\SNAGHTMLadabd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92" y="2028442"/>
            <a:ext cx="5551541" cy="281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60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6"/>
                                        </p:tgtEl>
                                        <p:attrNameLst>
                                          <p:attrName>style.visibility</p:attrName>
                                        </p:attrNameLst>
                                      </p:cBhvr>
                                      <p:to>
                                        <p:strVal val="visible"/>
                                      </p:to>
                                    </p:set>
                                    <p:animEffect transition="in" filter="fade">
                                      <p:cBhvr>
                                        <p:cTn id="10" dur="500"/>
                                        <p:tgtEl>
                                          <p:spTgt spid="675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7588"/>
                                        </p:tgtEl>
                                        <p:attrNameLst>
                                          <p:attrName>style.visibility</p:attrName>
                                        </p:attrNameLst>
                                      </p:cBhvr>
                                      <p:to>
                                        <p:strVal val="visible"/>
                                      </p:to>
                                    </p:set>
                                    <p:animEffect transition="in" filter="fade">
                                      <p:cBhvr>
                                        <p:cTn id="18" dur="500"/>
                                        <p:tgtEl>
                                          <p:spTgt spid="675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7586"/>
                                        </p:tgtEl>
                                      </p:cBhvr>
                                    </p:animEffect>
                                    <p:set>
                                      <p:cBhvr>
                                        <p:cTn id="23" dur="1" fill="hold">
                                          <p:stCondLst>
                                            <p:cond delay="499"/>
                                          </p:stCondLst>
                                        </p:cTn>
                                        <p:tgtEl>
                                          <p:spTgt spid="67586"/>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67590"/>
                                        </p:tgtEl>
                                        <p:attrNameLst>
                                          <p:attrName>style.visibility</p:attrName>
                                        </p:attrNameLst>
                                      </p:cBhvr>
                                      <p:to>
                                        <p:strVal val="visible"/>
                                      </p:to>
                                    </p:set>
                                    <p:animEffect transition="in" filter="fade">
                                      <p:cBhvr>
                                        <p:cTn id="26" dur="500"/>
                                        <p:tgtEl>
                                          <p:spTgt spid="6759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7588"/>
                                        </p:tgtEl>
                                      </p:cBhvr>
                                    </p:animEffect>
                                    <p:set>
                                      <p:cBhvr>
                                        <p:cTn id="31" dur="1" fill="hold">
                                          <p:stCondLst>
                                            <p:cond delay="499"/>
                                          </p:stCondLst>
                                        </p:cTn>
                                        <p:tgtEl>
                                          <p:spTgt spid="67588"/>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67592"/>
                                        </p:tgtEl>
                                        <p:attrNameLst>
                                          <p:attrName>style.visibility</p:attrName>
                                        </p:attrNameLst>
                                      </p:cBhvr>
                                      <p:to>
                                        <p:strVal val="visible"/>
                                      </p:to>
                                    </p:set>
                                    <p:animEffect transition="in" filter="fade">
                                      <p:cBhvr>
                                        <p:cTn id="34"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2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7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latin typeface="Segoe UI Light" pitchFamily="34" charset="0"/>
              </a:rPr>
              <a:t>Change common settings like </a:t>
            </a:r>
            <a:br>
              <a:rPr lang="en-US" dirty="0" smtClean="0">
                <a:latin typeface="Segoe UI Light" pitchFamily="34" charset="0"/>
              </a:rPr>
            </a:br>
            <a:r>
              <a:rPr lang="en-US" dirty="0" err="1" smtClean="0">
                <a:latin typeface="Segoe UI Light" pitchFamily="34" charset="0"/>
              </a:rPr>
              <a:t>MaxRecievedMessageSize</a:t>
            </a:r>
            <a:endParaRPr lang="en-US" dirty="0" smtClean="0">
              <a:latin typeface="Segoe UI Light" pitchFamily="34" charset="0"/>
            </a:endParaRPr>
          </a:p>
          <a:p>
            <a:pPr>
              <a:spcAft>
                <a:spcPts val="1200"/>
              </a:spcAft>
            </a:pPr>
            <a:r>
              <a:rPr lang="en-US" dirty="0" smtClean="0">
                <a:latin typeface="Segoe UI Light" pitchFamily="34" charset="0"/>
              </a:rPr>
              <a:t>Enable web </a:t>
            </a:r>
            <a:r>
              <a:rPr lang="en-US" dirty="0" err="1" smtClean="0">
                <a:latin typeface="Segoe UI Light" pitchFamily="34" charset="0"/>
              </a:rPr>
              <a:t>api</a:t>
            </a:r>
            <a:r>
              <a:rPr lang="en-US" dirty="0" smtClean="0">
                <a:latin typeface="Segoe UI Light" pitchFamily="34" charset="0"/>
              </a:rPr>
              <a:t> test client</a:t>
            </a:r>
          </a:p>
          <a:p>
            <a:pPr>
              <a:spcAft>
                <a:spcPts val="1200"/>
              </a:spcAft>
            </a:pPr>
            <a:r>
              <a:rPr lang="en-US" dirty="0" smtClean="0">
                <a:latin typeface="Segoe UI Light" pitchFamily="34" charset="0"/>
              </a:rPr>
              <a:t>Wire up an </a:t>
            </a:r>
            <a:r>
              <a:rPr lang="en-US" dirty="0" err="1" smtClean="0">
                <a:latin typeface="Segoe UI Light" pitchFamily="34" charset="0"/>
              </a:rPr>
              <a:t>IoC</a:t>
            </a:r>
            <a:r>
              <a:rPr lang="en-US" dirty="0" smtClean="0">
                <a:latin typeface="Segoe UI Light" pitchFamily="34" charset="0"/>
              </a:rPr>
              <a:t> container</a:t>
            </a:r>
          </a:p>
          <a:p>
            <a:pPr>
              <a:spcAft>
                <a:spcPts val="1200"/>
              </a:spcAft>
            </a:pPr>
            <a:r>
              <a:rPr lang="en-US" dirty="0" smtClean="0">
                <a:latin typeface="Segoe UI Light" pitchFamily="34" charset="0"/>
              </a:rPr>
              <a:t>Enable security</a:t>
            </a:r>
          </a:p>
          <a:p>
            <a:pPr>
              <a:spcAft>
                <a:spcPts val="1200"/>
              </a:spcAft>
            </a:pPr>
            <a:r>
              <a:rPr lang="en-US" dirty="0" smtClean="0">
                <a:latin typeface="Segoe UI Light" pitchFamily="34" charset="0"/>
              </a:rPr>
              <a:t>Configure handlers and formatters</a:t>
            </a:r>
          </a:p>
          <a:p>
            <a:pPr>
              <a:spcAft>
                <a:spcPts val="1200"/>
              </a:spcAft>
            </a:pPr>
            <a:r>
              <a:rPr lang="en-US" dirty="0" smtClean="0">
                <a:latin typeface="Segoe UI Light" pitchFamily="34" charset="0"/>
              </a:rPr>
              <a:t>Adding custom error handlers</a:t>
            </a:r>
            <a:endParaRPr lang="en-US"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9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1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20813"/>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9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1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8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3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509454" y="1411032"/>
            <a:ext cx="11060656"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hlinkClick r:id="rId10"/>
              </a:rPr>
              <a:t>http</a:t>
            </a:r>
            <a:r>
              <a:rPr lang="en-US" sz="2000" dirty="0">
                <a:hlinkClick r:id="rId10"/>
              </a:rPr>
              <a:t>://</a:t>
            </a:r>
            <a:r>
              <a:rPr lang="en-US" sz="2000" dirty="0" smtClean="0">
                <a:hlinkClick r:id="rId10"/>
              </a:rPr>
              <a:t>www.asp.net/web-api</a:t>
            </a:r>
            <a:endParaRPr lang="en-US" sz="2000" dirty="0" smtClean="0"/>
          </a:p>
          <a:p>
            <a:pPr marL="0" indent="0">
              <a:buNone/>
            </a:pPr>
            <a:r>
              <a:rPr lang="en-US" sz="2000" dirty="0" smtClean="0">
                <a:hlinkClick r:id="rId11"/>
              </a:rPr>
              <a:t>http://channel9.msdn.com/Shows/Web+Camps+TV/Dan-Roth-on-the-new-ASPNET-Web-API</a:t>
            </a:r>
            <a:endParaRPr lang="en-US" sz="2000" dirty="0" smtClean="0"/>
          </a:p>
          <a:p>
            <a:pPr marL="0" indent="0">
              <a:buNone/>
            </a:pPr>
            <a:r>
              <a:rPr lang="en-US" sz="2000" dirty="0">
                <a:hlinkClick r:id="rId12"/>
              </a:rPr>
              <a:t>http://</a:t>
            </a:r>
            <a:r>
              <a:rPr lang="en-US" sz="2000" dirty="0" smtClean="0">
                <a:hlinkClick r:id="rId12"/>
              </a:rPr>
              <a:t>blogs.msdn.com/b/henrikn/archive/2012/02/19/using-web-api-with-mongodb.aspx</a:t>
            </a:r>
            <a:endParaRPr lang="en-US" sz="2000" dirty="0" smtClean="0"/>
          </a:p>
          <a:p>
            <a:pPr marL="0" indent="0">
              <a:buNone/>
            </a:pPr>
            <a:endParaRPr lang="en-US" sz="2000" dirty="0"/>
          </a:p>
        </p:txBody>
      </p:sp>
      <p:sp>
        <p:nvSpPr>
          <p:cNvPr id="8" name="Rectangle 7"/>
          <p:cNvSpPr/>
          <p:nvPr>
            <p:custDataLst>
              <p:tags r:id="rId4"/>
            </p:custDataLst>
          </p:nvPr>
        </p:nvSpPr>
        <p:spPr bwMode="auto">
          <a:xfrm>
            <a:off x="509454" y="1411032"/>
            <a:ext cx="11060656"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5"/>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9" name="Group 8"/>
          <p:cNvGrpSpPr/>
          <p:nvPr/>
        </p:nvGrpSpPr>
        <p:grpSpPr>
          <a:xfrm>
            <a:off x="9889114" y="1703024"/>
            <a:ext cx="1433010" cy="4829903"/>
            <a:chOff x="9889114" y="1703024"/>
            <a:chExt cx="1433010" cy="4829903"/>
          </a:xfrm>
        </p:grpSpPr>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5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8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0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8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3200</TotalTime>
  <Words>2567</Words>
  <Application>Microsoft Office PowerPoint</Application>
  <PresentationFormat>Custom</PresentationFormat>
  <Paragraphs>382</Paragraphs>
  <Slides>34</Slides>
  <Notes>30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Segoe UI Light</vt:lpstr>
      <vt:lpstr>Segoe UI</vt:lpstr>
      <vt:lpstr>Consolas</vt:lpstr>
      <vt:lpstr>Segoe Light</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Building a read only Web API</vt:lpstr>
      <vt:lpstr>Making an API Updatable</vt:lpstr>
      <vt:lpstr>Posting Data to a Web API</vt:lpstr>
      <vt:lpstr>Posting Data to a Web API</vt:lpstr>
      <vt:lpstr>Making an  API updatable</vt:lpstr>
      <vt:lpstr>Supporting HTML File Upload</vt:lpstr>
      <vt:lpstr>Support HTML File Upload</vt:lpstr>
      <vt:lpstr>Uploading Files</vt:lpstr>
      <vt:lpstr>So what happens during upload?</vt:lpstr>
      <vt:lpstr>HTML file upload</vt:lpstr>
      <vt:lpstr>Configuring Your Web API</vt:lpstr>
      <vt:lpstr>Configuring your  Web API</vt:lpstr>
      <vt:lpstr>Configuring Your Web API</vt:lpstr>
      <vt:lpstr>Configuring Media Type Formatters </vt:lpstr>
      <vt:lpstr>Configuring media type formatters</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312</cp:revision>
  <cp:lastPrinted>2011-10-11T14:25:22Z</cp:lastPrinted>
  <dcterms:created xsi:type="dcterms:W3CDTF">2011-03-29T16:07:22Z</dcterms:created>
  <dcterms:modified xsi:type="dcterms:W3CDTF">2012-04-27T08:07:33Z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