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9.xml" ContentType="application/vnd.openxmlformats-officedocument.presentationml.notesSlide+xml"/>
  <Override PartName="/ppt/tags/tag47.xml" ContentType="application/vnd.openxmlformats-officedocument.presentationml.tags+xml"/>
  <Override PartName="/ppt/notesSlides/notesSlide2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1.xml" ContentType="application/vnd.openxmlformats-officedocument.presentationml.notesSlide+xml"/>
  <Override PartName="/ppt/tags/tag51.xml" ContentType="application/vnd.openxmlformats-officedocument.presentationml.tags+xml"/>
  <Override PartName="/ppt/notesSlides/notesSlide2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notesSlides/notesSlide2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5.xml" ContentType="application/vnd.openxmlformats-officedocument.presentationml.notesSlide+xml"/>
  <Override PartName="/ppt/tags/tag59.xml" ContentType="application/vnd.openxmlformats-officedocument.presentationml.tags+xml"/>
  <Override PartName="/ppt/notesSlides/notesSlide2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1.xml" ContentType="application/vnd.openxmlformats-officedocument.presentationml.notesSlide+xml"/>
  <Override PartName="/ppt/tags/tag76.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9"/>
  </p:notesMasterIdLst>
  <p:handoutMasterIdLst>
    <p:handoutMasterId r:id="rId40"/>
  </p:handoutMasterIdLst>
  <p:sldIdLst>
    <p:sldId id="293" r:id="rId6"/>
    <p:sldId id="257" r:id="rId7"/>
    <p:sldId id="259" r:id="rId8"/>
    <p:sldId id="260" r:id="rId9"/>
    <p:sldId id="263" r:id="rId10"/>
    <p:sldId id="295"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85" r:id="rId32"/>
    <p:sldId id="294" r:id="rId33"/>
    <p:sldId id="286" r:id="rId34"/>
    <p:sldId id="288" r:id="rId35"/>
    <p:sldId id="290" r:id="rId36"/>
    <p:sldId id="291" r:id="rId37"/>
    <p:sldId id="292" r:id="rId38"/>
  </p:sldIdLst>
  <p:sldSz cx="12188825" cy="6858000"/>
  <p:notesSz cx="6858000" cy="9296400"/>
  <p:embeddedFontLst>
    <p:embeddedFont>
      <p:font typeface="Segoe UI Light" pitchFamily="34" charset="0"/>
      <p:regular r:id="rId41"/>
    </p:embeddedFont>
    <p:embeddedFont>
      <p:font typeface="Segoe Light" pitchFamily="34" charset="0"/>
      <p:regular r:id="rId42"/>
      <p:italic r:id="rId43"/>
    </p:embeddedFont>
    <p:embeddedFont>
      <p:font typeface="Segoe UI" pitchFamily="34" charset="0"/>
      <p:regular r:id="rId44"/>
      <p:bold r:id="rId45"/>
      <p:italic r:id="rId46"/>
      <p:boldItalic r:id="rId47"/>
    </p:embeddedFont>
    <p:embeddedFont>
      <p:font typeface="Consolas" pitchFamily="49" charset="0"/>
      <p:regular r:id="rId48"/>
      <p:bold r:id="rId49"/>
      <p:italic r:id="rId50"/>
      <p:boldItalic r:id="rId51"/>
    </p:embeddedFont>
  </p:embeddedFontLst>
  <p:custDataLst>
    <p:tags r:id="rId5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89076" autoAdjust="0"/>
  </p:normalViewPr>
  <p:slideViewPr>
    <p:cSldViewPr snapToGrid="0">
      <p:cViewPr>
        <p:scale>
          <a:sx n="80" d="100"/>
          <a:sy n="80" d="100"/>
        </p:scale>
        <p:origin x="-1104" y="-12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4.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1.fntdata"/><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FF192-950A-43AF-B0C5-C152F1A5F7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E4BB783-B85C-4F74-8476-43A89D632D45}">
      <dgm:prSet phldrT="[Text]"/>
      <dgm:spPr/>
      <dgm:t>
        <a:bodyPr/>
        <a:lstStyle/>
        <a:p>
          <a:r>
            <a:rPr lang="en-US" dirty="0" smtClean="0"/>
            <a:t>ASP.NET MVC</a:t>
          </a:r>
          <a:endParaRPr lang="en-US" dirty="0"/>
        </a:p>
      </dgm:t>
    </dgm:pt>
    <dgm:pt modelId="{781B3A5D-744D-4EB9-8D5C-626E3286EB9E}" type="parTrans" cxnId="{18088AD4-3EF8-4C2E-89A9-FDF2BA5B98B0}">
      <dgm:prSet/>
      <dgm:spPr/>
      <dgm:t>
        <a:bodyPr/>
        <a:lstStyle/>
        <a:p>
          <a:endParaRPr lang="en-US"/>
        </a:p>
      </dgm:t>
    </dgm:pt>
    <dgm:pt modelId="{D455B525-EA38-405E-B341-08A5AD5DAD5C}" type="sibTrans" cxnId="{18088AD4-3EF8-4C2E-89A9-FDF2BA5B98B0}">
      <dgm:prSet/>
      <dgm:spPr/>
      <dgm:t>
        <a:bodyPr/>
        <a:lstStyle/>
        <a:p>
          <a:endParaRPr lang="en-US"/>
        </a:p>
      </dgm:t>
    </dgm:pt>
    <dgm:pt modelId="{D7081670-4EA5-4299-995D-E086270CC904}">
      <dgm:prSet phldrT="[Text]"/>
      <dgm:spPr/>
      <dgm:t>
        <a:bodyPr/>
        <a:lstStyle/>
        <a:p>
          <a:r>
            <a:rPr lang="en-US" dirty="0" smtClean="0"/>
            <a:t>ASP.NET Routing</a:t>
          </a:r>
          <a:endParaRPr lang="en-US" dirty="0"/>
        </a:p>
      </dgm:t>
    </dgm:pt>
    <dgm:pt modelId="{C51B5690-F48C-4C42-AE74-4D52DE98CC6A}" type="parTrans" cxnId="{ADFBC03E-3C74-40E3-B166-67F074E4E9D8}">
      <dgm:prSet/>
      <dgm:spPr/>
      <dgm:t>
        <a:bodyPr/>
        <a:lstStyle/>
        <a:p>
          <a:endParaRPr lang="en-US"/>
        </a:p>
      </dgm:t>
    </dgm:pt>
    <dgm:pt modelId="{6E195B71-CC40-435E-AE0A-DDB23B606A47}" type="sibTrans" cxnId="{ADFBC03E-3C74-40E3-B166-67F074E4E9D8}">
      <dgm:prSet/>
      <dgm:spPr/>
      <dgm:t>
        <a:bodyPr/>
        <a:lstStyle/>
        <a:p>
          <a:endParaRPr lang="en-US"/>
        </a:p>
      </dgm:t>
    </dgm:pt>
    <dgm:pt modelId="{6CA1968E-5780-42D5-B18D-A87B118F22D4}">
      <dgm:prSet/>
      <dgm:spPr/>
      <dgm:t>
        <a:bodyPr/>
        <a:lstStyle/>
        <a:p>
          <a:r>
            <a:rPr lang="en-US" dirty="0" smtClean="0"/>
            <a:t>Model binding</a:t>
          </a:r>
          <a:endParaRPr lang="en-US" dirty="0"/>
        </a:p>
      </dgm:t>
    </dgm:pt>
    <dgm:pt modelId="{C2D3E020-741C-4704-BA2F-69D0868F669A}" type="parTrans" cxnId="{AFA5CE36-2764-4A4E-8835-F0AF1036ABC8}">
      <dgm:prSet/>
      <dgm:spPr/>
      <dgm:t>
        <a:bodyPr/>
        <a:lstStyle/>
        <a:p>
          <a:endParaRPr lang="en-US"/>
        </a:p>
      </dgm:t>
    </dgm:pt>
    <dgm:pt modelId="{40EE006B-E5C9-4384-9298-06308E7BE291}" type="sibTrans" cxnId="{AFA5CE36-2764-4A4E-8835-F0AF1036ABC8}">
      <dgm:prSet/>
      <dgm:spPr/>
      <dgm:t>
        <a:bodyPr/>
        <a:lstStyle/>
        <a:p>
          <a:endParaRPr lang="en-US"/>
        </a:p>
      </dgm:t>
    </dgm:pt>
    <dgm:pt modelId="{168A13D1-B289-4416-9C83-C5EDD1A1296A}">
      <dgm:prSet/>
      <dgm:spPr/>
      <dgm:t>
        <a:bodyPr/>
        <a:lstStyle/>
        <a:p>
          <a:r>
            <a:rPr lang="en-US" dirty="0" smtClean="0"/>
            <a:t>Validation</a:t>
          </a:r>
          <a:endParaRPr lang="en-US" dirty="0"/>
        </a:p>
      </dgm:t>
    </dgm:pt>
    <dgm:pt modelId="{19DA5E20-9780-4FB1-AF75-3CC07E3BFF26}" type="parTrans" cxnId="{9128A4A4-E776-4EBA-94B7-8B04B692F3D9}">
      <dgm:prSet/>
      <dgm:spPr/>
      <dgm:t>
        <a:bodyPr/>
        <a:lstStyle/>
        <a:p>
          <a:endParaRPr lang="en-US"/>
        </a:p>
      </dgm:t>
    </dgm:pt>
    <dgm:pt modelId="{544CC6B0-8115-4774-9B37-ED111EC5FD1D}" type="sibTrans" cxnId="{9128A4A4-E776-4EBA-94B7-8B04B692F3D9}">
      <dgm:prSet/>
      <dgm:spPr/>
      <dgm:t>
        <a:bodyPr/>
        <a:lstStyle/>
        <a:p>
          <a:endParaRPr lang="en-US"/>
        </a:p>
      </dgm:t>
    </dgm:pt>
    <dgm:pt modelId="{2D1504FB-9CD6-4FBF-966A-06D77E67B333}">
      <dgm:prSet/>
      <dgm:spPr/>
      <dgm:t>
        <a:bodyPr/>
        <a:lstStyle/>
        <a:p>
          <a:r>
            <a:rPr lang="en-US" dirty="0" smtClean="0"/>
            <a:t>Filters</a:t>
          </a:r>
          <a:endParaRPr lang="en-US" dirty="0"/>
        </a:p>
      </dgm:t>
    </dgm:pt>
    <dgm:pt modelId="{EE650408-2F61-4C79-8C9A-960B3161CB21}" type="parTrans" cxnId="{77380906-6CCD-462A-9393-251AC1A17187}">
      <dgm:prSet/>
      <dgm:spPr/>
      <dgm:t>
        <a:bodyPr/>
        <a:lstStyle/>
        <a:p>
          <a:endParaRPr lang="en-US"/>
        </a:p>
      </dgm:t>
    </dgm:pt>
    <dgm:pt modelId="{350018DF-89FC-4DD4-A17D-66CB759E1470}" type="sibTrans" cxnId="{77380906-6CCD-462A-9393-251AC1A17187}">
      <dgm:prSet/>
      <dgm:spPr/>
      <dgm:t>
        <a:bodyPr/>
        <a:lstStyle/>
        <a:p>
          <a:endParaRPr lang="en-US"/>
        </a:p>
      </dgm:t>
    </dgm:pt>
    <dgm:pt modelId="{BD8BEB3C-5257-4CED-ADAE-E0D76BE10A6B}">
      <dgm:prSet/>
      <dgm:spPr/>
      <dgm:t>
        <a:bodyPr/>
        <a:lstStyle/>
        <a:p>
          <a:r>
            <a:rPr lang="en-US" dirty="0" smtClean="0"/>
            <a:t>Link generation</a:t>
          </a:r>
          <a:endParaRPr lang="en-US" dirty="0"/>
        </a:p>
      </dgm:t>
    </dgm:pt>
    <dgm:pt modelId="{8DF2ECD7-3242-41C6-B85A-5AFCD79C274F}" type="parTrans" cxnId="{51907E26-DFA5-4AC7-8AB5-023FB8826325}">
      <dgm:prSet/>
      <dgm:spPr/>
      <dgm:t>
        <a:bodyPr/>
        <a:lstStyle/>
        <a:p>
          <a:endParaRPr lang="en-US"/>
        </a:p>
      </dgm:t>
    </dgm:pt>
    <dgm:pt modelId="{6C2F0D9F-3C29-411A-B457-CEDB6EFE28B7}" type="sibTrans" cxnId="{51907E26-DFA5-4AC7-8AB5-023FB8826325}">
      <dgm:prSet/>
      <dgm:spPr/>
      <dgm:t>
        <a:bodyPr/>
        <a:lstStyle/>
        <a:p>
          <a:endParaRPr lang="en-US"/>
        </a:p>
      </dgm:t>
    </dgm:pt>
    <dgm:pt modelId="{B7644CD5-779C-4253-809B-860A721066EB}">
      <dgm:prSet/>
      <dgm:spPr/>
      <dgm:t>
        <a:bodyPr/>
        <a:lstStyle/>
        <a:p>
          <a:r>
            <a:rPr lang="en-US" dirty="0" smtClean="0"/>
            <a:t>Testability</a:t>
          </a:r>
          <a:endParaRPr lang="en-US" dirty="0"/>
        </a:p>
      </dgm:t>
    </dgm:pt>
    <dgm:pt modelId="{132A9C46-8200-4365-ABDF-FE15BC6A6191}" type="parTrans" cxnId="{01C7BF74-058E-4C0F-9FAE-4AA324FF399B}">
      <dgm:prSet/>
      <dgm:spPr/>
      <dgm:t>
        <a:bodyPr/>
        <a:lstStyle/>
        <a:p>
          <a:endParaRPr lang="en-US"/>
        </a:p>
      </dgm:t>
    </dgm:pt>
    <dgm:pt modelId="{B6F8EBC5-34C6-4EDB-9175-CE045E6AE0CC}" type="sibTrans" cxnId="{01C7BF74-058E-4C0F-9FAE-4AA324FF399B}">
      <dgm:prSet/>
      <dgm:spPr/>
      <dgm:t>
        <a:bodyPr/>
        <a:lstStyle/>
        <a:p>
          <a:endParaRPr lang="en-US"/>
        </a:p>
      </dgm:t>
    </dgm:pt>
    <dgm:pt modelId="{73C05BB4-D4DD-4131-854B-1F54546478D1}">
      <dgm:prSet/>
      <dgm:spPr/>
      <dgm:t>
        <a:bodyPr/>
        <a:lstStyle/>
        <a:p>
          <a:r>
            <a:rPr lang="en-US" dirty="0" smtClean="0"/>
            <a:t>Dependency Resolution</a:t>
          </a:r>
          <a:endParaRPr lang="en-US" dirty="0"/>
        </a:p>
      </dgm:t>
    </dgm:pt>
    <dgm:pt modelId="{EB1B2B78-1CD6-4C32-85BC-7737A7515B3F}" type="parTrans" cxnId="{995036CC-5ED9-4C25-A32A-261EA3DF9085}">
      <dgm:prSet/>
      <dgm:spPr/>
      <dgm:t>
        <a:bodyPr/>
        <a:lstStyle/>
        <a:p>
          <a:endParaRPr lang="en-US"/>
        </a:p>
      </dgm:t>
    </dgm:pt>
    <dgm:pt modelId="{38D45D2F-B24C-4147-B5C3-5E0B93EA4B93}" type="sibTrans" cxnId="{995036CC-5ED9-4C25-A32A-261EA3DF9085}">
      <dgm:prSet/>
      <dgm:spPr/>
      <dgm:t>
        <a:bodyPr/>
        <a:lstStyle/>
        <a:p>
          <a:endParaRPr lang="en-US"/>
        </a:p>
      </dgm:t>
    </dgm:pt>
    <dgm:pt modelId="{AA93412C-1A23-4F08-B0B3-C87E266E8E4B}">
      <dgm:prSet/>
      <dgm:spPr/>
      <dgm:t>
        <a:bodyPr/>
        <a:lstStyle/>
        <a:p>
          <a:r>
            <a:rPr lang="en-US" dirty="0" smtClean="0"/>
            <a:t>WCF Web API</a:t>
          </a:r>
          <a:endParaRPr lang="en-US" dirty="0"/>
        </a:p>
      </dgm:t>
    </dgm:pt>
    <dgm:pt modelId="{C51144AD-6E16-4067-9AC0-5C62AB4D3E85}" type="parTrans" cxnId="{0950E8F9-DAD3-4AFC-AF17-9C4DCE37F619}">
      <dgm:prSet/>
      <dgm:spPr/>
      <dgm:t>
        <a:bodyPr/>
        <a:lstStyle/>
        <a:p>
          <a:endParaRPr lang="en-US"/>
        </a:p>
      </dgm:t>
    </dgm:pt>
    <dgm:pt modelId="{0C89D9E5-CD51-48C1-A21F-28C476761F3D}" type="sibTrans" cxnId="{0950E8F9-DAD3-4AFC-AF17-9C4DCE37F619}">
      <dgm:prSet/>
      <dgm:spPr/>
      <dgm:t>
        <a:bodyPr/>
        <a:lstStyle/>
        <a:p>
          <a:endParaRPr lang="en-US"/>
        </a:p>
      </dgm:t>
    </dgm:pt>
    <dgm:pt modelId="{711AF2EF-5B5D-449F-A944-D302EA787FEA}">
      <dgm:prSet/>
      <dgm:spPr/>
      <dgm:t>
        <a:bodyPr/>
        <a:lstStyle/>
        <a:p>
          <a:r>
            <a:rPr lang="en-US" dirty="0" smtClean="0"/>
            <a:t>Modern HTTP programming model</a:t>
          </a:r>
          <a:endParaRPr lang="en-US" dirty="0"/>
        </a:p>
      </dgm:t>
    </dgm:pt>
    <dgm:pt modelId="{716D19FA-3EC7-4A07-A619-19C59B8B4F22}" type="parTrans" cxnId="{8E9EE97D-7FF1-4BBB-80AD-0D1AD9B739C0}">
      <dgm:prSet/>
      <dgm:spPr/>
      <dgm:t>
        <a:bodyPr/>
        <a:lstStyle/>
        <a:p>
          <a:endParaRPr lang="en-US"/>
        </a:p>
      </dgm:t>
    </dgm:pt>
    <dgm:pt modelId="{C3BE2FE4-BC94-452B-81C2-2C50B784CC07}" type="sibTrans" cxnId="{8E9EE97D-7FF1-4BBB-80AD-0D1AD9B739C0}">
      <dgm:prSet/>
      <dgm:spPr/>
      <dgm:t>
        <a:bodyPr/>
        <a:lstStyle/>
        <a:p>
          <a:endParaRPr lang="en-US"/>
        </a:p>
      </dgm:t>
    </dgm:pt>
    <dgm:pt modelId="{D4D8BA90-6E4B-42CD-8559-8D41B455F1D2}">
      <dgm:prSet/>
      <dgm:spPr/>
      <dgm:t>
        <a:bodyPr/>
        <a:lstStyle/>
        <a:p>
          <a:r>
            <a:rPr lang="en-US" dirty="0" smtClean="0"/>
            <a:t>Formatting, content negotiation</a:t>
          </a:r>
          <a:endParaRPr lang="en-US" dirty="0"/>
        </a:p>
      </dgm:t>
    </dgm:pt>
    <dgm:pt modelId="{C9A707EE-E489-47E1-9ED5-4D79CA797556}" type="parTrans" cxnId="{61FCB59B-6E4C-4211-A383-D91EA6349AC1}">
      <dgm:prSet/>
      <dgm:spPr/>
      <dgm:t>
        <a:bodyPr/>
        <a:lstStyle/>
        <a:p>
          <a:endParaRPr lang="en-US"/>
        </a:p>
      </dgm:t>
    </dgm:pt>
    <dgm:pt modelId="{DEF0D3F5-FDE9-431B-A0D7-5444A200C62D}" type="sibTrans" cxnId="{61FCB59B-6E4C-4211-A383-D91EA6349AC1}">
      <dgm:prSet/>
      <dgm:spPr/>
      <dgm:t>
        <a:bodyPr/>
        <a:lstStyle/>
        <a:p>
          <a:endParaRPr lang="en-US"/>
        </a:p>
      </dgm:t>
    </dgm:pt>
    <dgm:pt modelId="{B5593252-A6FB-4C3A-9316-013C2F4076F4}">
      <dgm:prSet/>
      <dgm:spPr/>
      <dgm:t>
        <a:bodyPr/>
        <a:lstStyle/>
        <a:p>
          <a:r>
            <a:rPr lang="en-US" dirty="0" smtClean="0"/>
            <a:t>Task-based </a:t>
          </a:r>
          <a:r>
            <a:rPr lang="en-US" dirty="0" err="1" smtClean="0"/>
            <a:t>async</a:t>
          </a:r>
          <a:endParaRPr lang="en-US" dirty="0" smtClean="0"/>
        </a:p>
      </dgm:t>
    </dgm:pt>
    <dgm:pt modelId="{196CCB53-6D59-48A3-A348-0427D0A33946}" type="parTrans" cxnId="{93819B04-D617-4417-A069-6431D3F686BC}">
      <dgm:prSet/>
      <dgm:spPr/>
      <dgm:t>
        <a:bodyPr/>
        <a:lstStyle/>
        <a:p>
          <a:endParaRPr lang="en-US"/>
        </a:p>
      </dgm:t>
    </dgm:pt>
    <dgm:pt modelId="{58DD3A32-09DD-44F6-A4AB-7623C99032E1}" type="sibTrans" cxnId="{93819B04-D617-4417-A069-6431D3F686BC}">
      <dgm:prSet/>
      <dgm:spPr/>
      <dgm:t>
        <a:bodyPr/>
        <a:lstStyle/>
        <a:p>
          <a:endParaRPr lang="en-US"/>
        </a:p>
      </dgm:t>
    </dgm:pt>
    <dgm:pt modelId="{4C9FCCD5-D97A-4AE9-96E0-EE31EF71D781}">
      <dgm:prSet/>
      <dgm:spPr/>
      <dgm:t>
        <a:bodyPr/>
        <a:lstStyle/>
        <a:p>
          <a:r>
            <a:rPr lang="en-US" dirty="0" smtClean="0"/>
            <a:t>Server-side query composition</a:t>
          </a:r>
          <a:endParaRPr lang="en-US" dirty="0" smtClean="0"/>
        </a:p>
      </dgm:t>
    </dgm:pt>
    <dgm:pt modelId="{6ACAA014-3F79-45AF-B25B-035C17CEA435}" type="parTrans" cxnId="{5737427C-1D9B-4F2A-BBC3-1A98955FEE50}">
      <dgm:prSet/>
      <dgm:spPr/>
      <dgm:t>
        <a:bodyPr/>
        <a:lstStyle/>
        <a:p>
          <a:endParaRPr lang="en-US"/>
        </a:p>
      </dgm:t>
    </dgm:pt>
    <dgm:pt modelId="{594F2CB4-1769-445E-B510-2FE0E34BCDA6}" type="sibTrans" cxnId="{5737427C-1D9B-4F2A-BBC3-1A98955FEE50}">
      <dgm:prSet/>
      <dgm:spPr/>
      <dgm:t>
        <a:bodyPr/>
        <a:lstStyle/>
        <a:p>
          <a:endParaRPr lang="en-US"/>
        </a:p>
      </dgm:t>
    </dgm:pt>
    <dgm:pt modelId="{8EBF4B12-AD85-4861-9A2C-5CFDAE777215}">
      <dgm:prSet/>
      <dgm:spPr/>
      <dgm:t>
        <a:bodyPr/>
        <a:lstStyle/>
        <a:p>
          <a:r>
            <a:rPr lang="en-US" dirty="0" smtClean="0"/>
            <a:t>Test client, help page </a:t>
          </a:r>
          <a:endParaRPr lang="en-US" dirty="0" smtClean="0"/>
        </a:p>
      </dgm:t>
    </dgm:pt>
    <dgm:pt modelId="{D9ECCB72-D098-4294-9576-CDB4E66ED630}" type="parTrans" cxnId="{ED989D00-573B-491E-BA4C-1120A86AADB8}">
      <dgm:prSet/>
      <dgm:spPr/>
      <dgm:t>
        <a:bodyPr/>
        <a:lstStyle/>
        <a:p>
          <a:endParaRPr lang="en-US"/>
        </a:p>
      </dgm:t>
    </dgm:pt>
    <dgm:pt modelId="{B81704D0-3E4A-4357-8790-93DF05C50023}" type="sibTrans" cxnId="{ED989D00-573B-491E-BA4C-1120A86AADB8}">
      <dgm:prSet/>
      <dgm:spPr/>
      <dgm:t>
        <a:bodyPr/>
        <a:lstStyle/>
        <a:p>
          <a:endParaRPr lang="en-US"/>
        </a:p>
      </dgm:t>
    </dgm:pt>
    <dgm:pt modelId="{9F76B545-D684-4C55-889B-6425740A8D2C}">
      <dgm:prSet/>
      <dgm:spPr/>
      <dgm:t>
        <a:bodyPr/>
        <a:lstStyle/>
        <a:p>
          <a:r>
            <a:rPr lang="en-US" dirty="0" smtClean="0"/>
            <a:t>Self-host</a:t>
          </a:r>
          <a:endParaRPr lang="en-US" dirty="0" smtClean="0"/>
        </a:p>
      </dgm:t>
    </dgm:pt>
    <dgm:pt modelId="{F23ADA4F-2E5B-4E13-A407-832DC92CE2A9}" type="parTrans" cxnId="{C2493C59-00FD-4A5B-9C31-1C21684F3158}">
      <dgm:prSet/>
      <dgm:spPr/>
      <dgm:t>
        <a:bodyPr/>
        <a:lstStyle/>
        <a:p>
          <a:endParaRPr lang="en-US"/>
        </a:p>
      </dgm:t>
    </dgm:pt>
    <dgm:pt modelId="{988F3C81-32E9-426A-8CF4-E0A41018F6A9}" type="sibTrans" cxnId="{C2493C59-00FD-4A5B-9C31-1C21684F3158}">
      <dgm:prSet/>
      <dgm:spPr/>
      <dgm:t>
        <a:bodyPr/>
        <a:lstStyle/>
        <a:p>
          <a:endParaRPr lang="en-US"/>
        </a:p>
      </dgm:t>
    </dgm:pt>
    <dgm:pt modelId="{C1A092E9-16D5-44F2-B4B2-BE9A7EC7A717}" type="pres">
      <dgm:prSet presAssocID="{349FF192-950A-43AF-B0C5-C152F1A5F75E}" presName="Name0" presStyleCnt="0">
        <dgm:presLayoutVars>
          <dgm:dir/>
          <dgm:animLvl val="lvl"/>
          <dgm:resizeHandles val="exact"/>
        </dgm:presLayoutVars>
      </dgm:prSet>
      <dgm:spPr/>
    </dgm:pt>
    <dgm:pt modelId="{5C4A1C0F-1AFD-4566-ABBC-26C9B56CC48C}" type="pres">
      <dgm:prSet presAssocID="{3E4BB783-B85C-4F74-8476-43A89D632D45}" presName="composite" presStyleCnt="0"/>
      <dgm:spPr/>
    </dgm:pt>
    <dgm:pt modelId="{0E30D056-5DE9-46D2-A077-56B453A3C002}" type="pres">
      <dgm:prSet presAssocID="{3E4BB783-B85C-4F74-8476-43A89D632D45}" presName="parTx" presStyleLbl="alignNode1" presStyleIdx="0" presStyleCnt="2">
        <dgm:presLayoutVars>
          <dgm:chMax val="0"/>
          <dgm:chPref val="0"/>
          <dgm:bulletEnabled val="1"/>
        </dgm:presLayoutVars>
      </dgm:prSet>
      <dgm:spPr/>
      <dgm:t>
        <a:bodyPr/>
        <a:lstStyle/>
        <a:p>
          <a:endParaRPr lang="en-US"/>
        </a:p>
      </dgm:t>
    </dgm:pt>
    <dgm:pt modelId="{D0AF7E82-9FFC-4070-BCB0-95497C3373C2}" type="pres">
      <dgm:prSet presAssocID="{3E4BB783-B85C-4F74-8476-43A89D632D45}" presName="desTx" presStyleLbl="alignAccFollowNode1" presStyleIdx="0" presStyleCnt="2">
        <dgm:presLayoutVars>
          <dgm:bulletEnabled val="1"/>
        </dgm:presLayoutVars>
      </dgm:prSet>
      <dgm:spPr/>
      <dgm:t>
        <a:bodyPr/>
        <a:lstStyle/>
        <a:p>
          <a:endParaRPr lang="en-US"/>
        </a:p>
      </dgm:t>
    </dgm:pt>
    <dgm:pt modelId="{C0D3A585-CFD5-41C0-A3F3-9826CFCA6DE0}" type="pres">
      <dgm:prSet presAssocID="{D455B525-EA38-405E-B341-08A5AD5DAD5C}" presName="space" presStyleCnt="0"/>
      <dgm:spPr/>
    </dgm:pt>
    <dgm:pt modelId="{471B1426-9704-4179-84AA-8C7E3CBC9931}" type="pres">
      <dgm:prSet presAssocID="{AA93412C-1A23-4F08-B0B3-C87E266E8E4B}" presName="composite" presStyleCnt="0"/>
      <dgm:spPr/>
    </dgm:pt>
    <dgm:pt modelId="{B08B17D5-1E11-4542-B284-B82EAF207E9C}" type="pres">
      <dgm:prSet presAssocID="{AA93412C-1A23-4F08-B0B3-C87E266E8E4B}" presName="parTx" presStyleLbl="alignNode1" presStyleIdx="1" presStyleCnt="2">
        <dgm:presLayoutVars>
          <dgm:chMax val="0"/>
          <dgm:chPref val="0"/>
          <dgm:bulletEnabled val="1"/>
        </dgm:presLayoutVars>
      </dgm:prSet>
      <dgm:spPr/>
      <dgm:t>
        <a:bodyPr/>
        <a:lstStyle/>
        <a:p>
          <a:endParaRPr lang="en-US"/>
        </a:p>
      </dgm:t>
    </dgm:pt>
    <dgm:pt modelId="{B3296581-5C7D-4BD8-B71B-FEE45EE06C3B}" type="pres">
      <dgm:prSet presAssocID="{AA93412C-1A23-4F08-B0B3-C87E266E8E4B}" presName="desTx" presStyleLbl="alignAccFollowNode1" presStyleIdx="1" presStyleCnt="2">
        <dgm:presLayoutVars>
          <dgm:bulletEnabled val="1"/>
        </dgm:presLayoutVars>
      </dgm:prSet>
      <dgm:spPr/>
    </dgm:pt>
  </dgm:ptLst>
  <dgm:cxnLst>
    <dgm:cxn modelId="{61FCB59B-6E4C-4211-A383-D91EA6349AC1}" srcId="{AA93412C-1A23-4F08-B0B3-C87E266E8E4B}" destId="{D4D8BA90-6E4B-42CD-8559-8D41B455F1D2}" srcOrd="1" destOrd="0" parTransId="{C9A707EE-E489-47E1-9ED5-4D79CA797556}" sibTransId="{DEF0D3F5-FDE9-431B-A0D7-5444A200C62D}"/>
    <dgm:cxn modelId="{99C95F8B-FA93-429D-842C-85D963700986}" type="presOf" srcId="{B7644CD5-779C-4253-809B-860A721066EB}" destId="{D0AF7E82-9FFC-4070-BCB0-95497C3373C2}" srcOrd="0" destOrd="5" presId="urn:microsoft.com/office/officeart/2005/8/layout/hList1"/>
    <dgm:cxn modelId="{02232EB2-A7B4-47D1-BBD1-8180B5B6EF7B}" type="presOf" srcId="{711AF2EF-5B5D-449F-A944-D302EA787FEA}" destId="{B3296581-5C7D-4BD8-B71B-FEE45EE06C3B}" srcOrd="0" destOrd="0" presId="urn:microsoft.com/office/officeart/2005/8/layout/hList1"/>
    <dgm:cxn modelId="{8F763463-2638-4F22-8FE0-79052A4BAC8E}" type="presOf" srcId="{D7081670-4EA5-4299-995D-E086270CC904}" destId="{D0AF7E82-9FFC-4070-BCB0-95497C3373C2}" srcOrd="0" destOrd="0" presId="urn:microsoft.com/office/officeart/2005/8/layout/hList1"/>
    <dgm:cxn modelId="{66FA266F-D8C6-4C4A-B6E8-4C53A7C11980}" type="presOf" srcId="{4C9FCCD5-D97A-4AE9-96E0-EE31EF71D781}" destId="{B3296581-5C7D-4BD8-B71B-FEE45EE06C3B}" srcOrd="0" destOrd="3" presId="urn:microsoft.com/office/officeart/2005/8/layout/hList1"/>
    <dgm:cxn modelId="{AFA5CE36-2764-4A4E-8835-F0AF1036ABC8}" srcId="{3E4BB783-B85C-4F74-8476-43A89D632D45}" destId="{6CA1968E-5780-42D5-B18D-A87B118F22D4}" srcOrd="1" destOrd="0" parTransId="{C2D3E020-741C-4704-BA2F-69D0868F669A}" sibTransId="{40EE006B-E5C9-4384-9298-06308E7BE291}"/>
    <dgm:cxn modelId="{E7318C1F-4B2B-4E88-9AD1-9C4C0391C8D8}" type="presOf" srcId="{9F76B545-D684-4C55-889B-6425740A8D2C}" destId="{B3296581-5C7D-4BD8-B71B-FEE45EE06C3B}" srcOrd="0" destOrd="5" presId="urn:microsoft.com/office/officeart/2005/8/layout/hList1"/>
    <dgm:cxn modelId="{A604962F-9637-45E6-8A80-C35B634F9F01}" type="presOf" srcId="{168A13D1-B289-4416-9C83-C5EDD1A1296A}" destId="{D0AF7E82-9FFC-4070-BCB0-95497C3373C2}" srcOrd="0" destOrd="2" presId="urn:microsoft.com/office/officeart/2005/8/layout/hList1"/>
    <dgm:cxn modelId="{D970609F-222B-4DD5-8E94-D0F53810E77F}" type="presOf" srcId="{BD8BEB3C-5257-4CED-ADAE-E0D76BE10A6B}" destId="{D0AF7E82-9FFC-4070-BCB0-95497C3373C2}" srcOrd="0" destOrd="4" presId="urn:microsoft.com/office/officeart/2005/8/layout/hList1"/>
    <dgm:cxn modelId="{DEF95477-7F67-4653-BADD-A17BBBAB0CB3}" type="presOf" srcId="{73C05BB4-D4DD-4131-854B-1F54546478D1}" destId="{D0AF7E82-9FFC-4070-BCB0-95497C3373C2}" srcOrd="0" destOrd="6" presId="urn:microsoft.com/office/officeart/2005/8/layout/hList1"/>
    <dgm:cxn modelId="{ED989D00-573B-491E-BA4C-1120A86AADB8}" srcId="{AA93412C-1A23-4F08-B0B3-C87E266E8E4B}" destId="{8EBF4B12-AD85-4861-9A2C-5CFDAE777215}" srcOrd="4" destOrd="0" parTransId="{D9ECCB72-D098-4294-9576-CDB4E66ED630}" sibTransId="{B81704D0-3E4A-4357-8790-93DF05C50023}"/>
    <dgm:cxn modelId="{93819B04-D617-4417-A069-6431D3F686BC}" srcId="{AA93412C-1A23-4F08-B0B3-C87E266E8E4B}" destId="{B5593252-A6FB-4C3A-9316-013C2F4076F4}" srcOrd="2" destOrd="0" parTransId="{196CCB53-6D59-48A3-A348-0427D0A33946}" sibTransId="{58DD3A32-09DD-44F6-A4AB-7623C99032E1}"/>
    <dgm:cxn modelId="{7BAE5411-0913-42E3-B595-8E2BEA222747}" type="presOf" srcId="{B5593252-A6FB-4C3A-9316-013C2F4076F4}" destId="{B3296581-5C7D-4BD8-B71B-FEE45EE06C3B}" srcOrd="0" destOrd="2" presId="urn:microsoft.com/office/officeart/2005/8/layout/hList1"/>
    <dgm:cxn modelId="{77380906-6CCD-462A-9393-251AC1A17187}" srcId="{3E4BB783-B85C-4F74-8476-43A89D632D45}" destId="{2D1504FB-9CD6-4FBF-966A-06D77E67B333}" srcOrd="3" destOrd="0" parTransId="{EE650408-2F61-4C79-8C9A-960B3161CB21}" sibTransId="{350018DF-89FC-4DD4-A17D-66CB759E1470}"/>
    <dgm:cxn modelId="{FDAD286F-FD3B-4D3B-A289-1F225ACA31B9}" type="presOf" srcId="{AA93412C-1A23-4F08-B0B3-C87E266E8E4B}" destId="{B08B17D5-1E11-4542-B284-B82EAF207E9C}" srcOrd="0" destOrd="0" presId="urn:microsoft.com/office/officeart/2005/8/layout/hList1"/>
    <dgm:cxn modelId="{ADFBC03E-3C74-40E3-B166-67F074E4E9D8}" srcId="{3E4BB783-B85C-4F74-8476-43A89D632D45}" destId="{D7081670-4EA5-4299-995D-E086270CC904}" srcOrd="0" destOrd="0" parTransId="{C51B5690-F48C-4C42-AE74-4D52DE98CC6A}" sibTransId="{6E195B71-CC40-435E-AE0A-DDB23B606A47}"/>
    <dgm:cxn modelId="{01C7BF74-058E-4C0F-9FAE-4AA324FF399B}" srcId="{3E4BB783-B85C-4F74-8476-43A89D632D45}" destId="{B7644CD5-779C-4253-809B-860A721066EB}" srcOrd="5" destOrd="0" parTransId="{132A9C46-8200-4365-ABDF-FE15BC6A6191}" sibTransId="{B6F8EBC5-34C6-4EDB-9175-CE045E6AE0CC}"/>
    <dgm:cxn modelId="{B22D8C14-2457-4972-8D52-047B1322DE1A}" type="presOf" srcId="{349FF192-950A-43AF-B0C5-C152F1A5F75E}" destId="{C1A092E9-16D5-44F2-B4B2-BE9A7EC7A717}" srcOrd="0" destOrd="0" presId="urn:microsoft.com/office/officeart/2005/8/layout/hList1"/>
    <dgm:cxn modelId="{EA62A002-8596-4EEA-AB9E-F2CE60B30159}" type="presOf" srcId="{D4D8BA90-6E4B-42CD-8559-8D41B455F1D2}" destId="{B3296581-5C7D-4BD8-B71B-FEE45EE06C3B}" srcOrd="0" destOrd="1" presId="urn:microsoft.com/office/officeart/2005/8/layout/hList1"/>
    <dgm:cxn modelId="{8E9EE97D-7FF1-4BBB-80AD-0D1AD9B739C0}" srcId="{AA93412C-1A23-4F08-B0B3-C87E266E8E4B}" destId="{711AF2EF-5B5D-449F-A944-D302EA787FEA}" srcOrd="0" destOrd="0" parTransId="{716D19FA-3EC7-4A07-A619-19C59B8B4F22}" sibTransId="{C3BE2FE4-BC94-452B-81C2-2C50B784CC07}"/>
    <dgm:cxn modelId="{9128A4A4-E776-4EBA-94B7-8B04B692F3D9}" srcId="{3E4BB783-B85C-4F74-8476-43A89D632D45}" destId="{168A13D1-B289-4416-9C83-C5EDD1A1296A}" srcOrd="2" destOrd="0" parTransId="{19DA5E20-9780-4FB1-AF75-3CC07E3BFF26}" sibTransId="{544CC6B0-8115-4774-9B37-ED111EC5FD1D}"/>
    <dgm:cxn modelId="{0950E8F9-DAD3-4AFC-AF17-9C4DCE37F619}" srcId="{349FF192-950A-43AF-B0C5-C152F1A5F75E}" destId="{AA93412C-1A23-4F08-B0B3-C87E266E8E4B}" srcOrd="1" destOrd="0" parTransId="{C51144AD-6E16-4067-9AC0-5C62AB4D3E85}" sibTransId="{0C89D9E5-CD51-48C1-A21F-28C476761F3D}"/>
    <dgm:cxn modelId="{B3AD12C9-90A7-440A-BA1C-F15DD3CB06FA}" type="presOf" srcId="{2D1504FB-9CD6-4FBF-966A-06D77E67B333}" destId="{D0AF7E82-9FFC-4070-BCB0-95497C3373C2}" srcOrd="0" destOrd="3" presId="urn:microsoft.com/office/officeart/2005/8/layout/hList1"/>
    <dgm:cxn modelId="{95513930-8BA7-4DB4-9D98-8F10C4EBC86D}" type="presOf" srcId="{6CA1968E-5780-42D5-B18D-A87B118F22D4}" destId="{D0AF7E82-9FFC-4070-BCB0-95497C3373C2}" srcOrd="0" destOrd="1" presId="urn:microsoft.com/office/officeart/2005/8/layout/hList1"/>
    <dgm:cxn modelId="{BABC3C54-716F-47CB-8AF5-5B89C0D0C4AF}" type="presOf" srcId="{8EBF4B12-AD85-4861-9A2C-5CFDAE777215}" destId="{B3296581-5C7D-4BD8-B71B-FEE45EE06C3B}" srcOrd="0" destOrd="4" presId="urn:microsoft.com/office/officeart/2005/8/layout/hList1"/>
    <dgm:cxn modelId="{51907E26-DFA5-4AC7-8AB5-023FB8826325}" srcId="{3E4BB783-B85C-4F74-8476-43A89D632D45}" destId="{BD8BEB3C-5257-4CED-ADAE-E0D76BE10A6B}" srcOrd="4" destOrd="0" parTransId="{8DF2ECD7-3242-41C6-B85A-5AFCD79C274F}" sibTransId="{6C2F0D9F-3C29-411A-B457-CEDB6EFE28B7}"/>
    <dgm:cxn modelId="{4CC2231C-9232-4E73-BCCF-FFDF992BA16E}" type="presOf" srcId="{3E4BB783-B85C-4F74-8476-43A89D632D45}" destId="{0E30D056-5DE9-46D2-A077-56B453A3C002}" srcOrd="0" destOrd="0" presId="urn:microsoft.com/office/officeart/2005/8/layout/hList1"/>
    <dgm:cxn modelId="{18088AD4-3EF8-4C2E-89A9-FDF2BA5B98B0}" srcId="{349FF192-950A-43AF-B0C5-C152F1A5F75E}" destId="{3E4BB783-B85C-4F74-8476-43A89D632D45}" srcOrd="0" destOrd="0" parTransId="{781B3A5D-744D-4EB9-8D5C-626E3286EB9E}" sibTransId="{D455B525-EA38-405E-B341-08A5AD5DAD5C}"/>
    <dgm:cxn modelId="{C2493C59-00FD-4A5B-9C31-1C21684F3158}" srcId="{AA93412C-1A23-4F08-B0B3-C87E266E8E4B}" destId="{9F76B545-D684-4C55-889B-6425740A8D2C}" srcOrd="5" destOrd="0" parTransId="{F23ADA4F-2E5B-4E13-A407-832DC92CE2A9}" sibTransId="{988F3C81-32E9-426A-8CF4-E0A41018F6A9}"/>
    <dgm:cxn modelId="{995036CC-5ED9-4C25-A32A-261EA3DF9085}" srcId="{3E4BB783-B85C-4F74-8476-43A89D632D45}" destId="{73C05BB4-D4DD-4131-854B-1F54546478D1}" srcOrd="6" destOrd="0" parTransId="{EB1B2B78-1CD6-4C32-85BC-7737A7515B3F}" sibTransId="{38D45D2F-B24C-4147-B5C3-5E0B93EA4B93}"/>
    <dgm:cxn modelId="{5737427C-1D9B-4F2A-BBC3-1A98955FEE50}" srcId="{AA93412C-1A23-4F08-B0B3-C87E266E8E4B}" destId="{4C9FCCD5-D97A-4AE9-96E0-EE31EF71D781}" srcOrd="3" destOrd="0" parTransId="{6ACAA014-3F79-45AF-B25B-035C17CEA435}" sibTransId="{594F2CB4-1769-445E-B510-2FE0E34BCDA6}"/>
    <dgm:cxn modelId="{820E7D38-6632-4C46-9D6E-E3760AB38487}" type="presParOf" srcId="{C1A092E9-16D5-44F2-B4B2-BE9A7EC7A717}" destId="{5C4A1C0F-1AFD-4566-ABBC-26C9B56CC48C}" srcOrd="0" destOrd="0" presId="urn:microsoft.com/office/officeart/2005/8/layout/hList1"/>
    <dgm:cxn modelId="{EF6FEDB3-487F-4FAF-8612-C17128442273}" type="presParOf" srcId="{5C4A1C0F-1AFD-4566-ABBC-26C9B56CC48C}" destId="{0E30D056-5DE9-46D2-A077-56B453A3C002}" srcOrd="0" destOrd="0" presId="urn:microsoft.com/office/officeart/2005/8/layout/hList1"/>
    <dgm:cxn modelId="{11732B1C-EB55-4266-A9D0-EBB3A5775AEE}" type="presParOf" srcId="{5C4A1C0F-1AFD-4566-ABBC-26C9B56CC48C}" destId="{D0AF7E82-9FFC-4070-BCB0-95497C3373C2}" srcOrd="1" destOrd="0" presId="urn:microsoft.com/office/officeart/2005/8/layout/hList1"/>
    <dgm:cxn modelId="{2A13A306-8EBC-4283-8851-EC9D15FEBB34}" type="presParOf" srcId="{C1A092E9-16D5-44F2-B4B2-BE9A7EC7A717}" destId="{C0D3A585-CFD5-41C0-A3F3-9826CFCA6DE0}" srcOrd="1" destOrd="0" presId="urn:microsoft.com/office/officeart/2005/8/layout/hList1"/>
    <dgm:cxn modelId="{15EF3F30-360F-4240-BFD5-65049685AC7B}" type="presParOf" srcId="{C1A092E9-16D5-44F2-B4B2-BE9A7EC7A717}" destId="{471B1426-9704-4179-84AA-8C7E3CBC9931}" srcOrd="2" destOrd="0" presId="urn:microsoft.com/office/officeart/2005/8/layout/hList1"/>
    <dgm:cxn modelId="{C2A6D92D-64EB-4738-985F-2D84157FF756}" type="presParOf" srcId="{471B1426-9704-4179-84AA-8C7E3CBC9931}" destId="{B08B17D5-1E11-4542-B284-B82EAF207E9C}" srcOrd="0" destOrd="0" presId="urn:microsoft.com/office/officeart/2005/8/layout/hList1"/>
    <dgm:cxn modelId="{3FA34862-B3EF-441F-A57E-DB9B6383032B}" type="presParOf" srcId="{471B1426-9704-4179-84AA-8C7E3CBC9931}" destId="{B3296581-5C7D-4BD8-B71B-FEE45EE06C3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0D056-5DE9-46D2-A077-56B453A3C002}">
      <dsp:nvSpPr>
        <dsp:cNvPr id="0" name=""/>
        <dsp:cNvSpPr/>
      </dsp:nvSpPr>
      <dsp:spPr>
        <a:xfrm>
          <a:off x="52" y="220376"/>
          <a:ext cx="5038640" cy="748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ASP.NET MVC</a:t>
          </a:r>
          <a:endParaRPr lang="en-US" sz="2600" kern="1200" dirty="0"/>
        </a:p>
      </dsp:txBody>
      <dsp:txXfrm>
        <a:off x="52" y="220376"/>
        <a:ext cx="5038640" cy="748800"/>
      </dsp:txXfrm>
    </dsp:sp>
    <dsp:sp modelId="{D0AF7E82-9FFC-4070-BCB0-95497C3373C2}">
      <dsp:nvSpPr>
        <dsp:cNvPr id="0" name=""/>
        <dsp:cNvSpPr/>
      </dsp:nvSpPr>
      <dsp:spPr>
        <a:xfrm>
          <a:off x="52" y="969176"/>
          <a:ext cx="5038640" cy="390304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ASP.NET Routing</a:t>
          </a:r>
          <a:endParaRPr lang="en-US" sz="2600" kern="1200" dirty="0"/>
        </a:p>
        <a:p>
          <a:pPr marL="228600" lvl="1" indent="-228600" algn="l" defTabSz="1155700">
            <a:lnSpc>
              <a:spcPct val="90000"/>
            </a:lnSpc>
            <a:spcBef>
              <a:spcPct val="0"/>
            </a:spcBef>
            <a:spcAft>
              <a:spcPct val="15000"/>
            </a:spcAft>
            <a:buChar char="••"/>
          </a:pPr>
          <a:r>
            <a:rPr lang="en-US" sz="2600" kern="1200" dirty="0" smtClean="0"/>
            <a:t>Model binding</a:t>
          </a:r>
          <a:endParaRPr lang="en-US" sz="2600" kern="1200" dirty="0"/>
        </a:p>
        <a:p>
          <a:pPr marL="228600" lvl="1" indent="-228600" algn="l" defTabSz="1155700">
            <a:lnSpc>
              <a:spcPct val="90000"/>
            </a:lnSpc>
            <a:spcBef>
              <a:spcPct val="0"/>
            </a:spcBef>
            <a:spcAft>
              <a:spcPct val="15000"/>
            </a:spcAft>
            <a:buChar char="••"/>
          </a:pPr>
          <a:r>
            <a:rPr lang="en-US" sz="2600" kern="1200" dirty="0" smtClean="0"/>
            <a:t>Validation</a:t>
          </a:r>
          <a:endParaRPr lang="en-US" sz="2600" kern="1200" dirty="0"/>
        </a:p>
        <a:p>
          <a:pPr marL="228600" lvl="1" indent="-228600" algn="l" defTabSz="1155700">
            <a:lnSpc>
              <a:spcPct val="90000"/>
            </a:lnSpc>
            <a:spcBef>
              <a:spcPct val="0"/>
            </a:spcBef>
            <a:spcAft>
              <a:spcPct val="15000"/>
            </a:spcAft>
            <a:buChar char="••"/>
          </a:pPr>
          <a:r>
            <a:rPr lang="en-US" sz="2600" kern="1200" dirty="0" smtClean="0"/>
            <a:t>Filters</a:t>
          </a:r>
          <a:endParaRPr lang="en-US" sz="2600" kern="1200" dirty="0"/>
        </a:p>
        <a:p>
          <a:pPr marL="228600" lvl="1" indent="-228600" algn="l" defTabSz="1155700">
            <a:lnSpc>
              <a:spcPct val="90000"/>
            </a:lnSpc>
            <a:spcBef>
              <a:spcPct val="0"/>
            </a:spcBef>
            <a:spcAft>
              <a:spcPct val="15000"/>
            </a:spcAft>
            <a:buChar char="••"/>
          </a:pPr>
          <a:r>
            <a:rPr lang="en-US" sz="2600" kern="1200" dirty="0" smtClean="0"/>
            <a:t>Link generation</a:t>
          </a:r>
          <a:endParaRPr lang="en-US" sz="2600" kern="1200" dirty="0"/>
        </a:p>
        <a:p>
          <a:pPr marL="228600" lvl="1" indent="-228600" algn="l" defTabSz="1155700">
            <a:lnSpc>
              <a:spcPct val="90000"/>
            </a:lnSpc>
            <a:spcBef>
              <a:spcPct val="0"/>
            </a:spcBef>
            <a:spcAft>
              <a:spcPct val="15000"/>
            </a:spcAft>
            <a:buChar char="••"/>
          </a:pPr>
          <a:r>
            <a:rPr lang="en-US" sz="2600" kern="1200" dirty="0" smtClean="0"/>
            <a:t>Testability</a:t>
          </a:r>
          <a:endParaRPr lang="en-US" sz="2600" kern="1200" dirty="0"/>
        </a:p>
        <a:p>
          <a:pPr marL="228600" lvl="1" indent="-228600" algn="l" defTabSz="1155700">
            <a:lnSpc>
              <a:spcPct val="90000"/>
            </a:lnSpc>
            <a:spcBef>
              <a:spcPct val="0"/>
            </a:spcBef>
            <a:spcAft>
              <a:spcPct val="15000"/>
            </a:spcAft>
            <a:buChar char="••"/>
          </a:pPr>
          <a:r>
            <a:rPr lang="en-US" sz="2600" kern="1200" dirty="0" smtClean="0"/>
            <a:t>Dependency Resolution</a:t>
          </a:r>
          <a:endParaRPr lang="en-US" sz="2600" kern="1200" dirty="0"/>
        </a:p>
      </dsp:txBody>
      <dsp:txXfrm>
        <a:off x="52" y="969176"/>
        <a:ext cx="5038640" cy="3903046"/>
      </dsp:txXfrm>
    </dsp:sp>
    <dsp:sp modelId="{B08B17D5-1E11-4542-B284-B82EAF207E9C}">
      <dsp:nvSpPr>
        <dsp:cNvPr id="0" name=""/>
        <dsp:cNvSpPr/>
      </dsp:nvSpPr>
      <dsp:spPr>
        <a:xfrm>
          <a:off x="5744102" y="220376"/>
          <a:ext cx="5038640" cy="748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WCF Web API</a:t>
          </a:r>
          <a:endParaRPr lang="en-US" sz="2600" kern="1200" dirty="0"/>
        </a:p>
      </dsp:txBody>
      <dsp:txXfrm>
        <a:off x="5744102" y="220376"/>
        <a:ext cx="5038640" cy="748800"/>
      </dsp:txXfrm>
    </dsp:sp>
    <dsp:sp modelId="{B3296581-5C7D-4BD8-B71B-FEE45EE06C3B}">
      <dsp:nvSpPr>
        <dsp:cNvPr id="0" name=""/>
        <dsp:cNvSpPr/>
      </dsp:nvSpPr>
      <dsp:spPr>
        <a:xfrm>
          <a:off x="5744102" y="969176"/>
          <a:ext cx="5038640" cy="390304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Modern HTTP programming model</a:t>
          </a:r>
          <a:endParaRPr lang="en-US" sz="2600" kern="1200" dirty="0"/>
        </a:p>
        <a:p>
          <a:pPr marL="228600" lvl="1" indent="-228600" algn="l" defTabSz="1155700">
            <a:lnSpc>
              <a:spcPct val="90000"/>
            </a:lnSpc>
            <a:spcBef>
              <a:spcPct val="0"/>
            </a:spcBef>
            <a:spcAft>
              <a:spcPct val="15000"/>
            </a:spcAft>
            <a:buChar char="••"/>
          </a:pPr>
          <a:r>
            <a:rPr lang="en-US" sz="2600" kern="1200" dirty="0" smtClean="0"/>
            <a:t>Formatting, content negotiation</a:t>
          </a:r>
          <a:endParaRPr lang="en-US" sz="2600" kern="1200" dirty="0"/>
        </a:p>
        <a:p>
          <a:pPr marL="228600" lvl="1" indent="-228600" algn="l" defTabSz="1155700">
            <a:lnSpc>
              <a:spcPct val="90000"/>
            </a:lnSpc>
            <a:spcBef>
              <a:spcPct val="0"/>
            </a:spcBef>
            <a:spcAft>
              <a:spcPct val="15000"/>
            </a:spcAft>
            <a:buChar char="••"/>
          </a:pPr>
          <a:r>
            <a:rPr lang="en-US" sz="2600" kern="1200" dirty="0" smtClean="0"/>
            <a:t>Task-based </a:t>
          </a:r>
          <a:r>
            <a:rPr lang="en-US" sz="2600" kern="1200" dirty="0" err="1" smtClean="0"/>
            <a:t>async</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Server-side query composition</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Test client, help page </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Self-host</a:t>
          </a:r>
          <a:endParaRPr lang="en-US" sz="2600" kern="1200" dirty="0" smtClean="0"/>
        </a:p>
      </dsp:txBody>
      <dsp:txXfrm>
        <a:off x="5744102" y="969176"/>
        <a:ext cx="5038640" cy="390304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3/9/2012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3/9/2012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94006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59421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406407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303255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183675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3</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33</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095292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31745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20656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emf"/><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2.xml"/><Relationship Id="rId7" Type="http://schemas.openxmlformats.org/officeDocument/2006/relationships/oleObject" Target="../embeddings/oleObject10.bin"/><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23.xml"/></Relationships>
</file>

<file path=ppt/slides/_rels/slide1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5.xml"/><Relationship Id="rId7" Type="http://schemas.openxmlformats.org/officeDocument/2006/relationships/oleObject" Target="../embeddings/oleObject11.bin"/><Relationship Id="rId2" Type="http://schemas.openxmlformats.org/officeDocument/2006/relationships/tags" Target="../tags/tag24.xml"/><Relationship Id="rId1" Type="http://schemas.openxmlformats.org/officeDocument/2006/relationships/vmlDrawing" Target="../drawings/vmlDrawing11.vml"/><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26.xml"/></Relationships>
</file>

<file path=ppt/slides/_rels/slide13.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12.xml"/><Relationship Id="rId4"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0.xml"/><Relationship Id="rId7" Type="http://schemas.openxmlformats.org/officeDocument/2006/relationships/oleObject" Target="../embeddings/oleObject13.bin"/><Relationship Id="rId2" Type="http://schemas.openxmlformats.org/officeDocument/2006/relationships/tags" Target="../tags/tag29.xml"/><Relationship Id="rId1" Type="http://schemas.openxmlformats.org/officeDocument/2006/relationships/vmlDrawing" Target="../drawings/vmlDrawing13.v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31.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3.xml"/><Relationship Id="rId7" Type="http://schemas.openxmlformats.org/officeDocument/2006/relationships/oleObject" Target="../embeddings/oleObject14.bin"/><Relationship Id="rId2" Type="http://schemas.openxmlformats.org/officeDocument/2006/relationships/tags" Target="../tags/tag32.xml"/><Relationship Id="rId1" Type="http://schemas.openxmlformats.org/officeDocument/2006/relationships/vmlDrawing" Target="../drawings/vmlDrawing14.v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5.xml"/><Relationship Id="rId1" Type="http://schemas.openxmlformats.org/officeDocument/2006/relationships/vmlDrawing" Target="../drawings/vmlDrawing15.vml"/><Relationship Id="rId6" Type="http://schemas.openxmlformats.org/officeDocument/2006/relationships/image" Target="../media/image9.emf"/><Relationship Id="rId5" Type="http://schemas.openxmlformats.org/officeDocument/2006/relationships/oleObject" Target="../embeddings/oleObject15.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16.bin"/><Relationship Id="rId2" Type="http://schemas.openxmlformats.org/officeDocument/2006/relationships/tags" Target="../tags/tag36.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38.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17.bin"/><Relationship Id="rId2" Type="http://schemas.openxmlformats.org/officeDocument/2006/relationships/tags" Target="../tags/tag39.xml"/><Relationship Id="rId1" Type="http://schemas.openxmlformats.org/officeDocument/2006/relationships/vmlDrawing" Target="../drawings/vmlDrawing17.v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41.xml"/></Relationships>
</file>

<file path=ppt/slides/_rels/slide1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18.xml"/><Relationship Id="rId4"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5.xml"/><Relationship Id="rId7" Type="http://schemas.openxmlformats.org/officeDocument/2006/relationships/oleObject" Target="../embeddings/oleObject19.bin"/><Relationship Id="rId2" Type="http://schemas.openxmlformats.org/officeDocument/2006/relationships/tags" Target="../tags/tag44.xml"/><Relationship Id="rId1" Type="http://schemas.openxmlformats.org/officeDocument/2006/relationships/vmlDrawing" Target="../drawings/vmlDrawing19.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4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7.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9.xml"/><Relationship Id="rId7" Type="http://schemas.openxmlformats.org/officeDocument/2006/relationships/oleObject" Target="../embeddings/oleObject21.bin"/><Relationship Id="rId2" Type="http://schemas.openxmlformats.org/officeDocument/2006/relationships/tags" Target="../tags/tag48.xml"/><Relationship Id="rId1" Type="http://schemas.openxmlformats.org/officeDocument/2006/relationships/vmlDrawing" Target="../drawings/vmlDrawing21.vml"/><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tags" Target="../tags/tag5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1.xml"/><Relationship Id="rId1" Type="http://schemas.openxmlformats.org/officeDocument/2006/relationships/vmlDrawing" Target="../drawings/vmlDrawing22.vml"/><Relationship Id="rId6" Type="http://schemas.openxmlformats.org/officeDocument/2006/relationships/image" Target="../media/image9.emf"/><Relationship Id="rId5" Type="http://schemas.openxmlformats.org/officeDocument/2006/relationships/oleObject" Target="../embeddings/oleObject22.bin"/><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3.xml"/><Relationship Id="rId7" Type="http://schemas.openxmlformats.org/officeDocument/2006/relationships/oleObject" Target="../embeddings/oleObject23.bin"/><Relationship Id="rId2" Type="http://schemas.openxmlformats.org/officeDocument/2006/relationships/tags" Target="../tags/tag52.xml"/><Relationship Id="rId1" Type="http://schemas.openxmlformats.org/officeDocument/2006/relationships/vmlDrawing" Target="../drawings/vmlDrawing23.vml"/><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tags" Target="../tags/tag5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5.xml"/><Relationship Id="rId1" Type="http://schemas.openxmlformats.org/officeDocument/2006/relationships/vmlDrawing" Target="../drawings/vmlDrawing24.vml"/><Relationship Id="rId6" Type="http://schemas.openxmlformats.org/officeDocument/2006/relationships/image" Target="../media/image9.emf"/><Relationship Id="rId5" Type="http://schemas.openxmlformats.org/officeDocument/2006/relationships/oleObject" Target="../embeddings/oleObject24.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7.xml"/><Relationship Id="rId7" Type="http://schemas.openxmlformats.org/officeDocument/2006/relationships/oleObject" Target="../embeddings/oleObject25.bin"/><Relationship Id="rId2" Type="http://schemas.openxmlformats.org/officeDocument/2006/relationships/tags" Target="../tags/tag56.xml"/><Relationship Id="rId1" Type="http://schemas.openxmlformats.org/officeDocument/2006/relationships/vmlDrawing" Target="../drawings/vmlDrawing25.vml"/><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tags" Target="../tags/tag58.xml"/><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26.vml"/><Relationship Id="rId6" Type="http://schemas.openxmlformats.org/officeDocument/2006/relationships/image" Target="../media/image9.emf"/><Relationship Id="rId5" Type="http://schemas.openxmlformats.org/officeDocument/2006/relationships/oleObject" Target="../embeddings/oleObject26.bin"/><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1.xml"/><Relationship Id="rId7" Type="http://schemas.openxmlformats.org/officeDocument/2006/relationships/image" Target="../media/image9.emf"/><Relationship Id="rId2" Type="http://schemas.openxmlformats.org/officeDocument/2006/relationships/tags" Target="../tags/tag60.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27.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63.xml"/><Relationship Id="rId7" Type="http://schemas.openxmlformats.org/officeDocument/2006/relationships/notesSlide" Target="../notesSlides/notesSlide28.xml"/><Relationship Id="rId2" Type="http://schemas.openxmlformats.org/officeDocument/2006/relationships/tags" Target="../tags/tag62.xml"/><Relationship Id="rId1" Type="http://schemas.openxmlformats.org/officeDocument/2006/relationships/vmlDrawing" Target="../drawings/vmlDrawing28.vml"/><Relationship Id="rId6" Type="http://schemas.openxmlformats.org/officeDocument/2006/relationships/slideLayout" Target="../slideLayouts/slideLayout6.xml"/><Relationship Id="rId5" Type="http://schemas.openxmlformats.org/officeDocument/2006/relationships/tags" Target="../tags/tag65.xml"/><Relationship Id="rId10" Type="http://schemas.openxmlformats.org/officeDocument/2006/relationships/image" Target="../media/image14.png"/><Relationship Id="rId4" Type="http://schemas.openxmlformats.org/officeDocument/2006/relationships/tags" Target="../tags/tag64.xml"/><Relationship Id="rId9" Type="http://schemas.openxmlformats.org/officeDocument/2006/relationships/image" Target="../media/image9.emf"/></Relationships>
</file>

<file path=ppt/slides/_rels/slide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9.emf"/><Relationship Id="rId2" Type="http://schemas.openxmlformats.org/officeDocument/2006/relationships/tags" Target="../tags/tag66.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29.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vmlDrawing" Target="../drawings/vmlDrawing30.vml"/><Relationship Id="rId6" Type="http://schemas.openxmlformats.org/officeDocument/2006/relationships/tags" Target="../tags/tag72.xml"/><Relationship Id="rId11" Type="http://schemas.openxmlformats.org/officeDocument/2006/relationships/image" Target="../media/image9.emf"/><Relationship Id="rId5" Type="http://schemas.openxmlformats.org/officeDocument/2006/relationships/tags" Target="../tags/tag71.xml"/><Relationship Id="rId10" Type="http://schemas.openxmlformats.org/officeDocument/2006/relationships/oleObject" Target="../embeddings/oleObject30.bin"/><Relationship Id="rId4" Type="http://schemas.openxmlformats.org/officeDocument/2006/relationships/tags" Target="../tags/tag70.xml"/><Relationship Id="rId9"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75.xml"/><Relationship Id="rId7" Type="http://schemas.openxmlformats.org/officeDocument/2006/relationships/image" Target="../media/image9.emf"/><Relationship Id="rId2" Type="http://schemas.openxmlformats.org/officeDocument/2006/relationships/tags" Target="../tags/tag74.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31.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6.xml"/><Relationship Id="rId1" Type="http://schemas.openxmlformats.org/officeDocument/2006/relationships/vmlDrawing" Target="../drawings/vmlDrawing32.vml"/><Relationship Id="rId6" Type="http://schemas.openxmlformats.org/officeDocument/2006/relationships/image" Target="../media/image9.emf"/><Relationship Id="rId5" Type="http://schemas.openxmlformats.org/officeDocument/2006/relationships/oleObject" Target="../embeddings/oleObject32.bin"/><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5.bin"/><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xml"/><Relationship Id="rId7" Type="http://schemas.openxmlformats.org/officeDocument/2006/relationships/oleObject" Target="../embeddings/oleObject7.bin"/><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5.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7.xml"/><Relationship Id="rId7" Type="http://schemas.openxmlformats.org/officeDocument/2006/relationships/oleObject" Target="../embeddings/oleObject8.bin"/><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2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Building Web APIs in Windows Azure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578288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Manipulating HTTP responses</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491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47799"/>
            <a:ext cx="11149013" cy="2923877"/>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Return </a:t>
            </a:r>
            <a:r>
              <a:rPr lang="en-US" sz="4000" dirty="0" err="1" smtClean="0">
                <a:gradFill>
                  <a:gsLst>
                    <a:gs pos="0">
                      <a:schemeClr val="accent2"/>
                    </a:gs>
                    <a:gs pos="100000">
                      <a:schemeClr val="accent2"/>
                    </a:gs>
                  </a:gsLst>
                  <a:lin ang="5400000" scaled="0"/>
                </a:gradFill>
                <a:latin typeface="Segoe UI Light" pitchFamily="34" charset="0"/>
              </a:rPr>
              <a:t>HttpResponseMessage</a:t>
            </a:r>
            <a:r>
              <a:rPr lang="en-US" sz="4000" dirty="0" smtClean="0">
                <a:gradFill>
                  <a:gsLst>
                    <a:gs pos="0">
                      <a:schemeClr val="accent2"/>
                    </a:gs>
                    <a:gs pos="100000">
                      <a:schemeClr val="accent2"/>
                    </a:gs>
                  </a:gsLst>
                  <a:lin ang="5400000" scaled="0"/>
                </a:gradFill>
                <a:latin typeface="Segoe UI Light" pitchFamily="34" charset="0"/>
              </a:rPr>
              <a:t>&lt;T&gt;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modify response headers</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Throw </a:t>
            </a:r>
            <a:r>
              <a:rPr lang="en-US" sz="4000" dirty="0" err="1" smtClean="0">
                <a:gradFill>
                  <a:gsLst>
                    <a:gs pos="0">
                      <a:schemeClr val="accent2"/>
                    </a:gs>
                    <a:gs pos="100000">
                      <a:schemeClr val="accent2"/>
                    </a:gs>
                  </a:gsLst>
                  <a:lin ang="5400000" scaled="0"/>
                </a:gradFill>
                <a:latin typeface="Segoe UI Light" pitchFamily="34" charset="0"/>
              </a:rPr>
              <a:t>HttpResponseException</a:t>
            </a:r>
            <a:r>
              <a:rPr lang="en-US" sz="4000" dirty="0" smtClean="0">
                <a:gradFill>
                  <a:gsLst>
                    <a:gs pos="0">
                      <a:schemeClr val="accent2"/>
                    </a:gs>
                    <a:gs pos="100000">
                      <a:schemeClr val="accent2"/>
                    </a:gs>
                  </a:gsLst>
                  <a:lin ang="5400000" scaled="0"/>
                </a:gradFill>
                <a:latin typeface="Segoe UI Light" pitchFamily="34" charset="0"/>
              </a:rPr>
              <a:t>&lt;T&gt;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stop processing immediately and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return a response, such as a status 404</a:t>
            </a:r>
            <a:endParaRPr lang="en-US" sz="4000" dirty="0">
              <a:gradFill>
                <a:gsLst>
                  <a:gs pos="0">
                    <a:schemeClr val="accent2"/>
                  </a:gs>
                  <a:gs pos="100000">
                    <a:schemeClr val="accent2"/>
                  </a:gs>
                </a:gsLst>
                <a:lin ang="5400000" scaled="0"/>
              </a:gradFill>
              <a:latin typeface="Segoe UI Light" pitchFamily="34" charset="0"/>
            </a:endParaRPr>
          </a:p>
        </p:txBody>
      </p:sp>
      <p:grpSp>
        <p:nvGrpSpPr>
          <p:cNvPr id="10" name="Group 9"/>
          <p:cNvGrpSpPr/>
          <p:nvPr/>
        </p:nvGrpSpPr>
        <p:grpSpPr bwMode="black">
          <a:xfrm>
            <a:off x="8837514" y="3912299"/>
            <a:ext cx="2682647" cy="2182451"/>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88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47799"/>
            <a:ext cx="11149013" cy="115108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Allow clients to modify the state of the server</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0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7" name="Subtitle 6"/>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436999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2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3" name="Content Placeholder 2"/>
          <p:cNvSpPr>
            <a:spLocks noGrp="1"/>
          </p:cNvSpPr>
          <p:nvPr>
            <p:ph type="body" sz="quarter" idx="10"/>
            <p:custDataLst>
              <p:tags r:id="rId4"/>
            </p:custDataLst>
          </p:nvPr>
        </p:nvSpPr>
        <p:spPr>
          <a:xfrm>
            <a:off x="519112" y="1447799"/>
            <a:ext cx="11149013" cy="4450449"/>
          </a:xfrm>
        </p:spPr>
        <p:txBody>
          <a:bodyPr/>
          <a:lstStyle/>
          <a:p>
            <a:pPr>
              <a:spcAft>
                <a:spcPts val="1200"/>
              </a:spcAft>
            </a:pPr>
            <a:r>
              <a:rPr lang="en-US" sz="3600" dirty="0">
                <a:gradFill>
                  <a:gsLst>
                    <a:gs pos="0">
                      <a:schemeClr val="accent2"/>
                    </a:gs>
                    <a:gs pos="100000">
                      <a:schemeClr val="accent2"/>
                    </a:gs>
                  </a:gsLst>
                  <a:lin ang="5400000" scaled="0"/>
                </a:gradFill>
                <a:latin typeface="Segoe UI Light" pitchFamily="34" charset="0"/>
              </a:rPr>
              <a:t>Use </a:t>
            </a:r>
            <a:r>
              <a:rPr lang="en-US" sz="3600" dirty="0" err="1">
                <a:gradFill>
                  <a:gsLst>
                    <a:gs pos="0">
                      <a:schemeClr val="accent2"/>
                    </a:gs>
                    <a:gs pos="100000">
                      <a:schemeClr val="accent2"/>
                    </a:gs>
                  </a:gsLst>
                  <a:lin ang="5400000" scaled="0"/>
                </a:gradFill>
                <a:latin typeface="Segoe UI Light" pitchFamily="34" charset="0"/>
              </a:rPr>
              <a:t>WebInvoke</a:t>
            </a:r>
            <a:r>
              <a:rPr lang="en-US" sz="3600" dirty="0">
                <a:gradFill>
                  <a:gsLst>
                    <a:gs pos="0">
                      <a:schemeClr val="accent2"/>
                    </a:gs>
                    <a:gs pos="100000">
                      <a:schemeClr val="accent2"/>
                    </a:gs>
                  </a:gsLst>
                  <a:lin ang="5400000" scaled="0"/>
                </a:gradFill>
                <a:latin typeface="Segoe UI Light" pitchFamily="34" charset="0"/>
              </a:rPr>
              <a:t> for specifying </a:t>
            </a:r>
            <a:r>
              <a:rPr lang="en-US" sz="3600" dirty="0" smtClean="0">
                <a:gradFill>
                  <a:gsLst>
                    <a:gs pos="0">
                      <a:schemeClr val="accent2"/>
                    </a:gs>
                    <a:gs pos="100000">
                      <a:schemeClr val="accent2"/>
                    </a:gs>
                  </a:gsLst>
                  <a:lin ang="5400000" scaled="0"/>
                </a:gradFill>
                <a:latin typeface="Segoe UI Light" pitchFamily="34" charset="0"/>
              </a:rPr>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HTTP </a:t>
            </a:r>
            <a:r>
              <a:rPr lang="en-US" sz="3600" dirty="0">
                <a:gradFill>
                  <a:gsLst>
                    <a:gs pos="0">
                      <a:schemeClr val="accent2"/>
                    </a:gs>
                    <a:gs pos="100000">
                      <a:schemeClr val="accent2"/>
                    </a:gs>
                  </a:gsLst>
                  <a:lin ang="5400000" scaled="0"/>
                </a:gradFill>
                <a:latin typeface="Segoe UI Light" pitchFamily="34" charset="0"/>
              </a:rPr>
              <a:t>method</a:t>
            </a:r>
          </a:p>
          <a:p>
            <a:pPr>
              <a:spcAft>
                <a:spcPts val="1200"/>
              </a:spcAft>
            </a:pPr>
            <a:r>
              <a:rPr lang="en-US" sz="3600" dirty="0">
                <a:gradFill>
                  <a:gsLst>
                    <a:gs pos="0">
                      <a:schemeClr val="accent2"/>
                    </a:gs>
                    <a:gs pos="100000">
                      <a:schemeClr val="accent2"/>
                    </a:gs>
                  </a:gsLst>
                  <a:lin ang="5400000" scaled="0"/>
                </a:gradFill>
                <a:latin typeface="Segoe UI Light" pitchFamily="34" charset="0"/>
              </a:rPr>
              <a:t>Use </a:t>
            </a:r>
            <a:r>
              <a:rPr lang="en-US" sz="3600" dirty="0" err="1">
                <a:gradFill>
                  <a:gsLst>
                    <a:gs pos="0">
                      <a:schemeClr val="accent2"/>
                    </a:gs>
                    <a:gs pos="100000">
                      <a:schemeClr val="accent2"/>
                    </a:gs>
                  </a:gsLst>
                  <a:lin ang="5400000" scaled="0"/>
                </a:gradFill>
                <a:latin typeface="Segoe UI Light" pitchFamily="34" charset="0"/>
              </a:rPr>
              <a:t>HttpResponseMessage</a:t>
            </a:r>
            <a:r>
              <a:rPr lang="en-US" sz="3600" dirty="0">
                <a:gradFill>
                  <a:gsLst>
                    <a:gs pos="0">
                      <a:schemeClr val="accent2"/>
                    </a:gs>
                    <a:gs pos="100000">
                      <a:schemeClr val="accent2"/>
                    </a:gs>
                  </a:gsLst>
                  <a:lin ang="5400000" scaled="0"/>
                </a:gradFill>
                <a:latin typeface="Segoe UI Light" pitchFamily="34" charset="0"/>
              </a:rPr>
              <a:t>&lt;T&gt; </a:t>
            </a:r>
            <a:r>
              <a:rPr lang="en-US" sz="3600" dirty="0" smtClean="0">
                <a:gradFill>
                  <a:gsLst>
                    <a:gs pos="0">
                      <a:schemeClr val="accent2"/>
                    </a:gs>
                    <a:gs pos="100000">
                      <a:schemeClr val="accent2"/>
                    </a:gs>
                  </a:gsLst>
                  <a:lin ang="5400000" scaled="0"/>
                </a:gradFill>
                <a:latin typeface="Segoe UI Light" pitchFamily="34" charset="0"/>
              </a:rPr>
              <a:t>to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access </a:t>
            </a:r>
            <a:r>
              <a:rPr lang="en-US" sz="3600" dirty="0">
                <a:gradFill>
                  <a:gsLst>
                    <a:gs pos="0">
                      <a:schemeClr val="accent2"/>
                    </a:gs>
                    <a:gs pos="100000">
                      <a:schemeClr val="accent2"/>
                    </a:gs>
                  </a:gsLst>
                  <a:lin ang="5400000" scaled="0"/>
                </a:gradFill>
                <a:latin typeface="Segoe UI Light" pitchFamily="34" charset="0"/>
              </a:rPr>
              <a:t>headers like location header</a:t>
            </a:r>
          </a:p>
          <a:p>
            <a:pPr>
              <a:spcAft>
                <a:spcPts val="1200"/>
              </a:spcAft>
            </a:pPr>
            <a:r>
              <a:rPr lang="en-US" sz="3600" dirty="0">
                <a:gradFill>
                  <a:gsLst>
                    <a:gs pos="0">
                      <a:schemeClr val="accent2"/>
                    </a:gs>
                    <a:gs pos="100000">
                      <a:schemeClr val="accent2"/>
                    </a:gs>
                  </a:gsLst>
                  <a:lin ang="5400000" scaled="0"/>
                </a:gradFill>
                <a:latin typeface="Segoe UI Light" pitchFamily="34" charset="0"/>
              </a:rPr>
              <a:t>Use </a:t>
            </a:r>
            <a:r>
              <a:rPr lang="en-US" sz="3600" dirty="0" err="1">
                <a:gradFill>
                  <a:gsLst>
                    <a:gs pos="0">
                      <a:schemeClr val="accent2"/>
                    </a:gs>
                    <a:gs pos="100000">
                      <a:schemeClr val="accent2"/>
                    </a:gs>
                  </a:gsLst>
                  <a:lin ang="5400000" scaled="0"/>
                </a:gradFill>
                <a:latin typeface="Segoe UI Light" pitchFamily="34" charset="0"/>
              </a:rPr>
              <a:t>WebApi.Enhancements</a:t>
            </a:r>
            <a:r>
              <a:rPr lang="en-US" sz="3600" dirty="0">
                <a:gradFill>
                  <a:gsLst>
                    <a:gs pos="0">
                      <a:schemeClr val="accent2"/>
                    </a:gs>
                    <a:gs pos="100000">
                      <a:schemeClr val="accent2"/>
                    </a:gs>
                  </a:gsLst>
                  <a:lin ang="5400000" scaled="0"/>
                </a:gradFill>
                <a:latin typeface="Segoe UI Light" pitchFamily="34" charset="0"/>
              </a:rPr>
              <a:t> </a:t>
            </a:r>
            <a:r>
              <a:rPr lang="en-US" sz="3600" dirty="0" smtClean="0">
                <a:gradFill>
                  <a:gsLst>
                    <a:gs pos="0">
                      <a:schemeClr val="accent2"/>
                    </a:gs>
                    <a:gs pos="100000">
                      <a:schemeClr val="accent2"/>
                    </a:gs>
                  </a:gsLst>
                  <a:lin ang="5400000" scaled="0"/>
                </a:gradFill>
                <a:latin typeface="Segoe UI Light" pitchFamily="34" charset="0"/>
              </a:rPr>
              <a:t>to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support </a:t>
            </a:r>
            <a:r>
              <a:rPr lang="en-US" sz="3600" dirty="0" err="1">
                <a:gradFill>
                  <a:gsLst>
                    <a:gs pos="0">
                      <a:schemeClr val="accent2"/>
                    </a:gs>
                    <a:gs pos="100000">
                      <a:schemeClr val="accent2"/>
                    </a:gs>
                  </a:gsLst>
                  <a:lin ang="5400000" scaled="0"/>
                </a:gradFill>
                <a:latin typeface="Segoe UI Light" pitchFamily="34" charset="0"/>
              </a:rPr>
              <a:t>FormUrlEncoding</a:t>
            </a:r>
            <a:endParaRPr lang="en-US" sz="3600" dirty="0">
              <a:gradFill>
                <a:gsLst>
                  <a:gs pos="0">
                    <a:schemeClr val="accent2"/>
                  </a:gs>
                  <a:gs pos="100000">
                    <a:schemeClr val="accent2"/>
                  </a:gs>
                </a:gsLst>
                <a:lin ang="5400000" scaled="0"/>
              </a:gradFill>
              <a:latin typeface="Segoe UI Light" pitchFamily="34" charset="0"/>
            </a:endParaRPr>
          </a:p>
          <a:p>
            <a:pPr>
              <a:spcAft>
                <a:spcPts val="1200"/>
              </a:spcAft>
            </a:pPr>
            <a:r>
              <a:rPr lang="en-US" sz="3600" dirty="0">
                <a:gradFill>
                  <a:gsLst>
                    <a:gs pos="0">
                      <a:schemeClr val="accent2"/>
                    </a:gs>
                    <a:gs pos="100000">
                      <a:schemeClr val="accent2"/>
                    </a:gs>
                  </a:gsLst>
                  <a:lin ang="5400000" scaled="0"/>
                </a:gradFill>
                <a:latin typeface="Segoe UI Light" pitchFamily="34" charset="0"/>
              </a:rPr>
              <a:t>On IIS, make sure to configure </a:t>
            </a:r>
            <a:r>
              <a:rPr lang="en-US" sz="3600" dirty="0" smtClean="0">
                <a:gradFill>
                  <a:gsLst>
                    <a:gs pos="0">
                      <a:schemeClr val="accent2"/>
                    </a:gs>
                    <a:gs pos="100000">
                      <a:schemeClr val="accent2"/>
                    </a:gs>
                  </a:gsLst>
                  <a:lin ang="5400000" scaled="0"/>
                </a:gradFill>
                <a:latin typeface="Segoe UI Light" pitchFamily="34" charset="0"/>
              </a:rPr>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to </a:t>
            </a:r>
            <a:r>
              <a:rPr lang="en-US" sz="3600" dirty="0">
                <a:gradFill>
                  <a:gsLst>
                    <a:gs pos="0">
                      <a:schemeClr val="accent2"/>
                    </a:gs>
                    <a:gs pos="100000">
                      <a:schemeClr val="accent2"/>
                    </a:gs>
                  </a:gsLst>
                  <a:lin ang="5400000" scaled="0"/>
                </a:gradFill>
                <a:latin typeface="Segoe UI Light" pitchFamily="34" charset="0"/>
              </a:rPr>
              <a:t>allow PUT/DELETE</a:t>
            </a:r>
          </a:p>
        </p:txBody>
      </p:sp>
      <p:pic>
        <p:nvPicPr>
          <p:cNvPr id="8" name="Picture 48" descr="C:\Users\sakuu\Documents\Ballmer MGX 2011\Tile Icons\Calendar Engineering.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8191012" y="2575958"/>
            <a:ext cx="3463424" cy="365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65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47799"/>
            <a:ext cx="11149013" cy="115108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Allow clients to send files from a browser</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97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a:xfrm>
            <a:off x="1918941" y="2549341"/>
            <a:ext cx="4205289" cy="461665"/>
          </a:xfrm>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4779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2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4" name="Content Placeholder 3"/>
          <p:cNvSpPr>
            <a:spLocks noGrp="1"/>
          </p:cNvSpPr>
          <p:nvPr>
            <p:ph type="body" sz="quarter" idx="10"/>
            <p:custDataLst>
              <p:tags r:id="rId4"/>
            </p:custDataLst>
          </p:nvPr>
        </p:nvSpPr>
        <p:spPr>
          <a:xfrm>
            <a:off x="519112" y="1447799"/>
            <a:ext cx="11149013" cy="4579715"/>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Change common settings like </a:t>
            </a:r>
            <a:br>
              <a:rPr lang="en-US" dirty="0" smtClean="0"/>
            </a:br>
            <a:r>
              <a:rPr lang="en-US" dirty="0" err="1" smtClean="0"/>
              <a:t>MaxRecievedMessageSize</a:t>
            </a:r>
            <a:endParaRPr lang="en-US" dirty="0" smtClean="0"/>
          </a:p>
          <a:p>
            <a:pPr>
              <a:spcAft>
                <a:spcPts val="1200"/>
              </a:spcAft>
            </a:pPr>
            <a:r>
              <a:rPr lang="en-US" dirty="0" smtClean="0"/>
              <a:t>Enable web </a:t>
            </a:r>
            <a:r>
              <a:rPr lang="en-US" dirty="0" err="1" smtClean="0"/>
              <a:t>api</a:t>
            </a:r>
            <a:r>
              <a:rPr lang="en-US" dirty="0" smtClean="0"/>
              <a:t> test client</a:t>
            </a:r>
          </a:p>
          <a:p>
            <a:pPr>
              <a:spcAft>
                <a:spcPts val="1200"/>
              </a:spcAft>
            </a:pPr>
            <a:r>
              <a:rPr lang="en-US" dirty="0" smtClean="0"/>
              <a:t>Wire up an </a:t>
            </a:r>
            <a:r>
              <a:rPr lang="en-US" dirty="0" err="1" smtClean="0"/>
              <a:t>IoC</a:t>
            </a:r>
            <a:r>
              <a:rPr lang="en-US" dirty="0" smtClean="0"/>
              <a:t> container</a:t>
            </a:r>
          </a:p>
          <a:p>
            <a:pPr>
              <a:spcAft>
                <a:spcPts val="1200"/>
              </a:spcAft>
            </a:pPr>
            <a:r>
              <a:rPr lang="en-US" dirty="0" smtClean="0"/>
              <a:t>Enable security</a:t>
            </a:r>
          </a:p>
          <a:p>
            <a:pPr>
              <a:spcAft>
                <a:spcPts val="1200"/>
              </a:spcAft>
            </a:pPr>
            <a:r>
              <a:rPr lang="en-US" dirty="0" smtClean="0"/>
              <a:t>Configure handlers and formatters</a:t>
            </a:r>
          </a:p>
          <a:p>
            <a:pPr>
              <a:spcAft>
                <a:spcPts val="1200"/>
              </a:spcAft>
            </a:pPr>
            <a:r>
              <a:rPr lang="en-US" dirty="0" smtClean="0"/>
              <a:t>Adding custom error handlers</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4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Configuring your </a:t>
            </a:r>
            <a:br>
              <a:rPr lang="en-US" smtClean="0"/>
            </a:br>
            <a:r>
              <a:rPr lang="en-US"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58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3029092"/>
            <a:ext cx="8202259" cy="2019014"/>
          </a:xfrm>
        </p:spPr>
        <p:txBody>
          <a:bodyPr/>
          <a:lstStyle/>
          <a:p>
            <a:r>
              <a:rPr lang="en-US" sz="3200" dirty="0" smtClean="0"/>
              <a:t>Why all the hype for Web APIs?</a:t>
            </a:r>
          </a:p>
          <a:p>
            <a:r>
              <a:rPr lang="en-US" sz="3200" dirty="0" smtClean="0"/>
              <a:t>Building Web APIs for browser/JSON clients</a:t>
            </a:r>
          </a:p>
          <a:p>
            <a:r>
              <a:rPr lang="en-US" sz="3200" dirty="0" smtClean="0"/>
              <a:t>Building Web APIs for native/non-browser clients</a:t>
            </a:r>
            <a:endParaRPr lang="en-US" sz="3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127437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7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3" name="Content Placeholder 2"/>
          <p:cNvSpPr>
            <a:spLocks noGrp="1"/>
          </p:cNvSpPr>
          <p:nvPr>
            <p:ph type="body" sz="quarter" idx="10"/>
            <p:custDataLst>
              <p:tags r:id="rId4"/>
            </p:custDataLst>
          </p:nvPr>
        </p:nvSpPr>
        <p:spPr>
          <a:xfrm>
            <a:off x="519112" y="1447799"/>
            <a:ext cx="1114901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gradFill>
                  <a:gsLst>
                    <a:gs pos="0">
                      <a:schemeClr val="accent2"/>
                    </a:gs>
                    <a:gs pos="100000">
                      <a:schemeClr val="accent2"/>
                    </a:gs>
                  </a:gsLst>
                  <a:lin ang="5400000" scaled="0"/>
                </a:gradFill>
                <a:latin typeface="Segoe UI Light" pitchFamily="34" charset="0"/>
              </a:rPr>
              <a:t>New it up directly or derive from </a:t>
            </a:r>
            <a:r>
              <a:rPr lang="en-US" sz="4000" dirty="0" smtClean="0">
                <a:gradFill>
                  <a:gsLst>
                    <a:gs pos="0">
                      <a:schemeClr val="accent2"/>
                    </a:gs>
                    <a:gs pos="100000">
                      <a:schemeClr val="accent2"/>
                    </a:gs>
                  </a:gsLst>
                  <a:lin ang="5400000" scaled="0"/>
                </a:gra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a:gradFill>
                  <a:gsLst>
                    <a:gs pos="0">
                      <a:schemeClr val="accent2"/>
                    </a:gs>
                    <a:gs pos="100000">
                      <a:schemeClr val="accent2"/>
                    </a:gs>
                  </a:gsLst>
                  <a:lin ang="5400000" scaled="0"/>
                </a:gradFill>
                <a:latin typeface="Segoe UI Light" pitchFamily="34" charset="0"/>
              </a:rPr>
              <a:t>config</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Tree>
    <p:extLst>
      <p:ext uri="{BB962C8B-B14F-4D97-AF65-F5344CB8AC3E}">
        <p14:creationId xmlns:p14="http://schemas.microsoft.com/office/powerpoint/2010/main" val="35549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404176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9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ext Placeholder 5"/>
          <p:cNvSpPr>
            <a:spLocks noGrp="1"/>
          </p:cNvSpPr>
          <p:nvPr>
            <p:ph type="body" sz="quarter" idx="10"/>
          </p:nvPr>
        </p:nvSpPr>
        <p:spPr/>
        <p:txBody>
          <a:bodyPr/>
          <a:lstStyle/>
          <a:p>
            <a:r>
              <a:rPr lang="en-US" dirty="0"/>
              <a:t>Building a Web </a:t>
            </a:r>
            <a:r>
              <a:rPr lang="en-US" dirty="0" smtClean="0"/>
              <a:t/>
            </a:r>
            <a:br>
              <a:rPr lang="en-US" dirty="0" smtClean="0"/>
            </a:br>
            <a:r>
              <a:rPr lang="en-US" dirty="0" smtClean="0"/>
              <a:t>API </a:t>
            </a:r>
            <a:r>
              <a:rPr lang="en-US" dirty="0"/>
              <a:t>for any client</a:t>
            </a:r>
          </a:p>
        </p:txBody>
      </p:sp>
      <p:sp>
        <p:nvSpPr>
          <p:cNvPr id="5" name="Freeform 124"/>
          <p:cNvSpPr>
            <a:spLocks/>
          </p:cNvSpPr>
          <p:nvPr/>
        </p:nvSpPr>
        <p:spPr bwMode="black">
          <a:xfrm>
            <a:off x="8685640" y="443747"/>
            <a:ext cx="4145778" cy="3108528"/>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7678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4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47799"/>
            <a:ext cx="11149013" cy="294234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Tweak our Xml/</a:t>
            </a:r>
            <a:r>
              <a:rPr lang="en-US" dirty="0" err="1" smtClean="0"/>
              <a:t>Json</a:t>
            </a:r>
            <a:r>
              <a:rPr lang="en-US" dirty="0" smtClean="0"/>
              <a:t> formatters</a:t>
            </a:r>
          </a:p>
          <a:p>
            <a:pPr>
              <a:spcAft>
                <a:spcPts val="1200"/>
              </a:spcAft>
            </a:pPr>
            <a:r>
              <a:rPr lang="en-US" dirty="0" err="1" smtClean="0"/>
              <a:t>OData</a:t>
            </a:r>
            <a:r>
              <a:rPr lang="en-US" dirty="0" smtClean="0"/>
              <a:t> clients</a:t>
            </a:r>
          </a:p>
          <a:p>
            <a:pPr>
              <a:spcAft>
                <a:spcPts val="1200"/>
              </a:spcAft>
            </a:pPr>
            <a:r>
              <a:rPr lang="en-US" dirty="0" smtClean="0"/>
              <a:t>Other native/non-browser clients </a:t>
            </a:r>
          </a:p>
          <a:p>
            <a:pPr>
              <a:spcAft>
                <a:spcPts val="1200"/>
              </a:spcAft>
            </a:pPr>
            <a:r>
              <a:rPr lang="en-US" dirty="0" smtClean="0"/>
              <a:t>Custom media types</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6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a:xfrm>
            <a:off x="1889124" y="3195385"/>
            <a:ext cx="4205289" cy="461665"/>
          </a:xfrm>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869501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9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a:t>
            </a:r>
            <a:endParaRPr lang="en-US" dirty="0"/>
          </a:p>
        </p:txBody>
      </p:sp>
      <p:sp>
        <p:nvSpPr>
          <p:cNvPr id="3" name="Content Placeholder 2"/>
          <p:cNvSpPr>
            <a:spLocks noGrp="1"/>
          </p:cNvSpPr>
          <p:nvPr>
            <p:ph type="body" sz="quarter" idx="10"/>
            <p:custDataLst>
              <p:tags r:id="rId4"/>
            </p:custDataLst>
          </p:nvPr>
        </p:nvSpPr>
        <p:spPr>
          <a:xfrm>
            <a:off x="519112" y="1447799"/>
            <a:ext cx="11149013" cy="4339650"/>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Modify </a:t>
            </a:r>
            <a:r>
              <a:rPr lang="en-US" sz="4000" dirty="0" err="1">
                <a:gradFill>
                  <a:gsLst>
                    <a:gs pos="0">
                      <a:schemeClr val="accent2"/>
                    </a:gs>
                    <a:gs pos="100000">
                      <a:schemeClr val="accent2"/>
                    </a:gs>
                  </a:gsLst>
                  <a:lin ang="5400000" scaled="0"/>
                </a:gradFill>
                <a:latin typeface="Segoe UI Light" pitchFamily="34" charset="0"/>
              </a:rPr>
              <a:t>HttpConfiguration.Formatters</a:t>
            </a:r>
            <a:r>
              <a:rPr lang="en-US" sz="4000" dirty="0">
                <a:gradFill>
                  <a:gsLst>
                    <a:gs pos="0">
                      <a:schemeClr val="accent2"/>
                    </a:gs>
                    <a:gs pos="100000">
                      <a:schemeClr val="accent2"/>
                    </a:gs>
                  </a:gsLst>
                  <a:lin ang="5400000" scaled="0"/>
                </a:gradFill>
                <a:latin typeface="Segoe UI Light" pitchFamily="34" charset="0"/>
              </a:rPr>
              <a:t> to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add/remove formatters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Formatters.XmlFormatter</a:t>
            </a:r>
            <a:r>
              <a:rPr lang="en-US" sz="4000" dirty="0">
                <a:gradFill>
                  <a:gsLst>
                    <a:gs pos="0">
                      <a:schemeClr val="accent2"/>
                    </a:gs>
                    <a:gs pos="100000">
                      <a:schemeClr val="accent2"/>
                    </a:gs>
                  </a:gsLst>
                  <a:lin ang="5400000" scaled="0"/>
                </a:gradFill>
                <a:latin typeface="Segoe UI Light" pitchFamily="34" charset="0"/>
              </a:rPr>
              <a:t>/</a:t>
            </a:r>
            <a:r>
              <a:rPr lang="en-US" sz="4000" dirty="0" err="1">
                <a:gradFill>
                  <a:gsLst>
                    <a:gs pos="0">
                      <a:schemeClr val="accent2"/>
                    </a:gs>
                    <a:gs pos="100000">
                      <a:schemeClr val="accent2"/>
                    </a:gs>
                  </a:gsLst>
                  <a:lin ang="5400000" scaled="0"/>
                </a:gradFill>
                <a:latin typeface="Segoe UI Light" pitchFamily="34" charset="0"/>
              </a:rPr>
              <a:t>Formatters.JsonFormatter</a:t>
            </a:r>
            <a:r>
              <a:rPr lang="en-US" sz="4000" dirty="0">
                <a:gradFill>
                  <a:gsLst>
                    <a:gs pos="0">
                      <a:schemeClr val="accent2"/>
                    </a:gs>
                    <a:gs pos="100000">
                      <a:schemeClr val="accent2"/>
                    </a:gs>
                  </a:gsLst>
                  <a:lin ang="5400000" scaled="0"/>
                </a:gradFill>
                <a:latin typeface="Segoe UI Light" pitchFamily="34" charset="0"/>
              </a:rPr>
              <a:t>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to tweak existing formatter</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ODataMediaTypeFormatter</a:t>
            </a:r>
            <a:r>
              <a:rPr lang="en-US" sz="4000" dirty="0">
                <a:gradFill>
                  <a:gsLst>
                    <a:gs pos="0">
                      <a:schemeClr val="accent2"/>
                    </a:gs>
                    <a:gs pos="100000">
                      <a:schemeClr val="accent2"/>
                    </a:gs>
                  </a:gsLst>
                  <a:lin ang="5400000" scaled="0"/>
                </a:gradFill>
                <a:latin typeface="Segoe UI Light" pitchFamily="34" charset="0"/>
              </a:rPr>
              <a:t> </a:t>
            </a:r>
          </a:p>
          <a:p>
            <a:pPr>
              <a:spcAft>
                <a:spcPts val="1200"/>
              </a:spcAft>
            </a:pPr>
            <a:r>
              <a:rPr lang="en-US" sz="4000" dirty="0">
                <a:gradFill>
                  <a:gsLst>
                    <a:gs pos="0">
                      <a:schemeClr val="accent2"/>
                    </a:gs>
                    <a:gs pos="100000">
                      <a:schemeClr val="accent2"/>
                    </a:gs>
                  </a:gsLst>
                  <a:lin ang="5400000" scaled="0"/>
                </a:gradFill>
                <a:latin typeface="Segoe UI Light" pitchFamily="34" charset="0"/>
              </a:rPr>
              <a:t>Derive from </a:t>
            </a:r>
            <a:r>
              <a:rPr lang="en-US" sz="4000" dirty="0" err="1">
                <a:gradFill>
                  <a:gsLst>
                    <a:gs pos="0">
                      <a:schemeClr val="accent2"/>
                    </a:gs>
                    <a:gs pos="100000">
                      <a:schemeClr val="accent2"/>
                    </a:gs>
                  </a:gsLst>
                  <a:lin ang="5400000" scaled="0"/>
                </a:gradFill>
                <a:latin typeface="Segoe UI Light" pitchFamily="34" charset="0"/>
              </a:rPr>
              <a:t>MediaTypeFormatter</a:t>
            </a:r>
            <a:r>
              <a:rPr lang="en-US" sz="4000" dirty="0">
                <a:gradFill>
                  <a:gsLst>
                    <a:gs pos="0">
                      <a:schemeClr val="accent2"/>
                    </a:gs>
                    <a:gs pos="100000">
                      <a:schemeClr val="accent2"/>
                    </a:gs>
                  </a:gsLst>
                  <a:lin ang="5400000" scaled="0"/>
                </a:gradFill>
                <a:latin typeface="Segoe UI Light" pitchFamily="34" charset="0"/>
              </a:rPr>
              <a:t> to create your own custom</a:t>
            </a:r>
          </a:p>
        </p:txBody>
      </p:sp>
    </p:spTree>
    <p:extLst>
      <p:ext uri="{BB962C8B-B14F-4D97-AF65-F5344CB8AC3E}">
        <p14:creationId xmlns:p14="http://schemas.microsoft.com/office/powerpoint/2010/main" val="55974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879050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2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10" name="Text Placeholder 9"/>
          <p:cNvSpPr>
            <a:spLocks noGrp="1"/>
          </p:cNvSpPr>
          <p:nvPr>
            <p:ph type="body" sz="quarter" idx="10"/>
          </p:nvPr>
        </p:nvSpPr>
        <p:spPr/>
        <p:txBody>
          <a:bodyPr/>
          <a:lstStyle/>
          <a:p>
            <a:r>
              <a:rPr lang="en-US" dirty="0"/>
              <a:t>What’s on our </a:t>
            </a:r>
            <a:r>
              <a:rPr lang="en-US" dirty="0" smtClean="0"/>
              <a:t/>
            </a:r>
            <a:br>
              <a:rPr lang="en-US" dirty="0" smtClean="0"/>
            </a:br>
            <a:r>
              <a:rPr lang="en-US" dirty="0" smtClean="0"/>
              <a:t>road </a:t>
            </a:r>
            <a:r>
              <a:rPr lang="en-US" dirty="0"/>
              <a:t>map?</a:t>
            </a:r>
          </a:p>
        </p:txBody>
      </p:sp>
      <p:grpSp>
        <p:nvGrpSpPr>
          <p:cNvPr id="11" name="Group 10"/>
          <p:cNvGrpSpPr/>
          <p:nvPr/>
        </p:nvGrpSpPr>
        <p:grpSpPr bwMode="black">
          <a:xfrm>
            <a:off x="7064390" y="1141413"/>
            <a:ext cx="3955705" cy="3954680"/>
            <a:chOff x="446088" y="2665413"/>
            <a:chExt cx="920750" cy="920750"/>
          </a:xfrm>
          <a:solidFill>
            <a:srgbClr val="FFFFFF">
              <a:alpha val="30000"/>
            </a:srgbClr>
          </a:solidFill>
        </p:grpSpPr>
        <p:sp>
          <p:nvSpPr>
            <p:cNvPr id="12" name="Freeform 27"/>
            <p:cNvSpPr>
              <a:spLocks noEditPoints="1"/>
            </p:cNvSpPr>
            <p:nvPr/>
          </p:nvSpPr>
          <p:spPr bwMode="black">
            <a:xfrm>
              <a:off x="446088" y="2665413"/>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90 h 518"/>
                <a:gd name="T20" fmla="*/ 289 w 518"/>
                <a:gd name="T21" fmla="*/ 482 h 518"/>
                <a:gd name="T22" fmla="*/ 228 w 518"/>
                <a:gd name="T23" fmla="*/ 482 h 518"/>
                <a:gd name="T24" fmla="*/ 36 w 518"/>
                <a:gd name="T25" fmla="*/ 290 h 518"/>
                <a:gd name="T26" fmla="*/ 36 w 518"/>
                <a:gd name="T27" fmla="*/ 228 h 518"/>
                <a:gd name="T28" fmla="*/ 228 w 518"/>
                <a:gd name="T29" fmla="*/ 36 h 518"/>
                <a:gd name="T30" fmla="*/ 290 w 518"/>
                <a:gd name="T31" fmla="*/ 36 h 518"/>
                <a:gd name="T32" fmla="*/ 482 w 518"/>
                <a:gd name="T33" fmla="*/ 228 h 518"/>
                <a:gd name="T34" fmla="*/ 482 w 518"/>
                <a:gd name="T35" fmla="*/ 29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90"/>
                  </a:moveTo>
                  <a:cubicBezTo>
                    <a:pt x="289" y="482"/>
                    <a:pt x="289" y="482"/>
                    <a:pt x="289" y="482"/>
                  </a:cubicBezTo>
                  <a:cubicBezTo>
                    <a:pt x="273" y="499"/>
                    <a:pt x="245" y="499"/>
                    <a:pt x="228" y="482"/>
                  </a:cubicBezTo>
                  <a:cubicBezTo>
                    <a:pt x="36" y="290"/>
                    <a:pt x="36" y="290"/>
                    <a:pt x="36" y="290"/>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8"/>
            <p:cNvSpPr>
              <a:spLocks noEditPoints="1"/>
            </p:cNvSpPr>
            <p:nvPr/>
          </p:nvSpPr>
          <p:spPr bwMode="black">
            <a:xfrm>
              <a:off x="514350" y="2732088"/>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92 w 442"/>
                <a:gd name="T19" fmla="*/ 331 h 442"/>
                <a:gd name="T20" fmla="*/ 270 w 442"/>
                <a:gd name="T21" fmla="*/ 310 h 442"/>
                <a:gd name="T22" fmla="*/ 245 w 442"/>
                <a:gd name="T23" fmla="*/ 273 h 442"/>
                <a:gd name="T24" fmla="*/ 245 w 442"/>
                <a:gd name="T25" fmla="*/ 352 h 442"/>
                <a:gd name="T26" fmla="*/ 189 w 442"/>
                <a:gd name="T27" fmla="*/ 352 h 442"/>
                <a:gd name="T28" fmla="*/ 189 w 442"/>
                <a:gd name="T29" fmla="*/ 157 h 442"/>
                <a:gd name="T30" fmla="*/ 154 w 442"/>
                <a:gd name="T31" fmla="*/ 157 h 442"/>
                <a:gd name="T32" fmla="*/ 154 w 442"/>
                <a:gd name="T33" fmla="*/ 157 h 442"/>
                <a:gd name="T34" fmla="*/ 146 w 442"/>
                <a:gd name="T35" fmla="*/ 150 h 442"/>
                <a:gd name="T36" fmla="*/ 147 w 442"/>
                <a:gd name="T37" fmla="*/ 146 h 442"/>
                <a:gd name="T38" fmla="*/ 215 w 442"/>
                <a:gd name="T39" fmla="*/ 54 h 442"/>
                <a:gd name="T40" fmla="*/ 286 w 442"/>
                <a:gd name="T41" fmla="*/ 145 h 442"/>
                <a:gd name="T42" fmla="*/ 286 w 442"/>
                <a:gd name="T43" fmla="*/ 145 h 442"/>
                <a:gd name="T44" fmla="*/ 288 w 442"/>
                <a:gd name="T45" fmla="*/ 150 h 442"/>
                <a:gd name="T46" fmla="*/ 280 w 442"/>
                <a:gd name="T47" fmla="*/ 157 h 442"/>
                <a:gd name="T48" fmla="*/ 280 w 442"/>
                <a:gd name="T49" fmla="*/ 157 h 442"/>
                <a:gd name="T50" fmla="*/ 245 w 442"/>
                <a:gd name="T51" fmla="*/ 157 h 442"/>
                <a:gd name="T52" fmla="*/ 245 w 442"/>
                <a:gd name="T53" fmla="*/ 165 h 442"/>
                <a:gd name="T54" fmla="*/ 246 w 442"/>
                <a:gd name="T55" fmla="*/ 170 h 442"/>
                <a:gd name="T56" fmla="*/ 257 w 442"/>
                <a:gd name="T57" fmla="*/ 204 h 442"/>
                <a:gd name="T58" fmla="*/ 300 w 442"/>
                <a:gd name="T59" fmla="*/ 285 h 442"/>
                <a:gd name="T60" fmla="*/ 320 w 442"/>
                <a:gd name="T61" fmla="*/ 303 h 442"/>
                <a:gd name="T62" fmla="*/ 292 w 442"/>
                <a:gd name="T63" fmla="*/ 33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92" y="331"/>
                  </a:moveTo>
                  <a:cubicBezTo>
                    <a:pt x="284" y="325"/>
                    <a:pt x="277" y="318"/>
                    <a:pt x="270" y="310"/>
                  </a:cubicBezTo>
                  <a:cubicBezTo>
                    <a:pt x="260" y="299"/>
                    <a:pt x="252" y="286"/>
                    <a:pt x="245" y="273"/>
                  </a:cubicBezTo>
                  <a:cubicBezTo>
                    <a:pt x="245" y="352"/>
                    <a:pt x="245" y="352"/>
                    <a:pt x="245" y="352"/>
                  </a:cubicBezTo>
                  <a:cubicBezTo>
                    <a:pt x="189" y="352"/>
                    <a:pt x="189" y="352"/>
                    <a:pt x="189" y="352"/>
                  </a:cubicBezTo>
                  <a:cubicBezTo>
                    <a:pt x="189" y="157"/>
                    <a:pt x="189" y="157"/>
                    <a:pt x="189" y="157"/>
                  </a:cubicBezTo>
                  <a:cubicBezTo>
                    <a:pt x="154" y="157"/>
                    <a:pt x="154" y="157"/>
                    <a:pt x="154" y="157"/>
                  </a:cubicBezTo>
                  <a:cubicBezTo>
                    <a:pt x="154" y="157"/>
                    <a:pt x="154" y="157"/>
                    <a:pt x="154" y="157"/>
                  </a:cubicBezTo>
                  <a:cubicBezTo>
                    <a:pt x="150" y="157"/>
                    <a:pt x="146" y="154"/>
                    <a:pt x="146" y="150"/>
                  </a:cubicBezTo>
                  <a:cubicBezTo>
                    <a:pt x="146" y="148"/>
                    <a:pt x="147" y="147"/>
                    <a:pt x="147" y="146"/>
                  </a:cubicBezTo>
                  <a:cubicBezTo>
                    <a:pt x="215" y="54"/>
                    <a:pt x="215" y="54"/>
                    <a:pt x="215" y="54"/>
                  </a:cubicBezTo>
                  <a:cubicBezTo>
                    <a:pt x="286" y="145"/>
                    <a:pt x="286" y="145"/>
                    <a:pt x="286" y="145"/>
                  </a:cubicBezTo>
                  <a:cubicBezTo>
                    <a:pt x="286" y="145"/>
                    <a:pt x="286" y="145"/>
                    <a:pt x="286" y="145"/>
                  </a:cubicBezTo>
                  <a:cubicBezTo>
                    <a:pt x="287" y="146"/>
                    <a:pt x="288" y="148"/>
                    <a:pt x="288" y="150"/>
                  </a:cubicBezTo>
                  <a:cubicBezTo>
                    <a:pt x="288" y="154"/>
                    <a:pt x="284" y="157"/>
                    <a:pt x="280" y="157"/>
                  </a:cubicBezTo>
                  <a:cubicBezTo>
                    <a:pt x="280" y="157"/>
                    <a:pt x="280" y="157"/>
                    <a:pt x="280" y="157"/>
                  </a:cubicBezTo>
                  <a:cubicBezTo>
                    <a:pt x="245" y="157"/>
                    <a:pt x="245" y="157"/>
                    <a:pt x="245" y="157"/>
                  </a:cubicBezTo>
                  <a:cubicBezTo>
                    <a:pt x="245" y="165"/>
                    <a:pt x="245" y="165"/>
                    <a:pt x="245" y="165"/>
                  </a:cubicBezTo>
                  <a:cubicBezTo>
                    <a:pt x="245" y="166"/>
                    <a:pt x="246" y="168"/>
                    <a:pt x="246" y="170"/>
                  </a:cubicBezTo>
                  <a:cubicBezTo>
                    <a:pt x="249" y="179"/>
                    <a:pt x="252" y="191"/>
                    <a:pt x="257" y="204"/>
                  </a:cubicBezTo>
                  <a:cubicBezTo>
                    <a:pt x="266" y="230"/>
                    <a:pt x="281" y="263"/>
                    <a:pt x="300" y="285"/>
                  </a:cubicBezTo>
                  <a:cubicBezTo>
                    <a:pt x="307" y="292"/>
                    <a:pt x="313" y="298"/>
                    <a:pt x="320" y="303"/>
                  </a:cubicBezTo>
                  <a:lnTo>
                    <a:pt x="292" y="3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74774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044154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3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Else is on Our Road Map</a:t>
            </a:r>
            <a:endParaRPr lang="en-US" dirty="0"/>
          </a:p>
        </p:txBody>
      </p:sp>
      <p:sp>
        <p:nvSpPr>
          <p:cNvPr id="3" name="Content Placeholder 2"/>
          <p:cNvSpPr>
            <a:spLocks noGrp="1"/>
          </p:cNvSpPr>
          <p:nvPr>
            <p:ph type="body" sz="quarter" idx="10"/>
            <p:custDataLst>
              <p:tags r:id="rId4"/>
            </p:custDataLst>
          </p:nvPr>
        </p:nvSpPr>
        <p:spPr>
          <a:xfrm>
            <a:off x="519112" y="1447799"/>
            <a:ext cx="11149013" cy="4204228"/>
          </a:xfrm>
        </p:spPr>
        <p:txBody>
          <a:bodyPr/>
          <a:lstStyle/>
          <a:p>
            <a:pPr>
              <a:spcAft>
                <a:spcPts val="1200"/>
              </a:spcAft>
            </a:pPr>
            <a:r>
              <a:rPr lang="en-US" sz="3600" dirty="0">
                <a:gradFill>
                  <a:gsLst>
                    <a:gs pos="0">
                      <a:schemeClr val="accent2"/>
                    </a:gs>
                    <a:gs pos="100000">
                      <a:schemeClr val="accent2"/>
                    </a:gs>
                  </a:gsLst>
                  <a:lin ang="5400000" scaled="0"/>
                </a:gradFill>
                <a:latin typeface="Segoe UI Light" pitchFamily="34" charset="0"/>
              </a:rPr>
              <a:t>OAuth 2.0/Basic over HTTPs</a:t>
            </a:r>
          </a:p>
          <a:p>
            <a:pPr>
              <a:spcAft>
                <a:spcPts val="1200"/>
              </a:spcAft>
            </a:pPr>
            <a:r>
              <a:rPr lang="en-US" sz="3600" dirty="0">
                <a:gradFill>
                  <a:gsLst>
                    <a:gs pos="0">
                      <a:schemeClr val="accent2"/>
                    </a:gs>
                    <a:gs pos="100000">
                      <a:schemeClr val="accent2"/>
                    </a:gs>
                  </a:gsLst>
                  <a:lin ang="5400000" scaled="0"/>
                </a:gradFill>
                <a:latin typeface="Segoe UI Light" pitchFamily="34" charset="0"/>
              </a:rPr>
              <a:t>RIA Services integration</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integration with ASP.NET </a:t>
            </a:r>
            <a:r>
              <a:rPr lang="en-US" sz="3600" dirty="0" smtClean="0">
                <a:gradFill>
                  <a:gsLst>
                    <a:gs pos="0">
                      <a:schemeClr val="accent2"/>
                    </a:gs>
                    <a:gs pos="100000">
                      <a:schemeClr val="accent2"/>
                    </a:gs>
                  </a:gsLst>
                  <a:lin ang="5400000" scaled="0"/>
                </a:gradFill>
                <a:latin typeface="Segoe UI Light" pitchFamily="34" charset="0"/>
              </a:rPr>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MVC/richer routing </a:t>
            </a:r>
            <a:r>
              <a:rPr lang="en-US" sz="3600" dirty="0">
                <a:gradFill>
                  <a:gsLst>
                    <a:gs pos="0">
                      <a:schemeClr val="accent2"/>
                    </a:gs>
                    <a:gs pos="100000">
                      <a:schemeClr val="accent2"/>
                    </a:gs>
                  </a:gsLst>
                  <a:lin ang="5400000" scaled="0"/>
                </a:gradFill>
                <a:latin typeface="Segoe UI Light" pitchFamily="34" charset="0"/>
              </a:rPr>
              <a:t>support</a:t>
            </a:r>
          </a:p>
          <a:p>
            <a:pPr>
              <a:spcAft>
                <a:spcPts val="1200"/>
              </a:spcAft>
            </a:pPr>
            <a:r>
              <a:rPr lang="en-US" sz="3600" dirty="0" err="1">
                <a:gradFill>
                  <a:gsLst>
                    <a:gs pos="0">
                      <a:schemeClr val="accent2"/>
                    </a:gs>
                    <a:gs pos="100000">
                      <a:schemeClr val="accent2"/>
                    </a:gs>
                  </a:gsLst>
                  <a:lin ang="5400000" scaled="0"/>
                </a:gradFill>
                <a:latin typeface="Segoe UI Light" pitchFamily="34" charset="0"/>
              </a:rPr>
              <a:t>OData</a:t>
            </a:r>
            <a:r>
              <a:rPr lang="en-US" sz="3600" dirty="0">
                <a:gradFill>
                  <a:gsLst>
                    <a:gs pos="0">
                      <a:schemeClr val="accent2"/>
                    </a:gs>
                    <a:gs pos="100000">
                      <a:schemeClr val="accent2"/>
                    </a:gs>
                  </a:gsLst>
                  <a:lin ang="5400000" scaled="0"/>
                </a:gradFill>
                <a:latin typeface="Segoe UI Light" pitchFamily="34" charset="0"/>
              </a:rPr>
              <a:t> linking</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Azure </a:t>
            </a:r>
            <a:r>
              <a:rPr lang="en-US" sz="3600" dirty="0" smtClean="0">
                <a:gradFill>
                  <a:gsLst>
                    <a:gs pos="0">
                      <a:schemeClr val="accent2"/>
                    </a:gs>
                    <a:gs pos="100000">
                      <a:schemeClr val="accent2"/>
                    </a:gs>
                  </a:gsLst>
                  <a:lin ang="5400000" scaled="0"/>
                </a:gradFill>
                <a:latin typeface="Segoe UI Light" pitchFamily="34" charset="0"/>
              </a:rPr>
              <a:t>integration:</a:t>
            </a:r>
          </a:p>
          <a:p>
            <a:pPr marL="60325" lvl="1" indent="-60325">
              <a:spcAft>
                <a:spcPts val="1200"/>
              </a:spcAft>
              <a:buNone/>
            </a:pPr>
            <a:r>
              <a:rPr lang="en-US" dirty="0" err="1" smtClean="0"/>
              <a:t>ServiceBus</a:t>
            </a:r>
            <a:r>
              <a:rPr lang="en-US" dirty="0" smtClean="0"/>
              <a:t>, Caching</a:t>
            </a:r>
            <a:endParaRPr lang="en-US" dirty="0"/>
          </a:p>
        </p:txBody>
      </p:sp>
      <p:pic>
        <p:nvPicPr>
          <p:cNvPr id="8" name="Picture 50" descr="C:\Users\sakuu\Documents\Ballmer MGX 2011\Tile Icons\Road Fork.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458590" y="1141413"/>
            <a:ext cx="3801439" cy="395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7190924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a:t>Where can </a:t>
            </a:r>
            <a:r>
              <a:rPr lang="en-US" dirty="0" smtClean="0"/>
              <a:t/>
            </a:r>
            <a:br>
              <a:rPr lang="en-US" dirty="0" smtClean="0"/>
            </a:br>
            <a:r>
              <a:rPr lang="en-US" dirty="0" smtClean="0"/>
              <a:t>you </a:t>
            </a:r>
            <a:r>
              <a:rPr lang="en-US" dirty="0"/>
              <a:t>get it?</a:t>
            </a:r>
          </a:p>
        </p:txBody>
      </p:sp>
      <p:grpSp>
        <p:nvGrpSpPr>
          <p:cNvPr id="16" name="Group 15"/>
          <p:cNvGrpSpPr/>
          <p:nvPr/>
        </p:nvGrpSpPr>
        <p:grpSpPr>
          <a:xfrm>
            <a:off x="7453103"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52355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6355680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2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b="40983"/>
          <a:stretch/>
        </p:blipFill>
        <p:spPr bwMode="auto">
          <a:xfrm>
            <a:off x="1960419" y="1289462"/>
            <a:ext cx="8482012" cy="479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92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771361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8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06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endParaRPr lang="en-US" dirty="0"/>
          </a:p>
        </p:txBody>
      </p:sp>
      <p:sp>
        <p:nvSpPr>
          <p:cNvPr id="8" name="Text Placeholder 7"/>
          <p:cNvSpPr>
            <a:spLocks noGrp="1"/>
          </p:cNvSpPr>
          <p:nvPr>
            <p:ph type="body" sz="quarter" idx="10"/>
          </p:nvPr>
        </p:nvSpPr>
        <p:spPr>
          <a:xfrm>
            <a:off x="519112" y="2632017"/>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620659"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3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88"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6172835"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wcf.codeplex.com</a:t>
            </a:r>
          </a:p>
          <a:p>
            <a:pPr marL="0" indent="0">
              <a:buNone/>
            </a:pPr>
            <a:r>
              <a:rPr lang="en-US" sz="2000" dirty="0"/>
              <a:t>blogs.msdn.com/</a:t>
            </a:r>
            <a:r>
              <a:rPr lang="en-US" sz="2000" dirty="0" err="1"/>
              <a:t>gblock</a:t>
            </a:r>
            <a:endParaRPr lang="en-US" sz="2000" dirty="0"/>
          </a:p>
          <a:p>
            <a:pPr marL="0" indent="0">
              <a:buNone/>
            </a:pPr>
            <a:r>
              <a:rPr lang="en-US" sz="2000" dirty="0"/>
              <a:t>codebetter.com/</a:t>
            </a:r>
            <a:r>
              <a:rPr lang="en-US" sz="2000" dirty="0" err="1"/>
              <a:t>howard</a:t>
            </a:r>
            <a:endParaRPr lang="en-US" sz="2000" dirty="0"/>
          </a:p>
        </p:txBody>
      </p:sp>
      <p:sp>
        <p:nvSpPr>
          <p:cNvPr id="9" name="Content Placeholder 3"/>
          <p:cNvSpPr txBox="1">
            <a:spLocks/>
          </p:cNvSpPr>
          <p:nvPr>
            <p:custDataLst>
              <p:tags r:id="rId4"/>
            </p:custDataLst>
          </p:nvPr>
        </p:nvSpPr>
        <p:spPr>
          <a:xfrm>
            <a:off x="516573"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TOPOL-796T</a:t>
            </a:r>
            <a:r>
              <a:rPr lang="en-US" sz="2000" dirty="0"/>
              <a:t>: ASP.NET 4.5 loves HTML5, CSS3 &amp; </a:t>
            </a:r>
            <a:r>
              <a:rPr lang="en-US" sz="2000" dirty="0" smtClean="0"/>
              <a:t>JavaScript</a:t>
            </a:r>
            <a:endParaRPr lang="en-US" sz="2000" dirty="0"/>
          </a:p>
          <a:p>
            <a:pPr marL="0" indent="0">
              <a:buNone/>
            </a:pPr>
            <a:r>
              <a:rPr lang="en-US" sz="2000" dirty="0"/>
              <a:t>TOOL-797T: It’s not a great phone app without ASP.NET services and push </a:t>
            </a:r>
            <a:r>
              <a:rPr lang="en-US" sz="2000" dirty="0" smtClean="0"/>
              <a:t>notifications</a:t>
            </a:r>
            <a:endParaRPr lang="en-US" sz="2000" dirty="0"/>
          </a:p>
          <a:p>
            <a:pPr marL="0" indent="0">
              <a:buNone/>
            </a:pPr>
            <a:r>
              <a:rPr lang="en-US" sz="2000" dirty="0"/>
              <a:t>TOOL-800T: Building data-driven HTML5 apps with WCF RIA </a:t>
            </a:r>
            <a:r>
              <a:rPr lang="en-US" sz="2000" dirty="0" smtClean="0"/>
              <a:t>Services</a:t>
            </a:r>
            <a:endParaRPr lang="en-US" sz="2000" dirty="0"/>
          </a:p>
          <a:p>
            <a:pPr marL="0" indent="0">
              <a:buNone/>
            </a:pPr>
            <a:r>
              <a:rPr lang="en-US" sz="2000" dirty="0"/>
              <a:t>TOOL-803T: Enabling Mobile apps with ASP.NET </a:t>
            </a:r>
            <a:r>
              <a:rPr lang="en-US" sz="2000" dirty="0" smtClean="0"/>
              <a:t>MVC</a:t>
            </a:r>
            <a:endParaRPr lang="en-US" sz="2000" dirty="0"/>
          </a:p>
          <a:p>
            <a:pPr marL="0" indent="0">
              <a:buNone/>
            </a:pPr>
            <a:r>
              <a:rPr lang="en-US" sz="2000" dirty="0"/>
              <a:t>SAC-807T: Building real-time web apps with </a:t>
            </a:r>
            <a:r>
              <a:rPr lang="en-US" sz="2000" dirty="0" err="1"/>
              <a:t>WebSockets</a:t>
            </a:r>
            <a:r>
              <a:rPr lang="en-US" sz="2000" dirty="0"/>
              <a:t> using IIS, ASP.NET and WCF</a:t>
            </a:r>
          </a:p>
        </p:txBody>
      </p:sp>
      <p:sp>
        <p:nvSpPr>
          <p:cNvPr id="3" name="Rectangle 2"/>
          <p:cNvSpPr/>
          <p:nvPr>
            <p:custDataLst>
              <p:tags r:id="rId5"/>
            </p:custDataLst>
          </p:nvPr>
        </p:nvSpPr>
        <p:spPr bwMode="auto">
          <a:xfrm>
            <a:off x="516572" y="1420813"/>
            <a:ext cx="5484178"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Related sessions</a:t>
            </a:r>
            <a:endParaRPr lang="en-US" sz="3200" dirty="0">
              <a:ln>
                <a:solidFill>
                  <a:schemeClr val="bg1">
                    <a:alpha val="0"/>
                  </a:schemeClr>
                </a:solidFill>
              </a:ln>
              <a:solidFill>
                <a:schemeClr val="bg1"/>
              </a:solidFill>
            </a:endParaRPr>
          </a:p>
        </p:txBody>
      </p:sp>
      <p:sp>
        <p:nvSpPr>
          <p:cNvPr id="8" name="Rectangle 7"/>
          <p:cNvSpPr/>
          <p:nvPr>
            <p:custDataLst>
              <p:tags r:id="rId6"/>
            </p:custDataLst>
          </p:nvPr>
        </p:nvSpPr>
        <p:spPr bwMode="auto">
          <a:xfrm>
            <a:off x="6172835" y="1420813"/>
            <a:ext cx="5503228"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7"/>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8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2259080"/>
          </a:xfrm>
        </p:spPr>
        <p:txBody>
          <a:bodyPr/>
          <a:lstStyle/>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http://forums.dev.windows.com</a:t>
            </a:r>
            <a:r>
              <a:rPr lang="en-US" sz="3200" dirty="0" smtClean="0">
                <a:latin typeface="+mn-lt"/>
              </a:rPr>
              <a:t> </a:t>
            </a:r>
            <a:endParaRPr lang="en-US" dirty="0"/>
          </a:p>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Session feedback</a:t>
            </a:r>
            <a:r>
              <a:rPr lang="en-US" dirty="0" smtClean="0"/>
              <a:t/>
            </a:r>
            <a:br>
              <a:rPr lang="en-US" dirty="0" smtClean="0"/>
            </a:br>
            <a:r>
              <a:rPr lang="en-US" sz="3200" dirty="0" smtClean="0">
                <a:latin typeface="+mn-lt"/>
                <a:hlinkClick r:id="rId9"/>
              </a:rPr>
              <a:t>http://bldw.in/SessionFeedback</a:t>
            </a:r>
            <a:r>
              <a:rPr lang="en-US" sz="3200" dirty="0" smtClean="0">
                <a:latin typeface="+mn-lt"/>
              </a:rPr>
              <a:t> </a:t>
            </a: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0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18563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66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US" dirty="0"/>
          </a:p>
        </p:txBody>
      </p:sp>
      <p:sp>
        <p:nvSpPr>
          <p:cNvPr id="8" name="Text Placeholder 7"/>
          <p:cNvSpPr>
            <a:spLocks noGrp="1"/>
          </p:cNvSpPr>
          <p:nvPr>
            <p:ph type="body" sz="quarter" idx="10"/>
          </p:nvPr>
        </p:nvSpPr>
        <p:spPr>
          <a:xfrm>
            <a:off x="519112" y="3186014"/>
            <a:ext cx="5116375" cy="1107996"/>
          </a:xfrm>
        </p:spPr>
        <p:txBody>
          <a:bodyPr/>
          <a:lstStyle/>
          <a:p>
            <a:r>
              <a:rPr lang="en-US" dirty="0"/>
              <a:t>In this talk </a:t>
            </a:r>
            <a:r>
              <a:rPr lang="en-US" dirty="0" smtClean="0"/>
              <a:t>you’ll </a:t>
            </a:r>
            <a:br>
              <a:rPr lang="en-US" dirty="0" smtClean="0"/>
            </a:br>
            <a:r>
              <a:rPr lang="en-US" dirty="0" smtClean="0"/>
              <a:t>learn </a:t>
            </a:r>
            <a:r>
              <a:rPr lang="en-US" dirty="0"/>
              <a:t>how</a:t>
            </a:r>
          </a:p>
        </p:txBody>
      </p:sp>
      <p:grpSp>
        <p:nvGrpSpPr>
          <p:cNvPr id="13" name="Group 12"/>
          <p:cNvGrpSpPr/>
          <p:nvPr/>
        </p:nvGrpSpPr>
        <p:grpSpPr bwMode="black">
          <a:xfrm>
            <a:off x="8012520" y="2375887"/>
            <a:ext cx="1286510" cy="2728251"/>
            <a:chOff x="8920162" y="3943878"/>
            <a:chExt cx="419101" cy="889001"/>
          </a:xfrm>
          <a:solidFill>
            <a:srgbClr val="FFFFFF"/>
          </a:solidFill>
        </p:grpSpPr>
        <p:sp>
          <p:nvSpPr>
            <p:cNvPr id="14" name="Oval 16"/>
            <p:cNvSpPr>
              <a:spLocks noChangeArrowheads="1"/>
            </p:cNvSpPr>
            <p:nvPr/>
          </p:nvSpPr>
          <p:spPr bwMode="black">
            <a:xfrm>
              <a:off x="9148762" y="3943878"/>
              <a:ext cx="149225"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13196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3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47799"/>
            <a:ext cx="11149013" cy="1483483"/>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Allow browser clients to easily retrieve </a:t>
            </a:r>
            <a:br>
              <a:rPr lang="en-US" dirty="0" smtClean="0"/>
            </a:br>
            <a:r>
              <a:rPr lang="en-US" dirty="0" smtClean="0"/>
              <a:t>information from your system</a:t>
            </a:r>
            <a:endParaRPr lang="en-US" dirty="0"/>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Web API – Best of Both Worlds</a:t>
            </a:r>
            <a:endParaRPr lang="en-US" dirty="0"/>
          </a:p>
        </p:txBody>
      </p:sp>
      <p:graphicFrame>
        <p:nvGraphicFramePr>
          <p:cNvPr id="7" name="Diagram 6"/>
          <p:cNvGraphicFramePr/>
          <p:nvPr>
            <p:extLst>
              <p:ext uri="{D42A27DB-BD31-4B8C-83A1-F6EECF244321}">
                <p14:modId xmlns:p14="http://schemas.microsoft.com/office/powerpoint/2010/main" val="2678279615"/>
              </p:ext>
            </p:extLst>
          </p:nvPr>
        </p:nvGraphicFramePr>
        <p:xfrm>
          <a:off x="558140" y="1045028"/>
          <a:ext cx="10782795" cy="509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57409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5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1557655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Building a Read Only Web API</a:t>
            </a:r>
            <a:endParaRPr lang="en-US" dirty="0"/>
          </a:p>
        </p:txBody>
      </p:sp>
      <p:sp>
        <p:nvSpPr>
          <p:cNvPr id="6" name="Content Placeholder 5"/>
          <p:cNvSpPr>
            <a:spLocks noGrp="1"/>
          </p:cNvSpPr>
          <p:nvPr>
            <p:ph type="body" sz="quarter" idx="10"/>
            <p:custDataLst>
              <p:tags r:id="rId4"/>
            </p:custDataLst>
          </p:nvPr>
        </p:nvSpPr>
        <p:spPr>
          <a:xfrm>
            <a:off x="519112" y="1447799"/>
            <a:ext cx="11149013" cy="2523768"/>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WebApi and </a:t>
            </a:r>
            <a:r>
              <a:rPr lang="en-US" sz="4000" dirty="0" err="1">
                <a:gradFill>
                  <a:gsLst>
                    <a:gs pos="0">
                      <a:schemeClr val="accent2"/>
                    </a:gs>
                    <a:gs pos="100000">
                      <a:schemeClr val="accent2"/>
                    </a:gs>
                  </a:gsLst>
                  <a:lin ang="5400000" scaled="0"/>
                </a:gradFill>
                <a:latin typeface="Segoe UI Light" pitchFamily="34" charset="0"/>
              </a:rPr>
              <a:t>WebApi.Enhancements</a:t>
            </a:r>
            <a:r>
              <a:rPr lang="en-US" sz="4000" dirty="0">
                <a:gradFill>
                  <a:gsLst>
                    <a:gs pos="0">
                      <a:schemeClr val="accent2"/>
                    </a:gs>
                    <a:gs pos="100000">
                      <a:schemeClr val="accent2"/>
                    </a:gs>
                  </a:gsLst>
                  <a:lin ang="5400000" scaled="0"/>
                </a:gradFill>
                <a:latin typeface="Segoe UI Light" pitchFamily="34" charset="0"/>
              </a:rPr>
              <a:t> </a:t>
            </a:r>
            <a:r>
              <a:rPr lang="en-US" sz="4000" dirty="0" err="1">
                <a:gradFill>
                  <a:gsLst>
                    <a:gs pos="0">
                      <a:schemeClr val="accent2"/>
                    </a:gs>
                    <a:gs pos="100000">
                      <a:schemeClr val="accent2"/>
                    </a:gs>
                  </a:gsLst>
                  <a:lin ang="5400000" scaled="0"/>
                </a:gradFill>
                <a:latin typeface="Segoe UI Light" pitchFamily="34" charset="0"/>
              </a:rPr>
              <a:t>nugets</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err="1">
                <a:gradFill>
                  <a:gsLst>
                    <a:gs pos="0">
                      <a:schemeClr val="accent2"/>
                    </a:gs>
                    <a:gs pos="100000">
                      <a:schemeClr val="accent2"/>
                    </a:gs>
                  </a:gsLst>
                  <a:lin ang="5400000" scaled="0"/>
                </a:gradFill>
                <a:latin typeface="Segoe UI Light" pitchFamily="34" charset="0"/>
              </a:rPr>
              <a:t>WebGet</a:t>
            </a:r>
            <a:r>
              <a:rPr lang="en-US" sz="4000" dirty="0">
                <a:gradFill>
                  <a:gsLst>
                    <a:gs pos="0">
                      <a:schemeClr val="accent2"/>
                    </a:gs>
                    <a:gs pos="100000">
                      <a:schemeClr val="accent2"/>
                    </a:gs>
                  </a:gsLst>
                  <a:lin ang="5400000" scaled="0"/>
                </a:gradFill>
                <a:latin typeface="Segoe UI Light" pitchFamily="34" charset="0"/>
              </a:rPr>
              <a:t> attribute defines the </a:t>
            </a:r>
            <a:r>
              <a:rPr lang="en-US" sz="4000" dirty="0" smtClean="0">
                <a:gradFill>
                  <a:gsLst>
                    <a:gs pos="0">
                      <a:schemeClr val="accent2"/>
                    </a:gs>
                    <a:gs pos="100000">
                      <a:schemeClr val="accent2"/>
                    </a:gs>
                  </a:gsLst>
                  <a:lin ang="5400000" scaled="0"/>
                </a:gradFill>
                <a:latin typeface="Segoe UI Light" pitchFamily="34" charset="0"/>
              </a:rPr>
              <a:t>URI template</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a:gradFill>
                  <a:gsLst>
                    <a:gs pos="0">
                      <a:schemeClr val="accent2"/>
                    </a:gs>
                    <a:gs pos="100000">
                      <a:schemeClr val="accent2"/>
                    </a:gs>
                  </a:gsLst>
                  <a:lin ang="5400000" scaled="0"/>
                </a:gradFill>
                <a:latin typeface="Segoe UI Light" pitchFamily="34" charset="0"/>
              </a:rPr>
              <a:t>Return </a:t>
            </a:r>
            <a:r>
              <a:rPr lang="en-US" sz="4000" dirty="0" err="1">
                <a:gradFill>
                  <a:gsLst>
                    <a:gs pos="0">
                      <a:schemeClr val="accent2"/>
                    </a:gs>
                    <a:gs pos="100000">
                      <a:schemeClr val="accent2"/>
                    </a:gs>
                  </a:gsLst>
                  <a:lin ang="5400000" scaled="0"/>
                </a:gradFill>
                <a:latin typeface="Segoe UI Light" pitchFamily="34" charset="0"/>
              </a:rPr>
              <a:t>JsonValue</a:t>
            </a:r>
            <a:r>
              <a:rPr lang="en-US" sz="4000" dirty="0">
                <a:gradFill>
                  <a:gsLst>
                    <a:gs pos="0">
                      <a:schemeClr val="accent2"/>
                    </a:gs>
                    <a:gs pos="100000">
                      <a:schemeClr val="accent2"/>
                    </a:gs>
                  </a:gsLst>
                  <a:lin ang="5400000" scaled="0"/>
                </a:gradFill>
                <a:latin typeface="Segoe UI Light" pitchFamily="34" charset="0"/>
              </a:rPr>
              <a:t>/List&lt;</a:t>
            </a:r>
            <a:r>
              <a:rPr lang="en-US" sz="4000" dirty="0" err="1">
                <a:gradFill>
                  <a:gsLst>
                    <a:gs pos="0">
                      <a:schemeClr val="accent2"/>
                    </a:gs>
                    <a:gs pos="100000">
                      <a:schemeClr val="accent2"/>
                    </a:gs>
                  </a:gsLst>
                  <a:lin ang="5400000" scaled="0"/>
                </a:gradFill>
                <a:latin typeface="Segoe UI Light" pitchFamily="34" charset="0"/>
              </a:rPr>
              <a:t>JsonValue</a:t>
            </a:r>
            <a:r>
              <a:rPr lang="en-US" sz="4000" dirty="0">
                <a:gradFill>
                  <a:gsLst>
                    <a:gs pos="0">
                      <a:schemeClr val="accent2"/>
                    </a:gs>
                    <a:gs pos="100000">
                      <a:schemeClr val="accent2"/>
                    </a:gs>
                  </a:gsLst>
                  <a:lin ang="5400000" scaled="0"/>
                </a:gradFill>
                <a:latin typeface="Segoe UI Light" pitchFamily="34" charset="0"/>
              </a:rPr>
              <a:t>&gt;, you don’t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have to craft a CLR type</a:t>
            </a:r>
          </a:p>
        </p:txBody>
      </p:sp>
      <p:sp>
        <p:nvSpPr>
          <p:cNvPr id="8" name="Freeform 15"/>
          <p:cNvSpPr>
            <a:spLocks noEditPoints="1"/>
          </p:cNvSpPr>
          <p:nvPr/>
        </p:nvSpPr>
        <p:spPr bwMode="black">
          <a:xfrm>
            <a:off x="8994371" y="3538302"/>
            <a:ext cx="2681692" cy="2684778"/>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84417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1111866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1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47799"/>
            <a:ext cx="11149013" cy="2345257"/>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Enable client/intermediary caching</a:t>
            </a:r>
          </a:p>
          <a:p>
            <a:pPr>
              <a:spcAft>
                <a:spcPts val="1200"/>
              </a:spcAft>
            </a:pPr>
            <a:r>
              <a:rPr lang="en-US" dirty="0" smtClean="0"/>
              <a:t>Handle status codes</a:t>
            </a:r>
          </a:p>
          <a:p>
            <a:pPr>
              <a:spcAft>
                <a:spcPts val="1200"/>
              </a:spcAft>
            </a:pPr>
            <a:r>
              <a:rPr lang="en-US" dirty="0" smtClean="0"/>
              <a:t>Add links via link headers</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11"/>
          <p:cNvSpPr>
            <a:spLocks noEditPoints="1"/>
          </p:cNvSpPr>
          <p:nvPr/>
        </p:nvSpPr>
        <p:spPr bwMode="black">
          <a:xfrm>
            <a:off x="9388928" y="1420813"/>
            <a:ext cx="1970286" cy="196977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52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LVBTil106AYcP2AnS.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9dvtyxWpp0CdEoSZi8Tws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_Pszj1n_k2PtFQpNAvv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diBGREGYUyD87tle3QSu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Hwo.nmqM0iBA0avCUp4Z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4d4WNPWv.EyHrf3DUN_S4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IjiEg.rS2Uaogoku2rjz_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9I4sl5BEAEKj9CcRq8cy8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ph_AIEKW0KQWitR1s9D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UigVkQ.IU6phTmEZ18cY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wgbhBd.nWkWdmr2qQqDV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AQsRj6BqEq3oQvGVbp9m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RKUstBeC70WBazl73kpDY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dcmitype/"/>
    <ds:schemaRef ds:uri="http://schemas.microsoft.com/office/2006/metadata/properties"/>
    <ds:schemaRef ds:uri="http://purl.org/dc/elements/1.1/"/>
    <ds:schemaRef ds:uri="http://schemas.microsoft.com/office/2006/documentManagement/types"/>
    <ds:schemaRef ds:uri="230e9df3-be65-4c73-a93b-d1236ebd677e"/>
    <ds:schemaRef ds:uri="http://www.w3.org/XML/1998/namespace"/>
    <ds:schemaRef ds:uri="http://schemas.openxmlformats.org/package/2006/metadata/core-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2881</TotalTime>
  <Words>446</Words>
  <Application>Microsoft Office PowerPoint</Application>
  <PresentationFormat>Custom</PresentationFormat>
  <Paragraphs>164</Paragraphs>
  <Slides>33</Slides>
  <Notes>32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1" baseType="lpstr">
      <vt:lpstr>Arial</vt:lpstr>
      <vt:lpstr>Segoe UI Light</vt:lpstr>
      <vt:lpstr>Segoe Light</vt:lpstr>
      <vt:lpstr>Segoe UI</vt:lpstr>
      <vt:lpstr>Consolas</vt:lpstr>
      <vt:lpstr>MS1444_Windows Azure Template 16x9_r08b</vt:lpstr>
      <vt:lpstr>White with Consolas font for code slides</vt:lpstr>
      <vt:lpstr>think-cell Slide</vt:lpstr>
      <vt:lpstr>Building Web APIs in Windows Azure</vt:lpstr>
      <vt:lpstr>Agenda </vt:lpstr>
      <vt:lpstr>PowerPoint Presentation</vt:lpstr>
      <vt:lpstr>PowerPoint Presentation</vt:lpstr>
      <vt:lpstr>Building a Read Only Web API</vt:lpstr>
      <vt:lpstr>ASP.NET Web API – Best of Both Worlds</vt:lpstr>
      <vt:lpstr>Building a read only Web API</vt:lpstr>
      <vt:lpstr>Building a Read Only Web API</vt:lpstr>
      <vt:lpstr>Manipulating HTTP Responses</vt:lpstr>
      <vt:lpstr>Manipulating HTTP responses</vt:lpstr>
      <vt:lpstr>Manipulating HTTP Responses</vt:lpstr>
      <vt:lpstr>Making an API Updatable</vt:lpstr>
      <vt:lpstr>Making an  API updatable</vt:lpstr>
      <vt:lpstr>Making an API Updatable</vt:lpstr>
      <vt:lpstr>Supporting HTML File Upload</vt:lpstr>
      <vt:lpstr>HTML file upload</vt:lpstr>
      <vt:lpstr>Support HTML File Upload</vt:lpstr>
      <vt:lpstr>Configuring Your Web API</vt:lpstr>
      <vt:lpstr>Configuring your  Web API</vt:lpstr>
      <vt:lpstr>Configuring Your Web API</vt:lpstr>
      <vt:lpstr>PowerPoint Presentation</vt:lpstr>
      <vt:lpstr>Configuring Media Type Formatters </vt:lpstr>
      <vt:lpstr>Configuring media type formatters</vt:lpstr>
      <vt:lpstr>Configuring Media Type Formatters</vt:lpstr>
      <vt:lpstr>PowerPoint Presentation</vt:lpstr>
      <vt:lpstr>What Else is on Our Road Map</vt:lpstr>
      <vt:lpstr>PowerPoint Presentation</vt:lpstr>
      <vt:lpstr>Homepage: asp.net/web-api</vt:lpstr>
      <vt:lpstr>Find Us on Nuget</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261</cp:revision>
  <cp:lastPrinted>2011-10-11T14:25:22Z</cp:lastPrinted>
  <dcterms:created xsi:type="dcterms:W3CDTF">2011-03-29T16:07:22Z</dcterms:created>
  <dcterms:modified xsi:type="dcterms:W3CDTF">2012-03-09T18:39:36Z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