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autoCompressPictures="0">
  <p:sldMasterIdLst>
    <p:sldMasterId id="2147483777" r:id="rId4"/>
    <p:sldMasterId id="2147483796" r:id="rId5"/>
  </p:sldMasterIdLst>
  <p:notesMasterIdLst>
    <p:notesMasterId r:id="rId40"/>
  </p:notesMasterIdLst>
  <p:handoutMasterIdLst>
    <p:handoutMasterId r:id="rId41"/>
  </p:handoutMasterIdLst>
  <p:sldIdLst>
    <p:sldId id="301" r:id="rId6"/>
    <p:sldId id="256" r:id="rId7"/>
    <p:sldId id="294" r:id="rId8"/>
    <p:sldId id="267" r:id="rId9"/>
    <p:sldId id="269" r:id="rId10"/>
    <p:sldId id="303" r:id="rId11"/>
    <p:sldId id="302" r:id="rId12"/>
    <p:sldId id="307" r:id="rId13"/>
    <p:sldId id="306" r:id="rId14"/>
    <p:sldId id="291" r:id="rId15"/>
    <p:sldId id="308" r:id="rId16"/>
    <p:sldId id="309" r:id="rId17"/>
    <p:sldId id="310" r:id="rId18"/>
    <p:sldId id="299" r:id="rId19"/>
    <p:sldId id="270" r:id="rId20"/>
    <p:sldId id="271" r:id="rId21"/>
    <p:sldId id="295" r:id="rId22"/>
    <p:sldId id="273" r:id="rId23"/>
    <p:sldId id="274" r:id="rId24"/>
    <p:sldId id="297" r:id="rId25"/>
    <p:sldId id="277" r:id="rId26"/>
    <p:sldId id="278" r:id="rId27"/>
    <p:sldId id="300" r:id="rId28"/>
    <p:sldId id="279" r:id="rId29"/>
    <p:sldId id="280" r:id="rId30"/>
    <p:sldId id="281" r:id="rId31"/>
    <p:sldId id="292" r:id="rId32"/>
    <p:sldId id="298" r:id="rId33"/>
    <p:sldId id="293" r:id="rId34"/>
    <p:sldId id="285" r:id="rId35"/>
    <p:sldId id="286" r:id="rId36"/>
    <p:sldId id="287" r:id="rId37"/>
    <p:sldId id="288" r:id="rId38"/>
    <p:sldId id="266" r:id="rId39"/>
  </p:sldIdLst>
  <p:sldSz cx="12188825" cy="6858000"/>
  <p:notesSz cx="6858000" cy="9144000"/>
  <p:embeddedFontLst>
    <p:embeddedFont>
      <p:font typeface="Segoe UI Light" pitchFamily="34" charset="0"/>
      <p:regular r:id="rId42"/>
    </p:embeddedFont>
    <p:embeddedFont>
      <p:font typeface="Segoe Light" pitchFamily="34" charset="0"/>
      <p:regular r:id="rId43"/>
      <p:italic r:id="rId44"/>
    </p:embeddedFont>
    <p:embeddedFont>
      <p:font typeface="Segoe UI" pitchFamily="34" charset="0"/>
      <p:regular r:id="rId45"/>
      <p:bold r:id="rId46"/>
      <p:italic r:id="rId47"/>
      <p:boldItalic r:id="rId48"/>
    </p:embeddedFont>
    <p:embeddedFont>
      <p:font typeface="Consolas" pitchFamily="49" charset="0"/>
      <p:regular r:id="rId49"/>
      <p:bold r:id="rId50"/>
      <p:italic r:id="rId51"/>
      <p:boldItalic r:id="rId52"/>
    </p:embeddedFont>
  </p:embeddedFontLst>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A00"/>
    <a:srgbClr val="FFFFFF"/>
    <a:srgbClr val="F8F57B"/>
    <a:srgbClr val="000000"/>
    <a:srgbClr val="333333"/>
    <a:srgbClr val="292929"/>
    <a:srgbClr val="F6AE1E"/>
    <a:srgbClr val="FF0066"/>
    <a:srgbClr val="F3AF35"/>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1492" autoAdjust="0"/>
  </p:normalViewPr>
  <p:slideViewPr>
    <p:cSldViewPr snapToGrid="0">
      <p:cViewPr varScale="1">
        <p:scale>
          <a:sx n="84" d="100"/>
          <a:sy n="84" d="100"/>
        </p:scale>
        <p:origin x="-432" y="-84"/>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88" d="100"/>
          <a:sy n="88" d="100"/>
        </p:scale>
        <p:origin x="-381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8.fntdata"/><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font" Target="fonts/font10.fntdata"/><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4/29/2012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Platform Training Kit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4/29/2012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myapp.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845516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12</a:t>
            </a:fld>
            <a:endParaRPr lang="en-US"/>
          </a:p>
        </p:txBody>
      </p:sp>
    </p:spTree>
    <p:extLst>
      <p:ext uri="{BB962C8B-B14F-4D97-AF65-F5344CB8AC3E}">
        <p14:creationId xmlns:p14="http://schemas.microsoft.com/office/powerpoint/2010/main" val="706457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804445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Recap on statelessness</a:t>
            </a:r>
          </a:p>
          <a:p>
            <a:pPr rtl="0"/>
            <a:r>
              <a:rPr lang="en-NZ" sz="900" kern="1200" dirty="0" smtClean="0">
                <a:solidFill>
                  <a:schemeClr val="tx1"/>
                </a:solidFill>
                <a:effectLst/>
                <a:latin typeface="Segoe UI" pitchFamily="34" charset="0"/>
                <a:ea typeface="Arial" pitchFamily="-106" charset="0"/>
                <a:cs typeface="Arial" charset="0"/>
              </a:rPr>
              <a:t>Reinforces</a:t>
            </a:r>
            <a:r>
              <a:rPr lang="en-NZ" sz="900" kern="1200" baseline="0" dirty="0" smtClean="0">
                <a:solidFill>
                  <a:schemeClr val="tx1"/>
                </a:solidFill>
                <a:effectLst/>
                <a:latin typeface="Segoe UI" pitchFamily="34" charset="0"/>
                <a:ea typeface="Arial" pitchFamily="-106" charset="0"/>
                <a:cs typeface="Arial" charset="0"/>
              </a:rPr>
              <a:t> nature of stateless servers in the context of web requests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a:t>
            </a:r>
            <a:r>
              <a:rPr lang="en-NZ" sz="900" kern="1200" baseline="0" dirty="0" smtClean="0">
                <a:solidFill>
                  <a:schemeClr val="tx1"/>
                </a:solidFill>
                <a:effectLst/>
                <a:latin typeface="Segoe UI" pitchFamily="34" charset="0"/>
                <a:ea typeface="Arial" pitchFamily="-106" charset="0"/>
                <a:cs typeface="Arial" charset="0"/>
              </a:rPr>
              <a:t> Azure uses load balancers that round robin requests to each instance</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When running in Windows Azure with multiple instances there is no guarantee that subsequent requests will hit the same instance</a:t>
            </a:r>
          </a:p>
          <a:p>
            <a:pPr marL="171450" lvl="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Some</a:t>
            </a:r>
            <a:r>
              <a:rPr lang="en-NZ" sz="900" kern="1200" baseline="0" dirty="0" smtClean="0">
                <a:solidFill>
                  <a:schemeClr val="tx1"/>
                </a:solidFill>
                <a:effectLst/>
                <a:latin typeface="Segoe UI" pitchFamily="34" charset="0"/>
                <a:ea typeface="Arial" pitchFamily="-106" charset="0"/>
                <a:cs typeface="Arial" charset="0"/>
              </a:rPr>
              <a:t> things to remember here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Subsequent requests may not always be obvious</a:t>
            </a:r>
            <a:br>
              <a:rPr lang="en-NZ" sz="900" kern="1200" baseline="0" dirty="0" smtClean="0">
                <a:solidFill>
                  <a:schemeClr val="tx1"/>
                </a:solidFill>
                <a:effectLst/>
                <a:latin typeface="Segoe UI" pitchFamily="34" charset="0"/>
                <a:ea typeface="Arial" pitchFamily="-106" charset="0"/>
                <a:cs typeface="Arial" charset="0"/>
              </a:rPr>
            </a:br>
            <a:r>
              <a:rPr lang="en-NZ" sz="900" kern="1200" baseline="0" dirty="0" smtClean="0">
                <a:solidFill>
                  <a:schemeClr val="tx1"/>
                </a:solidFill>
                <a:effectLst/>
                <a:latin typeface="Segoe UI" pitchFamily="34" charset="0"/>
                <a:ea typeface="Arial" pitchFamily="-106" charset="0"/>
                <a:cs typeface="Arial" charset="0"/>
              </a:rPr>
              <a:t>e.g. Think of an ASP.NET page that includes an image </a:t>
            </a:r>
            <a:r>
              <a:rPr lang="en-NZ" sz="900" kern="1200" baseline="0" dirty="0" err="1" smtClean="0">
                <a:solidFill>
                  <a:schemeClr val="tx1"/>
                </a:solidFill>
                <a:effectLst/>
                <a:latin typeface="Segoe UI" pitchFamily="34" charset="0"/>
                <a:ea typeface="Arial" pitchFamily="-106" charset="0"/>
                <a:cs typeface="Arial" charset="0"/>
              </a:rPr>
              <a:t>url</a:t>
            </a:r>
            <a:r>
              <a:rPr lang="en-NZ" sz="900" kern="1200" baseline="0" dirty="0" smtClean="0">
                <a:solidFill>
                  <a:schemeClr val="tx1"/>
                </a:solidFill>
                <a:effectLst/>
                <a:latin typeface="Segoe UI" pitchFamily="34" charset="0"/>
                <a:ea typeface="Arial" pitchFamily="-106" charset="0"/>
                <a:cs typeface="Arial" charset="0"/>
              </a:rPr>
              <a:t> that is served by an HTTP Handler</a:t>
            </a:r>
            <a:br>
              <a:rPr lang="en-NZ" sz="900" kern="1200" baseline="0" dirty="0" smtClean="0">
                <a:solidFill>
                  <a:schemeClr val="tx1"/>
                </a:solidFill>
                <a:effectLst/>
                <a:latin typeface="Segoe UI" pitchFamily="34" charset="0"/>
                <a:ea typeface="Arial" pitchFamily="-106" charset="0"/>
                <a:cs typeface="Arial" charset="0"/>
              </a:rPr>
            </a:br>
            <a:r>
              <a:rPr lang="en-NZ" sz="900" kern="1200" baseline="0" dirty="0" smtClean="0">
                <a:solidFill>
                  <a:schemeClr val="tx1"/>
                </a:solidFill>
                <a:effectLst/>
                <a:latin typeface="Segoe UI" pitchFamily="34" charset="0"/>
                <a:ea typeface="Arial" pitchFamily="-106" charset="0"/>
                <a:cs typeface="Arial" charset="0"/>
              </a:rPr>
              <a:t>Can’t assume that the image will be loaded form the same instances that served the original ASP.NET page</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Which leads on to talking about AJAX…</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4653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Reinforce the need to think about statelessness when working</a:t>
            </a:r>
            <a:r>
              <a:rPr lang="en-NZ" sz="900" kern="1200" baseline="0" dirty="0" smtClean="0">
                <a:solidFill>
                  <a:schemeClr val="tx1"/>
                </a:solidFill>
                <a:effectLst/>
                <a:latin typeface="Segoe UI" pitchFamily="34" charset="0"/>
                <a:ea typeface="Arial" pitchFamily="-106" charset="0"/>
                <a:cs typeface="Arial" charset="0"/>
              </a:rPr>
              <a:t> with AJAX</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AJAX requests</a:t>
            </a:r>
            <a:r>
              <a:rPr lang="en-NZ" sz="900" kern="1200" baseline="0" dirty="0" smtClean="0">
                <a:solidFill>
                  <a:schemeClr val="tx1"/>
                </a:solidFill>
                <a:effectLst/>
                <a:latin typeface="Segoe UI" pitchFamily="34" charset="0"/>
                <a:ea typeface="Arial" pitchFamily="-106" charset="0"/>
                <a:cs typeface="Arial" charset="0"/>
              </a:rPr>
              <a:t> (e.g. </a:t>
            </a:r>
            <a:r>
              <a:rPr lang="en-NZ" sz="900" kern="1200" baseline="0" dirty="0" err="1" smtClean="0">
                <a:solidFill>
                  <a:schemeClr val="tx1"/>
                </a:solidFill>
                <a:effectLst/>
                <a:latin typeface="Segoe UI" pitchFamily="34" charset="0"/>
                <a:ea typeface="Arial" pitchFamily="-106" charset="0"/>
                <a:cs typeface="Arial" charset="0"/>
              </a:rPr>
              <a:t>JQuery</a:t>
            </a:r>
            <a:r>
              <a:rPr lang="en-NZ" sz="900" kern="1200" baseline="0" dirty="0" smtClean="0">
                <a:solidFill>
                  <a:schemeClr val="tx1"/>
                </a:solidFill>
                <a:effectLst/>
                <a:latin typeface="Segoe UI" pitchFamily="34" charset="0"/>
                <a:ea typeface="Arial" pitchFamily="-106" charset="0"/>
                <a:cs typeface="Arial" charset="0"/>
              </a:rPr>
              <a:t> calls to the server) may not go back to the instance that originally served the page</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Can’t leave ‘nuggets’ of state inside a web role with the intention of fetching it via APAX later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 push the state back into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Either store it up direct out of storage (e.g. grab an XML block using a Shared Access Signature)</a:t>
            </a:r>
          </a:p>
          <a:p>
            <a:pPr marL="1085850" lvl="2"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May be better to use a Data Island in the original document in this case though</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Push it into storage and re-fetch in web role when AJAX call arrives</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Ajax requires a common machine key in web farm environments.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Windows Azure is pre-configured for this- all the instances in a role will have the exact same machine key</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 modify the machine key if you need to from code</a:t>
            </a:r>
          </a:p>
          <a:p>
            <a:pPr marL="17145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There is NO support for sticky sessions.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r>
              <a:rPr lang="en-US" dirty="0" smtClean="0"/>
              <a:t>http://wiki.asp.net/page.aspx/1248/aspnet-and-load-balancing/ </a:t>
            </a:r>
          </a:p>
          <a:p>
            <a:endParaRPr lang="en-US" dirty="0" smtClean="0"/>
          </a:p>
          <a:p>
            <a:r>
              <a:rPr lang="en-US" dirty="0" smtClean="0"/>
              <a:t>Changing machine key in code</a:t>
            </a:r>
          </a:p>
          <a:p>
            <a:r>
              <a:rPr lang="en-US" dirty="0" smtClean="0"/>
              <a:t>http://social.msdn.microsoft.com/Forums/en-US/windowsazure/thread/a6f00720-3aad-40c8-ac31-c585bc0c3b67 </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4231630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a:t>
            </a:r>
            <a:r>
              <a:rPr lang="en-NZ" sz="900" kern="1200" baseline="0" dirty="0" smtClean="0">
                <a:solidFill>
                  <a:schemeClr val="tx1"/>
                </a:solidFill>
                <a:effectLst/>
                <a:latin typeface="Segoe UI" pitchFamily="34" charset="0"/>
                <a:ea typeface="Arial" pitchFamily="-106" charset="0"/>
                <a:cs typeface="Arial" charset="0"/>
              </a:rPr>
              <a:t> the operation of Session state in Windows Azure multi instance roles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Must move session state off the Web Role</a:t>
            </a:r>
            <a:r>
              <a:rPr lang="en-NZ" sz="900" kern="1200" baseline="0" dirty="0" smtClean="0">
                <a:solidFill>
                  <a:schemeClr val="tx1"/>
                </a:solidFill>
                <a:effectLst/>
                <a:latin typeface="Segoe UI" pitchFamily="34" charset="0"/>
                <a:ea typeface="Arial" pitchFamily="-106" charset="0"/>
                <a:cs typeface="Arial" charset="0"/>
              </a:rPr>
              <a:t> instances </a:t>
            </a:r>
          </a:p>
          <a:p>
            <a:pPr marL="17145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In this animation</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First</a:t>
            </a:r>
            <a:r>
              <a:rPr lang="en-NZ" sz="900" kern="1200" baseline="0" dirty="0" smtClean="0">
                <a:solidFill>
                  <a:schemeClr val="tx1"/>
                </a:solidFill>
                <a:effectLst/>
                <a:latin typeface="Segoe UI" pitchFamily="34" charset="0"/>
                <a:ea typeface="Arial" pitchFamily="-106" charset="0"/>
                <a:cs typeface="Arial" charset="0"/>
              </a:rPr>
              <a:t> request hits one instance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Subsequent request hits another instance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At the end of the animation the value of Foo is hard to determine.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Is it 1, 2 or null?</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depend on which server the LB routes our request to</a:t>
            </a:r>
            <a:r>
              <a:rPr lang="en-NZ" sz="900" kern="1200" dirty="0" smtClean="0">
                <a:solidFill>
                  <a:schemeClr val="tx1"/>
                </a:solidFill>
                <a:effectLst/>
                <a:latin typeface="Segoe UI" pitchFamily="34" charset="0"/>
                <a:ea typeface="Arial" pitchFamily="-106" charset="0"/>
                <a:cs typeface="Arial" charset="0"/>
              </a:rPr>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3062717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a:t>
            </a:r>
            <a:r>
              <a:rPr lang="en-NZ" sz="900" kern="1200" baseline="0" dirty="0" smtClean="0">
                <a:solidFill>
                  <a:schemeClr val="tx1"/>
                </a:solidFill>
                <a:effectLst/>
                <a:latin typeface="Segoe UI" pitchFamily="34" charset="0"/>
                <a:ea typeface="Arial" pitchFamily="-106" charset="0"/>
                <a:cs typeface="Arial" charset="0"/>
              </a:rPr>
              <a:t> the implementation of Session state in Windows Azure multi instance roles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Must move session state off the Web Role</a:t>
            </a:r>
            <a:r>
              <a:rPr lang="en-NZ" sz="900" kern="1200" baseline="0" dirty="0" smtClean="0">
                <a:solidFill>
                  <a:schemeClr val="tx1"/>
                </a:solidFill>
                <a:effectLst/>
                <a:latin typeface="Segoe UI" pitchFamily="34" charset="0"/>
                <a:ea typeface="Arial" pitchFamily="-106" charset="0"/>
                <a:cs typeface="Arial" charset="0"/>
              </a:rPr>
              <a:t> instances </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Move it into storage of some sort</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Windows Azure caching is the obvious choice</a:t>
            </a:r>
          </a:p>
          <a:p>
            <a:pPr marL="455375"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Distributed, in-memory caching running in Windows Azure</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and Windows Azure storage are </a:t>
            </a:r>
            <a:r>
              <a:rPr lang="en-NZ" sz="900" kern="1200" baseline="0" dirty="0" err="1" smtClean="0">
                <a:solidFill>
                  <a:schemeClr val="tx1"/>
                </a:solidFill>
                <a:effectLst/>
                <a:latin typeface="Segoe UI" pitchFamily="34" charset="0"/>
                <a:ea typeface="Arial" pitchFamily="-106" charset="0"/>
                <a:cs typeface="Arial" charset="0"/>
              </a:rPr>
              <a:t>are</a:t>
            </a:r>
            <a:r>
              <a:rPr lang="en-NZ" sz="900" kern="1200" baseline="0" dirty="0" smtClean="0">
                <a:solidFill>
                  <a:schemeClr val="tx1"/>
                </a:solidFill>
                <a:effectLst/>
                <a:latin typeface="Segoe UI" pitchFamily="34" charset="0"/>
                <a:ea typeface="Arial" pitchFamily="-106" charset="0"/>
                <a:cs typeface="Arial" charset="0"/>
              </a:rPr>
              <a:t> additional examples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Which is best will depend on the nature of the application load (due to the transaction charge for Windows Azure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Server.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need to implement your own session </a:t>
            </a:r>
            <a:r>
              <a:rPr lang="en-NZ" sz="900" kern="1200" baseline="0" dirty="0" err="1" smtClean="0">
                <a:solidFill>
                  <a:schemeClr val="tx1"/>
                </a:solidFill>
                <a:effectLst/>
                <a:latin typeface="Segoe UI" pitchFamily="34" charset="0"/>
                <a:ea typeface="Arial" pitchFamily="-106" charset="0"/>
                <a:cs typeface="Arial" charset="0"/>
              </a:rPr>
              <a:t>cleanup</a:t>
            </a:r>
            <a:r>
              <a:rPr lang="en-NZ" sz="900" kern="1200" baseline="0" dirty="0" smtClean="0">
                <a:solidFill>
                  <a:schemeClr val="tx1"/>
                </a:solidFill>
                <a:effectLst/>
                <a:latin typeface="Segoe UI" pitchFamily="34" charset="0"/>
                <a:ea typeface="Arial" pitchFamily="-106" charset="0"/>
                <a:cs typeface="Arial" charset="0"/>
              </a:rPr>
              <a:t> code for SQL Azure which means you will probably need a custom session state provider</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The Windows Azure Storage Provider is SAMPLE CODE ONLY. It should not be relied on for production apps without significant modification</a:t>
            </a: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Another</a:t>
            </a:r>
            <a:r>
              <a:rPr lang="en-NZ" sz="900" kern="1200" baseline="0" dirty="0" smtClean="0">
                <a:solidFill>
                  <a:schemeClr val="tx1"/>
                </a:solidFill>
                <a:effectLst/>
                <a:latin typeface="Segoe UI" pitchFamily="34" charset="0"/>
                <a:ea typeface="Arial" pitchFamily="-106" charset="0"/>
                <a:cs typeface="Arial" charset="0"/>
              </a:rPr>
              <a:t> option is to push the state to the client.</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Could potentially write a custom session state provider that always persists the state to a cookie</a:t>
            </a:r>
          </a:p>
          <a:p>
            <a:pPr marL="455375"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This WILL have performance impact</a:t>
            </a:r>
          </a:p>
          <a:p>
            <a:pPr marL="171450" marR="0" lvl="0" indent="-171450" algn="l" defTabSz="1218937" rtl="0" eaLnBrk="1" fontAlgn="auto" latinLnBrk="0" hangingPunct="1">
              <a:lnSpc>
                <a:spcPct val="90000"/>
              </a:lnSpc>
              <a:spcBef>
                <a:spcPts val="0"/>
              </a:spcBef>
              <a:spcAft>
                <a:spcPts val="444"/>
              </a:spcAft>
              <a:buClrTx/>
              <a:buSzTx/>
              <a:buFont typeface="Arial" pitchFamily="34" charset="0"/>
              <a:buChar char="•"/>
              <a:tabLst/>
              <a:defRPr/>
            </a:pPr>
            <a:r>
              <a:rPr lang="en-NZ" sz="900" kern="1200" baseline="0" dirty="0" smtClean="0">
                <a:solidFill>
                  <a:schemeClr val="tx1"/>
                </a:solidFill>
                <a:effectLst/>
                <a:latin typeface="Segoe UI" pitchFamily="34" charset="0"/>
                <a:ea typeface="Arial" pitchFamily="-106" charset="0"/>
                <a:cs typeface="Arial" charset="0"/>
              </a:rPr>
              <a:t>Could also use a custom or 3</a:t>
            </a:r>
            <a:r>
              <a:rPr lang="en-NZ" sz="900" kern="1200" baseline="30000" dirty="0" smtClean="0">
                <a:solidFill>
                  <a:schemeClr val="tx1"/>
                </a:solidFill>
                <a:effectLst/>
                <a:latin typeface="Segoe UI" pitchFamily="34" charset="0"/>
                <a:ea typeface="Arial" pitchFamily="-106" charset="0"/>
                <a:cs typeface="Arial" charset="0"/>
              </a:rPr>
              <a:t>rd</a:t>
            </a:r>
            <a:r>
              <a:rPr lang="en-NZ" sz="900" kern="1200" baseline="0" dirty="0" smtClean="0">
                <a:solidFill>
                  <a:schemeClr val="tx1"/>
                </a:solidFill>
                <a:effectLst/>
                <a:latin typeface="Segoe UI" pitchFamily="34" charset="0"/>
                <a:ea typeface="Arial" pitchFamily="-106" charset="0"/>
                <a:cs typeface="Arial" charset="0"/>
              </a:rPr>
              <a:t> party distributed cache to store session state in a shared everything (fully replicated) configuration (e.g. </a:t>
            </a:r>
            <a:r>
              <a:rPr lang="en-NZ" sz="900" kern="1200" baseline="0" dirty="0" err="1" smtClean="0">
                <a:solidFill>
                  <a:schemeClr val="tx1"/>
                </a:solidFill>
                <a:effectLst/>
                <a:latin typeface="Segoe UI" pitchFamily="34" charset="0"/>
                <a:ea typeface="Arial" pitchFamily="-106" charset="0"/>
                <a:cs typeface="Arial" charset="0"/>
              </a:rPr>
              <a:t>memcached</a:t>
            </a:r>
            <a:r>
              <a:rPr lang="en-NZ" sz="900" kern="1200" baseline="0" dirty="0" smtClean="0">
                <a:solidFill>
                  <a:schemeClr val="tx1"/>
                </a:solidFill>
                <a:effectLst/>
                <a:latin typeface="Segoe UI" pitchFamily="34" charset="0"/>
                <a:ea typeface="Arial" pitchFamily="-106" charset="0"/>
                <a:cs typeface="Arial" charset="0"/>
              </a:rPr>
              <a:t>)</a:t>
            </a:r>
          </a:p>
          <a:p>
            <a:pPr marL="0" lvl="0" indent="0" rtl="0">
              <a:buFont typeface="Arial" pitchFamily="34" charset="0"/>
              <a:buNone/>
            </a:pP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3</a:t>
            </a:r>
            <a:r>
              <a:rPr lang="en-NZ" sz="900" b="0" kern="1200" baseline="30000" dirty="0" smtClean="0">
                <a:solidFill>
                  <a:schemeClr val="tx1"/>
                </a:solidFill>
                <a:effectLst/>
                <a:latin typeface="Segoe UI" pitchFamily="34" charset="0"/>
                <a:ea typeface="Arial" pitchFamily="-106" charset="0"/>
                <a:cs typeface="Arial" charset="0"/>
              </a:rPr>
              <a:t>rd</a:t>
            </a:r>
            <a:r>
              <a:rPr lang="en-NZ" sz="900" b="0" kern="1200" dirty="0" smtClean="0">
                <a:solidFill>
                  <a:schemeClr val="tx1"/>
                </a:solidFill>
                <a:effectLst/>
                <a:latin typeface="Segoe UI" pitchFamily="34" charset="0"/>
                <a:ea typeface="Arial" pitchFamily="-106" charset="0"/>
                <a:cs typeface="Arial" charset="0"/>
              </a:rPr>
              <a:t> party </a:t>
            </a:r>
            <a:r>
              <a:rPr lang="en-NZ" sz="900" b="0" kern="1200" dirty="0" err="1" smtClean="0">
                <a:solidFill>
                  <a:schemeClr val="tx1"/>
                </a:solidFill>
                <a:effectLst/>
                <a:latin typeface="Segoe UI" pitchFamily="34" charset="0"/>
                <a:ea typeface="Arial" pitchFamily="-106" charset="0"/>
                <a:cs typeface="Arial" charset="0"/>
              </a:rPr>
              <a:t>Sql</a:t>
            </a:r>
            <a:r>
              <a:rPr lang="en-NZ" sz="900" b="0" kern="1200" dirty="0" smtClean="0">
                <a:solidFill>
                  <a:schemeClr val="tx1"/>
                </a:solidFill>
                <a:effectLst/>
                <a:latin typeface="Segoe UI" pitchFamily="34" charset="0"/>
                <a:ea typeface="Arial" pitchFamily="-106" charset="0"/>
                <a:cs typeface="Arial" charset="0"/>
              </a:rPr>
              <a:t> Azure session state provider</a:t>
            </a:r>
          </a:p>
          <a:p>
            <a:pPr rtl="0"/>
            <a:r>
              <a:rPr lang="en-NZ" sz="900" b="0" kern="1200" dirty="0" smtClean="0">
                <a:solidFill>
                  <a:schemeClr val="tx1"/>
                </a:solidFill>
                <a:effectLst/>
                <a:latin typeface="Segoe UI" pitchFamily="34" charset="0"/>
                <a:ea typeface="Arial" pitchFamily="-106" charset="0"/>
                <a:cs typeface="Arial" charset="0"/>
              </a:rPr>
              <a:t>http://azuresqlsession.codeplex.com/wikipage?title=Home&amp;ProjectName=azuresqlsession</a:t>
            </a:r>
          </a:p>
          <a:p>
            <a:pPr rtl="0"/>
            <a:r>
              <a:rPr lang="en-NZ" sz="900" b="0" kern="1200" dirty="0" smtClean="0">
                <a:solidFill>
                  <a:schemeClr val="tx1"/>
                </a:solidFill>
                <a:effectLst/>
                <a:latin typeface="Segoe UI" pitchFamily="34" charset="0"/>
                <a:ea typeface="Arial" pitchFamily="-106" charset="0"/>
                <a:cs typeface="Arial" charset="0"/>
              </a:rPr>
              <a:t>Cookie size performance</a:t>
            </a:r>
            <a:r>
              <a:rPr lang="en-NZ" sz="900" b="0" kern="1200" baseline="0" dirty="0" smtClean="0">
                <a:solidFill>
                  <a:schemeClr val="tx1"/>
                </a:solidFill>
                <a:effectLst/>
                <a:latin typeface="Segoe UI" pitchFamily="34" charset="0"/>
                <a:ea typeface="Arial" pitchFamily="-106" charset="0"/>
                <a:cs typeface="Arial" charset="0"/>
              </a:rPr>
              <a:t> impact</a:t>
            </a:r>
          </a:p>
          <a:p>
            <a:pPr rtl="0"/>
            <a:r>
              <a:rPr lang="en-NZ" sz="900" b="0" kern="1200" dirty="0" smtClean="0">
                <a:solidFill>
                  <a:schemeClr val="tx1"/>
                </a:solidFill>
                <a:effectLst/>
                <a:latin typeface="Segoe UI" pitchFamily="34" charset="0"/>
                <a:ea typeface="Arial" pitchFamily="-106" charset="0"/>
                <a:cs typeface="Arial" charset="0"/>
              </a:rPr>
              <a:t>http://www.yuiblog.com/blog/2007/03/01/performance-research-part-3/ </a:t>
            </a:r>
          </a:p>
          <a:p>
            <a:r>
              <a:rPr lang="en-US" dirty="0" smtClean="0"/>
              <a:t>http://blogs.msdn.com/b/eugeniop/archive/2010/06/05/windows-azure-architecture-guide-part-2-managing-sessions.aspx</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646760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 the use of SQL Azure as a backing store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The Out of the Box SQL Server</a:t>
            </a:r>
            <a:r>
              <a:rPr lang="en-NZ" sz="900" kern="1200" baseline="0" dirty="0" smtClean="0">
                <a:solidFill>
                  <a:schemeClr val="tx1"/>
                </a:solidFill>
                <a:effectLst/>
                <a:latin typeface="Segoe UI" pitchFamily="34" charset="0"/>
                <a:ea typeface="Arial" pitchFamily="-106" charset="0"/>
                <a:cs typeface="Arial" charset="0"/>
              </a:rPr>
              <a:t> </a:t>
            </a:r>
            <a:r>
              <a:rPr lang="en-NZ" sz="900" kern="1200" dirty="0" smtClean="0">
                <a:solidFill>
                  <a:schemeClr val="tx1"/>
                </a:solidFill>
                <a:effectLst/>
                <a:latin typeface="Segoe UI" pitchFamily="34" charset="0"/>
                <a:ea typeface="Arial" pitchFamily="-106" charset="0"/>
                <a:cs typeface="Arial" charset="0"/>
              </a:rPr>
              <a:t>ASP.NET Session State mechanism is not suitable for Azure</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Relies on SQL Server Agent which is not available in SQL Azure</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Will need to implement</a:t>
            </a:r>
            <a:r>
              <a:rPr lang="en-NZ" sz="900" kern="1200" baseline="0" dirty="0" smtClean="0">
                <a:solidFill>
                  <a:schemeClr val="tx1"/>
                </a:solidFill>
                <a:effectLst/>
                <a:latin typeface="Segoe UI" pitchFamily="34" charset="0"/>
                <a:ea typeface="Arial" pitchFamily="-106" charset="0"/>
                <a:cs typeface="Arial" charset="0"/>
              </a:rPr>
              <a:t> a custom session state provider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Store and retrieve state</a:t>
            </a:r>
          </a:p>
          <a:p>
            <a:pPr marL="628650" lvl="1" indent="-171450" rtl="0">
              <a:buFont typeface="Arial" pitchFamily="34" charset="0"/>
              <a:buChar char="•"/>
            </a:pPr>
            <a:r>
              <a:rPr lang="en-NZ" sz="900" kern="1200" baseline="0" dirty="0" err="1" smtClean="0">
                <a:solidFill>
                  <a:schemeClr val="tx1"/>
                </a:solidFill>
                <a:effectLst/>
                <a:latin typeface="Segoe UI" pitchFamily="34" charset="0"/>
                <a:ea typeface="Arial" pitchFamily="-106" charset="0"/>
                <a:cs typeface="Arial" charset="0"/>
              </a:rPr>
              <a:t>Cleanup</a:t>
            </a:r>
            <a:r>
              <a:rPr lang="en-NZ" sz="900" kern="1200" baseline="0" dirty="0" smtClean="0">
                <a:solidFill>
                  <a:schemeClr val="tx1"/>
                </a:solidFill>
                <a:effectLst/>
                <a:latin typeface="Segoe UI" pitchFamily="34" charset="0"/>
                <a:ea typeface="Arial" pitchFamily="-106" charset="0"/>
                <a:cs typeface="Arial" charset="0"/>
              </a:rPr>
              <a:t> </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probably want to use some sort of partitioning mechanism.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Partitioning is a feature in the ASP.NET provider interfaces… so just need to implement the mechanism to </a:t>
            </a:r>
            <a:r>
              <a:rPr lang="en-NZ" sz="900" kern="1200" baseline="0" dirty="0" err="1" smtClean="0">
                <a:solidFill>
                  <a:schemeClr val="tx1"/>
                </a:solidFill>
                <a:effectLst/>
                <a:latin typeface="Segoe UI" pitchFamily="34" charset="0"/>
                <a:ea typeface="Arial" pitchFamily="-106" charset="0"/>
                <a:cs typeface="Arial" charset="0"/>
              </a:rPr>
              <a:t>reolsve</a:t>
            </a:r>
            <a:r>
              <a:rPr lang="en-NZ" sz="900" kern="1200" baseline="0" dirty="0" smtClean="0">
                <a:solidFill>
                  <a:schemeClr val="tx1"/>
                </a:solidFill>
                <a:effectLst/>
                <a:latin typeface="Segoe UI" pitchFamily="34" charset="0"/>
                <a:ea typeface="Arial" pitchFamily="-106" charset="0"/>
                <a:cs typeface="Arial" charset="0"/>
              </a:rPr>
              <a:t> the partition</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For more on partitioning see the day 2 storage strategies session</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is cost competitive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Particularly in high and consistent load scenarios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does not have the storage transaction charge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Session state generally only requires a small amount of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Scale out across 1GB SQL Azure databases</a:t>
            </a:r>
            <a:r>
              <a:rPr lang="en-NZ" sz="900" kern="1200" dirty="0" smtClean="0">
                <a:solidFill>
                  <a:schemeClr val="tx1"/>
                </a:solidFill>
                <a:effectLst/>
                <a:latin typeface="Segoe UI" pitchFamily="34" charset="0"/>
                <a:ea typeface="Arial" pitchFamily="-106" charset="0"/>
                <a:cs typeface="Arial" charset="0"/>
              </a:rPr>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3</a:t>
            </a:r>
            <a:r>
              <a:rPr lang="en-NZ" sz="900" b="0" kern="1200" baseline="30000" dirty="0" smtClean="0">
                <a:solidFill>
                  <a:schemeClr val="tx1"/>
                </a:solidFill>
                <a:effectLst/>
                <a:latin typeface="Segoe UI" pitchFamily="34" charset="0"/>
                <a:ea typeface="Arial" pitchFamily="-106" charset="0"/>
                <a:cs typeface="Arial" charset="0"/>
              </a:rPr>
              <a:t>rd</a:t>
            </a:r>
            <a:r>
              <a:rPr lang="en-NZ" sz="900" b="0" kern="1200" dirty="0" smtClean="0">
                <a:solidFill>
                  <a:schemeClr val="tx1"/>
                </a:solidFill>
                <a:effectLst/>
                <a:latin typeface="Segoe UI" pitchFamily="34" charset="0"/>
                <a:ea typeface="Arial" pitchFamily="-106" charset="0"/>
                <a:cs typeface="Arial" charset="0"/>
              </a:rPr>
              <a:t> party </a:t>
            </a:r>
            <a:r>
              <a:rPr lang="en-NZ" sz="900" b="0" kern="1200" dirty="0" err="1" smtClean="0">
                <a:solidFill>
                  <a:schemeClr val="tx1"/>
                </a:solidFill>
                <a:effectLst/>
                <a:latin typeface="Segoe UI" pitchFamily="34" charset="0"/>
                <a:ea typeface="Arial" pitchFamily="-106" charset="0"/>
                <a:cs typeface="Arial" charset="0"/>
              </a:rPr>
              <a:t>Sql</a:t>
            </a:r>
            <a:r>
              <a:rPr lang="en-NZ" sz="900" b="0" kern="1200" dirty="0" smtClean="0">
                <a:solidFill>
                  <a:schemeClr val="tx1"/>
                </a:solidFill>
                <a:effectLst/>
                <a:latin typeface="Segoe UI" pitchFamily="34" charset="0"/>
                <a:ea typeface="Arial" pitchFamily="-106" charset="0"/>
                <a:cs typeface="Arial" charset="0"/>
              </a:rPr>
              <a:t> Azure session state provider</a:t>
            </a:r>
          </a:p>
          <a:p>
            <a:pPr rtl="0"/>
            <a:r>
              <a:rPr lang="en-NZ" sz="900" b="0" kern="1200" dirty="0" smtClean="0">
                <a:solidFill>
                  <a:schemeClr val="tx1"/>
                </a:solidFill>
                <a:effectLst/>
                <a:latin typeface="Segoe UI" pitchFamily="34" charset="0"/>
                <a:ea typeface="Arial" pitchFamily="-106" charset="0"/>
                <a:cs typeface="Arial" charset="0"/>
              </a:rPr>
              <a:t>http://azuresqlsession.codeplex.com/wikipage?title=Home&amp;ProjectName=azuresqlsession</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260385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Explains</a:t>
            </a:r>
            <a:r>
              <a:rPr lang="en-NZ" sz="1200" kern="1200" baseline="0" dirty="0" smtClean="0">
                <a:solidFill>
                  <a:schemeClr val="tx1"/>
                </a:solidFill>
                <a:effectLst/>
                <a:latin typeface="Segoe UI" pitchFamily="34" charset="0"/>
                <a:ea typeface="Arial" pitchFamily="-106" charset="0"/>
                <a:cs typeface="Arial" charset="0"/>
              </a:rPr>
              <a:t> the operation of Session state in Windows Azure multi instance roles using partitioned SQL Azure as the mechanism</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In this approach</a:t>
            </a:r>
          </a:p>
          <a:p>
            <a:pPr marL="171450" indent="-171450" rtl="0">
              <a:buFont typeface="Arial" pitchFamily="34" charset="0"/>
              <a:buChar char="•"/>
            </a:pPr>
            <a:endParaRPr lang="en-NZ" sz="12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3 x 1GB SQL Azure databases</a:t>
            </a:r>
            <a:r>
              <a:rPr lang="en-NZ" sz="1200" kern="1200" baseline="0" dirty="0" smtClean="0">
                <a:solidFill>
                  <a:schemeClr val="tx1"/>
                </a:solidFill>
                <a:effectLst/>
                <a:latin typeface="Segoe UI" pitchFamily="34" charset="0"/>
                <a:ea typeface="Arial" pitchFamily="-106" charset="0"/>
                <a:cs typeface="Arial" charset="0"/>
              </a:rPr>
              <a:t> are used</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appropriate partition is resolved by the Web Role and the session state is pushed to the correct database</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At the end of this process the session state value will be reliably read as being 2</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494259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Provides a pointer to and discussion of the Windows Azure Storage providers</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Windows</a:t>
            </a:r>
            <a:r>
              <a:rPr lang="en-NZ" sz="1200" kern="1200" baseline="0" dirty="0" smtClean="0">
                <a:solidFill>
                  <a:schemeClr val="tx1"/>
                </a:solidFill>
                <a:effectLst/>
                <a:latin typeface="Segoe UI" pitchFamily="34" charset="0"/>
                <a:ea typeface="Arial" pitchFamily="-106" charset="0"/>
                <a:cs typeface="Arial" charset="0"/>
              </a:rPr>
              <a:t> Azure storage also makes an ideal location for session state</a:t>
            </a: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The sample providers available on</a:t>
            </a:r>
            <a:r>
              <a:rPr lang="en-NZ" sz="1200" kern="1200" baseline="0" dirty="0" smtClean="0">
                <a:solidFill>
                  <a:schemeClr val="tx1"/>
                </a:solidFill>
                <a:effectLst/>
                <a:latin typeface="Segoe UI" pitchFamily="34" charset="0"/>
                <a:ea typeface="Arial" pitchFamily="-106" charset="0"/>
                <a:cs typeface="Arial" charset="0"/>
              </a:rPr>
              <a:t> MSDN should be treated as a starting point only</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652416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Discusses the approach of using Cookies to hold state.</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Avoiding session</a:t>
            </a:r>
            <a:r>
              <a:rPr lang="en-NZ" sz="1200" kern="1200" baseline="0" dirty="0" smtClean="0">
                <a:solidFill>
                  <a:schemeClr val="tx1"/>
                </a:solidFill>
                <a:effectLst/>
                <a:latin typeface="Segoe UI" pitchFamily="34" charset="0"/>
                <a:ea typeface="Arial" pitchFamily="-106" charset="0"/>
                <a:cs typeface="Arial" charset="0"/>
              </a:rPr>
              <a:t> state and simply pushing the state to the client as a cookie</a:t>
            </a: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Could implement a session state provider on top of this approach</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Avoids the need to </a:t>
            </a:r>
            <a:r>
              <a:rPr lang="en-NZ" sz="1200" kern="1200" baseline="0" dirty="0" err="1" smtClean="0">
                <a:solidFill>
                  <a:schemeClr val="tx1"/>
                </a:solidFill>
                <a:effectLst/>
                <a:latin typeface="Segoe UI" pitchFamily="34" charset="0"/>
                <a:ea typeface="Arial" pitchFamily="-106" charset="0"/>
                <a:cs typeface="Arial" charset="0"/>
              </a:rPr>
              <a:t>roundtrip</a:t>
            </a:r>
            <a:r>
              <a:rPr lang="en-NZ" sz="1200" kern="1200" baseline="0" dirty="0" smtClean="0">
                <a:solidFill>
                  <a:schemeClr val="tx1"/>
                </a:solidFill>
                <a:effectLst/>
                <a:latin typeface="Segoe UI" pitchFamily="34" charset="0"/>
                <a:ea typeface="Arial" pitchFamily="-106" charset="0"/>
                <a:cs typeface="Arial" charset="0"/>
              </a:rPr>
              <a:t> to/from the database or storage each request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Worth comparing the </a:t>
            </a:r>
            <a:r>
              <a:rPr lang="en-NZ" sz="1200" kern="1200" baseline="0" dirty="0" err="1" smtClean="0">
                <a:solidFill>
                  <a:schemeClr val="tx1"/>
                </a:solidFill>
                <a:effectLst/>
                <a:latin typeface="Segoe UI" pitchFamily="34" charset="0"/>
                <a:ea typeface="Arial" pitchFamily="-106" charset="0"/>
                <a:cs typeface="Arial" charset="0"/>
              </a:rPr>
              <a:t>perf</a:t>
            </a:r>
            <a:r>
              <a:rPr lang="en-NZ" sz="1200" kern="1200" baseline="0" dirty="0" smtClean="0">
                <a:solidFill>
                  <a:schemeClr val="tx1"/>
                </a:solidFill>
                <a:effectLst/>
                <a:latin typeface="Segoe UI" pitchFamily="34" charset="0"/>
                <a:ea typeface="Arial" pitchFamily="-106" charset="0"/>
                <a:cs typeface="Arial" charset="0"/>
              </a:rPr>
              <a:t> difference between the two approaches</a:t>
            </a:r>
          </a:p>
          <a:p>
            <a:pPr marL="171450" lvl="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Don’t forget that cookies are sent back and forth with every HTTP request- e.g. if you serve images from your Web Role you will end up with cookies being sent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Can use an alternative Host header in order to avoid this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Can also use Windows Azure Blob storage to serve images and other static content.</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1841945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important of ASP.NET in Windows Azure applications</a:t>
            </a:r>
          </a:p>
          <a:p>
            <a:pPr rtl="0"/>
            <a:r>
              <a:rPr lang="en-NZ" sz="900" kern="1200" dirty="0" smtClean="0">
                <a:solidFill>
                  <a:schemeClr val="tx1"/>
                </a:solidFill>
                <a:effectLst/>
                <a:latin typeface="Segoe UI" pitchFamily="34" charset="0"/>
                <a:ea typeface="Arial" pitchFamily="-106" charset="0"/>
                <a:cs typeface="Arial" charset="0"/>
              </a:rPr>
              <a:t>Introduce the topics to be covered in this session</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 Azure can run a very broad variety of application types</a:t>
            </a: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ASP.NET Applications will be a very common type of application</a:t>
            </a:r>
          </a:p>
          <a:p>
            <a:pPr marL="17145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 Azure supports ASP.NET very</a:t>
            </a:r>
            <a:r>
              <a:rPr lang="en-NZ" sz="900" kern="1200" baseline="0" dirty="0" smtClean="0">
                <a:solidFill>
                  <a:schemeClr val="tx1"/>
                </a:solidFill>
                <a:effectLst/>
                <a:latin typeface="Segoe UI" pitchFamily="34" charset="0"/>
                <a:ea typeface="Arial" pitchFamily="-106" charset="0"/>
                <a:cs typeface="Arial" charset="0"/>
              </a:rPr>
              <a:t> well</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Core ASP.NET (</a:t>
            </a:r>
            <a:r>
              <a:rPr lang="en-NZ" sz="900" kern="1200" baseline="0" dirty="0" err="1" smtClean="0">
                <a:solidFill>
                  <a:schemeClr val="tx1"/>
                </a:solidFill>
                <a:effectLst/>
                <a:latin typeface="Segoe UI" pitchFamily="34" charset="0"/>
                <a:ea typeface="Arial" pitchFamily="-106" charset="0"/>
                <a:cs typeface="Arial" charset="0"/>
              </a:rPr>
              <a:t>HttpModules</a:t>
            </a:r>
            <a:r>
              <a:rPr lang="en-NZ" sz="900" kern="1200" baseline="0" dirty="0" smtClean="0">
                <a:solidFill>
                  <a:schemeClr val="tx1"/>
                </a:solidFill>
                <a:effectLst/>
                <a:latin typeface="Segoe UI" pitchFamily="34" charset="0"/>
                <a:ea typeface="Arial" pitchFamily="-106" charset="0"/>
                <a:cs typeface="Arial" charset="0"/>
              </a:rPr>
              <a:t>/</a:t>
            </a:r>
            <a:r>
              <a:rPr lang="en-NZ" sz="900" kern="1200" baseline="0" dirty="0" err="1" smtClean="0">
                <a:solidFill>
                  <a:schemeClr val="tx1"/>
                </a:solidFill>
                <a:effectLst/>
                <a:latin typeface="Segoe UI" pitchFamily="34" charset="0"/>
                <a:ea typeface="Arial" pitchFamily="-106" charset="0"/>
                <a:cs typeface="Arial" charset="0"/>
              </a:rPr>
              <a:t>HttpHandlers</a:t>
            </a:r>
            <a:r>
              <a:rPr lang="en-NZ" sz="900" kern="1200" baseline="0" dirty="0" smtClean="0">
                <a:solidFill>
                  <a:schemeClr val="tx1"/>
                </a:solidFill>
                <a:effectLst/>
                <a:latin typeface="Segoe UI" pitchFamily="34" charset="0"/>
                <a:ea typeface="Arial" pitchFamily="-106" charset="0"/>
                <a:cs typeface="Arial" charset="0"/>
              </a:rPr>
              <a:t>)</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Web Forms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MVC</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Because of the stateless nature of Windows Azure web roles important things to consider around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Session State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AJAX calls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discuss configuring DNS for Windows Azure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discuss some advanced features for Windows Azure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very much suited to </a:t>
            </a:r>
            <a:r>
              <a:rPr lang="en-NZ" sz="900" kern="1200" baseline="0" dirty="0" err="1" smtClean="0">
                <a:solidFill>
                  <a:schemeClr val="tx1"/>
                </a:solidFill>
                <a:effectLst/>
                <a:latin typeface="Segoe UI" pitchFamily="34" charset="0"/>
                <a:ea typeface="Arial" pitchFamily="-106" charset="0"/>
                <a:cs typeface="Arial" charset="0"/>
              </a:rPr>
              <a:t>SaaS</a:t>
            </a:r>
            <a:r>
              <a:rPr lang="en-NZ" sz="900" kern="1200" baseline="0" dirty="0" smtClean="0">
                <a:solidFill>
                  <a:schemeClr val="tx1"/>
                </a:solidFill>
                <a:effectLst/>
                <a:latin typeface="Segoe UI" pitchFamily="34" charset="0"/>
                <a:ea typeface="Arial" pitchFamily="-106" charset="0"/>
                <a:cs typeface="Arial" charset="0"/>
              </a:rPr>
              <a:t> types of applications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Finally touch on some Windows Azure common challenges</a:t>
            </a:r>
          </a:p>
          <a:p>
            <a:pPr marL="0" lvl="0" indent="0" rtl="0">
              <a:buFont typeface="Arial" pitchFamily="34" charset="0"/>
              <a:buNone/>
            </a:pP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Some notes on Migration http://msdn.microsoft.com/en-us/windowsazure/ff356857.aspx</a:t>
            </a:r>
          </a:p>
          <a:p>
            <a:pPr rtl="0"/>
            <a:r>
              <a:rPr lang="en-NZ" sz="900" b="0" kern="1200" dirty="0" smtClean="0">
                <a:solidFill>
                  <a:schemeClr val="tx1"/>
                </a:solidFill>
                <a:effectLst/>
                <a:latin typeface="Segoe UI" pitchFamily="34" charset="0"/>
                <a:ea typeface="Arial" pitchFamily="-106" charset="0"/>
                <a:cs typeface="Arial" charset="0"/>
              </a:rPr>
              <a:t>Azure Architecture guidance http://msdn.microsoft.com/en-us/library/ff728592.aspx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03921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Discusses managing DNS entries for Windows Azure</a:t>
            </a:r>
            <a:r>
              <a:rPr lang="en-NZ" sz="1200" kern="1200" baseline="0" dirty="0" smtClean="0">
                <a:solidFill>
                  <a:schemeClr val="tx1"/>
                </a:solidFill>
                <a:effectLst/>
                <a:latin typeface="Segoe UI" pitchFamily="34" charset="0"/>
                <a:ea typeface="Arial" pitchFamily="-106" charset="0"/>
                <a:cs typeface="Arial" charset="0"/>
              </a:rPr>
              <a:t> Web Role hosted sites</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By default all sites get a *.cloudapp.net URL</a:t>
            </a: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Should avoid using this for anything other than testing your site</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10 second TTL on the DNS entry means it will do a full DNS lookup an almost every request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Runs the risk of leaking data from cookies </a:t>
            </a:r>
            <a:r>
              <a:rPr lang="en-NZ" sz="1200" kern="1200" baseline="0" dirty="0" err="1" smtClean="0">
                <a:solidFill>
                  <a:schemeClr val="tx1"/>
                </a:solidFill>
                <a:effectLst/>
                <a:latin typeface="Segoe UI" pitchFamily="34" charset="0"/>
                <a:ea typeface="Arial" pitchFamily="-106" charset="0"/>
                <a:cs typeface="Arial" charset="0"/>
              </a:rPr>
              <a:t>etc</a:t>
            </a:r>
            <a:r>
              <a:rPr lang="en-NZ" sz="1200" kern="1200" baseline="0" dirty="0" smtClean="0">
                <a:solidFill>
                  <a:schemeClr val="tx1"/>
                </a:solidFill>
                <a:effectLst/>
                <a:latin typeface="Segoe UI" pitchFamily="34" charset="0"/>
                <a:ea typeface="Arial" pitchFamily="-106" charset="0"/>
                <a:cs typeface="Arial" charset="0"/>
              </a:rPr>
              <a:t> due to many sites using the same cloudapp.net domain</a:t>
            </a:r>
          </a:p>
          <a:p>
            <a:pPr marL="628650" lvl="1"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standard approach of using a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has a number of limitations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It will require two DNS lookups</a:t>
            </a:r>
          </a:p>
          <a:p>
            <a:pPr marL="1085850" lvl="2"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One to lookup the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resolving it to foo.cloudapp.net</a:t>
            </a:r>
          </a:p>
          <a:p>
            <a:pPr marL="1085850" lvl="2"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Another to </a:t>
            </a:r>
            <a:r>
              <a:rPr lang="en-NZ" sz="1200" kern="1200" baseline="0" dirty="0" err="1" smtClean="0">
                <a:solidFill>
                  <a:schemeClr val="tx1"/>
                </a:solidFill>
                <a:effectLst/>
                <a:latin typeface="Segoe UI" pitchFamily="34" charset="0"/>
                <a:ea typeface="Arial" pitchFamily="-106" charset="0"/>
                <a:cs typeface="Arial" charset="0"/>
              </a:rPr>
              <a:t>reoslve</a:t>
            </a:r>
            <a:r>
              <a:rPr lang="en-NZ" sz="1200" kern="1200" baseline="0" dirty="0" smtClean="0">
                <a:solidFill>
                  <a:schemeClr val="tx1"/>
                </a:solidFill>
                <a:effectLst/>
                <a:latin typeface="Segoe UI" pitchFamily="34" charset="0"/>
                <a:ea typeface="Arial" pitchFamily="-106" charset="0"/>
                <a:cs typeface="Arial" charset="0"/>
              </a:rPr>
              <a:t> foo.cloudapp.net to the actual IP address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low TTL on the cloudapp.net domain means there will be unnecessary lookups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It is not possible to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the root of a domain e.g. you may want to use http://myapp.com which will require an A record resolving to an IP address</a:t>
            </a:r>
          </a:p>
          <a:p>
            <a:pPr marL="628650" lvl="1"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nice thing is that for the lifetime of your deployment you actually have a fixed IP address.</a:t>
            </a:r>
          </a:p>
          <a:p>
            <a:pPr marL="171450" lvl="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Let’s see how we can take advantage of this</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pPr rtl="0"/>
            <a:r>
              <a:rPr lang="en-NZ" sz="1200" b="0" kern="1200" dirty="0" smtClean="0">
                <a:solidFill>
                  <a:schemeClr val="tx1"/>
                </a:solidFill>
                <a:effectLst/>
                <a:latin typeface="Segoe UI" pitchFamily="34" charset="0"/>
                <a:ea typeface="Arial" pitchFamily="-106" charset="0"/>
                <a:cs typeface="Arial" charset="0"/>
              </a:rPr>
              <a:t>Good thread</a:t>
            </a:r>
          </a:p>
          <a:p>
            <a:pPr rtl="0"/>
            <a:r>
              <a:rPr lang="en-NZ" sz="1200" b="0" kern="1200" dirty="0" smtClean="0">
                <a:solidFill>
                  <a:schemeClr val="tx1"/>
                </a:solidFill>
                <a:effectLst/>
                <a:latin typeface="Segoe UI" pitchFamily="34" charset="0"/>
                <a:ea typeface="Arial" pitchFamily="-106" charset="0"/>
                <a:cs typeface="Arial" charset="0"/>
              </a:rPr>
              <a:t>http://social.msdn.microsoft.com/Forums/en/windowsazure/thread/fa00d06d-b631-46ce-af66-f463cf667282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119065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NZ" sz="1300" b="1" kern="1200" dirty="0" smtClean="0">
                <a:solidFill>
                  <a:schemeClr val="tx1"/>
                </a:solidFill>
                <a:effectLst/>
                <a:latin typeface="Segoe UI" pitchFamily="34" charset="0"/>
              </a:rPr>
              <a:t>Slide Objective</a:t>
            </a:r>
            <a:endParaRPr lang="en-NZ" sz="1300" kern="1200" dirty="0" smtClean="0">
              <a:solidFill>
                <a:schemeClr val="tx1"/>
              </a:solidFill>
              <a:effectLst/>
              <a:latin typeface="Segoe UI" pitchFamily="34" charset="0"/>
            </a:endParaRPr>
          </a:p>
          <a:p>
            <a:pPr rtl="0"/>
            <a:r>
              <a:rPr lang="en-NZ" sz="1300" kern="1200" dirty="0" smtClean="0">
                <a:solidFill>
                  <a:schemeClr val="tx1"/>
                </a:solidFill>
                <a:effectLst/>
                <a:latin typeface="Segoe UI" pitchFamily="34" charset="0"/>
              </a:rPr>
              <a:t>Discusses managing DNS entries for Windows Azure</a:t>
            </a:r>
            <a:r>
              <a:rPr lang="en-NZ" sz="1300" kern="1200" baseline="0" dirty="0" smtClean="0">
                <a:solidFill>
                  <a:schemeClr val="tx1"/>
                </a:solidFill>
                <a:effectLst/>
                <a:latin typeface="Segoe UI" pitchFamily="34" charset="0"/>
              </a:rPr>
              <a:t> Web Role hosted sites</a:t>
            </a:r>
            <a:endParaRPr lang="en-NZ" sz="1300" kern="1200" dirty="0" smtClean="0">
              <a:solidFill>
                <a:schemeClr val="tx1"/>
              </a:solidFill>
              <a:effectLst/>
              <a:latin typeface="Segoe UI" pitchFamily="34" charset="0"/>
            </a:endParaRPr>
          </a:p>
          <a:p>
            <a:pPr rtl="0"/>
            <a:endParaRPr lang="en-NZ" sz="1300" kern="1200" dirty="0" smtClean="0">
              <a:solidFill>
                <a:schemeClr val="tx1"/>
              </a:solidFill>
              <a:effectLst/>
              <a:latin typeface="Segoe UI" pitchFamily="34" charset="0"/>
            </a:endParaRPr>
          </a:p>
          <a:p>
            <a:pPr rtl="0"/>
            <a:r>
              <a:rPr lang="en-NZ" sz="1300" b="1" kern="1200" dirty="0" smtClean="0">
                <a:solidFill>
                  <a:schemeClr val="tx1"/>
                </a:solidFill>
                <a:effectLst/>
                <a:latin typeface="Segoe UI" pitchFamily="34" charset="0"/>
              </a:rPr>
              <a:t>Speaking Notes</a:t>
            </a:r>
            <a:endParaRPr lang="en-NZ" sz="1300" b="0" kern="1200" dirty="0" smtClean="0">
              <a:solidFill>
                <a:schemeClr val="tx1"/>
              </a:solidFill>
              <a:effectLst/>
              <a:latin typeface="Segoe UI" pitchFamily="34" charset="0"/>
            </a:endParaRPr>
          </a:p>
          <a:p>
            <a:pPr marL="171450" indent="-171450" rtl="0">
              <a:buFont typeface="Arial" pitchFamily="34" charset="0"/>
              <a:buChar char="•"/>
            </a:pPr>
            <a:r>
              <a:rPr lang="en-NZ" sz="1300" dirty="0" smtClean="0"/>
              <a:t>For all intents and purposes Windows Azure IPs are fixed. </a:t>
            </a:r>
          </a:p>
          <a:p>
            <a:pPr marL="628650" lvl="1" indent="-171450" rtl="0">
              <a:buFont typeface="Arial" pitchFamily="34" charset="0"/>
              <a:buChar char="•"/>
            </a:pPr>
            <a:r>
              <a:rPr lang="en-NZ" sz="1300" dirty="0" smtClean="0"/>
              <a:t>They are fixed for the lifetime</a:t>
            </a:r>
            <a:r>
              <a:rPr lang="en-NZ" sz="1300" baseline="0" dirty="0" smtClean="0"/>
              <a:t> of a deployment</a:t>
            </a:r>
          </a:p>
          <a:p>
            <a:pPr marL="628650" lvl="1" indent="-171450" rtl="0">
              <a:buFont typeface="Arial" pitchFamily="34" charset="0"/>
              <a:buChar char="•"/>
            </a:pPr>
            <a:r>
              <a:rPr lang="en-NZ" sz="1300" baseline="0" dirty="0" smtClean="0"/>
              <a:t>They remain fixed even when you VIP Swap</a:t>
            </a:r>
            <a:endParaRPr lang="en-NZ" sz="1300" dirty="0" smtClean="0"/>
          </a:p>
          <a:p>
            <a:pPr marL="171450" indent="-171450" rtl="0">
              <a:buFont typeface="Arial" pitchFamily="34" charset="0"/>
              <a:buChar char="•"/>
            </a:pPr>
            <a:r>
              <a:rPr lang="en-NZ" sz="1300" dirty="0" smtClean="0"/>
              <a:t>Therefore you can comfortably create A records against the IP address for your production slot. </a:t>
            </a:r>
          </a:p>
          <a:p>
            <a:pPr marL="628650" lvl="1" indent="-171450" rtl="0">
              <a:buFont typeface="Arial" pitchFamily="34" charset="0"/>
              <a:buChar char="•"/>
            </a:pPr>
            <a:r>
              <a:rPr lang="en-NZ" sz="1300" dirty="0" smtClean="0"/>
              <a:t>This will save you the double lookup for a </a:t>
            </a:r>
            <a:r>
              <a:rPr lang="en-NZ" sz="1300" dirty="0" err="1" smtClean="0"/>
              <a:t>CName</a:t>
            </a:r>
            <a:r>
              <a:rPr lang="en-NZ" sz="1300" dirty="0" smtClean="0"/>
              <a:t> record.</a:t>
            </a:r>
          </a:p>
          <a:p>
            <a:pPr marL="628650" lvl="1" indent="-171450" rtl="0">
              <a:buFont typeface="Arial" pitchFamily="34" charset="0"/>
              <a:buChar char="•"/>
            </a:pPr>
            <a:r>
              <a:rPr lang="en-NZ" sz="1300" dirty="0" smtClean="0"/>
              <a:t>It</a:t>
            </a:r>
            <a:r>
              <a:rPr lang="en-NZ" sz="1300" baseline="0" dirty="0" smtClean="0"/>
              <a:t> will also allow you to create an entry for the root of a domain</a:t>
            </a:r>
            <a:endParaRPr lang="en-NZ" sz="1300" dirty="0" smtClean="0"/>
          </a:p>
          <a:p>
            <a:pPr marL="171450" indent="-171450" rtl="0">
              <a:buFont typeface="Arial" pitchFamily="34" charset="0"/>
              <a:buChar char="•"/>
            </a:pPr>
            <a:r>
              <a:rPr lang="en-NZ" sz="1300" dirty="0" smtClean="0"/>
              <a:t>So the approach for high performance DNS is as follows</a:t>
            </a:r>
          </a:p>
          <a:p>
            <a:pPr marL="685800" lvl="1" indent="-228600" rtl="0">
              <a:buFont typeface="+mj-lt"/>
              <a:buAutoNum type="arabicPeriod"/>
            </a:pPr>
            <a:r>
              <a:rPr lang="en-NZ" sz="1300" dirty="0" smtClean="0"/>
              <a:t>Create your hosted service </a:t>
            </a:r>
          </a:p>
          <a:p>
            <a:pPr marL="685800" lvl="1" indent="-228600" rtl="0">
              <a:buFont typeface="+mj-lt"/>
              <a:buAutoNum type="arabicPeriod"/>
            </a:pPr>
            <a:r>
              <a:rPr lang="en-NZ" sz="1300" dirty="0" smtClean="0"/>
              <a:t>Deploy into the production slot </a:t>
            </a:r>
          </a:p>
          <a:p>
            <a:pPr marL="685800" lvl="1" indent="-228600" rtl="0">
              <a:buFont typeface="+mj-lt"/>
              <a:buAutoNum type="arabicPeriod"/>
            </a:pPr>
            <a:r>
              <a:rPr lang="en-NZ" sz="1300" dirty="0" err="1" smtClean="0"/>
              <a:t>nslookup</a:t>
            </a:r>
            <a:r>
              <a:rPr lang="en-NZ" sz="1300" dirty="0" smtClean="0"/>
              <a:t> myapp.cloudapp.net to get the IP </a:t>
            </a:r>
          </a:p>
          <a:p>
            <a:pPr marL="685800" lvl="1" indent="-228600" rtl="0">
              <a:buFont typeface="+mj-lt"/>
              <a:buAutoNum type="arabicPeriod"/>
            </a:pPr>
            <a:r>
              <a:rPr lang="en-NZ" sz="1300" dirty="0" smtClean="0"/>
              <a:t>Create A records for </a:t>
            </a:r>
            <a:r>
              <a:rPr lang="en-NZ" sz="1300" dirty="0" smtClean="0">
                <a:hlinkClick r:id="rId3"/>
              </a:rPr>
              <a:t>www.myapp.com</a:t>
            </a:r>
            <a:r>
              <a:rPr lang="en-NZ" sz="1300" dirty="0" smtClean="0"/>
              <a:t> and myapp.com with a decent length TTL </a:t>
            </a:r>
          </a:p>
          <a:p>
            <a:pPr marL="685800" lvl="1" indent="-228600" rtl="0">
              <a:buFont typeface="+mj-lt"/>
              <a:buAutoNum type="arabicPeriod"/>
            </a:pPr>
            <a:r>
              <a:rPr lang="en-NZ" sz="1300" dirty="0" smtClean="0"/>
              <a:t>Run your service doing rolling upgrades and VIP swaps till your hearts content </a:t>
            </a:r>
          </a:p>
          <a:p>
            <a:pPr marL="171450" indent="-171450" rtl="0">
              <a:buFont typeface="Arial" pitchFamily="34" charset="0"/>
              <a:buChar char="•"/>
            </a:pPr>
            <a:endParaRPr lang="en-NZ" sz="1300" dirty="0" smtClean="0"/>
          </a:p>
          <a:p>
            <a:pPr marL="171450" indent="-171450" rtl="0">
              <a:buFont typeface="Arial" pitchFamily="34" charset="0"/>
              <a:buChar char="•"/>
            </a:pPr>
            <a:r>
              <a:rPr lang="en-NZ" sz="1300" dirty="0" smtClean="0"/>
              <a:t>If you need to delete your deployment (e.g. to reconfigure external endpoints) then you should;</a:t>
            </a:r>
          </a:p>
          <a:p>
            <a:pPr marL="685800" lvl="1" indent="-228600" rtl="0">
              <a:buFont typeface="+mj-lt"/>
              <a:buAutoNum type="arabicPeriod"/>
            </a:pPr>
            <a:r>
              <a:rPr lang="en-NZ" sz="1300" dirty="0" smtClean="0"/>
              <a:t> lower the TTL on the A records</a:t>
            </a:r>
          </a:p>
          <a:p>
            <a:pPr marL="685800" lvl="1" indent="-228600" rtl="0">
              <a:buFont typeface="+mj-lt"/>
              <a:buAutoNum type="arabicPeriod"/>
            </a:pPr>
            <a:r>
              <a:rPr lang="en-NZ" sz="1300" dirty="0" smtClean="0"/>
              <a:t>wait till the old TTL expires</a:t>
            </a:r>
          </a:p>
          <a:p>
            <a:pPr marL="685800" lvl="1" indent="-228600" rtl="0">
              <a:buFont typeface="+mj-lt"/>
              <a:buAutoNum type="arabicPeriod"/>
            </a:pPr>
            <a:r>
              <a:rPr lang="en-NZ" sz="1300" dirty="0" smtClean="0"/>
              <a:t>create a new service</a:t>
            </a:r>
          </a:p>
          <a:p>
            <a:pPr marL="685800" lvl="1" indent="-228600" rtl="0">
              <a:buFont typeface="+mj-lt"/>
              <a:buAutoNum type="arabicPeriod"/>
            </a:pPr>
            <a:r>
              <a:rPr lang="en-NZ" sz="1300" dirty="0" smtClean="0"/>
              <a:t>deploy to prod slot</a:t>
            </a:r>
          </a:p>
          <a:p>
            <a:pPr marL="685800" lvl="1" indent="-228600" rtl="0">
              <a:buFont typeface="+mj-lt"/>
              <a:buAutoNum type="arabicPeriod"/>
            </a:pPr>
            <a:r>
              <a:rPr lang="en-NZ" sz="1300" dirty="0" err="1" smtClean="0"/>
              <a:t>NSLookup</a:t>
            </a:r>
            <a:endParaRPr lang="en-NZ" sz="1300" dirty="0" smtClean="0"/>
          </a:p>
          <a:p>
            <a:pPr marL="685800" lvl="1" indent="-228600" rtl="0">
              <a:buFont typeface="+mj-lt"/>
              <a:buAutoNum type="arabicPeriod"/>
            </a:pPr>
            <a:r>
              <a:rPr lang="en-NZ" sz="1300" dirty="0" smtClean="0"/>
              <a:t>swap the IP on the A records </a:t>
            </a:r>
          </a:p>
          <a:p>
            <a:pPr marL="685800" lvl="1" indent="-228600" rtl="0">
              <a:buFont typeface="+mj-lt"/>
              <a:buAutoNum type="arabicPeriod"/>
            </a:pPr>
            <a:r>
              <a:rPr lang="en-NZ" sz="1300" dirty="0" smtClean="0"/>
              <a:t>delete the old deployment.</a:t>
            </a:r>
          </a:p>
          <a:p>
            <a:pPr marL="685800" lvl="1" indent="-228600" rtl="0">
              <a:buFont typeface="+mj-lt"/>
              <a:buAutoNum type="arabicPeriod"/>
            </a:pPr>
            <a:endParaRPr lang="en-NZ" sz="1300" dirty="0" smtClean="0"/>
          </a:p>
          <a:p>
            <a:pPr marL="171450" indent="-171450" rtl="0">
              <a:buFont typeface="Arial" pitchFamily="34" charset="0"/>
              <a:buChar char="•"/>
            </a:pPr>
            <a:r>
              <a:rPr lang="en-NZ" sz="1300" b="1" kern="1200" dirty="0" smtClean="0">
                <a:solidFill>
                  <a:schemeClr val="tx1"/>
                </a:solidFill>
                <a:effectLst/>
                <a:latin typeface="Segoe UI" pitchFamily="34" charset="0"/>
              </a:rPr>
              <a:t>Notes</a:t>
            </a:r>
          </a:p>
          <a:p>
            <a:pPr rtl="0"/>
            <a:r>
              <a:rPr lang="en-NZ" sz="1300" b="0" kern="1200" dirty="0" smtClean="0">
                <a:solidFill>
                  <a:schemeClr val="tx1"/>
                </a:solidFill>
                <a:effectLst/>
                <a:latin typeface="Segoe UI" pitchFamily="34" charset="0"/>
              </a:rPr>
              <a:t>Good thread</a:t>
            </a:r>
          </a:p>
          <a:p>
            <a:pPr rtl="0"/>
            <a:r>
              <a:rPr lang="en-NZ" sz="1300" b="0" kern="1200" dirty="0" smtClean="0">
                <a:solidFill>
                  <a:schemeClr val="tx1"/>
                </a:solidFill>
                <a:effectLst/>
                <a:latin typeface="Segoe UI" pitchFamily="34" charset="0"/>
              </a:rPr>
              <a:t>http://social.msdn.microsoft.com/Forums/en/windowsazure/thread/fa00d06d-b631-46ce-af66-f463cf667282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621450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256145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Explains using host headers to route to an appropriate partition</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0" dirty="0" smtClean="0"/>
              <a:t>Scenario in many</a:t>
            </a:r>
            <a:r>
              <a:rPr lang="en-NZ" b="0" baseline="0" dirty="0" smtClean="0"/>
              <a:t> multi-tenanted </a:t>
            </a:r>
            <a:r>
              <a:rPr lang="en-NZ" b="0" baseline="0" dirty="0" err="1" smtClean="0"/>
              <a:t>SaaS</a:t>
            </a:r>
            <a:r>
              <a:rPr lang="en-NZ" b="0" baseline="0" dirty="0" smtClean="0"/>
              <a:t> type applications want to run a separate DB per tenant</a:t>
            </a:r>
          </a:p>
          <a:p>
            <a:pPr marL="171450" indent="-171450" rtl="0">
              <a:buFont typeface="Arial" pitchFamily="34" charset="0"/>
              <a:buChar char="•"/>
            </a:pPr>
            <a:endParaRPr lang="en-NZ" b="0" baseline="0" dirty="0" smtClean="0"/>
          </a:p>
          <a:p>
            <a:pPr marL="171450" indent="-171450" rtl="0">
              <a:buFont typeface="Arial" pitchFamily="34" charset="0"/>
              <a:buChar char="•"/>
            </a:pPr>
            <a:r>
              <a:rPr lang="en-NZ" b="0" baseline="0" dirty="0" smtClean="0"/>
              <a:t>A neat approach is to map a wildcard DNS entry to your primary site</a:t>
            </a:r>
          </a:p>
          <a:p>
            <a:pPr marL="628650" lvl="1" indent="-171450" rtl="0">
              <a:buFont typeface="Arial" pitchFamily="34" charset="0"/>
              <a:buChar char="•"/>
            </a:pPr>
            <a:r>
              <a:rPr lang="en-NZ" b="0" baseline="0" dirty="0" smtClean="0"/>
              <a:t>http://*.saasservice.com</a:t>
            </a:r>
          </a:p>
          <a:p>
            <a:pPr marL="171450" lvl="0" indent="-171450" rtl="0">
              <a:buFont typeface="Arial" pitchFamily="34" charset="0"/>
              <a:buChar char="•"/>
            </a:pPr>
            <a:r>
              <a:rPr lang="en-NZ" b="0" baseline="0" dirty="0" smtClean="0"/>
              <a:t>Then have a specific subdomain for each customer</a:t>
            </a:r>
          </a:p>
          <a:p>
            <a:pPr marL="628650" lvl="1" indent="-171450" rtl="0">
              <a:buFont typeface="Arial" pitchFamily="34" charset="0"/>
              <a:buChar char="•"/>
            </a:pPr>
            <a:r>
              <a:rPr lang="en-NZ" b="0" baseline="0" dirty="0" smtClean="0"/>
              <a:t>Tenant1.saasservice.com</a:t>
            </a:r>
          </a:p>
          <a:p>
            <a:pPr marL="628650" lvl="1" indent="-171450" rtl="0">
              <a:buFont typeface="Arial" pitchFamily="34" charset="0"/>
              <a:buChar char="•"/>
            </a:pPr>
            <a:r>
              <a:rPr lang="en-NZ" b="0" baseline="0" dirty="0" smtClean="0"/>
              <a:t>Tenant2.saasservice.com</a:t>
            </a:r>
          </a:p>
          <a:p>
            <a:pPr marL="171450" lvl="0" indent="-171450" rtl="0">
              <a:buFont typeface="Arial" pitchFamily="34" charset="0"/>
              <a:buChar char="•"/>
            </a:pPr>
            <a:r>
              <a:rPr lang="en-NZ" b="0" baseline="0" dirty="0" smtClean="0"/>
              <a:t>Needn’t just be subdomains- could lookup on any host name.</a:t>
            </a:r>
          </a:p>
          <a:p>
            <a:pPr marL="171450" lvl="0" indent="-171450" rtl="0">
              <a:buFont typeface="Arial" pitchFamily="34" charset="0"/>
              <a:buChar char="•"/>
            </a:pPr>
            <a:endParaRPr lang="en-NZ" b="0" baseline="0" dirty="0" smtClean="0"/>
          </a:p>
          <a:p>
            <a:pPr marL="171450" lvl="0" indent="-171450" rtl="0">
              <a:buFont typeface="Arial" pitchFamily="34" charset="0"/>
              <a:buChar char="•"/>
            </a:pPr>
            <a:r>
              <a:rPr lang="en-NZ" b="0" baseline="0" dirty="0" smtClean="0"/>
              <a:t>Use a mechanism to lookup the correct tenant DB based on the incoming host header</a:t>
            </a:r>
          </a:p>
          <a:p>
            <a:pPr marL="628650" lvl="1" indent="-171450" rtl="0">
              <a:buFont typeface="Arial" pitchFamily="34" charset="0"/>
              <a:buChar char="•"/>
            </a:pPr>
            <a:r>
              <a:rPr lang="en-NZ" b="0" baseline="0" dirty="0" smtClean="0"/>
              <a:t>Send a unique UI down based on the tenant</a:t>
            </a:r>
          </a:p>
          <a:p>
            <a:pPr marL="628650" lvl="1" indent="-171450" rtl="0">
              <a:buFont typeface="Arial" pitchFamily="34" charset="0"/>
              <a:buChar char="•"/>
            </a:pPr>
            <a:r>
              <a:rPr lang="en-NZ" b="0" baseline="0" dirty="0" smtClean="0"/>
              <a:t>Etc….</a:t>
            </a:r>
            <a:endParaRPr lang="en-NZ" b="0" dirty="0" smtClean="0"/>
          </a:p>
          <a:p>
            <a:pPr rtl="0"/>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556819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Introduces the challenge of using Windows Azure for file </a:t>
            </a:r>
            <a:r>
              <a:rPr lang="en-NZ" sz="1200" kern="1200" dirty="0" err="1" smtClean="0">
                <a:solidFill>
                  <a:schemeClr val="tx1"/>
                </a:solidFill>
                <a:effectLst/>
                <a:latin typeface="Segoe UI" pitchFamily="34" charset="0"/>
                <a:ea typeface="Arial" pitchFamily="-106" charset="0"/>
                <a:cs typeface="Arial" charset="0"/>
              </a:rPr>
              <a:t>uplaod</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aseline="0" dirty="0" smtClean="0"/>
              <a:t>Windows Azure instances have a very limited amount of free space</a:t>
            </a:r>
          </a:p>
          <a:p>
            <a:pPr marL="171450" indent="-171450" rtl="0">
              <a:buFont typeface="Arial" pitchFamily="34" charset="0"/>
              <a:buChar char="•"/>
            </a:pPr>
            <a:r>
              <a:rPr lang="en-NZ" baseline="0" dirty="0" smtClean="0"/>
              <a:t>In most cases this can be remedied with either Drives of Local resources</a:t>
            </a:r>
          </a:p>
          <a:p>
            <a:pPr marL="171450" indent="-171450" rtl="0">
              <a:buFont typeface="Arial" pitchFamily="34" charset="0"/>
              <a:buChar char="•"/>
            </a:pPr>
            <a:r>
              <a:rPr lang="en-NZ" baseline="0" dirty="0" smtClean="0"/>
              <a:t>Both drives and local resources only expose their drive letter/path at run time</a:t>
            </a:r>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Problems</a:t>
            </a:r>
          </a:p>
          <a:p>
            <a:pPr marL="455375" lvl="1" indent="-171450" rtl="0">
              <a:buFont typeface="Arial" pitchFamily="34" charset="0"/>
              <a:buChar char="•"/>
            </a:pPr>
            <a:r>
              <a:rPr lang="en-NZ" baseline="0" dirty="0" smtClean="0"/>
              <a:t>Uploading file to single instance – could be lost</a:t>
            </a:r>
          </a:p>
          <a:p>
            <a:pPr marL="455375" lvl="1" indent="-171450" rtl="0">
              <a:buFont typeface="Arial" pitchFamily="34" charset="0"/>
              <a:buChar char="•"/>
            </a:pPr>
            <a:r>
              <a:rPr lang="en-NZ" baseline="0" dirty="0" smtClean="0"/>
              <a:t>Not good for big files, utilize resources of your website/server</a:t>
            </a:r>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Default ASP. NET file upload mechanism requires path to be changed in </a:t>
            </a:r>
            <a:r>
              <a:rPr lang="en-NZ" baseline="0" dirty="0" err="1" smtClean="0"/>
              <a:t>config</a:t>
            </a:r>
            <a:endParaRPr lang="en-NZ" baseline="0" dirty="0" smtClean="0"/>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This causes issues when uploading large files &gt;~100MB or where many users are uploading files</a:t>
            </a:r>
          </a:p>
          <a:p>
            <a:pPr marL="171450" indent="-171450" rtl="0">
              <a:buFont typeface="Arial" pitchFamily="34" charset="0"/>
              <a:buChar char="•"/>
            </a:pPr>
            <a:endParaRPr lang="en-NZ" baseline="0" dirty="0" smtClean="0"/>
          </a:p>
          <a:p>
            <a:pPr marL="457200" lvl="1" indent="0" rtl="0">
              <a:buFont typeface="Arial" pitchFamily="34" charset="0"/>
              <a:buNone/>
            </a:pPr>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1258136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Provides approaches for resolving the file upload issue</a:t>
            </a:r>
          </a:p>
          <a:p>
            <a:pPr rtl="0"/>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aseline="0" dirty="0" smtClean="0"/>
              <a:t>Upload directly to blob storage</a:t>
            </a:r>
          </a:p>
          <a:p>
            <a:pPr marL="628650" lvl="1" indent="-171450" rtl="0">
              <a:buFont typeface="Arial" pitchFamily="34" charset="0"/>
              <a:buChar char="•"/>
            </a:pPr>
            <a:r>
              <a:rPr lang="en-NZ" baseline="0" dirty="0" smtClean="0"/>
              <a:t>Provide a Shared Access Signature (generate in web role) to the client (Silverlight is a good option for an ASP.NET app)</a:t>
            </a:r>
          </a:p>
          <a:p>
            <a:pPr marL="628650" lvl="1" indent="-171450" rtl="0">
              <a:buFont typeface="Arial" pitchFamily="34" charset="0"/>
              <a:buChar char="•"/>
            </a:pPr>
            <a:r>
              <a:rPr lang="en-NZ" baseline="0" dirty="0" smtClean="0"/>
              <a:t>Client performs </a:t>
            </a:r>
            <a:r>
              <a:rPr lang="en-NZ" baseline="0" dirty="0" err="1" smtClean="0"/>
              <a:t>blockwise</a:t>
            </a:r>
            <a:r>
              <a:rPr lang="en-NZ" baseline="0" dirty="0" smtClean="0"/>
              <a:t> upload to blob storage</a:t>
            </a:r>
          </a:p>
          <a:p>
            <a:pPr marL="628650" lvl="1" indent="-171450" rtl="0">
              <a:buFont typeface="Arial" pitchFamily="34" charset="0"/>
              <a:buChar char="•"/>
            </a:pPr>
            <a:r>
              <a:rPr lang="en-NZ" baseline="0" dirty="0" smtClean="0"/>
              <a:t>Notify web role once upload complete (note cannot call Queue/Table storage directly from client in a secured fashion- i.e. would have to send down the storage key to the client)</a:t>
            </a:r>
          </a:p>
          <a:p>
            <a:pPr marL="628650" lvl="1" indent="-171450" rtl="0">
              <a:buFont typeface="Arial" pitchFamily="34" charset="0"/>
              <a:buChar char="•"/>
            </a:pPr>
            <a:endParaRPr lang="en-NZ" baseline="0" dirty="0" smtClean="0"/>
          </a:p>
          <a:p>
            <a:pPr marL="171450" lvl="0" indent="-171450" rtl="0">
              <a:buFont typeface="Arial" pitchFamily="34" charset="0"/>
              <a:buChar char="•"/>
            </a:pPr>
            <a:r>
              <a:rPr lang="en-NZ" baseline="0" dirty="0" smtClean="0"/>
              <a:t>Use 3</a:t>
            </a:r>
            <a:r>
              <a:rPr lang="en-NZ" baseline="30000" dirty="0" smtClean="0"/>
              <a:t>rd</a:t>
            </a:r>
            <a:r>
              <a:rPr lang="en-NZ" baseline="0" dirty="0" smtClean="0"/>
              <a:t> Party Control</a:t>
            </a:r>
          </a:p>
          <a:p>
            <a:pPr marL="628650" lvl="1" indent="-171450" rtl="0">
              <a:buFont typeface="Arial" pitchFamily="34" charset="0"/>
              <a:buChar char="•"/>
            </a:pPr>
            <a:r>
              <a:rPr lang="en-NZ" baseline="0" dirty="0" smtClean="0"/>
              <a:t>Use a 3</a:t>
            </a:r>
            <a:r>
              <a:rPr lang="en-NZ" baseline="30000" dirty="0" smtClean="0"/>
              <a:t>rd</a:t>
            </a:r>
            <a:r>
              <a:rPr lang="en-NZ" baseline="0" dirty="0" smtClean="0"/>
              <a:t> party upload control with a mechanism to modify the drive location where files are streamed to</a:t>
            </a:r>
          </a:p>
          <a:p>
            <a:pPr marL="628650" lvl="1" indent="-171450" rtl="0">
              <a:buFont typeface="Arial" pitchFamily="34" charset="0"/>
              <a:buChar char="•"/>
            </a:pPr>
            <a:endParaRPr lang="en-NZ" baseline="0" dirty="0" smtClean="0"/>
          </a:p>
          <a:p>
            <a:pPr marL="171450" lvl="0" indent="-171450" rtl="0">
              <a:buFont typeface="Arial" pitchFamily="34" charset="0"/>
              <a:buChar char="•"/>
            </a:pPr>
            <a:r>
              <a:rPr lang="en-NZ" baseline="0" dirty="0" smtClean="0"/>
              <a:t>Implement a custom </a:t>
            </a:r>
            <a:r>
              <a:rPr lang="en-NZ" baseline="0" dirty="0" err="1" smtClean="0"/>
              <a:t>IHttpHandler</a:t>
            </a:r>
            <a:r>
              <a:rPr lang="en-NZ" baseline="0" dirty="0" smtClean="0"/>
              <a:t> to receive the uploaded file and buffer to a Local Resource location</a:t>
            </a:r>
          </a:p>
          <a:p>
            <a:pPr marL="171450" indent="-171450" rtl="0">
              <a:buFont typeface="Arial" pitchFamily="34" charset="0"/>
              <a:buChar char="•"/>
            </a:pPr>
            <a:endParaRPr lang="en-NZ" baseline="0" dirty="0" smtClean="0"/>
          </a:p>
          <a:p>
            <a:pPr marL="457200" lvl="1" indent="0" rtl="0">
              <a:buFont typeface="Arial" pitchFamily="34" charset="0"/>
              <a:buNone/>
            </a:pPr>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401584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985191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834132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804445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minute</a:t>
            </a:r>
          </a:p>
          <a:p>
            <a:endParaRPr lang="en-US" baseline="0" dirty="0" smtClean="0"/>
          </a:p>
          <a:p>
            <a:r>
              <a:rPr lang="en-US" baseline="0" dirty="0" smtClean="0"/>
              <a:t>The transition from code to markup is one of the most elegant things about Razor but there a few rules that are worth knowing about.  </a:t>
            </a:r>
          </a:p>
          <a:p>
            <a:endParaRPr lang="es-AR" baseline="0" dirty="0" smtClean="0"/>
          </a:p>
          <a:p>
            <a:r>
              <a:rPr lang="en-US" b="1" u="sng" baseline="0" noProof="0" dirty="0" smtClean="0"/>
              <a:t>Option</a:t>
            </a:r>
            <a:r>
              <a:rPr lang="es-AR" b="1" u="sng" baseline="0" dirty="0" smtClean="0"/>
              <a:t> 1:</a:t>
            </a:r>
            <a:endParaRPr lang="en-US" b="1" u="sng" baseline="0" dirty="0" smtClean="0"/>
          </a:p>
          <a:p>
            <a:pPr marL="0" indent="0">
              <a:buNone/>
            </a:pPr>
            <a:r>
              <a:rPr lang="en-US" baseline="0" dirty="0" smtClean="0"/>
              <a:t>Code is the primary citizen in a code block, not HTML.  This means the parser will always expect code unless it finds valid opening (and closing) tags. </a:t>
            </a:r>
            <a:r>
              <a:rPr lang="en-US" i="0" baseline="0" dirty="0" smtClean="0"/>
              <a:t>In the first option block you see that after the @{ a name variable is defined. No additional tag is necessary. </a:t>
            </a:r>
          </a:p>
          <a:p>
            <a:pPr marL="0" indent="0">
              <a:buNone/>
            </a:pPr>
            <a:r>
              <a:rPr lang="en-US" i="0" baseline="0" dirty="0" smtClean="0"/>
              <a:t>A &lt;div&gt; section tells Razor that what follows should be taken as literal. Then the @name indicates a variable that needs to be replaced with its value.</a:t>
            </a:r>
          </a:p>
          <a:p>
            <a:pPr marL="0" indent="0">
              <a:buNone/>
            </a:pPr>
            <a:endParaRPr lang="es-AR" baseline="0" dirty="0" smtClean="0"/>
          </a:p>
          <a:p>
            <a:pPr marL="0" indent="0">
              <a:buNone/>
            </a:pPr>
            <a:r>
              <a:rPr lang="en-US" b="1" u="sng" baseline="0" noProof="0" dirty="0" smtClean="0"/>
              <a:t>Option 2:</a:t>
            </a:r>
          </a:p>
          <a:p>
            <a:pPr marL="0" indent="0">
              <a:buNone/>
            </a:pPr>
            <a:r>
              <a:rPr lang="en-US" baseline="0" dirty="0" smtClean="0"/>
              <a:t>Similarly, to explicitly call out text in a code block as HTML, wrap it in a &lt;text&gt; tag</a:t>
            </a:r>
          </a:p>
          <a:p>
            <a:pPr marL="0" indent="0">
              <a:buNone/>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noProof="0" dirty="0" smtClean="0"/>
              <a:t>Option 3:</a:t>
            </a:r>
          </a:p>
          <a:p>
            <a:pPr marL="0" indent="0">
              <a:buNone/>
            </a:pPr>
            <a:r>
              <a:rPr lang="en-US" baseline="0" dirty="0" smtClean="0"/>
              <a:t>Single line of output within markup can be denoted by @:</a:t>
            </a:r>
          </a:p>
          <a:p>
            <a:pPr marL="0" marR="0" indent="0" algn="l" defTabSz="914400" rtl="0" eaLnBrk="1" fontAlgn="auto" latinLnBrk="0" hangingPunct="1">
              <a:lnSpc>
                <a:spcPct val="100000"/>
              </a:lnSpc>
              <a:spcBef>
                <a:spcPts val="0"/>
              </a:spcBef>
              <a:spcAft>
                <a:spcPts val="0"/>
              </a:spcAft>
              <a:buClrTx/>
              <a:buSzTx/>
              <a:buFontTx/>
              <a:buNone/>
              <a:tabLst/>
              <a:defRPr/>
            </a:pPr>
            <a:r>
              <a:rPr lang="en-US" i="0" baseline="0" noProof="0" dirty="0" smtClean="0"/>
              <a:t>This option is useful when you don’t want to render an </a:t>
            </a:r>
            <a:r>
              <a:rPr lang="en-US" i="0" dirty="0" smtClean="0"/>
              <a:t>HTML element as part of the output. </a:t>
            </a:r>
            <a:endParaRPr lang="en-US" i="0"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Extra Knowledge (Advanced):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Parser that understands Razor is itself a standalone assembly (</a:t>
            </a:r>
            <a:r>
              <a:rPr lang="en-US" dirty="0" smtClean="0"/>
              <a:t>System.Web.Razor.dll)</a:t>
            </a:r>
            <a:r>
              <a:rPr lang="en-US" baseline="0" dirty="0" smtClean="0"/>
              <a:t> which has no dependencies on ASP.NET which means you can use it to parse CSHTML/VBHTML files and produce C#/VB code in any .NET application.  </a:t>
            </a:r>
            <a:endParaRPr lang="en-US" dirty="0" smtClean="0"/>
          </a:p>
        </p:txBody>
      </p:sp>
      <p:sp>
        <p:nvSpPr>
          <p:cNvPr id="4" name="Slide Number Placeholder 3"/>
          <p:cNvSpPr>
            <a:spLocks noGrp="1"/>
          </p:cNvSpPr>
          <p:nvPr>
            <p:ph type="sldNum" sz="quarter" idx="10"/>
          </p:nvPr>
        </p:nvSpPr>
        <p:spPr/>
        <p:txBody>
          <a:bodyPr/>
          <a:lstStyle/>
          <a:p>
            <a:fld id="{D88053AA-761C-4194-BE5B-5E836C7C1428}" type="slidenum">
              <a:rPr lang="en-US" smtClean="0"/>
              <a:t>11</a:t>
            </a:fld>
            <a:endParaRPr lang="en-US"/>
          </a:p>
        </p:txBody>
      </p:sp>
    </p:spTree>
    <p:extLst>
      <p:ext uri="{BB962C8B-B14F-4D97-AF65-F5344CB8AC3E}">
        <p14:creationId xmlns:p14="http://schemas.microsoft.com/office/powerpoint/2010/main" val="706457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186508640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7791998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87752370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7434920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4638032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grpSp>
        <p:nvGrpSpPr>
          <p:cNvPr id="5" name="Group 4"/>
          <p:cNvGrpSpPr/>
          <p:nvPr userDrawn="1"/>
        </p:nvGrpSpPr>
        <p:grpSpPr>
          <a:xfrm>
            <a:off x="9264689" y="6225727"/>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7" name="Rectangle 6"/>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85711877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0925330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2742509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452635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50676033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6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7959219" y="1785258"/>
            <a:ext cx="2934543" cy="2933776"/>
            <a:chOff x="446088" y="3778250"/>
            <a:chExt cx="920750" cy="920750"/>
          </a:xfrm>
          <a:solidFill>
            <a:srgbClr val="FFFFFF"/>
          </a:solidFill>
        </p:grpSpPr>
        <p:sp>
          <p:nvSpPr>
            <p:cNvPr id="12" name="Freeform 29"/>
            <p:cNvSpPr>
              <a:spLocks noEditPoints="1"/>
            </p:cNvSpPr>
            <p:nvPr/>
          </p:nvSpPr>
          <p:spPr bwMode="black">
            <a:xfrm>
              <a:off x="446088" y="3778250"/>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89 h 518"/>
                <a:gd name="T20" fmla="*/ 289 w 518"/>
                <a:gd name="T21" fmla="*/ 482 h 518"/>
                <a:gd name="T22" fmla="*/ 228 w 518"/>
                <a:gd name="T23" fmla="*/ 482 h 518"/>
                <a:gd name="T24" fmla="*/ 36 w 518"/>
                <a:gd name="T25" fmla="*/ 289 h 518"/>
                <a:gd name="T26" fmla="*/ 36 w 518"/>
                <a:gd name="T27" fmla="*/ 228 h 518"/>
                <a:gd name="T28" fmla="*/ 228 w 518"/>
                <a:gd name="T29" fmla="*/ 36 h 518"/>
                <a:gd name="T30" fmla="*/ 290 w 518"/>
                <a:gd name="T31" fmla="*/ 36 h 518"/>
                <a:gd name="T32" fmla="*/ 482 w 518"/>
                <a:gd name="T33" fmla="*/ 228 h 518"/>
                <a:gd name="T34" fmla="*/ 482 w 518"/>
                <a:gd name="T35" fmla="*/ 289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89"/>
                  </a:moveTo>
                  <a:cubicBezTo>
                    <a:pt x="289" y="482"/>
                    <a:pt x="289" y="482"/>
                    <a:pt x="289" y="482"/>
                  </a:cubicBezTo>
                  <a:cubicBezTo>
                    <a:pt x="273" y="499"/>
                    <a:pt x="245" y="499"/>
                    <a:pt x="228" y="482"/>
                  </a:cubicBezTo>
                  <a:cubicBezTo>
                    <a:pt x="36" y="289"/>
                    <a:pt x="36" y="289"/>
                    <a:pt x="36" y="289"/>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8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30"/>
            <p:cNvSpPr>
              <a:spLocks noEditPoints="1"/>
            </p:cNvSpPr>
            <p:nvPr/>
          </p:nvSpPr>
          <p:spPr bwMode="black">
            <a:xfrm>
              <a:off x="514350" y="3844925"/>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79 w 442"/>
                <a:gd name="T19" fmla="*/ 255 h 442"/>
                <a:gd name="T20" fmla="*/ 207 w 442"/>
                <a:gd name="T21" fmla="*/ 277 h 442"/>
                <a:gd name="T22" fmla="*/ 184 w 442"/>
                <a:gd name="T23" fmla="*/ 294 h 442"/>
                <a:gd name="T24" fmla="*/ 199 w 442"/>
                <a:gd name="T25" fmla="*/ 311 h 442"/>
                <a:gd name="T26" fmla="*/ 221 w 442"/>
                <a:gd name="T27" fmla="*/ 325 h 442"/>
                <a:gd name="T28" fmla="*/ 241 w 442"/>
                <a:gd name="T29" fmla="*/ 367 h 442"/>
                <a:gd name="T30" fmla="*/ 241 w 442"/>
                <a:gd name="T31" fmla="*/ 371 h 442"/>
                <a:gd name="T32" fmla="*/ 241 w 442"/>
                <a:gd name="T33" fmla="*/ 381 h 442"/>
                <a:gd name="T34" fmla="*/ 199 w 442"/>
                <a:gd name="T35" fmla="*/ 381 h 442"/>
                <a:gd name="T36" fmla="*/ 199 w 442"/>
                <a:gd name="T37" fmla="*/ 369 h 442"/>
                <a:gd name="T38" fmla="*/ 199 w 442"/>
                <a:gd name="T39" fmla="*/ 367 h 442"/>
                <a:gd name="T40" fmla="*/ 200 w 442"/>
                <a:gd name="T41" fmla="*/ 367 h 442"/>
                <a:gd name="T42" fmla="*/ 194 w 442"/>
                <a:gd name="T43" fmla="*/ 358 h 442"/>
                <a:gd name="T44" fmla="*/ 184 w 442"/>
                <a:gd name="T45" fmla="*/ 351 h 442"/>
                <a:gd name="T46" fmla="*/ 156 w 442"/>
                <a:gd name="T47" fmla="*/ 333 h 442"/>
                <a:gd name="T48" fmla="*/ 140 w 442"/>
                <a:gd name="T49" fmla="*/ 296 h 442"/>
                <a:gd name="T50" fmla="*/ 140 w 442"/>
                <a:gd name="T51" fmla="*/ 292 h 442"/>
                <a:gd name="T52" fmla="*/ 156 w 442"/>
                <a:gd name="T53" fmla="*/ 258 h 442"/>
                <a:gd name="T54" fmla="*/ 186 w 442"/>
                <a:gd name="T55" fmla="*/ 242 h 442"/>
                <a:gd name="T56" fmla="*/ 188 w 442"/>
                <a:gd name="T57" fmla="*/ 241 h 442"/>
                <a:gd name="T58" fmla="*/ 231 w 442"/>
                <a:gd name="T59" fmla="*/ 233 h 442"/>
                <a:gd name="T60" fmla="*/ 249 w 442"/>
                <a:gd name="T61" fmla="*/ 221 h 442"/>
                <a:gd name="T62" fmla="*/ 218 w 442"/>
                <a:gd name="T63" fmla="*/ 194 h 442"/>
                <a:gd name="T64" fmla="*/ 198 w 442"/>
                <a:gd name="T65" fmla="*/ 152 h 442"/>
                <a:gd name="T66" fmla="*/ 199 w 442"/>
                <a:gd name="T67" fmla="*/ 145 h 442"/>
                <a:gd name="T68" fmla="*/ 160 w 442"/>
                <a:gd name="T69" fmla="*/ 145 h 442"/>
                <a:gd name="T70" fmla="*/ 160 w 442"/>
                <a:gd name="T71" fmla="*/ 145 h 442"/>
                <a:gd name="T72" fmla="*/ 152 w 442"/>
                <a:gd name="T73" fmla="*/ 138 h 442"/>
                <a:gd name="T74" fmla="*/ 153 w 442"/>
                <a:gd name="T75" fmla="*/ 134 h 442"/>
                <a:gd name="T76" fmla="*/ 221 w 442"/>
                <a:gd name="T77" fmla="*/ 42 h 442"/>
                <a:gd name="T78" fmla="*/ 292 w 442"/>
                <a:gd name="T79" fmla="*/ 133 h 442"/>
                <a:gd name="T80" fmla="*/ 292 w 442"/>
                <a:gd name="T81" fmla="*/ 133 h 442"/>
                <a:gd name="T82" fmla="*/ 294 w 442"/>
                <a:gd name="T83" fmla="*/ 138 h 442"/>
                <a:gd name="T84" fmla="*/ 286 w 442"/>
                <a:gd name="T85" fmla="*/ 145 h 442"/>
                <a:gd name="T86" fmla="*/ 286 w 442"/>
                <a:gd name="T87" fmla="*/ 145 h 442"/>
                <a:gd name="T88" fmla="*/ 241 w 442"/>
                <a:gd name="T89" fmla="*/ 145 h 442"/>
                <a:gd name="T90" fmla="*/ 240 w 442"/>
                <a:gd name="T91" fmla="*/ 152 h 442"/>
                <a:gd name="T92" fmla="*/ 243 w 442"/>
                <a:gd name="T93" fmla="*/ 160 h 442"/>
                <a:gd name="T94" fmla="*/ 248 w 442"/>
                <a:gd name="T95" fmla="*/ 163 h 442"/>
                <a:gd name="T96" fmla="*/ 249 w 442"/>
                <a:gd name="T97" fmla="*/ 163 h 442"/>
                <a:gd name="T98" fmla="*/ 251 w 442"/>
                <a:gd name="T99" fmla="*/ 164 h 442"/>
                <a:gd name="T100" fmla="*/ 278 w 442"/>
                <a:gd name="T101" fmla="*/ 179 h 442"/>
                <a:gd name="T102" fmla="*/ 295 w 442"/>
                <a:gd name="T103" fmla="*/ 211 h 442"/>
                <a:gd name="T104" fmla="*/ 296 w 442"/>
                <a:gd name="T105" fmla="*/ 220 h 442"/>
                <a:gd name="T106" fmla="*/ 279 w 442"/>
                <a:gd name="T107" fmla="*/ 25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79" y="255"/>
                  </a:moveTo>
                  <a:cubicBezTo>
                    <a:pt x="257" y="276"/>
                    <a:pt x="207" y="277"/>
                    <a:pt x="207" y="277"/>
                  </a:cubicBezTo>
                  <a:cubicBezTo>
                    <a:pt x="207" y="277"/>
                    <a:pt x="185" y="277"/>
                    <a:pt x="184" y="294"/>
                  </a:cubicBezTo>
                  <a:cubicBezTo>
                    <a:pt x="183" y="303"/>
                    <a:pt x="193" y="308"/>
                    <a:pt x="199" y="311"/>
                  </a:cubicBezTo>
                  <a:cubicBezTo>
                    <a:pt x="199" y="311"/>
                    <a:pt x="212" y="317"/>
                    <a:pt x="221" y="325"/>
                  </a:cubicBezTo>
                  <a:cubicBezTo>
                    <a:pt x="229" y="333"/>
                    <a:pt x="241" y="346"/>
                    <a:pt x="241" y="367"/>
                  </a:cubicBezTo>
                  <a:cubicBezTo>
                    <a:pt x="241" y="368"/>
                    <a:pt x="241" y="370"/>
                    <a:pt x="241" y="371"/>
                  </a:cubicBezTo>
                  <a:cubicBezTo>
                    <a:pt x="241" y="381"/>
                    <a:pt x="241" y="381"/>
                    <a:pt x="241" y="381"/>
                  </a:cubicBezTo>
                  <a:cubicBezTo>
                    <a:pt x="199" y="381"/>
                    <a:pt x="199" y="381"/>
                    <a:pt x="199" y="381"/>
                  </a:cubicBezTo>
                  <a:cubicBezTo>
                    <a:pt x="199" y="369"/>
                    <a:pt x="199" y="369"/>
                    <a:pt x="199" y="369"/>
                  </a:cubicBezTo>
                  <a:cubicBezTo>
                    <a:pt x="199" y="367"/>
                    <a:pt x="199" y="367"/>
                    <a:pt x="199" y="367"/>
                  </a:cubicBezTo>
                  <a:cubicBezTo>
                    <a:pt x="199" y="367"/>
                    <a:pt x="200" y="367"/>
                    <a:pt x="200" y="367"/>
                  </a:cubicBezTo>
                  <a:cubicBezTo>
                    <a:pt x="200" y="366"/>
                    <a:pt x="198" y="362"/>
                    <a:pt x="194" y="358"/>
                  </a:cubicBezTo>
                  <a:cubicBezTo>
                    <a:pt x="190" y="354"/>
                    <a:pt x="186" y="352"/>
                    <a:pt x="184" y="351"/>
                  </a:cubicBezTo>
                  <a:cubicBezTo>
                    <a:pt x="174" y="347"/>
                    <a:pt x="165" y="341"/>
                    <a:pt x="156" y="333"/>
                  </a:cubicBezTo>
                  <a:cubicBezTo>
                    <a:pt x="147" y="324"/>
                    <a:pt x="140" y="311"/>
                    <a:pt x="140" y="296"/>
                  </a:cubicBezTo>
                  <a:cubicBezTo>
                    <a:pt x="140" y="294"/>
                    <a:pt x="140" y="293"/>
                    <a:pt x="140" y="292"/>
                  </a:cubicBezTo>
                  <a:cubicBezTo>
                    <a:pt x="141" y="279"/>
                    <a:pt x="147" y="266"/>
                    <a:pt x="156" y="258"/>
                  </a:cubicBezTo>
                  <a:cubicBezTo>
                    <a:pt x="165" y="250"/>
                    <a:pt x="176" y="245"/>
                    <a:pt x="186" y="242"/>
                  </a:cubicBezTo>
                  <a:cubicBezTo>
                    <a:pt x="188" y="241"/>
                    <a:pt x="188" y="241"/>
                    <a:pt x="188" y="241"/>
                  </a:cubicBezTo>
                  <a:cubicBezTo>
                    <a:pt x="231" y="233"/>
                    <a:pt x="231" y="233"/>
                    <a:pt x="231" y="233"/>
                  </a:cubicBezTo>
                  <a:cubicBezTo>
                    <a:pt x="231" y="233"/>
                    <a:pt x="245" y="231"/>
                    <a:pt x="249" y="221"/>
                  </a:cubicBezTo>
                  <a:cubicBezTo>
                    <a:pt x="254" y="206"/>
                    <a:pt x="225" y="200"/>
                    <a:pt x="218" y="194"/>
                  </a:cubicBezTo>
                  <a:cubicBezTo>
                    <a:pt x="208" y="187"/>
                    <a:pt x="198" y="171"/>
                    <a:pt x="198" y="152"/>
                  </a:cubicBezTo>
                  <a:cubicBezTo>
                    <a:pt x="198" y="150"/>
                    <a:pt x="198" y="147"/>
                    <a:pt x="199" y="145"/>
                  </a:cubicBezTo>
                  <a:cubicBezTo>
                    <a:pt x="160" y="145"/>
                    <a:pt x="160" y="145"/>
                    <a:pt x="160" y="145"/>
                  </a:cubicBezTo>
                  <a:cubicBezTo>
                    <a:pt x="160" y="145"/>
                    <a:pt x="160" y="145"/>
                    <a:pt x="160" y="145"/>
                  </a:cubicBezTo>
                  <a:cubicBezTo>
                    <a:pt x="156" y="145"/>
                    <a:pt x="152" y="142"/>
                    <a:pt x="152" y="138"/>
                  </a:cubicBezTo>
                  <a:cubicBezTo>
                    <a:pt x="152" y="136"/>
                    <a:pt x="153" y="135"/>
                    <a:pt x="153" y="134"/>
                  </a:cubicBezTo>
                  <a:cubicBezTo>
                    <a:pt x="221" y="42"/>
                    <a:pt x="221" y="42"/>
                    <a:pt x="221" y="42"/>
                  </a:cubicBezTo>
                  <a:cubicBezTo>
                    <a:pt x="292" y="133"/>
                    <a:pt x="292" y="133"/>
                    <a:pt x="292" y="133"/>
                  </a:cubicBezTo>
                  <a:cubicBezTo>
                    <a:pt x="292" y="133"/>
                    <a:pt x="292" y="133"/>
                    <a:pt x="292" y="133"/>
                  </a:cubicBezTo>
                  <a:cubicBezTo>
                    <a:pt x="293" y="134"/>
                    <a:pt x="294" y="136"/>
                    <a:pt x="294" y="138"/>
                  </a:cubicBezTo>
                  <a:cubicBezTo>
                    <a:pt x="294" y="142"/>
                    <a:pt x="290" y="145"/>
                    <a:pt x="286" y="145"/>
                  </a:cubicBezTo>
                  <a:cubicBezTo>
                    <a:pt x="286" y="145"/>
                    <a:pt x="286" y="145"/>
                    <a:pt x="286" y="145"/>
                  </a:cubicBezTo>
                  <a:cubicBezTo>
                    <a:pt x="241" y="145"/>
                    <a:pt x="241" y="145"/>
                    <a:pt x="241" y="145"/>
                  </a:cubicBezTo>
                  <a:cubicBezTo>
                    <a:pt x="240" y="148"/>
                    <a:pt x="240" y="150"/>
                    <a:pt x="240" y="152"/>
                  </a:cubicBezTo>
                  <a:cubicBezTo>
                    <a:pt x="240" y="158"/>
                    <a:pt x="242" y="159"/>
                    <a:pt x="243" y="160"/>
                  </a:cubicBezTo>
                  <a:cubicBezTo>
                    <a:pt x="245" y="162"/>
                    <a:pt x="247" y="163"/>
                    <a:pt x="248" y="163"/>
                  </a:cubicBezTo>
                  <a:cubicBezTo>
                    <a:pt x="249" y="163"/>
                    <a:pt x="249" y="163"/>
                    <a:pt x="249" y="163"/>
                  </a:cubicBezTo>
                  <a:cubicBezTo>
                    <a:pt x="251" y="164"/>
                    <a:pt x="251" y="164"/>
                    <a:pt x="251" y="164"/>
                  </a:cubicBezTo>
                  <a:cubicBezTo>
                    <a:pt x="260" y="168"/>
                    <a:pt x="269" y="171"/>
                    <a:pt x="278" y="179"/>
                  </a:cubicBezTo>
                  <a:cubicBezTo>
                    <a:pt x="286" y="187"/>
                    <a:pt x="293" y="198"/>
                    <a:pt x="295" y="211"/>
                  </a:cubicBezTo>
                  <a:cubicBezTo>
                    <a:pt x="296" y="214"/>
                    <a:pt x="296" y="217"/>
                    <a:pt x="296" y="220"/>
                  </a:cubicBezTo>
                  <a:cubicBezTo>
                    <a:pt x="296" y="236"/>
                    <a:pt x="288" y="247"/>
                    <a:pt x="279" y="25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88076842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1380375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569200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778797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75537990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78874476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7147941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477224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8936276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326133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539766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1340540"/>
      </p:ext>
    </p:extLst>
  </p:cSld>
  <p:clrMap bg1="lt1" tx1="dk1" bg2="lt2" tx2="dk2" accent1="accent1" accent2="accent2" accent3="accent3" accent4="accent4" accent5="accent5" accent6="accent6" hlink="hlink" folHlink="folHlink"/>
  <p:sldLayoutIdLst>
    <p:sldLayoutId id="2147483797"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it.ly/scale-sessio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err="1">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1160586"/>
            <a:ext cx="12188825" cy="569741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What’s Different?</a:t>
            </a:r>
            <a:endParaRPr 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333" y="4776349"/>
            <a:ext cx="8162925" cy="1695450"/>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6878505" y="1318187"/>
            <a:ext cx="3299753" cy="3299753"/>
            <a:chOff x="5256211" y="1266238"/>
            <a:chExt cx="3299753" cy="3299753"/>
          </a:xfrm>
        </p:grpSpPr>
        <p:sp>
          <p:nvSpPr>
            <p:cNvPr id="10" name="Rectangle 9"/>
            <p:cNvSpPr/>
            <p:nvPr/>
          </p:nvSpPr>
          <p:spPr>
            <a:xfrm>
              <a:off x="5256211" y="1266238"/>
              <a:ext cx="3299753" cy="32997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555" t="10555"/>
            <a:stretch/>
          </p:blipFill>
          <p:spPr bwMode="auto">
            <a:xfrm>
              <a:off x="5373441" y="1383469"/>
              <a:ext cx="3027362" cy="3067050"/>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5333" y="1312765"/>
            <a:ext cx="330517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052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430927"/>
            <a:ext cx="12188825" cy="160043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158338"/>
            <a:ext cx="12188825" cy="116633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Two Approaches for Configuration</a:t>
            </a:r>
            <a:endParaRPr lang="en-US" sz="4800" dirty="0"/>
          </a:p>
        </p:txBody>
      </p:sp>
      <p:sp>
        <p:nvSpPr>
          <p:cNvPr id="5" name="TextBox 4"/>
          <p:cNvSpPr txBox="1"/>
          <p:nvPr/>
        </p:nvSpPr>
        <p:spPr>
          <a:xfrm>
            <a:off x="4617157" y="1155118"/>
            <a:ext cx="6724760" cy="1169551"/>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endParaRPr lang="en-US" sz="1400" dirty="0" smtClean="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appSettings</a:t>
            </a:r>
            <a:r>
              <a:rPr lang="en-US" sz="1400" dirty="0" smtClean="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&lt;</a:t>
            </a:r>
            <a:r>
              <a:rPr lang="en-US" sz="1400" dirty="0">
                <a:solidFill>
                  <a:schemeClr val="lt1">
                    <a:alpha val="99000"/>
                  </a:schemeClr>
                </a:solidFill>
                <a:latin typeface="Consolas" pitchFamily="49" charset="0"/>
                <a:cs typeface="Consolas" pitchFamily="49" charset="0"/>
              </a:rPr>
              <a:t>add key="</a:t>
            </a:r>
            <a:r>
              <a:rPr lang="en-US" sz="1400" dirty="0" err="1">
                <a:solidFill>
                  <a:schemeClr val="lt1">
                    <a:alpha val="99000"/>
                  </a:schemeClr>
                </a:solidFill>
                <a:latin typeface="Consolas" pitchFamily="49" charset="0"/>
                <a:cs typeface="Consolas" pitchFamily="49" charset="0"/>
              </a:rPr>
              <a:t>MyWebAppAppSetting</a:t>
            </a:r>
            <a:r>
              <a:rPr lang="en-US" sz="1400" dirty="0">
                <a:solidFill>
                  <a:schemeClr val="lt1">
                    <a:alpha val="99000"/>
                  </a:schemeClr>
                </a:solidFill>
                <a:latin typeface="Consolas" pitchFamily="49" charset="0"/>
                <a:cs typeface="Consolas" pitchFamily="49" charset="0"/>
              </a:rPr>
              <a:t>" value="Hello from Site </a:t>
            </a:r>
            <a:r>
              <a:rPr lang="en-US" sz="1400" dirty="0" err="1">
                <a:solidFill>
                  <a:schemeClr val="lt1">
                    <a:alpha val="99000"/>
                  </a:schemeClr>
                </a:solidFill>
                <a:latin typeface="Consolas" pitchFamily="49" charset="0"/>
                <a:cs typeface="Consolas" pitchFamily="49" charset="0"/>
              </a:rPr>
              <a:t>Config</a:t>
            </a:r>
            <a:r>
              <a:rPr lang="en-US" sz="1400" dirty="0">
                <a:solidFill>
                  <a:schemeClr val="lt1">
                    <a:alpha val="99000"/>
                  </a:schemeClr>
                </a:solidFill>
                <a:latin typeface="Consolas" pitchFamily="49" charset="0"/>
                <a:cs typeface="Consolas" pitchFamily="49" charset="0"/>
              </a:rPr>
              <a:t>!"/&gt;</a:t>
            </a:r>
          </a:p>
          <a:p>
            <a:r>
              <a:rPr lang="en-US" sz="1400" dirty="0" smtClean="0">
                <a:solidFill>
                  <a:schemeClr val="lt1">
                    <a:alpha val="99000"/>
                  </a:schemeClr>
                </a:solidFill>
                <a:latin typeface="Consolas" pitchFamily="49" charset="0"/>
                <a:cs typeface="Consolas" pitchFamily="49" charset="0"/>
              </a:rPr>
              <a:t>&lt;/</a:t>
            </a:r>
            <a:r>
              <a:rPr lang="en-US" sz="1400" dirty="0" err="1">
                <a:solidFill>
                  <a:schemeClr val="lt1">
                    <a:alpha val="99000"/>
                  </a:schemeClr>
                </a:solidFill>
                <a:latin typeface="Consolas" pitchFamily="49" charset="0"/>
                <a:cs typeface="Consolas" pitchFamily="49" charset="0"/>
              </a:rPr>
              <a:t>appSettings</a:t>
            </a:r>
            <a:r>
              <a:rPr lang="en-US" sz="1400" dirty="0" smtClean="0">
                <a:solidFill>
                  <a:schemeClr val="lt1">
                    <a:alpha val="99000"/>
                  </a:schemeClr>
                </a:solidFill>
                <a:latin typeface="Consolas" pitchFamily="49" charset="0"/>
                <a:cs typeface="Consolas" pitchFamily="49" charset="0"/>
              </a:rPr>
              <a:t>&gt;</a:t>
            </a:r>
          </a:p>
          <a:p>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158338"/>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Web Site</a:t>
            </a:r>
            <a:endParaRPr lang="en-US" sz="4000" dirty="0">
              <a:solidFill>
                <a:schemeClr val="accent2">
                  <a:alpha val="99000"/>
                </a:schemeClr>
              </a:solidFill>
              <a:latin typeface="Segoe UI Light" pitchFamily="34" charset="0"/>
            </a:endParaRPr>
          </a:p>
          <a:p>
            <a:r>
              <a:rPr lang="en-US" dirty="0" err="1" smtClean="0">
                <a:solidFill>
                  <a:schemeClr val="tx2">
                    <a:alpha val="99000"/>
                  </a:schemeClr>
                </a:solidFill>
                <a:latin typeface="Segoe UI Light" pitchFamily="34" charset="0"/>
              </a:rPr>
              <a:t>Web.config</a:t>
            </a:r>
            <a:endParaRPr lang="en-US" dirty="0">
              <a:solidFill>
                <a:schemeClr val="tx2">
                  <a:alpha val="99000"/>
                </a:schemeClr>
              </a:solidFill>
              <a:latin typeface="Segoe UI Light" pitchFamily="34" charset="0"/>
            </a:endParaRPr>
          </a:p>
        </p:txBody>
      </p:sp>
      <p:sp>
        <p:nvSpPr>
          <p:cNvPr id="9" name="TextBox 8"/>
          <p:cNvSpPr txBox="1"/>
          <p:nvPr/>
        </p:nvSpPr>
        <p:spPr>
          <a:xfrm>
            <a:off x="4617157" y="2430926"/>
            <a:ext cx="6724759" cy="160043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&lt;Role name="</a:t>
            </a:r>
            <a:r>
              <a:rPr lang="en-US" sz="1400" dirty="0" err="1">
                <a:solidFill>
                  <a:schemeClr val="lt1">
                    <a:alpha val="99000"/>
                  </a:schemeClr>
                </a:solidFill>
                <a:latin typeface="Consolas" pitchFamily="49" charset="0"/>
                <a:cs typeface="Consolas" pitchFamily="49" charset="0"/>
              </a:rPr>
              <a:t>DeployingMVCAppsToAzure</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&lt;Instances count="1" /&gt;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ConfigurationSettings</a:t>
            </a:r>
            <a:r>
              <a:rPr lang="en-US" sz="1400" dirty="0" smtClean="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&lt;</a:t>
            </a:r>
            <a:r>
              <a:rPr lang="en-US" sz="1400" dirty="0">
                <a:solidFill>
                  <a:schemeClr val="lt1">
                    <a:alpha val="99000"/>
                  </a:schemeClr>
                </a:solidFill>
                <a:latin typeface="Consolas" pitchFamily="49" charset="0"/>
                <a:cs typeface="Consolas" pitchFamily="49" charset="0"/>
              </a:rPr>
              <a:t>Setting </a:t>
            </a:r>
            <a:r>
              <a:rPr lang="en-US" sz="1400" dirty="0" smtClean="0">
                <a:solidFill>
                  <a:schemeClr val="lt1">
                    <a:alpha val="99000"/>
                  </a:schemeClr>
                </a:solidFill>
                <a:latin typeface="Consolas" pitchFamily="49" charset="0"/>
                <a:cs typeface="Consolas" pitchFamily="49" charset="0"/>
              </a:rPr>
              <a:t>name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MyAzureRoleAppSetting</a:t>
            </a:r>
            <a:r>
              <a:rPr lang="en-US" sz="1400" dirty="0">
                <a:solidFill>
                  <a:schemeClr val="lt1">
                    <a:alpha val="99000"/>
                  </a:schemeClr>
                </a:solidFill>
                <a:latin typeface="Consolas" pitchFamily="49" charset="0"/>
                <a:cs typeface="Consolas" pitchFamily="49" charset="0"/>
              </a:rPr>
              <a:t>" </a:t>
            </a:r>
            <a:endParaRPr lang="en-US" sz="1400" dirty="0" smtClean="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value</a:t>
            </a:r>
            <a:r>
              <a:rPr lang="en-US" sz="1400" dirty="0">
                <a:solidFill>
                  <a:schemeClr val="lt1">
                    <a:alpha val="99000"/>
                  </a:schemeClr>
                </a:solidFill>
                <a:latin typeface="Consolas" pitchFamily="49" charset="0"/>
                <a:cs typeface="Consolas" pitchFamily="49" charset="0"/>
              </a:rPr>
              <a:t>="Hello from Windows Azure </a:t>
            </a:r>
            <a:r>
              <a:rPr lang="en-US" sz="1400" dirty="0" err="1">
                <a:solidFill>
                  <a:schemeClr val="lt1">
                    <a:alpha val="99000"/>
                  </a:schemeClr>
                </a:solidFill>
                <a:latin typeface="Consolas" pitchFamily="49" charset="0"/>
                <a:cs typeface="Consolas" pitchFamily="49" charset="0"/>
              </a:rPr>
              <a:t>Config</a:t>
            </a:r>
            <a:r>
              <a:rPr lang="en-US" sz="1400" dirty="0">
                <a:solidFill>
                  <a:schemeClr val="lt1">
                    <a:alpha val="99000"/>
                  </a:schemeClr>
                </a:solidFill>
                <a:latin typeface="Consolas" pitchFamily="49" charset="0"/>
                <a:cs typeface="Consolas" pitchFamily="49" charset="0"/>
              </a:rPr>
              <a:t>!" /&gt;</a:t>
            </a:r>
          </a:p>
          <a:p>
            <a:r>
              <a:rPr lang="en-US" sz="1400" dirty="0">
                <a:solidFill>
                  <a:schemeClr val="lt1">
                    <a:alpha val="99000"/>
                  </a:schemeClr>
                </a:solidFill>
                <a:latin typeface="Consolas" pitchFamily="49" charset="0"/>
                <a:cs typeface="Consolas" pitchFamily="49" charset="0"/>
              </a:rPr>
              <a:t>	&lt;/</a:t>
            </a:r>
            <a:r>
              <a:rPr lang="en-US" sz="1400" dirty="0" err="1">
                <a:solidFill>
                  <a:schemeClr val="lt1">
                    <a:alpha val="99000"/>
                  </a:schemeClr>
                </a:solidFill>
                <a:latin typeface="Consolas" pitchFamily="49" charset="0"/>
                <a:cs typeface="Consolas" pitchFamily="49" charset="0"/>
              </a:rPr>
              <a:t>ConfigurationSettings</a:t>
            </a:r>
            <a:r>
              <a:rPr lang="en-US" sz="1400" dirty="0">
                <a:solidFill>
                  <a:schemeClr val="lt1">
                    <a:alpha val="99000"/>
                  </a:schemeClr>
                </a:solidFill>
                <a:latin typeface="Consolas" pitchFamily="49" charset="0"/>
                <a:cs typeface="Consolas" pitchFamily="49" charset="0"/>
              </a:rPr>
              <a:t>&gt;</a:t>
            </a:r>
          </a:p>
          <a:p>
            <a:r>
              <a:rPr lang="en-US" sz="1400" dirty="0">
                <a:solidFill>
                  <a:schemeClr val="lt1">
                    <a:alpha val="99000"/>
                  </a:schemeClr>
                </a:solidFill>
                <a:latin typeface="Consolas" pitchFamily="49" charset="0"/>
                <a:cs typeface="Consolas" pitchFamily="49" charset="0"/>
              </a:rPr>
              <a:t>&lt;/Role&gt;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430926"/>
            <a:ext cx="3585790"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Web Role</a:t>
            </a:r>
            <a:endParaRPr lang="en-US" sz="4000" dirty="0">
              <a:solidFill>
                <a:schemeClr val="accent2">
                  <a:alpha val="99000"/>
                </a:schemeClr>
              </a:solidFill>
              <a:latin typeface="Segoe UI Light" pitchFamily="34" charset="0"/>
            </a:endParaRPr>
          </a:p>
          <a:p>
            <a:r>
              <a:rPr lang="en-US" dirty="0" err="1" smtClean="0">
                <a:solidFill>
                  <a:schemeClr val="tx2">
                    <a:alpha val="99000"/>
                  </a:schemeClr>
                </a:solidFill>
                <a:latin typeface="Segoe UI Light" pitchFamily="34" charset="0"/>
              </a:rPr>
              <a:t>ServiceConfiguration.cscfg</a:t>
            </a:r>
            <a:endParaRPr lang="en-US" dirty="0" smtClean="0">
              <a:solidFill>
                <a:schemeClr val="tx2">
                  <a:alpha val="99000"/>
                </a:schemeClr>
              </a:solidFill>
              <a:latin typeface="Segoe UI Light" pitchFamily="34" charset="0"/>
            </a:endParaRPr>
          </a:p>
        </p:txBody>
      </p:sp>
    </p:spTree>
    <p:extLst>
      <p:ext uri="{BB962C8B-B14F-4D97-AF65-F5344CB8AC3E}">
        <p14:creationId xmlns:p14="http://schemas.microsoft.com/office/powerpoint/2010/main" val="110435591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 y="2588973"/>
            <a:ext cx="12188825" cy="1600438"/>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0" y="1090604"/>
            <a:ext cx="12188825" cy="1381775"/>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Title 2"/>
          <p:cNvSpPr>
            <a:spLocks noGrp="1"/>
          </p:cNvSpPr>
          <p:nvPr>
            <p:ph type="title"/>
          </p:nvPr>
        </p:nvSpPr>
        <p:spPr>
          <a:xfrm>
            <a:off x="519112" y="228600"/>
            <a:ext cx="11149013" cy="664797"/>
          </a:xfrm>
        </p:spPr>
        <p:txBody>
          <a:bodyPr/>
          <a:lstStyle/>
          <a:p>
            <a:r>
              <a:rPr lang="en-US" sz="4800" dirty="0" smtClean="0"/>
              <a:t>Two Approaches for Configuration</a:t>
            </a:r>
            <a:endParaRPr lang="en-US" sz="4800" dirty="0"/>
          </a:p>
        </p:txBody>
      </p:sp>
      <p:sp>
        <p:nvSpPr>
          <p:cNvPr id="5" name="TextBox 4"/>
          <p:cNvSpPr txBox="1"/>
          <p:nvPr/>
        </p:nvSpPr>
        <p:spPr>
          <a:xfrm>
            <a:off x="4617156" y="1087384"/>
            <a:ext cx="7112000" cy="1384995"/>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ActionResult</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WebAppSetting</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ViewBag.Message</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a:r>
            <a:br>
              <a:rPr lang="en-US" sz="1400" dirty="0" smtClean="0">
                <a:solidFill>
                  <a:schemeClr val="lt1">
                    <a:alpha val="99000"/>
                  </a:schemeClr>
                </a:solidFill>
                <a:latin typeface="Consolas" pitchFamily="49" charset="0"/>
                <a:cs typeface="Consolas" pitchFamily="49" charset="0"/>
              </a:rPr>
            </a:b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ConfigurationManager.AppSettings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MyWebAppAppSetting</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return </a:t>
            </a:r>
            <a:r>
              <a:rPr lang="en-US" sz="1400" dirty="0">
                <a:solidFill>
                  <a:schemeClr val="lt1">
                    <a:alpha val="99000"/>
                  </a:schemeClr>
                </a:solidFill>
                <a:latin typeface="Consolas" pitchFamily="49" charset="0"/>
                <a:cs typeface="Consolas" pitchFamily="49" charset="0"/>
              </a:rPr>
              <a:t>View();</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8" name="Rectangle 7"/>
          <p:cNvSpPr/>
          <p:nvPr/>
        </p:nvSpPr>
        <p:spPr>
          <a:xfrm>
            <a:off x="433839" y="1090604"/>
            <a:ext cx="2167838"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Web Site</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App Settings</a:t>
            </a:r>
            <a:endParaRPr lang="en-US" dirty="0">
              <a:solidFill>
                <a:schemeClr val="tx2">
                  <a:alpha val="99000"/>
                </a:schemeClr>
              </a:solidFill>
              <a:latin typeface="Segoe UI Light" pitchFamily="34" charset="0"/>
            </a:endParaRPr>
          </a:p>
        </p:txBody>
      </p:sp>
      <p:sp>
        <p:nvSpPr>
          <p:cNvPr id="9" name="TextBox 8"/>
          <p:cNvSpPr txBox="1"/>
          <p:nvPr/>
        </p:nvSpPr>
        <p:spPr>
          <a:xfrm>
            <a:off x="4617157" y="2588972"/>
            <a:ext cx="7111999" cy="160043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a:solidFill>
                  <a:schemeClr val="lt1">
                    <a:alpha val="99000"/>
                  </a:schemeClr>
                </a:solidFill>
                <a:latin typeface="Consolas" pitchFamily="49" charset="0"/>
                <a:cs typeface="Consolas" pitchFamily="49" charset="0"/>
              </a:rPr>
              <a:t>public </a:t>
            </a:r>
            <a:r>
              <a:rPr lang="en-US" sz="1400" dirty="0" err="1">
                <a:solidFill>
                  <a:schemeClr val="lt1">
                    <a:alpha val="99000"/>
                  </a:schemeClr>
                </a:solidFill>
                <a:latin typeface="Consolas" pitchFamily="49" charset="0"/>
                <a:cs typeface="Consolas" pitchFamily="49" charset="0"/>
              </a:rPr>
              <a:t>ActionResult</a:t>
            </a:r>
            <a:r>
              <a:rPr lang="en-US" sz="1400" dirty="0">
                <a:solidFill>
                  <a:schemeClr val="lt1">
                    <a:alpha val="99000"/>
                  </a:schemeClr>
                </a:solidFill>
                <a:latin typeface="Consolas" pitchFamily="49" charset="0"/>
                <a:cs typeface="Consolas" pitchFamily="49" charset="0"/>
              </a:rPr>
              <a:t> </a:t>
            </a:r>
            <a:r>
              <a:rPr lang="en-US" sz="1400" dirty="0" err="1">
                <a:solidFill>
                  <a:schemeClr val="lt1">
                    <a:alpha val="99000"/>
                  </a:schemeClr>
                </a:solidFill>
                <a:latin typeface="Consolas" pitchFamily="49" charset="0"/>
                <a:cs typeface="Consolas" pitchFamily="49" charset="0"/>
              </a:rPr>
              <a:t>WindowsAzureAppSetting</a:t>
            </a:r>
            <a:r>
              <a:rPr lang="en-US" sz="1400" dirty="0">
                <a:solidFill>
                  <a:schemeClr val="lt1">
                    <a:alpha val="99000"/>
                  </a:schemeClr>
                </a:solidFill>
                <a:latin typeface="Consolas" pitchFamily="49" charset="0"/>
                <a:cs typeface="Consolas" pitchFamily="49" charset="0"/>
              </a:rPr>
              <a:t>()</a:t>
            </a:r>
          </a:p>
          <a:p>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ViewBag.Message</a:t>
            </a:r>
            <a:r>
              <a:rPr lang="en-US" sz="1400" dirty="0" smtClean="0">
                <a:solidFill>
                  <a:schemeClr val="lt1">
                    <a:alpha val="99000"/>
                  </a:schemeClr>
                </a:solidFill>
                <a:latin typeface="Consolas" pitchFamily="49" charset="0"/>
                <a:cs typeface="Consolas" pitchFamily="49" charset="0"/>
              </a:rPr>
              <a:t> = </a:t>
            </a: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RoleEnvironment</a:t>
            </a:r>
            <a:endParaRPr lang="en-US" sz="1400" dirty="0" smtClean="0">
              <a:solidFill>
                <a:schemeClr val="lt1">
                  <a:alpha val="99000"/>
                </a:schemeClr>
              </a:solidFill>
              <a:latin typeface="Consolas" pitchFamily="49" charset="0"/>
              <a:cs typeface="Consolas" pitchFamily="49" charset="0"/>
            </a:endParaRPr>
          </a:p>
          <a:p>
            <a:r>
              <a:rPr lang="en-US" sz="1400" dirty="0">
                <a:solidFill>
                  <a:schemeClr val="lt1">
                    <a:alpha val="99000"/>
                  </a:schemeClr>
                </a:solidFill>
                <a:latin typeface="Consolas" pitchFamily="49" charset="0"/>
                <a:cs typeface="Consolas" pitchFamily="49" charset="0"/>
              </a:rPr>
              <a:t> </a:t>
            </a:r>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GetConfigurationSettingValue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MyAzureRoleAppSetting</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return </a:t>
            </a:r>
            <a:r>
              <a:rPr lang="en-US" sz="1400" dirty="0">
                <a:solidFill>
                  <a:schemeClr val="lt1">
                    <a:alpha val="99000"/>
                  </a:schemeClr>
                </a:solidFill>
                <a:latin typeface="Consolas" pitchFamily="49" charset="0"/>
                <a:cs typeface="Consolas" pitchFamily="49" charset="0"/>
              </a:rPr>
              <a:t>View();</a:t>
            </a:r>
          </a:p>
          <a:p>
            <a:r>
              <a:rPr lang="en-US" sz="1400" dirty="0">
                <a:solidFill>
                  <a:schemeClr val="lt1">
                    <a:alpha val="99000"/>
                  </a:schemeClr>
                </a:solidFill>
                <a:latin typeface="Consolas" pitchFamily="49" charset="0"/>
                <a:cs typeface="Consolas" pitchFamily="49" charset="0"/>
              </a:rPr>
              <a:t>}</a:t>
            </a:r>
            <a:endParaRPr lang="en-US" sz="1400" dirty="0" smtClean="0">
              <a:solidFill>
                <a:schemeClr val="lt1">
                  <a:alpha val="99000"/>
                </a:schemeClr>
              </a:solidFill>
              <a:latin typeface="Consolas" pitchFamily="49" charset="0"/>
              <a:cs typeface="Consolas" pitchFamily="49" charset="0"/>
            </a:endParaRPr>
          </a:p>
        </p:txBody>
      </p:sp>
      <p:sp>
        <p:nvSpPr>
          <p:cNvPr id="10" name="Rectangle 9"/>
          <p:cNvSpPr/>
          <p:nvPr/>
        </p:nvSpPr>
        <p:spPr>
          <a:xfrm>
            <a:off x="433838" y="2588972"/>
            <a:ext cx="3463064"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Web Role</a:t>
            </a:r>
            <a:endParaRPr lang="en-US" sz="4000" dirty="0">
              <a:solidFill>
                <a:schemeClr val="accent2">
                  <a:alpha val="99000"/>
                </a:schemeClr>
              </a:solidFill>
              <a:latin typeface="Segoe UI Light" pitchFamily="34" charset="0"/>
            </a:endParaRPr>
          </a:p>
          <a:p>
            <a:r>
              <a:rPr lang="en-US" dirty="0" err="1" smtClean="0">
                <a:solidFill>
                  <a:schemeClr val="tx2">
                    <a:alpha val="99000"/>
                  </a:schemeClr>
                </a:solidFill>
                <a:latin typeface="Segoe UI Light" pitchFamily="34" charset="0"/>
              </a:rPr>
              <a:t>RoleEnvironment</a:t>
            </a:r>
            <a:r>
              <a:rPr lang="en-US" dirty="0" smtClean="0">
                <a:solidFill>
                  <a:schemeClr val="tx2">
                    <a:alpha val="99000"/>
                  </a:schemeClr>
                </a:solidFill>
                <a:latin typeface="Segoe UI Light" pitchFamily="34" charset="0"/>
              </a:rPr>
              <a:t> Settings</a:t>
            </a:r>
          </a:p>
        </p:txBody>
      </p:sp>
      <p:sp>
        <p:nvSpPr>
          <p:cNvPr id="11" name="Rectangle 10"/>
          <p:cNvSpPr/>
          <p:nvPr/>
        </p:nvSpPr>
        <p:spPr bwMode="auto">
          <a:xfrm>
            <a:off x="0" y="4265368"/>
            <a:ext cx="12188825" cy="1600439"/>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TextBox 11"/>
          <p:cNvSpPr txBox="1"/>
          <p:nvPr/>
        </p:nvSpPr>
        <p:spPr>
          <a:xfrm>
            <a:off x="4617156" y="4265369"/>
            <a:ext cx="7111999" cy="1600438"/>
          </a:xfrm>
          <a:prstGeom prst="rect">
            <a:avLst/>
          </a:prstGeom>
          <a:solidFill>
            <a:schemeClr val="accent6"/>
          </a:solidFill>
          <a:ln>
            <a:noFill/>
          </a:ln>
          <a:effectLst/>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sz="1400" dirty="0" smtClean="0">
                <a:solidFill>
                  <a:schemeClr val="lt1">
                    <a:alpha val="99000"/>
                  </a:schemeClr>
                </a:solidFill>
                <a:latin typeface="Consolas" pitchFamily="49" charset="0"/>
                <a:cs typeface="Consolas" pitchFamily="49" charset="0"/>
              </a:rPr>
              <a:t>if</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RoleEnvironment.IsAvailable</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ViewBag.Message</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 </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ConfigurationManager.AppSettings</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MyWebAppAppSetting</a:t>
            </a:r>
            <a:r>
              <a:rPr lang="en-US" sz="1400" dirty="0">
                <a:solidFill>
                  <a:schemeClr val="lt1">
                    <a:alpha val="99000"/>
                  </a:schemeClr>
                </a:solidFill>
                <a:latin typeface="Consolas" pitchFamily="49" charset="0"/>
                <a:cs typeface="Consolas" pitchFamily="49" charset="0"/>
              </a:rPr>
              <a:t>"];</a:t>
            </a:r>
          </a:p>
          <a:p>
            <a:r>
              <a:rPr lang="en-US" sz="1400" dirty="0" smtClean="0">
                <a:solidFill>
                  <a:schemeClr val="lt1">
                    <a:alpha val="99000"/>
                  </a:schemeClr>
                </a:solidFill>
                <a:latin typeface="Consolas" pitchFamily="49" charset="0"/>
                <a:cs typeface="Consolas" pitchFamily="49" charset="0"/>
              </a:rPr>
              <a:t>else</a:t>
            </a:r>
            <a:endParaRPr lang="en-US" sz="1400" dirty="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ViewBag.Message</a:t>
            </a:r>
            <a:r>
              <a:rPr lang="en-US" sz="1400" dirty="0" smtClean="0">
                <a:solidFill>
                  <a:schemeClr val="lt1">
                    <a:alpha val="99000"/>
                  </a:schemeClr>
                </a:solidFill>
                <a:latin typeface="Consolas" pitchFamily="49" charset="0"/>
                <a:cs typeface="Consolas" pitchFamily="49" charset="0"/>
              </a:rPr>
              <a:t> </a:t>
            </a:r>
            <a:r>
              <a:rPr lang="en-US" sz="1400" dirty="0">
                <a:solidFill>
                  <a:schemeClr val="lt1">
                    <a:alpha val="99000"/>
                  </a:schemeClr>
                </a:solidFill>
                <a:latin typeface="Consolas" pitchFamily="49" charset="0"/>
                <a:cs typeface="Consolas" pitchFamily="49" charset="0"/>
              </a:rPr>
              <a:t>= </a:t>
            </a: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RoleEnvironment</a:t>
            </a:r>
            <a:endParaRPr lang="en-US" sz="1400" dirty="0" smtClean="0">
              <a:solidFill>
                <a:schemeClr val="lt1">
                  <a:alpha val="99000"/>
                </a:schemeClr>
              </a:solidFill>
              <a:latin typeface="Consolas" pitchFamily="49" charset="0"/>
              <a:cs typeface="Consolas" pitchFamily="49" charset="0"/>
            </a:endParaRPr>
          </a:p>
          <a:p>
            <a:r>
              <a:rPr lang="en-US" sz="1400" dirty="0" smtClean="0">
                <a:solidFill>
                  <a:schemeClr val="lt1">
                    <a:alpha val="99000"/>
                  </a:schemeClr>
                </a:solidFill>
                <a:latin typeface="Consolas" pitchFamily="49" charset="0"/>
                <a:cs typeface="Consolas" pitchFamily="49" charset="0"/>
              </a:rPr>
              <a:t>         .</a:t>
            </a:r>
            <a:r>
              <a:rPr lang="en-US" sz="1400" dirty="0" err="1" smtClean="0">
                <a:solidFill>
                  <a:schemeClr val="lt1">
                    <a:alpha val="99000"/>
                  </a:schemeClr>
                </a:solidFill>
                <a:latin typeface="Consolas" pitchFamily="49" charset="0"/>
                <a:cs typeface="Consolas" pitchFamily="49" charset="0"/>
              </a:rPr>
              <a:t>GetConfigurationSettingValue</a:t>
            </a:r>
            <a:r>
              <a:rPr lang="en-US" sz="1400" dirty="0">
                <a:solidFill>
                  <a:schemeClr val="lt1">
                    <a:alpha val="99000"/>
                  </a:schemeClr>
                </a:solidFill>
                <a:latin typeface="Consolas" pitchFamily="49" charset="0"/>
                <a:cs typeface="Consolas" pitchFamily="49" charset="0"/>
              </a:rPr>
              <a:t>("</a:t>
            </a:r>
            <a:r>
              <a:rPr lang="en-US" sz="1400" dirty="0" err="1">
                <a:solidFill>
                  <a:schemeClr val="lt1">
                    <a:alpha val="99000"/>
                  </a:schemeClr>
                </a:solidFill>
                <a:latin typeface="Consolas" pitchFamily="49" charset="0"/>
                <a:cs typeface="Consolas" pitchFamily="49" charset="0"/>
              </a:rPr>
              <a:t>MyAzureRoleAppSetting</a:t>
            </a:r>
            <a:r>
              <a:rPr lang="en-US" sz="1400" dirty="0" smtClean="0">
                <a:solidFill>
                  <a:schemeClr val="lt1">
                    <a:alpha val="99000"/>
                  </a:schemeClr>
                </a:solidFill>
                <a:latin typeface="Consolas" pitchFamily="49" charset="0"/>
                <a:cs typeface="Consolas" pitchFamily="49" charset="0"/>
              </a:rPr>
              <a:t>");</a:t>
            </a:r>
            <a:endParaRPr lang="en-US" sz="1400" dirty="0">
              <a:solidFill>
                <a:schemeClr val="lt1">
                  <a:alpha val="99000"/>
                </a:schemeClr>
              </a:solidFill>
              <a:latin typeface="Consolas" pitchFamily="49" charset="0"/>
              <a:cs typeface="Consolas" pitchFamily="49" charset="0"/>
            </a:endParaRPr>
          </a:p>
        </p:txBody>
      </p:sp>
      <p:sp>
        <p:nvSpPr>
          <p:cNvPr id="13" name="Rectangle 12"/>
          <p:cNvSpPr/>
          <p:nvPr/>
        </p:nvSpPr>
        <p:spPr>
          <a:xfrm>
            <a:off x="433837" y="4265369"/>
            <a:ext cx="2109873" cy="1077218"/>
          </a:xfrm>
          <a:prstGeom prst="rect">
            <a:avLst/>
          </a:prstGeom>
        </p:spPr>
        <p:txBody>
          <a:bodyPr wrap="none">
            <a:spAutoFit/>
          </a:bodyPr>
          <a:lstStyle/>
          <a:p>
            <a:r>
              <a:rPr lang="en-US" sz="4000" dirty="0" smtClean="0">
                <a:solidFill>
                  <a:schemeClr val="accent2">
                    <a:alpha val="99000"/>
                  </a:schemeClr>
                </a:solidFill>
                <a:latin typeface="Segoe UI Light" pitchFamily="34" charset="0"/>
              </a:rPr>
              <a:t>Use Both</a:t>
            </a:r>
            <a:endParaRPr lang="en-US" sz="4000" dirty="0">
              <a:solidFill>
                <a:schemeClr val="accent2">
                  <a:alpha val="99000"/>
                </a:schemeClr>
              </a:solidFill>
              <a:latin typeface="Segoe UI Light" pitchFamily="34" charset="0"/>
            </a:endParaRPr>
          </a:p>
          <a:p>
            <a:r>
              <a:rPr lang="en-US" dirty="0" smtClean="0">
                <a:solidFill>
                  <a:schemeClr val="tx2">
                    <a:alpha val="99000"/>
                  </a:schemeClr>
                </a:solidFill>
                <a:latin typeface="Segoe UI Light" pitchFamily="34" charset="0"/>
              </a:rPr>
              <a:t>Be Flexible</a:t>
            </a:r>
            <a:endParaRPr lang="en-US" dirty="0" smtClean="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00060314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89124" y="1447800"/>
            <a:ext cx="7017809" cy="1523494"/>
          </a:xfrm>
        </p:spPr>
        <p:txBody>
          <a:bodyPr/>
          <a:lstStyle/>
          <a:p>
            <a:r>
              <a:rPr lang="en-US" dirty="0" smtClean="0"/>
              <a:t>An ASP.NET MVC site running in (and out of) Windows Azure</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77510054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State Considerations</a:t>
            </a:r>
            <a:endParaRPr lang="en-US" dirty="0"/>
          </a:p>
        </p:txBody>
      </p:sp>
      <p:sp>
        <p:nvSpPr>
          <p:cNvPr id="9"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814291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Statelessness</a:t>
            </a:r>
            <a:endParaRPr lang="en-US" dirty="0"/>
          </a:p>
        </p:txBody>
      </p:sp>
      <p:sp>
        <p:nvSpPr>
          <p:cNvPr id="3" name="Content Placeholder 2"/>
          <p:cNvSpPr>
            <a:spLocks noGrp="1"/>
          </p:cNvSpPr>
          <p:nvPr>
            <p:ph type="body" sz="quarter" idx="10"/>
          </p:nvPr>
        </p:nvSpPr>
        <p:spPr>
          <a:xfrm>
            <a:off x="519112" y="1447799"/>
            <a:ext cx="7420777" cy="4698209"/>
          </a:xfrm>
        </p:spPr>
        <p:txBody>
          <a:bodyPr/>
          <a:lstStyle/>
          <a:p>
            <a:pPr marL="3175" indent="0" defTabSz="914325">
              <a:spcBef>
                <a:spcPts val="0"/>
              </a:spcBef>
              <a:spcAft>
                <a:spcPts val="900"/>
              </a:spcAft>
              <a:buNone/>
            </a:pPr>
            <a:r>
              <a:rPr lang="en-US" sz="4000" spc="-100" dirty="0" smtClean="0">
                <a:solidFill>
                  <a:schemeClr val="accent2">
                    <a:alpha val="99000"/>
                  </a:schemeClr>
                </a:solidFill>
                <a:latin typeface="Segoe UI Light" pitchFamily="34" charset="0"/>
              </a:rPr>
              <a:t>Load balancer round-robins </a:t>
            </a:r>
            <a:br>
              <a:rPr lang="en-US" sz="4000" spc="-100" dirty="0" smtClean="0">
                <a:solidFill>
                  <a:schemeClr val="accent2">
                    <a:alpha val="99000"/>
                  </a:schemeClr>
                </a:solidFill>
                <a:latin typeface="Segoe UI Light" pitchFamily="34" charset="0"/>
              </a:rPr>
            </a:br>
            <a:r>
              <a:rPr lang="en-US" sz="4000" spc="-100" dirty="0" smtClean="0">
                <a:solidFill>
                  <a:schemeClr val="accent2">
                    <a:alpha val="99000"/>
                  </a:schemeClr>
                </a:solidFill>
                <a:latin typeface="Segoe UI Light" pitchFamily="34" charset="0"/>
              </a:rPr>
              <a:t>requests in multi instance roles</a:t>
            </a:r>
          </a:p>
          <a:p>
            <a:pPr marL="3175" lvl="1" indent="0" defTabSz="914325">
              <a:spcBef>
                <a:spcPts val="0"/>
              </a:spcBef>
              <a:spcAft>
                <a:spcPts val="900"/>
              </a:spcAft>
              <a:buNone/>
            </a:pPr>
            <a:endParaRPr lang="en-US" sz="2000" spc="-100" dirty="0" smtClean="0">
              <a:solidFill>
                <a:schemeClr val="accent2">
                  <a:alpha val="99000"/>
                </a:schemeClr>
              </a:solidFill>
              <a:latin typeface="Segoe UI Light" pitchFamily="34" charset="0"/>
            </a:endParaRPr>
          </a:p>
          <a:p>
            <a:pPr marL="3175" indent="0" defTabSz="914325">
              <a:spcBef>
                <a:spcPts val="0"/>
              </a:spcBef>
              <a:spcAft>
                <a:spcPts val="900"/>
              </a:spcAft>
              <a:buNone/>
            </a:pPr>
            <a:r>
              <a:rPr lang="en-US" sz="4000" spc="-100" dirty="0" smtClean="0">
                <a:solidFill>
                  <a:schemeClr val="tx2">
                    <a:alpha val="99000"/>
                  </a:schemeClr>
                </a:solidFill>
                <a:latin typeface="Segoe UI Light" pitchFamily="34" charset="0"/>
              </a:rPr>
              <a:t>Follow web farm best practices</a:t>
            </a:r>
          </a:p>
          <a:p>
            <a:pPr marL="690562" lvl="5" indent="0">
              <a:buNone/>
            </a:pPr>
            <a:r>
              <a:rPr lang="en-US" sz="2800" spc="-51" dirty="0" smtClean="0">
                <a:latin typeface="Segoe UI Light" pitchFamily="34" charset="0"/>
              </a:rPr>
              <a:t>Do not store state on individual instances </a:t>
            </a:r>
          </a:p>
          <a:p>
            <a:pPr marL="690562" lvl="5" indent="0">
              <a:buNone/>
            </a:pPr>
            <a:r>
              <a:rPr lang="en-US" sz="2800" spc="-51" dirty="0" smtClean="0">
                <a:latin typeface="Segoe UI Light" pitchFamily="34" charset="0"/>
              </a:rPr>
              <a:t>Do not assume subsequent requests </a:t>
            </a:r>
            <a:br>
              <a:rPr lang="en-US" sz="2800" spc="-51" dirty="0" smtClean="0">
                <a:latin typeface="Segoe UI Light" pitchFamily="34" charset="0"/>
              </a:rPr>
            </a:br>
            <a:r>
              <a:rPr lang="en-US" sz="2800" spc="-51" dirty="0" smtClean="0">
                <a:latin typeface="Segoe UI Light" pitchFamily="34" charset="0"/>
              </a:rPr>
              <a:t>will hit the same instance</a:t>
            </a:r>
          </a:p>
          <a:p>
            <a:pPr marL="690562" lvl="5" indent="0">
              <a:buNone/>
            </a:pPr>
            <a:r>
              <a:rPr lang="en-US" sz="2800" spc="-51" dirty="0" smtClean="0">
                <a:latin typeface="Segoe UI Light" pitchFamily="34" charset="0"/>
              </a:rPr>
              <a:t>Don’t forget things like dynamically </a:t>
            </a:r>
            <a:br>
              <a:rPr lang="en-US" sz="2800" spc="-51" dirty="0" smtClean="0">
                <a:latin typeface="Segoe UI Light" pitchFamily="34" charset="0"/>
              </a:rPr>
            </a:br>
            <a:r>
              <a:rPr lang="en-US" sz="2800" spc="-51" dirty="0" smtClean="0">
                <a:latin typeface="Segoe UI Light" pitchFamily="34" charset="0"/>
              </a:rPr>
              <a:t>generated images loaded by a page</a:t>
            </a:r>
            <a:endParaRPr lang="en-US" sz="2800" spc="-51" dirty="0">
              <a:latin typeface="Segoe UI Light" pitchFamily="34" charset="0"/>
            </a:endParaRPr>
          </a:p>
        </p:txBody>
      </p:sp>
      <p:sp>
        <p:nvSpPr>
          <p:cNvPr id="4" name="Freeform 83"/>
          <p:cNvSpPr>
            <a:spLocks noEditPoints="1"/>
          </p:cNvSpPr>
          <p:nvPr/>
        </p:nvSpPr>
        <p:spPr bwMode="black">
          <a:xfrm>
            <a:off x="8319247" y="3081320"/>
            <a:ext cx="3352613" cy="353911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12877203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AJAX and Windows Azure</a:t>
            </a:r>
            <a:endParaRPr lang="en-US" dirty="0"/>
          </a:p>
        </p:txBody>
      </p:sp>
      <p:sp>
        <p:nvSpPr>
          <p:cNvPr id="3" name="Content Placeholder 2"/>
          <p:cNvSpPr>
            <a:spLocks noGrp="1"/>
          </p:cNvSpPr>
          <p:nvPr>
            <p:ph type="body" sz="quarter" idx="10"/>
          </p:nvPr>
        </p:nvSpPr>
        <p:spPr>
          <a:xfrm>
            <a:off x="519111" y="1447799"/>
            <a:ext cx="11161713" cy="4919808"/>
          </a:xfrm>
        </p:spPr>
        <p:txBody>
          <a:bodyPr/>
          <a:lstStyle/>
          <a:p>
            <a:pPr marL="3175" indent="0" defTabSz="914325">
              <a:spcBef>
                <a:spcPts val="0"/>
              </a:spcBef>
              <a:spcAft>
                <a:spcPts val="900"/>
              </a:spcAft>
              <a:buNone/>
            </a:pPr>
            <a:r>
              <a:rPr lang="en-US" sz="3600" spc="-100" dirty="0" smtClean="0">
                <a:solidFill>
                  <a:schemeClr val="accent2">
                    <a:alpha val="99000"/>
                  </a:schemeClr>
                </a:solidFill>
              </a:rPr>
              <a:t>Client side calls may not return to the same </a:t>
            </a:r>
            <a:br>
              <a:rPr lang="en-US" sz="3600" spc="-100" dirty="0" smtClean="0">
                <a:solidFill>
                  <a:schemeClr val="accent2">
                    <a:alpha val="99000"/>
                  </a:schemeClr>
                </a:solidFill>
              </a:rPr>
            </a:br>
            <a:r>
              <a:rPr lang="en-US" sz="3600" spc="-100" dirty="0" smtClean="0">
                <a:solidFill>
                  <a:schemeClr val="accent2">
                    <a:alpha val="99000"/>
                  </a:schemeClr>
                </a:solidFill>
              </a:rPr>
              <a:t>instance the original page came from</a:t>
            </a:r>
          </a:p>
          <a:p>
            <a:pPr marL="0" lvl="1" indent="0">
              <a:spcBef>
                <a:spcPts val="0"/>
              </a:spcBef>
              <a:buNone/>
            </a:pPr>
            <a:endParaRPr lang="en-US" sz="2000" spc="-51" dirty="0" smtClean="0">
              <a:latin typeface="Segoe UI Light" pitchFamily="34" charset="0"/>
            </a:endParaRPr>
          </a:p>
          <a:p>
            <a:pPr marL="3175" indent="0" defTabSz="914325">
              <a:spcBef>
                <a:spcPts val="0"/>
              </a:spcBef>
              <a:spcAft>
                <a:spcPts val="900"/>
              </a:spcAft>
              <a:buNone/>
            </a:pPr>
            <a:r>
              <a:rPr lang="en-US" sz="3600" spc="-100" dirty="0" smtClean="0">
                <a:solidFill>
                  <a:schemeClr val="tx2">
                    <a:alpha val="99000"/>
                  </a:schemeClr>
                </a:solidFill>
              </a:rPr>
              <a:t>AJAX calls must be stateless</a:t>
            </a:r>
          </a:p>
          <a:p>
            <a:pPr marL="1255713" lvl="2" indent="0">
              <a:buNone/>
            </a:pPr>
            <a:r>
              <a:rPr lang="en-US" sz="3200" spc="-51" dirty="0" smtClean="0">
                <a:latin typeface="Segoe UI Light" pitchFamily="34" charset="0"/>
              </a:rPr>
              <a:t>Don’t generate a page and leave state </a:t>
            </a:r>
            <a:br>
              <a:rPr lang="en-US" sz="3200" spc="-51" dirty="0" smtClean="0">
                <a:latin typeface="Segoe UI Light" pitchFamily="34" charset="0"/>
              </a:rPr>
            </a:br>
            <a:r>
              <a:rPr lang="en-US" sz="3200" spc="-51" dirty="0" smtClean="0">
                <a:latin typeface="Segoe UI Light" pitchFamily="34" charset="0"/>
              </a:rPr>
              <a:t>on the server to call via AJAX later</a:t>
            </a:r>
          </a:p>
          <a:p>
            <a:pPr marL="0" lvl="1" indent="0">
              <a:buNone/>
            </a:pPr>
            <a:endParaRPr lang="en-US" sz="2000" spc="-51" dirty="0" smtClean="0">
              <a:latin typeface="Segoe UI Light" pitchFamily="34" charset="0"/>
            </a:endParaRPr>
          </a:p>
          <a:p>
            <a:pPr marL="3175" indent="0" defTabSz="914325">
              <a:spcBef>
                <a:spcPts val="0"/>
              </a:spcBef>
              <a:spcAft>
                <a:spcPts val="900"/>
              </a:spcAft>
              <a:buNone/>
            </a:pPr>
            <a:r>
              <a:rPr lang="en-US" sz="3600" spc="-100" dirty="0" smtClean="0">
                <a:solidFill>
                  <a:schemeClr val="accent2">
                    <a:alpha val="99000"/>
                  </a:schemeClr>
                </a:solidFill>
              </a:rPr>
              <a:t>All instances require the same </a:t>
            </a:r>
            <a:br>
              <a:rPr lang="en-US" sz="3600" spc="-100" dirty="0" smtClean="0">
                <a:solidFill>
                  <a:schemeClr val="accent2">
                    <a:alpha val="99000"/>
                  </a:schemeClr>
                </a:solidFill>
              </a:rPr>
            </a:br>
            <a:r>
              <a:rPr lang="en-US" sz="3600" spc="-100" dirty="0" err="1" smtClean="0">
                <a:solidFill>
                  <a:schemeClr val="accent2">
                    <a:alpha val="99000"/>
                  </a:schemeClr>
                </a:solidFill>
              </a:rPr>
              <a:t>MachineKey</a:t>
            </a:r>
            <a:r>
              <a:rPr lang="en-US" sz="3600" spc="-100" dirty="0" smtClean="0">
                <a:solidFill>
                  <a:schemeClr val="accent2">
                    <a:alpha val="99000"/>
                  </a:schemeClr>
                </a:solidFill>
              </a:rPr>
              <a:t> for </a:t>
            </a:r>
            <a:r>
              <a:rPr lang="en-US" sz="3600" spc="-100" dirty="0" err="1" smtClean="0">
                <a:solidFill>
                  <a:schemeClr val="accent2">
                    <a:alpha val="99000"/>
                  </a:schemeClr>
                </a:solidFill>
              </a:rPr>
              <a:t>ViewState</a:t>
            </a:r>
            <a:r>
              <a:rPr lang="en-US" sz="3600" spc="-100" dirty="0" smtClean="0">
                <a:solidFill>
                  <a:schemeClr val="accent2">
                    <a:alpha val="99000"/>
                  </a:schemeClr>
                </a:solidFill>
              </a:rPr>
              <a:t> hashing</a:t>
            </a:r>
          </a:p>
          <a:p>
            <a:pPr marL="1255713" lvl="2" indent="0">
              <a:buNone/>
            </a:pPr>
            <a:r>
              <a:rPr lang="en-US" sz="3200" spc="-51" dirty="0" smtClean="0">
                <a:solidFill>
                  <a:schemeClr val="accent2">
                    <a:alpha val="99000"/>
                  </a:schemeClr>
                </a:solidFill>
                <a:latin typeface="Segoe UI Light" pitchFamily="34" charset="0"/>
              </a:rPr>
              <a:t>Fabric uses same machine key for all instances in a role</a:t>
            </a:r>
            <a:endParaRPr lang="en-US" sz="3200" spc="-51"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29250767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ounded Rectangle 90"/>
          <p:cNvSpPr/>
          <p:nvPr/>
        </p:nvSpPr>
        <p:spPr bwMode="auto">
          <a:xfrm>
            <a:off x="614638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2" name="Rounded Rectangle 101"/>
          <p:cNvSpPr/>
          <p:nvPr/>
        </p:nvSpPr>
        <p:spPr bwMode="auto">
          <a:xfrm>
            <a:off x="6146384" y="3944157"/>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88" name="Rounded Rectangle 87"/>
          <p:cNvSpPr/>
          <p:nvPr/>
        </p:nvSpPr>
        <p:spPr bwMode="auto">
          <a:xfrm>
            <a:off x="512803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1" name="Rounded Rectangle 100"/>
          <p:cNvSpPr/>
          <p:nvPr/>
        </p:nvSpPr>
        <p:spPr bwMode="auto">
          <a:xfrm>
            <a:off x="5128039" y="3944157"/>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62" name="Rounded Rectangle 61"/>
          <p:cNvSpPr/>
          <p:nvPr/>
        </p:nvSpPr>
        <p:spPr bwMode="auto">
          <a:xfrm>
            <a:off x="309134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85" name="Rounded Rectangle 84"/>
          <p:cNvSpPr/>
          <p:nvPr/>
        </p:nvSpPr>
        <p:spPr bwMode="auto">
          <a:xfrm>
            <a:off x="410969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4" name="Rounded Rectangle 93"/>
          <p:cNvSpPr/>
          <p:nvPr/>
        </p:nvSpPr>
        <p:spPr bwMode="auto">
          <a:xfrm>
            <a:off x="716472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7" name="Rounded Rectangle 96"/>
          <p:cNvSpPr/>
          <p:nvPr/>
        </p:nvSpPr>
        <p:spPr bwMode="auto">
          <a:xfrm>
            <a:off x="8183075"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 name="Title 3"/>
          <p:cNvSpPr>
            <a:spLocks noGrp="1"/>
          </p:cNvSpPr>
          <p:nvPr>
            <p:ph type="title"/>
          </p:nvPr>
        </p:nvSpPr>
        <p:spPr/>
        <p:txBody>
          <a:bodyPr/>
          <a:lstStyle/>
          <a:p>
            <a:r>
              <a:rPr lang="en-US" smtClean="0"/>
              <a:t>Windows Azure Session State</a:t>
            </a:r>
            <a:endParaRPr lang="en-US" dirty="0"/>
          </a:p>
        </p:txBody>
      </p:sp>
      <p:sp>
        <p:nvSpPr>
          <p:cNvPr id="99" name="Content Placeholder 55"/>
          <p:cNvSpPr>
            <a:spLocks noGrp="1"/>
          </p:cNvSpPr>
          <p:nvPr>
            <p:ph type="body" sz="quarter" idx="4294967295"/>
          </p:nvPr>
        </p:nvSpPr>
        <p:spPr>
          <a:xfrm>
            <a:off x="482133" y="1183640"/>
            <a:ext cx="11198692" cy="775597"/>
          </a:xfrm>
        </p:spPr>
        <p:txBody>
          <a:bodyPr/>
          <a:lstStyle/>
          <a:p>
            <a:pPr marL="0" indent="0">
              <a:buNone/>
            </a:pPr>
            <a:r>
              <a:rPr lang="en-US" sz="2800" dirty="0" smtClean="0"/>
              <a:t>Windows Azure Load Balancer uses round-robin allocation. Session state must persist to client or storage on every request</a:t>
            </a:r>
            <a:endParaRPr lang="en-US" sz="2800" dirty="0"/>
          </a:p>
        </p:txBody>
      </p:sp>
      <p:cxnSp>
        <p:nvCxnSpPr>
          <p:cNvPr id="45" name="Straight Arrow Connector 44"/>
          <p:cNvCxnSpPr/>
          <p:nvPr/>
        </p:nvCxnSpPr>
        <p:spPr>
          <a:xfrm>
            <a:off x="6090444" y="2446199"/>
            <a:ext cx="0" cy="80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5776915" y="3510614"/>
            <a:ext cx="313529" cy="57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1;</a:t>
            </a:r>
          </a:p>
        </p:txBody>
      </p:sp>
      <p:cxnSp>
        <p:nvCxnSpPr>
          <p:cNvPr id="49" name="Straight Arrow Connector 48"/>
          <p:cNvCxnSpPr/>
          <p:nvPr/>
        </p:nvCxnSpPr>
        <p:spPr>
          <a:xfrm>
            <a:off x="6095309" y="3510614"/>
            <a:ext cx="319709" cy="554180"/>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2;</a:t>
            </a:r>
          </a:p>
        </p:txBody>
      </p:sp>
      <p:sp>
        <p:nvSpPr>
          <p:cNvPr id="52" name="TextBox 51"/>
          <p:cNvSpPr txBox="1"/>
          <p:nvPr/>
        </p:nvSpPr>
        <p:spPr>
          <a:xfrm>
            <a:off x="3649206" y="5033474"/>
            <a:ext cx="4807406" cy="369332"/>
          </a:xfrm>
          <a:prstGeom prst="rect">
            <a:avLst/>
          </a:prstGeom>
          <a:noFill/>
        </p:spPr>
        <p:txBody>
          <a:bodyPr wrap="none" lIns="0" tIns="0" rIns="0" bIns="0" rtlCol="0">
            <a:spAutoFit/>
          </a:bodyPr>
          <a:lstStyle/>
          <a:p>
            <a:r>
              <a:rPr lang="en-US" sz="2400" dirty="0" smtClean="0">
                <a:solidFill>
                  <a:schemeClr val="tx2">
                    <a:alpha val="99000"/>
                  </a:schemeClr>
                </a:solidFill>
              </a:rPr>
              <a:t>What is the value of session[“foo”]?</a:t>
            </a:r>
          </a:p>
        </p:txBody>
      </p:sp>
      <p:grpSp>
        <p:nvGrpSpPr>
          <p:cNvPr id="2" name="Group 1"/>
          <p:cNvGrpSpPr/>
          <p:nvPr/>
        </p:nvGrpSpPr>
        <p:grpSpPr>
          <a:xfrm>
            <a:off x="5630893" y="2111287"/>
            <a:ext cx="823091" cy="863217"/>
            <a:chOff x="517525" y="2109891"/>
            <a:chExt cx="1865906" cy="1956870"/>
          </a:xfrm>
          <a:solidFill>
            <a:schemeClr val="accent2"/>
          </a:solidFill>
        </p:grpSpPr>
        <p:grpSp>
          <p:nvGrpSpPr>
            <p:cNvPr id="30" name="Group 29"/>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31" name="Group 30"/>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100" name="Rounded Rectangle 99"/>
          <p:cNvSpPr/>
          <p:nvPr/>
        </p:nvSpPr>
        <p:spPr bwMode="auto">
          <a:xfrm>
            <a:off x="2280557" y="5560687"/>
            <a:ext cx="7604911" cy="12192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2" name="Rectangle 31"/>
          <p:cNvSpPr/>
          <p:nvPr/>
        </p:nvSpPr>
        <p:spPr>
          <a:xfrm>
            <a:off x="2280558" y="5859334"/>
            <a:ext cx="3323032" cy="621907"/>
          </a:xfrm>
          <a:prstGeom prst="rect">
            <a:avLst/>
          </a:prstGeom>
          <a:noFill/>
        </p:spPr>
        <p:txBody>
          <a:bodyPr wrap="square" lIns="0" tIns="0" rIns="0" bIns="0" rtlCol="0" anchor="ctr">
            <a:noAutofit/>
          </a:bodyPr>
          <a:lstStyle/>
          <a:p>
            <a:pPr algn="ctr">
              <a:lnSpc>
                <a:spcPct val="80000"/>
              </a:lnSpc>
            </a:pPr>
            <a:r>
              <a:rPr lang="en-US" sz="3200" dirty="0" smtClean="0">
                <a:solidFill>
                  <a:schemeClr val="tx2">
                    <a:alpha val="99000"/>
                  </a:schemeClr>
                </a:solidFill>
                <a:latin typeface="+mj-lt"/>
              </a:rPr>
              <a:t>SQL </a:t>
            </a:r>
            <a:br>
              <a:rPr lang="en-US" sz="3200" dirty="0" smtClean="0">
                <a:solidFill>
                  <a:schemeClr val="tx2">
                    <a:alpha val="99000"/>
                  </a:schemeClr>
                </a:solidFill>
                <a:latin typeface="+mj-lt"/>
              </a:rPr>
            </a:br>
            <a:r>
              <a:rPr lang="en-US" sz="3200" dirty="0" smtClean="0">
                <a:solidFill>
                  <a:schemeClr val="tx2">
                    <a:alpha val="99000"/>
                  </a:schemeClr>
                </a:solidFill>
                <a:latin typeface="+mj-lt"/>
              </a:rPr>
              <a:t>Azure</a:t>
            </a:r>
          </a:p>
        </p:txBody>
      </p:sp>
      <p:sp>
        <p:nvSpPr>
          <p:cNvPr id="33" name="Rectangle 32"/>
          <p:cNvSpPr/>
          <p:nvPr/>
        </p:nvSpPr>
        <p:spPr>
          <a:xfrm>
            <a:off x="6565717" y="5862085"/>
            <a:ext cx="3319751" cy="616404"/>
          </a:xfrm>
          <a:prstGeom prst="rect">
            <a:avLst/>
          </a:prstGeom>
          <a:noFill/>
        </p:spPr>
        <p:txBody>
          <a:bodyPr wrap="square" lIns="0" tIns="0" rIns="0" bIns="0" rtlCol="0" anchor="ctr">
            <a:noAutofit/>
          </a:bodyPr>
          <a:lstStyle/>
          <a:p>
            <a:pPr algn="ctr">
              <a:lnSpc>
                <a:spcPct val="80000"/>
              </a:lnSpc>
            </a:pPr>
            <a:r>
              <a:rPr lang="en-US" sz="3200" dirty="0" smtClean="0">
                <a:solidFill>
                  <a:schemeClr val="tx2">
                    <a:alpha val="99000"/>
                  </a:schemeClr>
                </a:solidFill>
                <a:latin typeface="+mj-lt"/>
              </a:rPr>
              <a:t>Windows </a:t>
            </a:r>
            <a:br>
              <a:rPr lang="en-US" sz="3200" dirty="0" smtClean="0">
                <a:solidFill>
                  <a:schemeClr val="tx2">
                    <a:alpha val="99000"/>
                  </a:schemeClr>
                </a:solidFill>
                <a:latin typeface="+mj-lt"/>
              </a:rPr>
            </a:br>
            <a:r>
              <a:rPr lang="en-US" sz="3200" dirty="0" smtClean="0">
                <a:solidFill>
                  <a:schemeClr val="tx2">
                    <a:alpha val="99000"/>
                  </a:schemeClr>
                </a:solidFill>
                <a:latin typeface="+mj-lt"/>
              </a:rPr>
              <a:t>Azure Storage</a:t>
            </a:r>
          </a:p>
        </p:txBody>
      </p:sp>
      <p:grpSp>
        <p:nvGrpSpPr>
          <p:cNvPr id="7" name="Group 6"/>
          <p:cNvGrpSpPr/>
          <p:nvPr/>
        </p:nvGrpSpPr>
        <p:grpSpPr>
          <a:xfrm>
            <a:off x="5603589" y="5657232"/>
            <a:ext cx="962128" cy="1026111"/>
            <a:chOff x="953111" y="5235069"/>
            <a:chExt cx="1361079" cy="1451593"/>
          </a:xfrm>
        </p:grpSpPr>
        <p:grpSp>
          <p:nvGrpSpPr>
            <p:cNvPr id="80" name="Group 79"/>
            <p:cNvGrpSpPr/>
            <p:nvPr/>
          </p:nvGrpSpPr>
          <p:grpSpPr>
            <a:xfrm>
              <a:off x="1352061" y="5235069"/>
              <a:ext cx="563178" cy="1013102"/>
              <a:chOff x="1055951" y="6468452"/>
              <a:chExt cx="563178" cy="1013102"/>
            </a:xfrm>
          </p:grpSpPr>
          <p:sp>
            <p:nvSpPr>
              <p:cNvPr id="81"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p:cNvGrpSpPr/>
            <p:nvPr/>
          </p:nvGrpSpPr>
          <p:grpSpPr>
            <a:xfrm>
              <a:off x="953111" y="5455350"/>
              <a:ext cx="563178" cy="1013102"/>
              <a:chOff x="1055951" y="6468452"/>
              <a:chExt cx="563178" cy="1013102"/>
            </a:xfrm>
          </p:grpSpPr>
          <p:sp>
            <p:nvSpPr>
              <p:cNvPr id="7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p:cNvGrpSpPr/>
            <p:nvPr/>
          </p:nvGrpSpPr>
          <p:grpSpPr>
            <a:xfrm>
              <a:off x="1751012" y="5455350"/>
              <a:ext cx="563178" cy="1013102"/>
              <a:chOff x="1055951" y="6468452"/>
              <a:chExt cx="563178" cy="1013102"/>
            </a:xfrm>
          </p:grpSpPr>
          <p:sp>
            <p:nvSpPr>
              <p:cNvPr id="7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p:cNvGrpSpPr/>
            <p:nvPr/>
          </p:nvGrpSpPr>
          <p:grpSpPr>
            <a:xfrm>
              <a:off x="1352061" y="5673560"/>
              <a:ext cx="563178" cy="1013102"/>
              <a:chOff x="1055951" y="6468452"/>
              <a:chExt cx="563178" cy="1013102"/>
            </a:xfrm>
          </p:grpSpPr>
          <p:sp>
            <p:nvSpPr>
              <p:cNvPr id="7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06" name="Rounded Rectangle 105"/>
          <p:cNvSpPr/>
          <p:nvPr/>
        </p:nvSpPr>
        <p:spPr bwMode="auto">
          <a:xfrm>
            <a:off x="5128039"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7" name="Rounded Rectangle 106"/>
          <p:cNvSpPr/>
          <p:nvPr/>
        </p:nvSpPr>
        <p:spPr bwMode="auto">
          <a:xfrm>
            <a:off x="6146384"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8" name="Rounded Rectangle 107"/>
          <p:cNvSpPr/>
          <p:nvPr/>
        </p:nvSpPr>
        <p:spPr bwMode="auto">
          <a:xfrm>
            <a:off x="8183075"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5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910997"/>
            <a:ext cx="980722" cy="980720"/>
          </a:xfrm>
          <a:prstGeom prst="rect">
            <a:avLst/>
          </a:prstGeom>
          <a:noFill/>
        </p:spPr>
      </p:pic>
      <p:pic>
        <p:nvPicPr>
          <p:cNvPr id="5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910997"/>
            <a:ext cx="980722" cy="980720"/>
          </a:xfrm>
          <a:prstGeom prst="rect">
            <a:avLst/>
          </a:prstGeom>
          <a:noFill/>
        </p:spPr>
      </p:pic>
      <p:pic>
        <p:nvPicPr>
          <p:cNvPr id="5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910997"/>
            <a:ext cx="980722" cy="980720"/>
          </a:xfrm>
          <a:prstGeom prst="rect">
            <a:avLst/>
          </a:prstGeom>
          <a:noFill/>
        </p:spPr>
      </p:pic>
      <p:pic>
        <p:nvPicPr>
          <p:cNvPr id="5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910997"/>
            <a:ext cx="980722" cy="980720"/>
          </a:xfrm>
          <a:prstGeom prst="rect">
            <a:avLst/>
          </a:prstGeom>
          <a:noFill/>
        </p:spPr>
      </p:pic>
      <p:pic>
        <p:nvPicPr>
          <p:cNvPr id="5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910997"/>
            <a:ext cx="980722" cy="980720"/>
          </a:xfrm>
          <a:prstGeom prst="rect">
            <a:avLst/>
          </a:prstGeom>
          <a:noFill/>
        </p:spPr>
      </p:pic>
      <p:pic>
        <p:nvPicPr>
          <p:cNvPr id="6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910997"/>
            <a:ext cx="980722" cy="980720"/>
          </a:xfrm>
          <a:prstGeom prst="rect">
            <a:avLst/>
          </a:prstGeom>
          <a:noFill/>
        </p:spPr>
      </p:pic>
      <p:sp>
        <p:nvSpPr>
          <p:cNvPr id="44" name="Oval 43"/>
          <p:cNvSpPr/>
          <p:nvPr/>
        </p:nvSpPr>
        <p:spPr bwMode="auto">
          <a:xfrm>
            <a:off x="5825330"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spTree>
    <p:extLst>
      <p:ext uri="{BB962C8B-B14F-4D97-AF65-F5344CB8AC3E}">
        <p14:creationId xmlns:p14="http://schemas.microsoft.com/office/powerpoint/2010/main" val="1575788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1000"/>
                                        <p:tgtEl>
                                          <p:spTgt spid="45"/>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up)">
                                      <p:cBhvr>
                                        <p:cTn id="11" dur="10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500"/>
                                        <p:tgtEl>
                                          <p:spTgt spid="10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45"/>
                                        </p:tgtEl>
                                      </p:cBhvr>
                                    </p:animEffect>
                                    <p:set>
                                      <p:cBhvr>
                                        <p:cTn id="24" dur="1" fill="hold">
                                          <p:stCondLst>
                                            <p:cond delay="499"/>
                                          </p:stCondLst>
                                        </p:cTn>
                                        <p:tgtEl>
                                          <p:spTgt spid="45"/>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46"/>
                                        </p:tgtEl>
                                      </p:cBhvr>
                                    </p:animEffect>
                                    <p:set>
                                      <p:cBhvr>
                                        <p:cTn id="27" dur="1" fill="hold">
                                          <p:stCondLst>
                                            <p:cond delay="499"/>
                                          </p:stCondLst>
                                        </p:cTn>
                                        <p:tgtEl>
                                          <p:spTgt spid="46"/>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up)">
                                      <p:cBhvr>
                                        <p:cTn id="35" dur="1000"/>
                                        <p:tgtEl>
                                          <p:spTgt spid="45"/>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up)">
                                      <p:cBhvr>
                                        <p:cTn id="39" dur="100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5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49"/>
                                        </p:tgtEl>
                                      </p:cBhvr>
                                    </p:animEffect>
                                    <p:set>
                                      <p:cBhvr>
                                        <p:cTn id="55" dur="1" fill="hold">
                                          <p:stCondLst>
                                            <p:cond delay="499"/>
                                          </p:stCondLst>
                                        </p:cTn>
                                        <p:tgtEl>
                                          <p:spTgt spid="49"/>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50"/>
                                        </p:tgtEl>
                                      </p:cBhvr>
                                    </p:animEffect>
                                    <p:set>
                                      <p:cBhvr>
                                        <p:cTn id="58" dur="1" fill="hold">
                                          <p:stCondLst>
                                            <p:cond delay="499"/>
                                          </p:stCondLst>
                                        </p:cTn>
                                        <p:tgtEl>
                                          <p:spTgt spid="5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6"/>
                                        </p:tgtEl>
                                        <p:attrNameLst>
                                          <p:attrName>style.visibility</p:attrName>
                                        </p:attrNameLst>
                                      </p:cBhvr>
                                      <p:to>
                                        <p:strVal val="visible"/>
                                      </p:to>
                                    </p:set>
                                    <p:animEffect transition="in" filter="fade">
                                      <p:cBhvr>
                                        <p:cTn id="68" dur="500"/>
                                        <p:tgtEl>
                                          <p:spTgt spid="10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fade">
                                      <p:cBhvr>
                                        <p:cTn id="73" dur="500"/>
                                        <p:tgtEl>
                                          <p:spTgt spid="107"/>
                                        </p:tgtEl>
                                      </p:cBhvr>
                                    </p:animEffect>
                                  </p:childTnLst>
                                </p:cTn>
                              </p:par>
                              <p:par>
                                <p:cTn id="74" presetID="10" presetClass="exit" presetSubtype="0" fill="hold" grpId="1" nodeType="withEffect">
                                  <p:stCondLst>
                                    <p:cond delay="0"/>
                                  </p:stCondLst>
                                  <p:childTnLst>
                                    <p:animEffect transition="out" filter="fade">
                                      <p:cBhvr>
                                        <p:cTn id="75" dur="500"/>
                                        <p:tgtEl>
                                          <p:spTgt spid="106"/>
                                        </p:tgtEl>
                                      </p:cBhvr>
                                    </p:animEffect>
                                    <p:set>
                                      <p:cBhvr>
                                        <p:cTn id="76" dur="1" fill="hold">
                                          <p:stCondLst>
                                            <p:cond delay="499"/>
                                          </p:stCondLst>
                                        </p:cTn>
                                        <p:tgtEl>
                                          <p:spTgt spid="10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08"/>
                                        </p:tgtEl>
                                        <p:attrNameLst>
                                          <p:attrName>style.visibility</p:attrName>
                                        </p:attrNameLst>
                                      </p:cBhvr>
                                      <p:to>
                                        <p:strVal val="visible"/>
                                      </p:to>
                                    </p:set>
                                    <p:animEffect transition="in" filter="fade">
                                      <p:cBhvr>
                                        <p:cTn id="81" dur="500"/>
                                        <p:tgtEl>
                                          <p:spTgt spid="108"/>
                                        </p:tgtEl>
                                      </p:cBhvr>
                                    </p:animEffect>
                                  </p:childTnLst>
                                </p:cTn>
                              </p:par>
                              <p:par>
                                <p:cTn id="82" presetID="10" presetClass="exit" presetSubtype="0" fill="hold" grpId="1" nodeType="withEffect">
                                  <p:stCondLst>
                                    <p:cond delay="0"/>
                                  </p:stCondLst>
                                  <p:childTnLst>
                                    <p:animEffect transition="out" filter="fade">
                                      <p:cBhvr>
                                        <p:cTn id="83" dur="500"/>
                                        <p:tgtEl>
                                          <p:spTgt spid="107"/>
                                        </p:tgtEl>
                                      </p:cBhvr>
                                    </p:animEffect>
                                    <p:set>
                                      <p:cBhvr>
                                        <p:cTn id="84" dur="1" fill="hold">
                                          <p:stCondLst>
                                            <p:cond delay="499"/>
                                          </p:stCondLst>
                                        </p:cTn>
                                        <p:tgtEl>
                                          <p:spTgt spid="1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1" grpId="0" animBg="1"/>
      <p:bldP spid="47" grpId="0"/>
      <p:bldP spid="47" grpId="1"/>
      <p:bldP spid="50" grpId="0"/>
      <p:bldP spid="50" grpId="1"/>
      <p:bldP spid="52" grpId="0"/>
      <p:bldP spid="106" grpId="0" animBg="1"/>
      <p:bldP spid="106" grpId="1" animBg="1"/>
      <p:bldP spid="107" grpId="0" animBg="1"/>
      <p:bldP spid="107" grpId="1" animBg="1"/>
      <p:bldP spid="10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342755"/>
            <a:ext cx="12188825" cy="17586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Solving </a:t>
            </a:r>
            <a:r>
              <a:rPr lang="en-US" dirty="0"/>
              <a:t>Session State</a:t>
            </a:r>
          </a:p>
        </p:txBody>
      </p:sp>
      <p:sp>
        <p:nvSpPr>
          <p:cNvPr id="3" name="Content Placeholder 2"/>
          <p:cNvSpPr>
            <a:spLocks noGrp="1"/>
          </p:cNvSpPr>
          <p:nvPr>
            <p:ph type="body" sz="quarter" idx="10"/>
          </p:nvPr>
        </p:nvSpPr>
        <p:spPr>
          <a:xfrm>
            <a:off x="519112" y="1447799"/>
            <a:ext cx="11149013" cy="3051605"/>
          </a:xfrm>
        </p:spPr>
        <p:txBody>
          <a:bodyPr numCol="2"/>
          <a:lstStyle/>
          <a:p>
            <a:pPr marL="3175" indent="0" defTabSz="914325">
              <a:spcBef>
                <a:spcPts val="0"/>
              </a:spcBef>
              <a:spcAft>
                <a:spcPts val="900"/>
              </a:spcAft>
              <a:buNone/>
            </a:pPr>
            <a:r>
              <a:rPr lang="en-US" sz="4000" spc="-100" dirty="0">
                <a:solidFill>
                  <a:schemeClr val="accent2">
                    <a:alpha val="99000"/>
                  </a:schemeClr>
                </a:solidFill>
              </a:rPr>
              <a:t>Persist to Storage via Session State Provider</a:t>
            </a:r>
          </a:p>
          <a:p>
            <a:pPr marL="0" lvl="1" indent="0">
              <a:buNone/>
            </a:pPr>
            <a:r>
              <a:rPr lang="en-US" sz="2800" spc="-51" dirty="0">
                <a:latin typeface="Segoe UI Light" pitchFamily="34" charset="0"/>
              </a:rPr>
              <a:t>Windows Azure </a:t>
            </a:r>
            <a:r>
              <a:rPr lang="en-US" sz="2800" spc="-51" dirty="0" smtClean="0">
                <a:latin typeface="Segoe UI Light" pitchFamily="34" charset="0"/>
              </a:rPr>
              <a:t>Caching</a:t>
            </a:r>
            <a:endParaRPr lang="en-US" sz="2800" spc="-51" dirty="0">
              <a:latin typeface="Segoe UI Light" pitchFamily="34" charset="0"/>
            </a:endParaRPr>
          </a:p>
          <a:p>
            <a:pPr marL="0" lvl="1" indent="0">
              <a:buNone/>
            </a:pPr>
            <a:r>
              <a:rPr lang="en-US" sz="2800" spc="-51" dirty="0">
                <a:latin typeface="Segoe UI Light" pitchFamily="34" charset="0"/>
              </a:rPr>
              <a:t>SQL Azure</a:t>
            </a:r>
          </a:p>
          <a:p>
            <a:pPr marL="0" lvl="1" indent="0">
              <a:buNone/>
            </a:pPr>
            <a:r>
              <a:rPr lang="en-US" sz="2800" spc="-51" dirty="0">
                <a:latin typeface="Segoe UI Light" pitchFamily="34" charset="0"/>
              </a:rPr>
              <a:t>Windows Azure Storage</a:t>
            </a:r>
          </a:p>
          <a:p>
            <a:pPr marL="0" lvl="1" indent="0">
              <a:buNone/>
            </a:pPr>
            <a:r>
              <a:rPr lang="en-US" sz="2800" spc="-51" dirty="0" smtClean="0">
                <a:latin typeface="Segoe UI Light" pitchFamily="34" charset="0"/>
              </a:rPr>
              <a:t>Custom</a:t>
            </a:r>
          </a:p>
          <a:p>
            <a:pPr marL="0" lvl="1" indent="0">
              <a:buNone/>
            </a:pPr>
            <a:endParaRPr lang="en-US" sz="2000" spc="-51" dirty="0">
              <a:latin typeface="Segoe UI Light" pitchFamily="34" charset="0"/>
            </a:endParaRPr>
          </a:p>
          <a:p>
            <a:pPr marL="3175" indent="0" defTabSz="914325">
              <a:spcBef>
                <a:spcPts val="0"/>
              </a:spcBef>
              <a:spcAft>
                <a:spcPts val="900"/>
              </a:spcAft>
              <a:buNone/>
            </a:pPr>
            <a:r>
              <a:rPr lang="en-US" sz="4000" spc="-100" dirty="0">
                <a:solidFill>
                  <a:schemeClr val="accent2">
                    <a:alpha val="99000"/>
                  </a:schemeClr>
                </a:solidFill>
              </a:rPr>
              <a:t>Persist to Client</a:t>
            </a:r>
          </a:p>
          <a:p>
            <a:pPr marL="0" lvl="1" indent="0">
              <a:buNone/>
            </a:pPr>
            <a:r>
              <a:rPr lang="en-US" sz="2800" spc="-51" dirty="0">
                <a:latin typeface="Segoe UI Light" pitchFamily="34" charset="0"/>
              </a:rPr>
              <a:t>Use </a:t>
            </a:r>
            <a:r>
              <a:rPr lang="en-US" sz="2800" spc="-51" dirty="0" smtClean="0">
                <a:latin typeface="Segoe UI Light" pitchFamily="34" charset="0"/>
              </a:rPr>
              <a:t>cookies</a:t>
            </a:r>
            <a:endParaRPr lang="en-US" sz="2800" spc="-51" dirty="0">
              <a:latin typeface="Segoe UI Light" pitchFamily="34" charset="0"/>
            </a:endParaRPr>
          </a:p>
        </p:txBody>
      </p:sp>
      <p:sp>
        <p:nvSpPr>
          <p:cNvPr id="10" name="Content Placeholder 62"/>
          <p:cNvSpPr txBox="1">
            <a:spLocks/>
          </p:cNvSpPr>
          <p:nvPr/>
        </p:nvSpPr>
        <p:spPr>
          <a:xfrm>
            <a:off x="2681119" y="4441860"/>
            <a:ext cx="8783033" cy="1560427"/>
          </a:xfrm>
          <a:prstGeom prst="rect">
            <a:avLst/>
          </a:prstGeom>
        </p:spPr>
        <p:txBody>
          <a:bodyPr lIns="0" tIns="0" rIns="0" bIns="0" anchor="ctr" anchorCtr="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None/>
            </a:pPr>
            <a:r>
              <a:rPr lang="en-US" sz="4000" spc="-100" dirty="0">
                <a:latin typeface="Segoe UI Light" pitchFamily="34" charset="0"/>
              </a:rPr>
              <a:t>Don’t forget ASP.NET MVC </a:t>
            </a:r>
            <a:r>
              <a:rPr lang="en-US" sz="4000" spc="-100" dirty="0" err="1">
                <a:latin typeface="Segoe UI Light" pitchFamily="34" charset="0"/>
              </a:rPr>
              <a:t>TempData</a:t>
            </a:r>
            <a:r>
              <a:rPr lang="en-US" sz="4000" spc="-100" dirty="0">
                <a:latin typeface="Segoe UI Light" pitchFamily="34" charset="0"/>
              </a:rPr>
              <a:t> </a:t>
            </a:r>
            <a:br>
              <a:rPr lang="en-US" sz="4000" spc="-100" dirty="0">
                <a:latin typeface="Segoe UI Light" pitchFamily="34" charset="0"/>
              </a:rPr>
            </a:br>
            <a:r>
              <a:rPr lang="en-US" sz="4000" spc="-100" dirty="0">
                <a:latin typeface="Segoe UI Light" pitchFamily="34" charset="0"/>
              </a:rPr>
              <a:t>relies on Session State provider by default</a:t>
            </a:r>
          </a:p>
        </p:txBody>
      </p:sp>
      <p:sp>
        <p:nvSpPr>
          <p:cNvPr id="4" name="Rectangle 3"/>
          <p:cNvSpPr/>
          <p:nvPr/>
        </p:nvSpPr>
        <p:spPr bwMode="auto">
          <a:xfrm>
            <a:off x="1674891" y="4925085"/>
            <a:ext cx="298764" cy="76954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Freeform 7"/>
          <p:cNvSpPr>
            <a:spLocks noEditPoints="1"/>
          </p:cNvSpPr>
          <p:nvPr/>
        </p:nvSpPr>
        <p:spPr bwMode="auto">
          <a:xfrm>
            <a:off x="1144759" y="4668877"/>
            <a:ext cx="1354187" cy="1106392"/>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37023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SQL Server </a:t>
            </a:r>
            <a:r>
              <a:rPr lang="en-US" dirty="0"/>
              <a:t>Session State</a:t>
            </a:r>
          </a:p>
        </p:txBody>
      </p:sp>
      <p:sp>
        <p:nvSpPr>
          <p:cNvPr id="3" name="Content Placeholder 2"/>
          <p:cNvSpPr>
            <a:spLocks noGrp="1"/>
          </p:cNvSpPr>
          <p:nvPr>
            <p:ph type="body" sz="quarter" idx="10"/>
          </p:nvPr>
        </p:nvSpPr>
        <p:spPr>
          <a:xfrm>
            <a:off x="519112" y="1447799"/>
            <a:ext cx="7420777" cy="4745915"/>
          </a:xfrm>
        </p:spPr>
        <p:txBody>
          <a:bodyPr/>
          <a:lstStyle/>
          <a:p>
            <a:pPr marL="3175" indent="0" defTabSz="914325">
              <a:spcBef>
                <a:spcPts val="0"/>
              </a:spcBef>
              <a:spcAft>
                <a:spcPts val="900"/>
              </a:spcAft>
              <a:buNone/>
            </a:pPr>
            <a:r>
              <a:rPr lang="en-US" sz="3200" spc="-100" dirty="0">
                <a:solidFill>
                  <a:schemeClr val="accent2">
                    <a:alpha val="99000"/>
                  </a:schemeClr>
                </a:solidFill>
              </a:rPr>
              <a:t>Use SQL Azure as backing store</a:t>
            </a:r>
          </a:p>
          <a:p>
            <a:pPr marL="3175" indent="0" defTabSz="914325">
              <a:spcBef>
                <a:spcPts val="0"/>
              </a:spcBef>
              <a:spcAft>
                <a:spcPts val="900"/>
              </a:spcAft>
              <a:buNone/>
            </a:pPr>
            <a:r>
              <a:rPr lang="en-US" sz="3200" spc="-100" dirty="0">
                <a:solidFill>
                  <a:schemeClr val="tx2">
                    <a:alpha val="99000"/>
                  </a:schemeClr>
                </a:solidFill>
              </a:rPr>
              <a:t>Round trip to database twice per request</a:t>
            </a:r>
          </a:p>
          <a:p>
            <a:pPr marL="1255713" lvl="2" indent="0">
              <a:buNone/>
            </a:pPr>
            <a:r>
              <a:rPr lang="en-US" spc="-51" dirty="0">
                <a:latin typeface="Segoe UI Light" pitchFamily="34" charset="0"/>
              </a:rPr>
              <a:t>Read at request start</a:t>
            </a:r>
          </a:p>
          <a:p>
            <a:pPr marL="1255713" lvl="2" indent="0">
              <a:buNone/>
            </a:pPr>
            <a:r>
              <a:rPr lang="en-US" spc="-51" dirty="0">
                <a:latin typeface="Segoe UI Light" pitchFamily="34" charset="0"/>
              </a:rPr>
              <a:t>Write at request </a:t>
            </a:r>
            <a:r>
              <a:rPr lang="en-US" spc="-51" dirty="0" smtClean="0">
                <a:latin typeface="Segoe UI Light" pitchFamily="34" charset="0"/>
              </a:rPr>
              <a:t>end</a:t>
            </a:r>
          </a:p>
          <a:p>
            <a:pPr marL="0" lvl="1" indent="0">
              <a:buNone/>
            </a:pPr>
            <a:endParaRPr lang="en-US" sz="1600" spc="-51" dirty="0">
              <a:latin typeface="Segoe UI Light" pitchFamily="34" charset="0"/>
            </a:endParaRPr>
          </a:p>
          <a:p>
            <a:pPr marL="3175" indent="0" defTabSz="914325">
              <a:spcBef>
                <a:spcPts val="0"/>
              </a:spcBef>
              <a:spcAft>
                <a:spcPts val="900"/>
              </a:spcAft>
              <a:buNone/>
            </a:pPr>
            <a:r>
              <a:rPr lang="en-US" sz="3200" spc="-100" dirty="0">
                <a:solidFill>
                  <a:schemeClr val="accent2">
                    <a:alpha val="99000"/>
                  </a:schemeClr>
                </a:solidFill>
              </a:rPr>
              <a:t>Enable ASP.NET 4 Session Compression</a:t>
            </a:r>
          </a:p>
          <a:p>
            <a:pPr marL="3175" indent="0" defTabSz="914325">
              <a:spcBef>
                <a:spcPts val="0"/>
              </a:spcBef>
              <a:spcAft>
                <a:spcPts val="900"/>
              </a:spcAft>
              <a:buNone/>
            </a:pPr>
            <a:r>
              <a:rPr lang="en-US" sz="3200" spc="-100" dirty="0">
                <a:solidFill>
                  <a:schemeClr val="tx2">
                    <a:alpha val="99000"/>
                  </a:schemeClr>
                </a:solidFill>
              </a:rPr>
              <a:t>Scale out across multiple DBs</a:t>
            </a:r>
          </a:p>
          <a:p>
            <a:pPr marL="1255713" lvl="2" indent="0">
              <a:buNone/>
            </a:pPr>
            <a:r>
              <a:rPr lang="en-US" spc="-51" dirty="0">
                <a:latin typeface="Segoe UI Light" pitchFamily="34" charset="0"/>
              </a:rPr>
              <a:t>Use session state partitioning</a:t>
            </a:r>
          </a:p>
          <a:p>
            <a:pPr marL="1255713" lvl="2" indent="0">
              <a:buNone/>
            </a:pPr>
            <a:r>
              <a:rPr lang="en-US" spc="-51" dirty="0">
                <a:latin typeface="Segoe UI Light" pitchFamily="34" charset="0"/>
                <a:hlinkClick r:id="rId3"/>
              </a:rPr>
              <a:t>http://</a:t>
            </a:r>
            <a:r>
              <a:rPr lang="en-US" spc="-51" dirty="0" smtClean="0">
                <a:latin typeface="Segoe UI Light" pitchFamily="34" charset="0"/>
                <a:hlinkClick r:id="rId3"/>
              </a:rPr>
              <a:t>bit.ly/scale-session</a:t>
            </a:r>
            <a:endParaRPr lang="en-US" spc="-51" dirty="0" smtClean="0">
              <a:latin typeface="Segoe UI Light" pitchFamily="34" charset="0"/>
            </a:endParaRPr>
          </a:p>
          <a:p>
            <a:pPr marL="0" lvl="1" indent="0">
              <a:buNone/>
            </a:pPr>
            <a:endParaRPr lang="en-US" sz="1600" spc="-51" dirty="0">
              <a:latin typeface="Segoe UI Light" pitchFamily="34" charset="0"/>
            </a:endParaRPr>
          </a:p>
          <a:p>
            <a:pPr marL="3175" indent="0" defTabSz="914325">
              <a:spcBef>
                <a:spcPts val="0"/>
              </a:spcBef>
              <a:spcAft>
                <a:spcPts val="900"/>
              </a:spcAft>
              <a:buNone/>
            </a:pPr>
            <a:r>
              <a:rPr lang="en-US" sz="3200" spc="-100" dirty="0">
                <a:solidFill>
                  <a:schemeClr val="accent2">
                    <a:alpha val="99000"/>
                  </a:schemeClr>
                </a:solidFill>
              </a:rPr>
              <a:t>SQL Azure is competitive on cost basis</a:t>
            </a:r>
          </a:p>
        </p:txBody>
      </p:sp>
      <p:sp>
        <p:nvSpPr>
          <p:cNvPr id="4" name="Freeform 83"/>
          <p:cNvSpPr>
            <a:spLocks noEditPoints="1"/>
          </p:cNvSpPr>
          <p:nvPr/>
        </p:nvSpPr>
        <p:spPr bwMode="black">
          <a:xfrm>
            <a:off x="8661629" y="658740"/>
            <a:ext cx="2805454" cy="2961518"/>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15383744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Deploying ASP.NET </a:t>
            </a:r>
            <a:br>
              <a:rPr lang="en-US" dirty="0" smtClean="0"/>
            </a:br>
            <a:r>
              <a:rPr lang="en-US" dirty="0" smtClean="0"/>
              <a:t>Apps to the Cloud</a:t>
            </a:r>
            <a:endParaRPr lang="en-US" dirty="0"/>
          </a:p>
        </p:txBody>
      </p:sp>
      <p:sp>
        <p:nvSpPr>
          <p:cNvPr id="5" name="Subtitle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31378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ounded Rectangle 83"/>
          <p:cNvSpPr/>
          <p:nvPr/>
        </p:nvSpPr>
        <p:spPr bwMode="auto">
          <a:xfrm>
            <a:off x="6655557"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19" name="Rounded Rectangle 118"/>
          <p:cNvSpPr/>
          <p:nvPr/>
        </p:nvSpPr>
        <p:spPr bwMode="auto">
          <a:xfrm>
            <a:off x="6655557" y="5506281"/>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2" name="Title 1"/>
          <p:cNvSpPr>
            <a:spLocks noGrp="1"/>
          </p:cNvSpPr>
          <p:nvPr>
            <p:ph type="title"/>
          </p:nvPr>
        </p:nvSpPr>
        <p:spPr/>
        <p:txBody>
          <a:bodyPr/>
          <a:lstStyle/>
          <a:p>
            <a:r>
              <a:rPr lang="en-US" dirty="0" smtClean="0"/>
              <a:t>SQL Azure </a:t>
            </a:r>
            <a:r>
              <a:rPr lang="en-US" dirty="0"/>
              <a:t>Session State</a:t>
            </a:r>
          </a:p>
        </p:txBody>
      </p:sp>
      <p:sp>
        <p:nvSpPr>
          <p:cNvPr id="3" name="Content Placeholder 2"/>
          <p:cNvSpPr>
            <a:spLocks noGrp="1"/>
          </p:cNvSpPr>
          <p:nvPr>
            <p:ph type="body" sz="quarter" idx="10"/>
          </p:nvPr>
        </p:nvSpPr>
        <p:spPr>
          <a:xfrm>
            <a:off x="519113" y="1120350"/>
            <a:ext cx="7919210" cy="775597"/>
          </a:xfrm>
        </p:spPr>
        <p:txBody>
          <a:bodyPr/>
          <a:lstStyle/>
          <a:p>
            <a:r>
              <a:rPr lang="en-US" sz="2800" dirty="0"/>
              <a:t>Session state stored using SQL Server Session State Provider and session state partitioning</a:t>
            </a:r>
          </a:p>
        </p:txBody>
      </p:sp>
      <p:sp>
        <p:nvSpPr>
          <p:cNvPr id="34" name="Rounded Rectangle 33"/>
          <p:cNvSpPr/>
          <p:nvPr/>
        </p:nvSpPr>
        <p:spPr bwMode="auto">
          <a:xfrm>
            <a:off x="6146384"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6" name="Rounded Rectangle 35"/>
          <p:cNvSpPr/>
          <p:nvPr/>
        </p:nvSpPr>
        <p:spPr bwMode="auto">
          <a:xfrm>
            <a:off x="512803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8" name="Rounded Rectangle 37"/>
          <p:cNvSpPr/>
          <p:nvPr/>
        </p:nvSpPr>
        <p:spPr bwMode="auto">
          <a:xfrm>
            <a:off x="309134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0" name="Rounded Rectangle 39"/>
          <p:cNvSpPr/>
          <p:nvPr/>
        </p:nvSpPr>
        <p:spPr bwMode="auto">
          <a:xfrm>
            <a:off x="4109694"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2" name="Rounded Rectangle 41"/>
          <p:cNvSpPr/>
          <p:nvPr/>
        </p:nvSpPr>
        <p:spPr bwMode="auto">
          <a:xfrm>
            <a:off x="716472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4" name="Rounded Rectangle 43"/>
          <p:cNvSpPr/>
          <p:nvPr/>
        </p:nvSpPr>
        <p:spPr bwMode="auto">
          <a:xfrm>
            <a:off x="8183075"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5" name="Oval 44"/>
          <p:cNvSpPr/>
          <p:nvPr/>
        </p:nvSpPr>
        <p:spPr bwMode="auto">
          <a:xfrm>
            <a:off x="5865812" y="3177062"/>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cxnSp>
        <p:nvCxnSpPr>
          <p:cNvPr id="46" name="Straight Arrow Connector 45"/>
          <p:cNvCxnSpPr>
            <a:endCxn id="45" idx="0"/>
          </p:cNvCxnSpPr>
          <p:nvPr/>
        </p:nvCxnSpPr>
        <p:spPr>
          <a:xfrm>
            <a:off x="6132512" y="2446199"/>
            <a:ext cx="0" cy="730863"/>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5747063" y="3675616"/>
            <a:ext cx="271149" cy="35286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1;</a:t>
            </a:r>
          </a:p>
        </p:txBody>
      </p:sp>
      <p:cxnSp>
        <p:nvCxnSpPr>
          <p:cNvPr id="49" name="Straight Arrow Connector 48"/>
          <p:cNvCxnSpPr/>
          <p:nvPr/>
        </p:nvCxnSpPr>
        <p:spPr>
          <a:xfrm>
            <a:off x="6249279" y="3675616"/>
            <a:ext cx="201217" cy="29009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2;</a:t>
            </a:r>
          </a:p>
        </p:txBody>
      </p:sp>
      <p:sp>
        <p:nvSpPr>
          <p:cNvPr id="51" name="TextBox 50"/>
          <p:cNvSpPr txBox="1"/>
          <p:nvPr/>
        </p:nvSpPr>
        <p:spPr>
          <a:xfrm>
            <a:off x="3649206" y="4943089"/>
            <a:ext cx="4807406" cy="369332"/>
          </a:xfrm>
          <a:prstGeom prst="rect">
            <a:avLst/>
          </a:prstGeom>
          <a:noFill/>
        </p:spPr>
        <p:txBody>
          <a:bodyPr wrap="none" lIns="0" tIns="0" rIns="0" bIns="0" rtlCol="0">
            <a:spAutoFit/>
          </a:bodyPr>
          <a:lstStyle/>
          <a:p>
            <a:r>
              <a:rPr lang="en-US" sz="2400" dirty="0" smtClean="0">
                <a:solidFill>
                  <a:schemeClr val="tx2">
                    <a:alpha val="99000"/>
                  </a:schemeClr>
                </a:solidFill>
              </a:rPr>
              <a:t>What is the value of session[“foo”]?</a:t>
            </a:r>
          </a:p>
        </p:txBody>
      </p:sp>
      <p:sp>
        <p:nvSpPr>
          <p:cNvPr id="61" name="Rectangle 60"/>
          <p:cNvSpPr/>
          <p:nvPr/>
        </p:nvSpPr>
        <p:spPr>
          <a:xfrm>
            <a:off x="2623456" y="5652528"/>
            <a:ext cx="1995411" cy="621907"/>
          </a:xfrm>
          <a:prstGeom prst="rect">
            <a:avLst/>
          </a:prstGeom>
          <a:noFill/>
        </p:spPr>
        <p:txBody>
          <a:bodyPr wrap="square" lIns="0" tIns="0" rIns="0" bIns="0" rtlCol="0" anchor="ctr">
            <a:noAutofit/>
          </a:bodyPr>
          <a:lstStyle/>
          <a:p>
            <a:pPr algn="ctr">
              <a:lnSpc>
                <a:spcPct val="80000"/>
              </a:lnSpc>
            </a:pPr>
            <a:r>
              <a:rPr lang="en-US" dirty="0" smtClean="0">
                <a:solidFill>
                  <a:schemeClr val="accent2">
                    <a:alpha val="99000"/>
                  </a:schemeClr>
                </a:solidFill>
                <a:latin typeface="+mj-lt"/>
              </a:rPr>
              <a:t>SQL Azure</a:t>
            </a:r>
          </a:p>
        </p:txBody>
      </p:sp>
      <p:pic>
        <p:nvPicPr>
          <p:cNvPr id="7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23865" y="5474083"/>
            <a:ext cx="980722" cy="980720"/>
          </a:xfrm>
          <a:prstGeom prst="rect">
            <a:avLst/>
          </a:prstGeom>
          <a:noFill/>
        </p:spPr>
      </p:pic>
      <p:sp>
        <p:nvSpPr>
          <p:cNvPr id="68" name="Freeform 6"/>
          <p:cNvSpPr>
            <a:spLocks noEditPoints="1"/>
          </p:cNvSpPr>
          <p:nvPr/>
        </p:nvSpPr>
        <p:spPr bwMode="auto">
          <a:xfrm rot="10800000">
            <a:off x="7164729" y="5910623"/>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69" name="Freeform 6"/>
          <p:cNvSpPr>
            <a:spLocks noEditPoints="1"/>
          </p:cNvSpPr>
          <p:nvPr/>
        </p:nvSpPr>
        <p:spPr bwMode="auto">
          <a:xfrm>
            <a:off x="7164729" y="5910623"/>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6" name="Rounded Rectangle 95"/>
          <p:cNvSpPr/>
          <p:nvPr/>
        </p:nvSpPr>
        <p:spPr bwMode="auto">
          <a:xfrm>
            <a:off x="5637212"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6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605520" y="5474083"/>
            <a:ext cx="980722" cy="980720"/>
          </a:xfrm>
          <a:prstGeom prst="rect">
            <a:avLst/>
          </a:prstGeom>
          <a:noFill/>
        </p:spPr>
      </p:pic>
      <p:grpSp>
        <p:nvGrpSpPr>
          <p:cNvPr id="98" name="Group 97"/>
          <p:cNvGrpSpPr/>
          <p:nvPr/>
        </p:nvGrpSpPr>
        <p:grpSpPr>
          <a:xfrm>
            <a:off x="6146384" y="5910623"/>
            <a:ext cx="248860" cy="447674"/>
            <a:chOff x="1055951" y="6468452"/>
            <a:chExt cx="563178" cy="1013102"/>
          </a:xfrm>
        </p:grpSpPr>
        <p:sp>
          <p:nvSpPr>
            <p:cNvPr id="99"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8" name="Rounded Rectangle 107"/>
          <p:cNvSpPr/>
          <p:nvPr/>
        </p:nvSpPr>
        <p:spPr bwMode="auto">
          <a:xfrm>
            <a:off x="4618867"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6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587175" y="5474083"/>
            <a:ext cx="980722" cy="980720"/>
          </a:xfrm>
          <a:prstGeom prst="rect">
            <a:avLst/>
          </a:prstGeom>
          <a:noFill/>
        </p:spPr>
      </p:pic>
      <p:grpSp>
        <p:nvGrpSpPr>
          <p:cNvPr id="110" name="Group 109"/>
          <p:cNvGrpSpPr/>
          <p:nvPr/>
        </p:nvGrpSpPr>
        <p:grpSpPr>
          <a:xfrm>
            <a:off x="5128039" y="5910623"/>
            <a:ext cx="248860" cy="447674"/>
            <a:chOff x="1055951" y="6468452"/>
            <a:chExt cx="563178" cy="1013102"/>
          </a:xfrm>
        </p:grpSpPr>
        <p:sp>
          <p:nvSpPr>
            <p:cNvPr id="111"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Rectangle 112"/>
          <p:cNvSpPr/>
          <p:nvPr/>
        </p:nvSpPr>
        <p:spPr>
          <a:xfrm>
            <a:off x="7569958" y="5652528"/>
            <a:ext cx="1930784" cy="621907"/>
          </a:xfrm>
          <a:prstGeom prst="rect">
            <a:avLst/>
          </a:prstGeom>
          <a:noFill/>
        </p:spPr>
        <p:txBody>
          <a:bodyPr wrap="square" lIns="0" tIns="0" rIns="0" bIns="0" rtlCol="0" anchor="ctr">
            <a:noAutofit/>
          </a:bodyPr>
          <a:lstStyle/>
          <a:p>
            <a:pPr algn="ctr">
              <a:lnSpc>
                <a:spcPct val="80000"/>
              </a:lnSpc>
            </a:pPr>
            <a:r>
              <a:rPr lang="en-US" dirty="0">
                <a:solidFill>
                  <a:schemeClr val="accent2">
                    <a:alpha val="99000"/>
                  </a:schemeClr>
                </a:solidFill>
                <a:latin typeface="+mj-lt"/>
              </a:rPr>
              <a:t>3 x 1GB Databases</a:t>
            </a:r>
          </a:p>
        </p:txBody>
      </p:sp>
      <p:cxnSp>
        <p:nvCxnSpPr>
          <p:cNvPr id="114" name="Straight Arrow Connector 113"/>
          <p:cNvCxnSpPr/>
          <p:nvPr/>
        </p:nvCxnSpPr>
        <p:spPr>
          <a:xfrm>
            <a:off x="5682089" y="4625370"/>
            <a:ext cx="1252407" cy="102715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710344" y="4625370"/>
            <a:ext cx="454385" cy="971327"/>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913559" y="4943089"/>
            <a:ext cx="2278701" cy="369332"/>
          </a:xfrm>
          <a:prstGeom prst="rect">
            <a:avLst/>
          </a:prstGeom>
          <a:noFill/>
        </p:spPr>
        <p:txBody>
          <a:bodyPr wrap="none" lIns="0" tIns="0" rIns="0" bIns="0" rtlCol="0">
            <a:spAutoFit/>
          </a:bodyPr>
          <a:lstStyle/>
          <a:p>
            <a:r>
              <a:rPr lang="en-US" sz="2400" dirty="0" smtClean="0">
                <a:solidFill>
                  <a:schemeClr val="accent1">
                    <a:alpha val="99000"/>
                  </a:schemeClr>
                </a:solidFill>
              </a:rPr>
              <a:t>Resolve partition</a:t>
            </a:r>
          </a:p>
        </p:txBody>
      </p:sp>
      <p:pic>
        <p:nvPicPr>
          <p:cNvPr id="59"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838573"/>
            <a:ext cx="980722" cy="980720"/>
          </a:xfrm>
          <a:prstGeom prst="rect">
            <a:avLst/>
          </a:prstGeom>
          <a:noFill/>
        </p:spPr>
      </p:pic>
      <p:pic>
        <p:nvPicPr>
          <p:cNvPr id="6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838573"/>
            <a:ext cx="980722" cy="980720"/>
          </a:xfrm>
          <a:prstGeom prst="rect">
            <a:avLst/>
          </a:prstGeom>
          <a:noFill/>
        </p:spPr>
      </p:pic>
      <p:pic>
        <p:nvPicPr>
          <p:cNvPr id="6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838573"/>
            <a:ext cx="980722" cy="980720"/>
          </a:xfrm>
          <a:prstGeom prst="rect">
            <a:avLst/>
          </a:prstGeom>
          <a:noFill/>
        </p:spPr>
      </p:pic>
      <p:pic>
        <p:nvPicPr>
          <p:cNvPr id="6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838573"/>
            <a:ext cx="980722" cy="980720"/>
          </a:xfrm>
          <a:prstGeom prst="rect">
            <a:avLst/>
          </a:prstGeom>
          <a:noFill/>
        </p:spPr>
      </p:pic>
      <p:pic>
        <p:nvPicPr>
          <p:cNvPr id="6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838573"/>
            <a:ext cx="980722" cy="980720"/>
          </a:xfrm>
          <a:prstGeom prst="rect">
            <a:avLst/>
          </a:prstGeom>
          <a:noFill/>
        </p:spPr>
      </p:pic>
      <p:pic>
        <p:nvPicPr>
          <p:cNvPr id="6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838573"/>
            <a:ext cx="980722" cy="980720"/>
          </a:xfrm>
          <a:prstGeom prst="rect">
            <a:avLst/>
          </a:prstGeom>
          <a:noFill/>
        </p:spPr>
      </p:pic>
      <p:grpSp>
        <p:nvGrpSpPr>
          <p:cNvPr id="71" name="Group 70"/>
          <p:cNvGrpSpPr/>
          <p:nvPr/>
        </p:nvGrpSpPr>
        <p:grpSpPr>
          <a:xfrm>
            <a:off x="5630893" y="2111287"/>
            <a:ext cx="823091" cy="863217"/>
            <a:chOff x="517525" y="2109891"/>
            <a:chExt cx="1865906" cy="1956870"/>
          </a:xfrm>
          <a:solidFill>
            <a:schemeClr val="accent2"/>
          </a:solidFill>
        </p:grpSpPr>
        <p:grpSp>
          <p:nvGrpSpPr>
            <p:cNvPr id="72" name="Group 71"/>
            <p:cNvGrpSpPr/>
            <p:nvPr/>
          </p:nvGrpSpPr>
          <p:grpSpPr>
            <a:xfrm>
              <a:off x="1122671" y="2109891"/>
              <a:ext cx="1260760" cy="759228"/>
              <a:chOff x="2893227" y="1263576"/>
              <a:chExt cx="895245" cy="539115"/>
            </a:xfrm>
            <a:grpFill/>
          </p:grpSpPr>
          <p:sp>
            <p:nvSpPr>
              <p:cNvPr id="76" name="Freeform 75"/>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78"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73" name="Group 72"/>
            <p:cNvGrpSpPr/>
            <p:nvPr/>
          </p:nvGrpSpPr>
          <p:grpSpPr>
            <a:xfrm>
              <a:off x="517525" y="2154961"/>
              <a:ext cx="752615" cy="1911800"/>
              <a:chOff x="7558088" y="1685925"/>
              <a:chExt cx="1322387" cy="3359150"/>
            </a:xfrm>
            <a:grpFill/>
          </p:grpSpPr>
          <p:sp>
            <p:nvSpPr>
              <p:cNvPr id="74"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75" name="Freeform 74"/>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Tree>
    <p:extLst>
      <p:ext uri="{BB962C8B-B14F-4D97-AF65-F5344CB8AC3E}">
        <p14:creationId xmlns:p14="http://schemas.microsoft.com/office/powerpoint/2010/main" val="3930589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1000"/>
                                        <p:tgtEl>
                                          <p:spTgt spid="46"/>
                                        </p:tgtEl>
                                      </p:cBhvr>
                                    </p:animEffect>
                                  </p:childTnLst>
                                </p:cTn>
                              </p:par>
                              <p:par>
                                <p:cTn id="8" presetID="22" presetClass="entr" presetSubtype="1" fill="hold" nodeType="withEffect">
                                  <p:stCondLst>
                                    <p:cond delay="1000"/>
                                  </p:stCondLst>
                                  <p:childTnLst>
                                    <p:set>
                                      <p:cBhvr>
                                        <p:cTn id="9" dur="1" fill="hold">
                                          <p:stCondLst>
                                            <p:cond delay="0"/>
                                          </p:stCondLst>
                                        </p:cTn>
                                        <p:tgtEl>
                                          <p:spTgt spid="47"/>
                                        </p:tgtEl>
                                        <p:attrNameLst>
                                          <p:attrName>style.visibility</p:attrName>
                                        </p:attrNameLst>
                                      </p:cBhvr>
                                      <p:to>
                                        <p:strVal val="visible"/>
                                      </p:to>
                                    </p:set>
                                    <p:animEffect transition="in" filter="wipe(up)">
                                      <p:cBhvr>
                                        <p:cTn id="10" dur="10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fade">
                                      <p:cBhvr>
                                        <p:cTn id="20" dur="500"/>
                                        <p:tgtEl>
                                          <p:spTgt spid="1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18"/>
                                        </p:tgtEl>
                                      </p:cBhvr>
                                    </p:animEffect>
                                    <p:set>
                                      <p:cBhvr>
                                        <p:cTn id="25" dur="1" fill="hold">
                                          <p:stCondLst>
                                            <p:cond delay="499"/>
                                          </p:stCondLst>
                                        </p:cTn>
                                        <p:tgtEl>
                                          <p:spTgt spid="118"/>
                                        </p:tgtEl>
                                        <p:attrNameLst>
                                          <p:attrName>style.visibility</p:attrName>
                                        </p:attrNameLst>
                                      </p:cBhvr>
                                      <p:to>
                                        <p:strVal val="hidden"/>
                                      </p:to>
                                    </p:set>
                                  </p:childTnLst>
                                </p:cTn>
                              </p:par>
                              <p:par>
                                <p:cTn id="26" presetID="22" presetClass="entr" presetSubtype="1" fill="hold" nodeType="withEffect">
                                  <p:stCondLst>
                                    <p:cond delay="500"/>
                                  </p:stCondLst>
                                  <p:childTnLst>
                                    <p:set>
                                      <p:cBhvr>
                                        <p:cTn id="27" dur="1" fill="hold">
                                          <p:stCondLst>
                                            <p:cond delay="0"/>
                                          </p:stCondLst>
                                        </p:cTn>
                                        <p:tgtEl>
                                          <p:spTgt spid="114"/>
                                        </p:tgtEl>
                                        <p:attrNameLst>
                                          <p:attrName>style.visibility</p:attrName>
                                        </p:attrNameLst>
                                      </p:cBhvr>
                                      <p:to>
                                        <p:strVal val="visible"/>
                                      </p:to>
                                    </p:set>
                                    <p:animEffect transition="in" filter="wipe(up)">
                                      <p:cBhvr>
                                        <p:cTn id="28" dur="1000"/>
                                        <p:tgtEl>
                                          <p:spTgt spid="114"/>
                                        </p:tgtEl>
                                      </p:cBhvr>
                                    </p:animEffect>
                                  </p:childTnLst>
                                </p:cTn>
                              </p:par>
                              <p:par>
                                <p:cTn id="29" presetID="19" presetClass="emph" presetSubtype="0" fill="hold" grpId="0" nodeType="withEffect">
                                  <p:stCondLst>
                                    <p:cond delay="1500"/>
                                  </p:stCondLst>
                                  <p:childTnLst>
                                    <p:animClr clrSpc="rgb" dir="cw">
                                      <p:cBhvr override="childStyle">
                                        <p:cTn id="30" dur="1000" fill="hold"/>
                                        <p:tgtEl>
                                          <p:spTgt spid="69"/>
                                        </p:tgtEl>
                                        <p:attrNameLst>
                                          <p:attrName>style.color</p:attrName>
                                        </p:attrNameLst>
                                      </p:cBhvr>
                                      <p:to>
                                        <a:srgbClr val="FF8A01"/>
                                      </p:to>
                                    </p:animClr>
                                    <p:animClr clrSpc="rgb" dir="cw">
                                      <p:cBhvr>
                                        <p:cTn id="31" dur="1000" fill="hold"/>
                                        <p:tgtEl>
                                          <p:spTgt spid="69"/>
                                        </p:tgtEl>
                                        <p:attrNameLst>
                                          <p:attrName>fillcolor</p:attrName>
                                        </p:attrNameLst>
                                      </p:cBhvr>
                                      <p:to>
                                        <a:srgbClr val="FF8A01"/>
                                      </p:to>
                                    </p:animClr>
                                    <p:set>
                                      <p:cBhvr>
                                        <p:cTn id="32" dur="1000" fill="hold"/>
                                        <p:tgtEl>
                                          <p:spTgt spid="69"/>
                                        </p:tgtEl>
                                        <p:attrNameLst>
                                          <p:attrName>fill.type</p:attrName>
                                        </p:attrNameLst>
                                      </p:cBhvr>
                                      <p:to>
                                        <p:strVal val="solid"/>
                                      </p:to>
                                    </p:set>
                                    <p:set>
                                      <p:cBhvr>
                                        <p:cTn id="33" dur="1000" fill="hold"/>
                                        <p:tgtEl>
                                          <p:spTgt spid="6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46"/>
                                        </p:tgtEl>
                                      </p:cBhvr>
                                    </p:animEffect>
                                    <p:set>
                                      <p:cBhvr>
                                        <p:cTn id="38" dur="1" fill="hold">
                                          <p:stCondLst>
                                            <p:cond delay="499"/>
                                          </p:stCondLst>
                                        </p:cTn>
                                        <p:tgtEl>
                                          <p:spTgt spid="4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47"/>
                                        </p:tgtEl>
                                      </p:cBhvr>
                                    </p:animEffect>
                                    <p:set>
                                      <p:cBhvr>
                                        <p:cTn id="41" dur="1" fill="hold">
                                          <p:stCondLst>
                                            <p:cond delay="499"/>
                                          </p:stCondLst>
                                        </p:cTn>
                                        <p:tgtEl>
                                          <p:spTgt spid="4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14"/>
                                        </p:tgtEl>
                                      </p:cBhvr>
                                    </p:animEffect>
                                    <p:set>
                                      <p:cBhvr>
                                        <p:cTn id="44" dur="1" fill="hold">
                                          <p:stCondLst>
                                            <p:cond delay="499"/>
                                          </p:stCondLst>
                                        </p:cTn>
                                        <p:tgtEl>
                                          <p:spTgt spid="11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48"/>
                                        </p:tgtEl>
                                      </p:cBhvr>
                                    </p:animEffect>
                                    <p:set>
                                      <p:cBhvr>
                                        <p:cTn id="47" dur="1" fill="hold">
                                          <p:stCondLst>
                                            <p:cond delay="499"/>
                                          </p:stCondLst>
                                        </p:cTn>
                                        <p:tgtEl>
                                          <p:spTgt spid="4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up)">
                                      <p:cBhvr>
                                        <p:cTn id="52" dur="1000"/>
                                        <p:tgtEl>
                                          <p:spTgt spid="46"/>
                                        </p:tgtEl>
                                      </p:cBhvr>
                                    </p:animEffect>
                                  </p:childTnLst>
                                </p:cTn>
                              </p:par>
                              <p:par>
                                <p:cTn id="53" presetID="22" presetClass="entr" presetSubtype="1" fill="hold" nodeType="withEffect">
                                  <p:stCondLst>
                                    <p:cond delay="1000"/>
                                  </p:stCondLst>
                                  <p:childTnLst>
                                    <p:set>
                                      <p:cBhvr>
                                        <p:cTn id="54" dur="1" fill="hold">
                                          <p:stCondLst>
                                            <p:cond delay="0"/>
                                          </p:stCondLst>
                                        </p:cTn>
                                        <p:tgtEl>
                                          <p:spTgt spid="49"/>
                                        </p:tgtEl>
                                        <p:attrNameLst>
                                          <p:attrName>style.visibility</p:attrName>
                                        </p:attrNameLst>
                                      </p:cBhvr>
                                      <p:to>
                                        <p:strVal val="visible"/>
                                      </p:to>
                                    </p:set>
                                    <p:animEffect transition="in" filter="wipe(up)">
                                      <p:cBhvr>
                                        <p:cTn id="55" dur="10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2" nodeType="clickEffect">
                                  <p:stCondLst>
                                    <p:cond delay="0"/>
                                  </p:stCondLst>
                                  <p:childTnLst>
                                    <p:set>
                                      <p:cBhvr>
                                        <p:cTn id="64" dur="1" fill="hold">
                                          <p:stCondLst>
                                            <p:cond delay="0"/>
                                          </p:stCondLst>
                                        </p:cTn>
                                        <p:tgtEl>
                                          <p:spTgt spid="118"/>
                                        </p:tgtEl>
                                        <p:attrNameLst>
                                          <p:attrName>style.visibility</p:attrName>
                                        </p:attrNameLst>
                                      </p:cBhvr>
                                      <p:to>
                                        <p:strVal val="visible"/>
                                      </p:to>
                                    </p:set>
                                    <p:animEffect transition="in" filter="fade">
                                      <p:cBhvr>
                                        <p:cTn id="65" dur="500"/>
                                        <p:tgtEl>
                                          <p:spTgt spid="11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3" nodeType="clickEffect">
                                  <p:stCondLst>
                                    <p:cond delay="0"/>
                                  </p:stCondLst>
                                  <p:childTnLst>
                                    <p:animEffect transition="out" filter="fade">
                                      <p:cBhvr>
                                        <p:cTn id="69" dur="500"/>
                                        <p:tgtEl>
                                          <p:spTgt spid="118"/>
                                        </p:tgtEl>
                                      </p:cBhvr>
                                    </p:animEffect>
                                    <p:set>
                                      <p:cBhvr>
                                        <p:cTn id="70" dur="1" fill="hold">
                                          <p:stCondLst>
                                            <p:cond delay="499"/>
                                          </p:stCondLst>
                                        </p:cTn>
                                        <p:tgtEl>
                                          <p:spTgt spid="118"/>
                                        </p:tgtEl>
                                        <p:attrNameLst>
                                          <p:attrName>style.visibility</p:attrName>
                                        </p:attrNameLst>
                                      </p:cBhvr>
                                      <p:to>
                                        <p:strVal val="hidden"/>
                                      </p:to>
                                    </p:set>
                                  </p:childTnLst>
                                </p:cTn>
                              </p:par>
                              <p:par>
                                <p:cTn id="71" presetID="22" presetClass="entr" presetSubtype="1" fill="hold" nodeType="withEffect">
                                  <p:stCondLst>
                                    <p:cond delay="500"/>
                                  </p:stCondLst>
                                  <p:childTnLst>
                                    <p:set>
                                      <p:cBhvr>
                                        <p:cTn id="72" dur="1" fill="hold">
                                          <p:stCondLst>
                                            <p:cond delay="0"/>
                                          </p:stCondLst>
                                        </p:cTn>
                                        <p:tgtEl>
                                          <p:spTgt spid="115"/>
                                        </p:tgtEl>
                                        <p:attrNameLst>
                                          <p:attrName>style.visibility</p:attrName>
                                        </p:attrNameLst>
                                      </p:cBhvr>
                                      <p:to>
                                        <p:strVal val="visible"/>
                                      </p:to>
                                    </p:set>
                                    <p:animEffect transition="in" filter="wipe(up)">
                                      <p:cBhvr>
                                        <p:cTn id="73" dur="1000"/>
                                        <p:tgtEl>
                                          <p:spTgt spid="11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46"/>
                                        </p:tgtEl>
                                      </p:cBhvr>
                                    </p:animEffect>
                                    <p:set>
                                      <p:cBhvr>
                                        <p:cTn id="78" dur="1" fill="hold">
                                          <p:stCondLst>
                                            <p:cond delay="499"/>
                                          </p:stCondLst>
                                        </p:cTn>
                                        <p:tgtEl>
                                          <p:spTgt spid="46"/>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49"/>
                                        </p:tgtEl>
                                      </p:cBhvr>
                                    </p:animEffect>
                                    <p:set>
                                      <p:cBhvr>
                                        <p:cTn id="81" dur="1" fill="hold">
                                          <p:stCondLst>
                                            <p:cond delay="499"/>
                                          </p:stCondLst>
                                        </p:cTn>
                                        <p:tgtEl>
                                          <p:spTgt spid="49"/>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15"/>
                                        </p:tgtEl>
                                      </p:cBhvr>
                                    </p:animEffect>
                                    <p:set>
                                      <p:cBhvr>
                                        <p:cTn id="84" dur="1" fill="hold">
                                          <p:stCondLst>
                                            <p:cond delay="499"/>
                                          </p:stCondLst>
                                        </p:cTn>
                                        <p:tgtEl>
                                          <p:spTgt spid="115"/>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50"/>
                                        </p:tgtEl>
                                      </p:cBhvr>
                                    </p:animEffect>
                                    <p:set>
                                      <p:cBhvr>
                                        <p:cTn id="87" dur="1" fill="hold">
                                          <p:stCondLst>
                                            <p:cond delay="499"/>
                                          </p:stCondLst>
                                        </p:cTn>
                                        <p:tgtEl>
                                          <p:spTgt spid="5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19"/>
                                        </p:tgtEl>
                                        <p:attrNameLst>
                                          <p:attrName>style.visibility</p:attrName>
                                        </p:attrNameLst>
                                      </p:cBhvr>
                                      <p:to>
                                        <p:strVal val="visible"/>
                                      </p:to>
                                    </p:set>
                                    <p:animEffect transition="in" filter="fade">
                                      <p:cBhvr>
                                        <p:cTn id="97"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48" grpId="0"/>
      <p:bldP spid="48" grpId="1"/>
      <p:bldP spid="50" grpId="0"/>
      <p:bldP spid="50" grpId="1"/>
      <p:bldP spid="51" grpId="0"/>
      <p:bldP spid="69" grpId="0" animBg="1"/>
      <p:bldP spid="118" grpId="0"/>
      <p:bldP spid="118" grpId="1"/>
      <p:bldP spid="118" grpId="2"/>
      <p:bldP spid="118" grpId="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Storage Providers</a:t>
            </a:r>
          </a:p>
        </p:txBody>
      </p:sp>
      <p:sp>
        <p:nvSpPr>
          <p:cNvPr id="3" name="Content Placeholder 2"/>
          <p:cNvSpPr>
            <a:spLocks noGrp="1"/>
          </p:cNvSpPr>
          <p:nvPr>
            <p:ph type="body" sz="quarter" idx="10"/>
          </p:nvPr>
        </p:nvSpPr>
        <p:spPr>
          <a:xfrm>
            <a:off x="508000" y="1447799"/>
            <a:ext cx="11172825" cy="2703817"/>
          </a:xfrm>
        </p:spPr>
        <p:txBody>
          <a:bodyPr numCol="2"/>
          <a:lstStyle/>
          <a:p>
            <a:pPr marL="0" indent="0" defTabSz="914325">
              <a:spcBef>
                <a:spcPts val="0"/>
              </a:spcBef>
              <a:spcAft>
                <a:spcPts val="1800"/>
              </a:spcAft>
              <a:buNone/>
            </a:pPr>
            <a:r>
              <a:rPr lang="en-US" sz="3200" dirty="0"/>
              <a:t>Sample ASP.NET Providers </a:t>
            </a:r>
            <a:br>
              <a:rPr lang="en-US" sz="3200" dirty="0"/>
            </a:br>
            <a:r>
              <a:rPr lang="en-US" sz="3200" dirty="0"/>
              <a:t>(Session, Membership, Role etc…)</a:t>
            </a:r>
          </a:p>
          <a:p>
            <a:pPr marL="0" indent="0" defTabSz="914325">
              <a:spcBef>
                <a:spcPts val="0"/>
              </a:spcBef>
              <a:spcAft>
                <a:spcPts val="1800"/>
              </a:spcAft>
              <a:buNone/>
            </a:pPr>
            <a:r>
              <a:rPr lang="en-US" sz="3200" dirty="0"/>
              <a:t>Sample Code</a:t>
            </a:r>
            <a:br>
              <a:rPr lang="en-US" sz="3200" dirty="0"/>
            </a:br>
            <a:r>
              <a:rPr lang="en-US" sz="3200" dirty="0"/>
              <a:t>http://code.msdn.microsoft.com</a:t>
            </a:r>
            <a:r>
              <a:rPr lang="en-US" sz="3200" dirty="0" smtClean="0"/>
              <a:t>/</a:t>
            </a:r>
            <a:br>
              <a:rPr lang="en-US" sz="3200" dirty="0" smtClean="0"/>
            </a:br>
            <a:r>
              <a:rPr lang="en-US" sz="3200" dirty="0" err="1" smtClean="0"/>
              <a:t>windowsazuresamples</a:t>
            </a:r>
            <a:endParaRPr lang="en-US" sz="3200" dirty="0"/>
          </a:p>
          <a:p>
            <a:pPr marL="0" indent="0" defTabSz="914325">
              <a:spcBef>
                <a:spcPts val="0"/>
              </a:spcBef>
              <a:spcAft>
                <a:spcPts val="1800"/>
              </a:spcAft>
              <a:buNone/>
            </a:pPr>
            <a:r>
              <a:rPr lang="en-US" sz="3200" dirty="0"/>
              <a:t>Uses Blob + Table Storage</a:t>
            </a:r>
          </a:p>
          <a:p>
            <a:pPr marL="0" indent="0" defTabSz="914325">
              <a:spcBef>
                <a:spcPts val="0"/>
              </a:spcBef>
              <a:spcAft>
                <a:spcPts val="1800"/>
              </a:spcAft>
              <a:buNone/>
            </a:pPr>
            <a:r>
              <a:rPr lang="en-US" sz="3200" dirty="0"/>
              <a:t>Several storage transactions </a:t>
            </a:r>
            <a:r>
              <a:rPr lang="en-US" sz="3200" dirty="0" smtClean="0"/>
              <a:t/>
            </a:r>
            <a:br>
              <a:rPr lang="en-US" sz="3200" dirty="0" smtClean="0"/>
            </a:br>
            <a:r>
              <a:rPr lang="en-US" sz="3200" dirty="0" smtClean="0"/>
              <a:t>per </a:t>
            </a:r>
            <a:r>
              <a:rPr lang="en-US" sz="3200" dirty="0"/>
              <a:t>request</a:t>
            </a:r>
          </a:p>
          <a:p>
            <a:pPr marL="0" indent="0" defTabSz="914325">
              <a:spcBef>
                <a:spcPts val="0"/>
              </a:spcBef>
              <a:spcAft>
                <a:spcPts val="1800"/>
              </a:spcAft>
              <a:buNone/>
            </a:pPr>
            <a:r>
              <a:rPr lang="en-US" sz="3200" dirty="0"/>
              <a:t>Enable ASP.NET 4 </a:t>
            </a:r>
            <a:r>
              <a:rPr lang="en-US" sz="3200" dirty="0" smtClean="0"/>
              <a:t/>
            </a:r>
            <a:br>
              <a:rPr lang="en-US" sz="3200" dirty="0" smtClean="0"/>
            </a:br>
            <a:r>
              <a:rPr lang="en-US" sz="3200" dirty="0" smtClean="0"/>
              <a:t>Session Compression</a:t>
            </a:r>
            <a:endParaRPr lang="en-US" sz="3200" dirty="0"/>
          </a:p>
        </p:txBody>
      </p:sp>
      <p:sp>
        <p:nvSpPr>
          <p:cNvPr id="5" name="Rectangle 4"/>
          <p:cNvSpPr/>
          <p:nvPr/>
        </p:nvSpPr>
        <p:spPr bwMode="auto">
          <a:xfrm>
            <a:off x="508000" y="4343400"/>
            <a:ext cx="11680825" cy="2286000"/>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a:solidFill>
                  <a:schemeClr val="bg1">
                    <a:alpha val="99000"/>
                  </a:schemeClr>
                </a:solidFill>
                <a:latin typeface="Segoe UI Light" pitchFamily="34" charset="0"/>
              </a:rPr>
              <a:t>Sample Provider should be </a:t>
            </a:r>
            <a:r>
              <a:rPr lang="en-US" sz="4400" dirty="0" smtClean="0">
                <a:solidFill>
                  <a:schemeClr val="bg1">
                    <a:alpha val="99000"/>
                  </a:schemeClr>
                </a:solidFill>
                <a:latin typeface="Segoe UI Light" pitchFamily="34" charset="0"/>
              </a:rPr>
              <a:t/>
            </a:r>
            <a:br>
              <a:rPr lang="en-US" sz="4400" dirty="0" smtClean="0">
                <a:solidFill>
                  <a:schemeClr val="bg1">
                    <a:alpha val="99000"/>
                  </a:schemeClr>
                </a:solidFill>
                <a:latin typeface="Segoe UI Light" pitchFamily="34" charset="0"/>
              </a:rPr>
            </a:br>
            <a:r>
              <a:rPr lang="en-US" sz="4400" dirty="0" smtClean="0">
                <a:solidFill>
                  <a:schemeClr val="bg1">
                    <a:alpha val="99000"/>
                  </a:schemeClr>
                </a:solidFill>
                <a:latin typeface="Segoe UI Light" pitchFamily="34" charset="0"/>
              </a:rPr>
              <a:t>treated</a:t>
            </a:r>
            <a:r>
              <a:rPr lang="en-US" sz="4400" dirty="0">
                <a:solidFill>
                  <a:schemeClr val="bg1">
                    <a:alpha val="99000"/>
                  </a:schemeClr>
                </a:solidFill>
                <a:latin typeface="Segoe UI Light" pitchFamily="34" charset="0"/>
              </a:rPr>
              <a:t> </a:t>
            </a:r>
            <a:r>
              <a:rPr lang="en-US" sz="4400" dirty="0" smtClean="0">
                <a:solidFill>
                  <a:schemeClr val="bg1">
                    <a:alpha val="99000"/>
                  </a:schemeClr>
                </a:solidFill>
                <a:latin typeface="Segoe UI Light" pitchFamily="34" charset="0"/>
              </a:rPr>
              <a:t>as </a:t>
            </a:r>
            <a:r>
              <a:rPr lang="en-US" sz="4400" dirty="0">
                <a:solidFill>
                  <a:schemeClr val="bg1">
                    <a:alpha val="99000"/>
                  </a:schemeClr>
                </a:solidFill>
                <a:latin typeface="Segoe UI Light" pitchFamily="34" charset="0"/>
              </a:rPr>
              <a:t>a starting point only.</a:t>
            </a:r>
          </a:p>
        </p:txBody>
      </p:sp>
      <p:grpSp>
        <p:nvGrpSpPr>
          <p:cNvPr id="18" name="Group 17"/>
          <p:cNvGrpSpPr/>
          <p:nvPr/>
        </p:nvGrpSpPr>
        <p:grpSpPr>
          <a:xfrm>
            <a:off x="8556475" y="4487739"/>
            <a:ext cx="2037634" cy="1997323"/>
            <a:chOff x="2844608" y="3225610"/>
            <a:chExt cx="2450120" cy="2401648"/>
          </a:xfrm>
        </p:grpSpPr>
        <p:grpSp>
          <p:nvGrpSpPr>
            <p:cNvPr id="8" name="Group 7"/>
            <p:cNvGrpSpPr/>
            <p:nvPr/>
          </p:nvGrpSpPr>
          <p:grpSpPr>
            <a:xfrm>
              <a:off x="4151311" y="3225610"/>
              <a:ext cx="1143417" cy="2056892"/>
              <a:chOff x="4255521" y="3225610"/>
              <a:chExt cx="1143417" cy="2056892"/>
            </a:xfrm>
          </p:grpSpPr>
          <p:sp>
            <p:nvSpPr>
              <p:cNvPr id="7" name="Freeform 6"/>
              <p:cNvSpPr>
                <a:spLocks noEditPoints="1"/>
              </p:cNvSpPr>
              <p:nvPr/>
            </p:nvSpPr>
            <p:spPr bwMode="auto">
              <a:xfrm rot="10800000">
                <a:off x="4255521"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254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p:nvSpPr>
            <p:spPr bwMode="auto">
              <a:xfrm>
                <a:off x="4255521"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2844608" y="3225610"/>
              <a:ext cx="1143417" cy="2056892"/>
              <a:chOff x="3969666" y="3225610"/>
              <a:chExt cx="1143417" cy="2056892"/>
            </a:xfrm>
          </p:grpSpPr>
          <p:sp>
            <p:nvSpPr>
              <p:cNvPr id="13" name="Freeform 12"/>
              <p:cNvSpPr>
                <a:spLocks noEditPoints="1"/>
              </p:cNvSpPr>
              <p:nvPr/>
            </p:nvSpPr>
            <p:spPr bwMode="auto">
              <a:xfrm rot="10800000">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14" name="Freeform 6"/>
              <p:cNvSpPr>
                <a:spLocks noEditPoints="1"/>
              </p:cNvSpPr>
              <p:nvPr/>
            </p:nvSpPr>
            <p:spPr bwMode="auto">
              <a:xfrm>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p:nvGrpSpPr>
          <p:grpSpPr>
            <a:xfrm>
              <a:off x="3497959" y="3570366"/>
              <a:ext cx="1143417" cy="2056892"/>
              <a:chOff x="3969666" y="3225610"/>
              <a:chExt cx="1143417" cy="2056892"/>
            </a:xfrm>
          </p:grpSpPr>
          <p:sp>
            <p:nvSpPr>
              <p:cNvPr id="16" name="Freeform 15"/>
              <p:cNvSpPr>
                <a:spLocks noEditPoints="1"/>
              </p:cNvSpPr>
              <p:nvPr/>
            </p:nvSpPr>
            <p:spPr bwMode="auto">
              <a:xfrm rot="10800000">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
              <p:cNvSpPr>
                <a:spLocks noEditPoints="1"/>
              </p:cNvSpPr>
              <p:nvPr/>
            </p:nvSpPr>
            <p:spPr bwMode="auto">
              <a:xfrm>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4" name="Rectangle 3"/>
          <p:cNvSpPr/>
          <p:nvPr/>
        </p:nvSpPr>
        <p:spPr bwMode="auto">
          <a:xfrm>
            <a:off x="0" y="4343400"/>
            <a:ext cx="508000" cy="228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362710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Cookies</a:t>
            </a:r>
            <a:endParaRPr lang="en-US" dirty="0"/>
          </a:p>
        </p:txBody>
      </p:sp>
      <p:sp>
        <p:nvSpPr>
          <p:cNvPr id="3" name="Content Placeholder 2"/>
          <p:cNvSpPr>
            <a:spLocks noGrp="1"/>
          </p:cNvSpPr>
          <p:nvPr>
            <p:ph type="body" sz="quarter" idx="10"/>
          </p:nvPr>
        </p:nvSpPr>
        <p:spPr>
          <a:xfrm>
            <a:off x="519112" y="1447799"/>
            <a:ext cx="11149013" cy="4893647"/>
          </a:xfrm>
        </p:spPr>
        <p:txBody>
          <a:bodyPr/>
          <a:lstStyle/>
          <a:p>
            <a:r>
              <a:rPr lang="en-US" dirty="0" smtClean="0">
                <a:solidFill>
                  <a:schemeClr val="accent2">
                    <a:alpha val="99000"/>
                  </a:schemeClr>
                </a:solidFill>
              </a:rPr>
              <a:t>Serialize and Encrypt state into cookie</a:t>
            </a:r>
          </a:p>
          <a:p>
            <a:r>
              <a:rPr lang="en-US" dirty="0" smtClean="0">
                <a:solidFill>
                  <a:schemeClr val="tx2">
                    <a:alpha val="99000"/>
                  </a:schemeClr>
                </a:solidFill>
              </a:rPr>
              <a:t>Possible to implement as Session State Provider</a:t>
            </a:r>
          </a:p>
          <a:p>
            <a:r>
              <a:rPr lang="en-US" dirty="0" smtClean="0">
                <a:solidFill>
                  <a:schemeClr val="accent2">
                    <a:alpha val="99000"/>
                  </a:schemeClr>
                </a:solidFill>
              </a:rPr>
              <a:t>Cookies add significant performance overhead</a:t>
            </a:r>
          </a:p>
          <a:p>
            <a:r>
              <a:rPr lang="en-US" dirty="0" smtClean="0">
                <a:solidFill>
                  <a:schemeClr val="tx2">
                    <a:alpha val="99000"/>
                  </a:schemeClr>
                </a:solidFill>
              </a:rPr>
              <a:t>Cookies sent with every request to domain</a:t>
            </a:r>
          </a:p>
          <a:p>
            <a:pPr marL="855663" lvl="2" indent="0">
              <a:buNone/>
            </a:pPr>
            <a:r>
              <a:rPr lang="en-US" sz="3600" dirty="0" smtClean="0">
                <a:solidFill>
                  <a:schemeClr val="tx2">
                    <a:alpha val="99000"/>
                  </a:schemeClr>
                </a:solidFill>
                <a:latin typeface="Segoe UI Light" pitchFamily="34" charset="0"/>
              </a:rPr>
              <a:t>Use alternative host header to serve images, etc.</a:t>
            </a:r>
            <a:br>
              <a:rPr lang="en-US" sz="3600" dirty="0" smtClean="0">
                <a:solidFill>
                  <a:schemeClr val="tx2">
                    <a:alpha val="99000"/>
                  </a:schemeClr>
                </a:solidFill>
                <a:latin typeface="Segoe UI Light" pitchFamily="34" charset="0"/>
              </a:rPr>
            </a:br>
            <a:r>
              <a:rPr lang="en-US" sz="3600" dirty="0" smtClean="0">
                <a:solidFill>
                  <a:schemeClr val="tx2">
                    <a:alpha val="99000"/>
                  </a:schemeClr>
                </a:solidFill>
                <a:latin typeface="Segoe UI Light" pitchFamily="34" charset="0"/>
              </a:rPr>
              <a:t>http://www.myweb.com</a:t>
            </a:r>
            <a:br>
              <a:rPr lang="en-US" sz="3600" dirty="0" smtClean="0">
                <a:solidFill>
                  <a:schemeClr val="tx2">
                    <a:alpha val="99000"/>
                  </a:schemeClr>
                </a:solidFill>
                <a:latin typeface="Segoe UI Light" pitchFamily="34" charset="0"/>
              </a:rPr>
            </a:br>
            <a:r>
              <a:rPr lang="en-US" sz="3600" dirty="0" smtClean="0">
                <a:solidFill>
                  <a:schemeClr val="tx2">
                    <a:alpha val="99000"/>
                  </a:schemeClr>
                </a:solidFill>
                <a:latin typeface="Segoe UI Light" pitchFamily="34" charset="0"/>
              </a:rPr>
              <a:t>http://images.myweb.com </a:t>
            </a:r>
          </a:p>
          <a:p>
            <a:pPr marL="855663" lvl="2" indent="0">
              <a:buNone/>
            </a:pPr>
            <a:r>
              <a:rPr lang="en-US" sz="3600" dirty="0" smtClean="0">
                <a:solidFill>
                  <a:schemeClr val="tx2">
                    <a:alpha val="99000"/>
                  </a:schemeClr>
                </a:solidFill>
                <a:latin typeface="Segoe UI Light" pitchFamily="34" charset="0"/>
              </a:rPr>
              <a:t>Use Windows Azure Storage for static content</a:t>
            </a:r>
            <a:endParaRPr lang="en-US" sz="3600"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69795517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DNS</a:t>
            </a:r>
          </a:p>
        </p:txBody>
      </p:sp>
      <p:sp>
        <p:nvSpPr>
          <p:cNvPr id="7"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5827678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6094130" y="1452648"/>
            <a:ext cx="5111496" cy="14757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6094130" y="3948938"/>
            <a:ext cx="5111496" cy="14721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502784" y="1452648"/>
            <a:ext cx="5110365" cy="1471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502784" y="3948938"/>
            <a:ext cx="5110365" cy="147218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DNS</a:t>
            </a:r>
            <a:endParaRPr lang="en-US" dirty="0"/>
          </a:p>
        </p:txBody>
      </p:sp>
      <p:sp>
        <p:nvSpPr>
          <p:cNvPr id="3" name="Content Placeholder 2"/>
          <p:cNvSpPr>
            <a:spLocks noGrp="1"/>
          </p:cNvSpPr>
          <p:nvPr>
            <p:ph idx="4294967295"/>
          </p:nvPr>
        </p:nvSpPr>
        <p:spPr>
          <a:xfrm>
            <a:off x="2457199" y="1523661"/>
            <a:ext cx="3155950" cy="1329595"/>
          </a:xfrm>
        </p:spPr>
        <p:txBody>
          <a:bodyPr/>
          <a:lstStyle/>
          <a:p>
            <a:pPr marL="3175" indent="0">
              <a:spcBef>
                <a:spcPts val="0"/>
              </a:spcBef>
              <a:spcAft>
                <a:spcPts val="900"/>
              </a:spcAft>
              <a:buNone/>
            </a:pPr>
            <a:r>
              <a:rPr lang="en-US" spc="-100" dirty="0">
                <a:solidFill>
                  <a:schemeClr val="bg1">
                    <a:alpha val="99000"/>
                  </a:schemeClr>
                </a:solidFill>
                <a:latin typeface="Segoe UI Light" pitchFamily="34" charset="0"/>
              </a:rPr>
              <a:t>All services get </a:t>
            </a:r>
            <a:br>
              <a:rPr lang="en-US" spc="-100" dirty="0">
                <a:solidFill>
                  <a:schemeClr val="bg1">
                    <a:alpha val="99000"/>
                  </a:schemeClr>
                </a:solidFill>
                <a:latin typeface="Segoe UI Light" pitchFamily="34" charset="0"/>
              </a:rPr>
            </a:br>
            <a:r>
              <a:rPr lang="en-US" spc="-100" dirty="0">
                <a:solidFill>
                  <a:schemeClr val="bg1">
                    <a:alpha val="99000"/>
                  </a:schemeClr>
                </a:solidFill>
                <a:latin typeface="Segoe UI Light" pitchFamily="34" charset="0"/>
              </a:rPr>
              <a:t>a *.cloudapp.net </a:t>
            </a:r>
            <a:r>
              <a:rPr lang="en-US" spc="-100" dirty="0" smtClean="0">
                <a:solidFill>
                  <a:schemeClr val="bg1">
                    <a:alpha val="99000"/>
                  </a:schemeClr>
                </a:solidFill>
                <a:latin typeface="Segoe UI Light" pitchFamily="34" charset="0"/>
              </a:rPr>
              <a:t>address</a:t>
            </a:r>
            <a:endParaRPr lang="en-US" spc="-100" dirty="0">
              <a:solidFill>
                <a:schemeClr val="bg1">
                  <a:alpha val="99000"/>
                </a:schemeClr>
              </a:solidFill>
              <a:latin typeface="Segoe UI Light" pitchFamily="34" charset="0"/>
            </a:endParaRPr>
          </a:p>
        </p:txBody>
      </p:sp>
      <p:sp>
        <p:nvSpPr>
          <p:cNvPr id="4" name="Content Placeholder 2"/>
          <p:cNvSpPr txBox="1">
            <a:spLocks/>
          </p:cNvSpPr>
          <p:nvPr/>
        </p:nvSpPr>
        <p:spPr>
          <a:xfrm>
            <a:off x="7547372" y="1527484"/>
            <a:ext cx="3452587" cy="1329595"/>
          </a:xfrm>
          <a:prstGeom prst="rect">
            <a:avLst/>
          </a:prstGeom>
        </p:spPr>
        <p:txBody>
          <a:bodyPr vert="horz" wrap="square" lIns="0" tIns="0" rIns="0" bIns="0" rtlCol="0">
            <a:spAutoFit/>
          </a:bodyPr>
          <a:lstStyle>
            <a:lvl1pPr marL="3175" indent="0" defTabSz="914363">
              <a:lnSpc>
                <a:spcPct val="90000"/>
              </a:lnSpc>
              <a:spcBef>
                <a:spcPts val="0"/>
              </a:spcBef>
              <a:spcAft>
                <a:spcPts val="900"/>
              </a:spcAft>
              <a:buSzPct val="80000"/>
              <a:buFont typeface="Arial" pitchFamily="34" charset="0"/>
              <a:buNone/>
              <a:defRPr sz="3200" spc="-100">
                <a:solidFill>
                  <a:schemeClr val="bg1">
                    <a:alpha val="99000"/>
                  </a:schemeClr>
                </a:solidFill>
                <a:latin typeface="Segoe UI Light" pitchFamily="34" charset="0"/>
              </a:defRPr>
            </a:lvl1pPr>
            <a:lvl2pPr marL="855663" indent="-395288" defTabSz="914363">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Use A records to point domain root </a:t>
            </a:r>
            <a:br>
              <a:rPr lang="en-US" dirty="0"/>
            </a:br>
            <a:r>
              <a:rPr lang="en-US" dirty="0"/>
              <a:t>to your </a:t>
            </a:r>
            <a:r>
              <a:rPr lang="en-US" dirty="0" smtClean="0"/>
              <a:t>app</a:t>
            </a:r>
            <a:endParaRPr lang="en-US" dirty="0"/>
          </a:p>
        </p:txBody>
      </p:sp>
      <p:grpSp>
        <p:nvGrpSpPr>
          <p:cNvPr id="5" name="Group 4"/>
          <p:cNvGrpSpPr/>
          <p:nvPr/>
        </p:nvGrpSpPr>
        <p:grpSpPr bwMode="black">
          <a:xfrm>
            <a:off x="716464" y="1573951"/>
            <a:ext cx="1473523" cy="1279305"/>
            <a:chOff x="2462213" y="1598613"/>
            <a:chExt cx="4222750" cy="3667125"/>
          </a:xfrm>
        </p:grpSpPr>
        <p:sp>
          <p:nvSpPr>
            <p:cNvPr id="6" name="Rectangle 6"/>
            <p:cNvSpPr>
              <a:spLocks noChangeArrowheads="1"/>
            </p:cNvSpPr>
            <p:nvPr/>
          </p:nvSpPr>
          <p:spPr bwMode="black">
            <a:xfrm>
              <a:off x="5564188"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 name="Rectangle 7"/>
            <p:cNvSpPr>
              <a:spLocks noChangeArrowheads="1"/>
            </p:cNvSpPr>
            <p:nvPr/>
          </p:nvSpPr>
          <p:spPr bwMode="black">
            <a:xfrm>
              <a:off x="5795963" y="3346451"/>
              <a:ext cx="112713"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 name="Rectangle 8"/>
            <p:cNvSpPr>
              <a:spLocks noChangeArrowheads="1"/>
            </p:cNvSpPr>
            <p:nvPr/>
          </p:nvSpPr>
          <p:spPr bwMode="black">
            <a:xfrm>
              <a:off x="3092451"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 name="Rectangle 9"/>
            <p:cNvSpPr>
              <a:spLocks noChangeArrowheads="1"/>
            </p:cNvSpPr>
            <p:nvPr/>
          </p:nvSpPr>
          <p:spPr bwMode="black">
            <a:xfrm>
              <a:off x="3324226" y="3346451"/>
              <a:ext cx="11747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2"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Freeform 23"/>
            <p:cNvSpPr>
              <a:spLocks noEditPoints="1"/>
            </p:cNvSpPr>
            <p:nvPr/>
          </p:nvSpPr>
          <p:spPr bwMode="black">
            <a:xfrm>
              <a:off x="5586413" y="1639888"/>
              <a:ext cx="385763"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30"/>
            <p:cNvSpPr>
              <a:spLocks/>
            </p:cNvSpPr>
            <p:nvPr/>
          </p:nvSpPr>
          <p:spPr bwMode="black">
            <a:xfrm>
              <a:off x="3425826" y="4279901"/>
              <a:ext cx="442913"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31"/>
            <p:cNvSpPr>
              <a:spLocks noEditPoints="1"/>
            </p:cNvSpPr>
            <p:nvPr/>
          </p:nvSpPr>
          <p:spPr bwMode="black">
            <a:xfrm>
              <a:off x="3414713" y="4456113"/>
              <a:ext cx="476250"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32" name="Group 31"/>
          <p:cNvGrpSpPr/>
          <p:nvPr/>
        </p:nvGrpSpPr>
        <p:grpSpPr bwMode="black">
          <a:xfrm>
            <a:off x="777843" y="4020232"/>
            <a:ext cx="1297030" cy="1329719"/>
            <a:chOff x="8587169" y="5108012"/>
            <a:chExt cx="1184275" cy="1214438"/>
          </a:xfrm>
          <a:solidFill>
            <a:schemeClr val="tx1"/>
          </a:solidFill>
        </p:grpSpPr>
        <p:sp>
          <p:nvSpPr>
            <p:cNvPr id="33" name="Freeform 43"/>
            <p:cNvSpPr>
              <a:spLocks noEditPoints="1"/>
            </p:cNvSpPr>
            <p:nvPr/>
          </p:nvSpPr>
          <p:spPr bwMode="black">
            <a:xfrm>
              <a:off x="8587169" y="5108012"/>
              <a:ext cx="1184275" cy="1214438"/>
            </a:xfrm>
            <a:custGeom>
              <a:avLst/>
              <a:gdLst>
                <a:gd name="T0" fmla="*/ 0 w 316"/>
                <a:gd name="T1" fmla="*/ 78 h 324"/>
                <a:gd name="T2" fmla="*/ 0 w 316"/>
                <a:gd name="T3" fmla="*/ 63 h 324"/>
                <a:gd name="T4" fmla="*/ 0 w 316"/>
                <a:gd name="T5" fmla="*/ 47 h 324"/>
                <a:gd name="T6" fmla="*/ 0 w 316"/>
                <a:gd name="T7" fmla="*/ 16 h 324"/>
                <a:gd name="T8" fmla="*/ 0 w 316"/>
                <a:gd name="T9" fmla="*/ 0 h 324"/>
                <a:gd name="T10" fmla="*/ 13 w 316"/>
                <a:gd name="T11" fmla="*/ 78 h 324"/>
                <a:gd name="T12" fmla="*/ 15 w 316"/>
                <a:gd name="T13" fmla="*/ 0 h 324"/>
                <a:gd name="T14" fmla="*/ 26 w 316"/>
                <a:gd name="T15" fmla="*/ 78 h 324"/>
                <a:gd name="T16" fmla="*/ 31 w 316"/>
                <a:gd name="T17" fmla="*/ 0 h 324"/>
                <a:gd name="T18" fmla="*/ 46 w 316"/>
                <a:gd name="T19" fmla="*/ 0 h 324"/>
                <a:gd name="T20" fmla="*/ 52 w 316"/>
                <a:gd name="T21" fmla="*/ 78 h 324"/>
                <a:gd name="T22" fmla="*/ 39 w 316"/>
                <a:gd name="T23" fmla="*/ 78 h 324"/>
                <a:gd name="T24" fmla="*/ 62 w 316"/>
                <a:gd name="T25" fmla="*/ 0 h 324"/>
                <a:gd name="T26" fmla="*/ 65 w 316"/>
                <a:gd name="T27" fmla="*/ 78 h 324"/>
                <a:gd name="T28" fmla="*/ 78 w 316"/>
                <a:gd name="T29" fmla="*/ 0 h 324"/>
                <a:gd name="T30" fmla="*/ 78 w 316"/>
                <a:gd name="T31" fmla="*/ 78 h 324"/>
                <a:gd name="T32" fmla="*/ 78 w 316"/>
                <a:gd name="T33" fmla="*/ 63 h 324"/>
                <a:gd name="T34" fmla="*/ 78 w 316"/>
                <a:gd name="T35" fmla="*/ 47 h 324"/>
                <a:gd name="T36" fmla="*/ 78 w 316"/>
                <a:gd name="T37" fmla="*/ 16 h 324"/>
                <a:gd name="T38" fmla="*/ 0 w 316"/>
                <a:gd name="T39" fmla="*/ 32 h 324"/>
                <a:gd name="T40" fmla="*/ 78 w 316"/>
                <a:gd name="T41" fmla="*/ 32 h 324"/>
                <a:gd name="T42" fmla="*/ 316 w 316"/>
                <a:gd name="T43" fmla="*/ 182 h 324"/>
                <a:gd name="T44" fmla="*/ 114 w 316"/>
                <a:gd name="T45" fmla="*/ 42 h 324"/>
                <a:gd name="T46" fmla="*/ 114 w 316"/>
                <a:gd name="T47" fmla="*/ 49 h 324"/>
                <a:gd name="T48" fmla="*/ 116 w 316"/>
                <a:gd name="T49" fmla="*/ 28 h 324"/>
                <a:gd name="T50" fmla="*/ 119 w 316"/>
                <a:gd name="T51" fmla="*/ 62 h 324"/>
                <a:gd name="T52" fmla="*/ 123 w 316"/>
                <a:gd name="T53" fmla="*/ 16 h 324"/>
                <a:gd name="T54" fmla="*/ 127 w 316"/>
                <a:gd name="T55" fmla="*/ 73 h 324"/>
                <a:gd name="T56" fmla="*/ 133 w 316"/>
                <a:gd name="T57" fmla="*/ 7 h 324"/>
                <a:gd name="T58" fmla="*/ 138 w 316"/>
                <a:gd name="T59" fmla="*/ 81 h 324"/>
                <a:gd name="T60" fmla="*/ 146 w 316"/>
                <a:gd name="T61" fmla="*/ 1 h 324"/>
                <a:gd name="T62" fmla="*/ 158 w 316"/>
                <a:gd name="T63" fmla="*/ 84 h 324"/>
                <a:gd name="T64" fmla="*/ 166 w 316"/>
                <a:gd name="T65" fmla="*/ 2 h 324"/>
                <a:gd name="T66" fmla="*/ 172 w 316"/>
                <a:gd name="T67" fmla="*/ 81 h 324"/>
                <a:gd name="T68" fmla="*/ 179 w 316"/>
                <a:gd name="T69" fmla="*/ 7 h 324"/>
                <a:gd name="T70" fmla="*/ 183 w 316"/>
                <a:gd name="T71" fmla="*/ 74 h 324"/>
                <a:gd name="T72" fmla="*/ 189 w 316"/>
                <a:gd name="T73" fmla="*/ 17 h 324"/>
                <a:gd name="T74" fmla="*/ 192 w 316"/>
                <a:gd name="T75" fmla="*/ 63 h 324"/>
                <a:gd name="T76" fmla="*/ 196 w 316"/>
                <a:gd name="T77" fmla="*/ 29 h 324"/>
                <a:gd name="T78" fmla="*/ 197 w 316"/>
                <a:gd name="T79" fmla="*/ 50 h 324"/>
                <a:gd name="T80" fmla="*/ 198 w 316"/>
                <a:gd name="T81" fmla="*/ 42 h 324"/>
                <a:gd name="T82" fmla="*/ 316 w 316"/>
                <a:gd name="T83" fmla="*/ 249 h 324"/>
                <a:gd name="T84" fmla="*/ 146 w 316"/>
                <a:gd name="T85" fmla="*/ 249 h 324"/>
                <a:gd name="T86" fmla="*/ 0 w 316"/>
                <a:gd name="T87" fmla="*/ 189 h 324"/>
                <a:gd name="T88" fmla="*/ 0 w 316"/>
                <a:gd name="T89" fmla="*/ 198 h 324"/>
                <a:gd name="T90" fmla="*/ 0 w 316"/>
                <a:gd name="T91" fmla="*/ 177 h 324"/>
                <a:gd name="T92" fmla="*/ 0 w 316"/>
                <a:gd name="T93" fmla="*/ 165 h 324"/>
                <a:gd name="T94" fmla="*/ 0 w 316"/>
                <a:gd name="T95" fmla="*/ 153 h 324"/>
                <a:gd name="T96" fmla="*/ 0 w 316"/>
                <a:gd name="T97" fmla="*/ 141 h 324"/>
                <a:gd name="T98" fmla="*/ 0 w 316"/>
                <a:gd name="T99" fmla="*/ 129 h 324"/>
                <a:gd name="T100" fmla="*/ 6 w 316"/>
                <a:gd name="T101" fmla="*/ 120 h 324"/>
                <a:gd name="T102" fmla="*/ 16 w 316"/>
                <a:gd name="T103" fmla="*/ 189 h 324"/>
                <a:gd name="T104" fmla="*/ 16 w 316"/>
                <a:gd name="T105" fmla="*/ 124 h 324"/>
                <a:gd name="T106" fmla="*/ 27 w 316"/>
                <a:gd name="T107" fmla="*/ 183 h 324"/>
                <a:gd name="T108" fmla="*/ 27 w 316"/>
                <a:gd name="T109" fmla="*/ 130 h 324"/>
                <a:gd name="T110" fmla="*/ 37 w 316"/>
                <a:gd name="T111" fmla="*/ 177 h 324"/>
                <a:gd name="T112" fmla="*/ 37 w 316"/>
                <a:gd name="T113" fmla="*/ 136 h 324"/>
                <a:gd name="T114" fmla="*/ 47 w 316"/>
                <a:gd name="T115" fmla="*/ 171 h 324"/>
                <a:gd name="T116" fmla="*/ 48 w 316"/>
                <a:gd name="T117" fmla="*/ 142 h 324"/>
                <a:gd name="T118" fmla="*/ 58 w 316"/>
                <a:gd name="T119" fmla="*/ 165 h 324"/>
                <a:gd name="T120" fmla="*/ 58 w 316"/>
                <a:gd name="T121" fmla="*/ 148 h 324"/>
                <a:gd name="T122" fmla="*/ 60 w 316"/>
                <a:gd name="T123" fmla="*/ 15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324">
                  <a:moveTo>
                    <a:pt x="0" y="78"/>
                  </a:moveTo>
                  <a:cubicBezTo>
                    <a:pt x="6" y="78"/>
                    <a:pt x="6" y="78"/>
                    <a:pt x="6" y="78"/>
                  </a:cubicBezTo>
                  <a:cubicBezTo>
                    <a:pt x="6" y="84"/>
                    <a:pt x="6" y="84"/>
                    <a:pt x="6" y="84"/>
                  </a:cubicBezTo>
                  <a:cubicBezTo>
                    <a:pt x="0" y="84"/>
                    <a:pt x="0" y="84"/>
                    <a:pt x="0" y="84"/>
                  </a:cubicBezTo>
                  <a:lnTo>
                    <a:pt x="0" y="78"/>
                  </a:lnTo>
                  <a:close/>
                  <a:moveTo>
                    <a:pt x="0" y="63"/>
                  </a:moveTo>
                  <a:cubicBezTo>
                    <a:pt x="6" y="63"/>
                    <a:pt x="6" y="63"/>
                    <a:pt x="6" y="63"/>
                  </a:cubicBezTo>
                  <a:cubicBezTo>
                    <a:pt x="6" y="69"/>
                    <a:pt x="6" y="69"/>
                    <a:pt x="6" y="69"/>
                  </a:cubicBezTo>
                  <a:cubicBezTo>
                    <a:pt x="0" y="69"/>
                    <a:pt x="0" y="69"/>
                    <a:pt x="0" y="69"/>
                  </a:cubicBezTo>
                  <a:lnTo>
                    <a:pt x="0" y="63"/>
                  </a:lnTo>
                  <a:close/>
                  <a:moveTo>
                    <a:pt x="0" y="47"/>
                  </a:moveTo>
                  <a:cubicBezTo>
                    <a:pt x="6" y="47"/>
                    <a:pt x="6" y="47"/>
                    <a:pt x="6" y="47"/>
                  </a:cubicBezTo>
                  <a:cubicBezTo>
                    <a:pt x="6" y="53"/>
                    <a:pt x="6" y="53"/>
                    <a:pt x="6" y="53"/>
                  </a:cubicBezTo>
                  <a:cubicBezTo>
                    <a:pt x="0" y="53"/>
                    <a:pt x="0" y="53"/>
                    <a:pt x="0" y="53"/>
                  </a:cubicBezTo>
                  <a:lnTo>
                    <a:pt x="0" y="47"/>
                  </a:lnTo>
                  <a:close/>
                  <a:moveTo>
                    <a:pt x="0" y="16"/>
                  </a:moveTo>
                  <a:cubicBezTo>
                    <a:pt x="6" y="16"/>
                    <a:pt x="6" y="16"/>
                    <a:pt x="6" y="16"/>
                  </a:cubicBezTo>
                  <a:cubicBezTo>
                    <a:pt x="6" y="22"/>
                    <a:pt x="6" y="22"/>
                    <a:pt x="6" y="22"/>
                  </a:cubicBezTo>
                  <a:cubicBezTo>
                    <a:pt x="0" y="22"/>
                    <a:pt x="0" y="22"/>
                    <a:pt x="0" y="22"/>
                  </a:cubicBezTo>
                  <a:lnTo>
                    <a:pt x="0" y="16"/>
                  </a:lnTo>
                  <a:close/>
                  <a:moveTo>
                    <a:pt x="0" y="0"/>
                  </a:moveTo>
                  <a:cubicBezTo>
                    <a:pt x="6" y="0"/>
                    <a:pt x="6" y="0"/>
                    <a:pt x="6" y="0"/>
                  </a:cubicBezTo>
                  <a:cubicBezTo>
                    <a:pt x="6" y="7"/>
                    <a:pt x="6" y="7"/>
                    <a:pt x="6" y="7"/>
                  </a:cubicBezTo>
                  <a:cubicBezTo>
                    <a:pt x="0" y="7"/>
                    <a:pt x="0" y="7"/>
                    <a:pt x="0" y="7"/>
                  </a:cubicBezTo>
                  <a:lnTo>
                    <a:pt x="0" y="0"/>
                  </a:lnTo>
                  <a:close/>
                  <a:moveTo>
                    <a:pt x="13" y="78"/>
                  </a:moveTo>
                  <a:cubicBezTo>
                    <a:pt x="19" y="78"/>
                    <a:pt x="19" y="78"/>
                    <a:pt x="19" y="78"/>
                  </a:cubicBezTo>
                  <a:cubicBezTo>
                    <a:pt x="19" y="84"/>
                    <a:pt x="19" y="84"/>
                    <a:pt x="19" y="84"/>
                  </a:cubicBezTo>
                  <a:cubicBezTo>
                    <a:pt x="13" y="84"/>
                    <a:pt x="13" y="84"/>
                    <a:pt x="13" y="84"/>
                  </a:cubicBezTo>
                  <a:lnTo>
                    <a:pt x="13" y="78"/>
                  </a:lnTo>
                  <a:close/>
                  <a:moveTo>
                    <a:pt x="15" y="0"/>
                  </a:moveTo>
                  <a:cubicBezTo>
                    <a:pt x="22" y="0"/>
                    <a:pt x="22" y="0"/>
                    <a:pt x="22" y="0"/>
                  </a:cubicBezTo>
                  <a:cubicBezTo>
                    <a:pt x="22" y="7"/>
                    <a:pt x="22" y="7"/>
                    <a:pt x="22" y="7"/>
                  </a:cubicBezTo>
                  <a:cubicBezTo>
                    <a:pt x="15" y="7"/>
                    <a:pt x="15" y="7"/>
                    <a:pt x="15" y="7"/>
                  </a:cubicBezTo>
                  <a:lnTo>
                    <a:pt x="15" y="0"/>
                  </a:lnTo>
                  <a:close/>
                  <a:moveTo>
                    <a:pt x="26" y="78"/>
                  </a:moveTo>
                  <a:cubicBezTo>
                    <a:pt x="32" y="78"/>
                    <a:pt x="32" y="78"/>
                    <a:pt x="32" y="78"/>
                  </a:cubicBezTo>
                  <a:cubicBezTo>
                    <a:pt x="32" y="84"/>
                    <a:pt x="32" y="84"/>
                    <a:pt x="32" y="84"/>
                  </a:cubicBezTo>
                  <a:cubicBezTo>
                    <a:pt x="26" y="84"/>
                    <a:pt x="26" y="84"/>
                    <a:pt x="26" y="84"/>
                  </a:cubicBezTo>
                  <a:lnTo>
                    <a:pt x="26" y="78"/>
                  </a:lnTo>
                  <a:close/>
                  <a:moveTo>
                    <a:pt x="31" y="0"/>
                  </a:moveTo>
                  <a:cubicBezTo>
                    <a:pt x="37" y="0"/>
                    <a:pt x="37" y="0"/>
                    <a:pt x="37" y="0"/>
                  </a:cubicBezTo>
                  <a:cubicBezTo>
                    <a:pt x="37" y="7"/>
                    <a:pt x="37" y="7"/>
                    <a:pt x="37" y="7"/>
                  </a:cubicBezTo>
                  <a:cubicBezTo>
                    <a:pt x="31" y="7"/>
                    <a:pt x="31" y="7"/>
                    <a:pt x="31" y="7"/>
                  </a:cubicBezTo>
                  <a:lnTo>
                    <a:pt x="31" y="0"/>
                  </a:lnTo>
                  <a:close/>
                  <a:moveTo>
                    <a:pt x="46" y="0"/>
                  </a:moveTo>
                  <a:cubicBezTo>
                    <a:pt x="53" y="0"/>
                    <a:pt x="53" y="0"/>
                    <a:pt x="53" y="0"/>
                  </a:cubicBezTo>
                  <a:cubicBezTo>
                    <a:pt x="53" y="7"/>
                    <a:pt x="53" y="7"/>
                    <a:pt x="53" y="7"/>
                  </a:cubicBezTo>
                  <a:cubicBezTo>
                    <a:pt x="46" y="7"/>
                    <a:pt x="46" y="7"/>
                    <a:pt x="46" y="7"/>
                  </a:cubicBezTo>
                  <a:lnTo>
                    <a:pt x="46" y="0"/>
                  </a:lnTo>
                  <a:close/>
                  <a:moveTo>
                    <a:pt x="52" y="78"/>
                  </a:moveTo>
                  <a:cubicBezTo>
                    <a:pt x="58" y="78"/>
                    <a:pt x="58" y="78"/>
                    <a:pt x="58" y="78"/>
                  </a:cubicBezTo>
                  <a:cubicBezTo>
                    <a:pt x="58" y="84"/>
                    <a:pt x="58" y="84"/>
                    <a:pt x="58" y="84"/>
                  </a:cubicBezTo>
                  <a:cubicBezTo>
                    <a:pt x="52" y="84"/>
                    <a:pt x="52" y="84"/>
                    <a:pt x="52" y="84"/>
                  </a:cubicBezTo>
                  <a:lnTo>
                    <a:pt x="52" y="78"/>
                  </a:lnTo>
                  <a:close/>
                  <a:moveTo>
                    <a:pt x="39" y="78"/>
                  </a:moveTo>
                  <a:cubicBezTo>
                    <a:pt x="45" y="78"/>
                    <a:pt x="45" y="78"/>
                    <a:pt x="45" y="78"/>
                  </a:cubicBezTo>
                  <a:cubicBezTo>
                    <a:pt x="45" y="84"/>
                    <a:pt x="45" y="84"/>
                    <a:pt x="45" y="84"/>
                  </a:cubicBezTo>
                  <a:cubicBezTo>
                    <a:pt x="39" y="84"/>
                    <a:pt x="39" y="84"/>
                    <a:pt x="39" y="84"/>
                  </a:cubicBezTo>
                  <a:lnTo>
                    <a:pt x="39" y="78"/>
                  </a:lnTo>
                  <a:close/>
                  <a:moveTo>
                    <a:pt x="62" y="0"/>
                  </a:moveTo>
                  <a:cubicBezTo>
                    <a:pt x="68" y="0"/>
                    <a:pt x="68" y="0"/>
                    <a:pt x="68" y="0"/>
                  </a:cubicBezTo>
                  <a:cubicBezTo>
                    <a:pt x="68" y="7"/>
                    <a:pt x="68" y="7"/>
                    <a:pt x="68" y="7"/>
                  </a:cubicBezTo>
                  <a:cubicBezTo>
                    <a:pt x="62" y="7"/>
                    <a:pt x="62" y="7"/>
                    <a:pt x="62" y="7"/>
                  </a:cubicBezTo>
                  <a:lnTo>
                    <a:pt x="62" y="0"/>
                  </a:lnTo>
                  <a:close/>
                  <a:moveTo>
                    <a:pt x="65" y="78"/>
                  </a:moveTo>
                  <a:cubicBezTo>
                    <a:pt x="71" y="78"/>
                    <a:pt x="71" y="78"/>
                    <a:pt x="71" y="78"/>
                  </a:cubicBezTo>
                  <a:cubicBezTo>
                    <a:pt x="71" y="84"/>
                    <a:pt x="71" y="84"/>
                    <a:pt x="71" y="84"/>
                  </a:cubicBezTo>
                  <a:cubicBezTo>
                    <a:pt x="65" y="84"/>
                    <a:pt x="65" y="84"/>
                    <a:pt x="65" y="84"/>
                  </a:cubicBezTo>
                  <a:lnTo>
                    <a:pt x="65" y="78"/>
                  </a:lnTo>
                  <a:close/>
                  <a:moveTo>
                    <a:pt x="78" y="0"/>
                  </a:moveTo>
                  <a:cubicBezTo>
                    <a:pt x="84" y="0"/>
                    <a:pt x="84" y="0"/>
                    <a:pt x="84" y="0"/>
                  </a:cubicBezTo>
                  <a:cubicBezTo>
                    <a:pt x="84" y="7"/>
                    <a:pt x="84" y="7"/>
                    <a:pt x="84" y="7"/>
                  </a:cubicBezTo>
                  <a:cubicBezTo>
                    <a:pt x="78" y="7"/>
                    <a:pt x="78" y="7"/>
                    <a:pt x="78" y="7"/>
                  </a:cubicBezTo>
                  <a:lnTo>
                    <a:pt x="78" y="0"/>
                  </a:lnTo>
                  <a:close/>
                  <a:moveTo>
                    <a:pt x="78" y="78"/>
                  </a:moveTo>
                  <a:cubicBezTo>
                    <a:pt x="84" y="78"/>
                    <a:pt x="84" y="78"/>
                    <a:pt x="84" y="78"/>
                  </a:cubicBezTo>
                  <a:cubicBezTo>
                    <a:pt x="84" y="84"/>
                    <a:pt x="84" y="84"/>
                    <a:pt x="84" y="84"/>
                  </a:cubicBezTo>
                  <a:cubicBezTo>
                    <a:pt x="78" y="84"/>
                    <a:pt x="78" y="84"/>
                    <a:pt x="78" y="84"/>
                  </a:cubicBezTo>
                  <a:lnTo>
                    <a:pt x="78" y="78"/>
                  </a:lnTo>
                  <a:close/>
                  <a:moveTo>
                    <a:pt x="78" y="63"/>
                  </a:moveTo>
                  <a:cubicBezTo>
                    <a:pt x="84" y="63"/>
                    <a:pt x="84" y="63"/>
                    <a:pt x="84" y="63"/>
                  </a:cubicBezTo>
                  <a:cubicBezTo>
                    <a:pt x="84" y="69"/>
                    <a:pt x="84" y="69"/>
                    <a:pt x="84" y="69"/>
                  </a:cubicBezTo>
                  <a:cubicBezTo>
                    <a:pt x="78" y="69"/>
                    <a:pt x="78" y="69"/>
                    <a:pt x="78" y="69"/>
                  </a:cubicBezTo>
                  <a:lnTo>
                    <a:pt x="78" y="63"/>
                  </a:lnTo>
                  <a:close/>
                  <a:moveTo>
                    <a:pt x="78" y="47"/>
                  </a:moveTo>
                  <a:cubicBezTo>
                    <a:pt x="84" y="47"/>
                    <a:pt x="84" y="47"/>
                    <a:pt x="84" y="47"/>
                  </a:cubicBezTo>
                  <a:cubicBezTo>
                    <a:pt x="84" y="53"/>
                    <a:pt x="84" y="53"/>
                    <a:pt x="84" y="53"/>
                  </a:cubicBezTo>
                  <a:cubicBezTo>
                    <a:pt x="78" y="53"/>
                    <a:pt x="78" y="53"/>
                    <a:pt x="78" y="53"/>
                  </a:cubicBezTo>
                  <a:lnTo>
                    <a:pt x="78" y="47"/>
                  </a:lnTo>
                  <a:close/>
                  <a:moveTo>
                    <a:pt x="78" y="16"/>
                  </a:moveTo>
                  <a:cubicBezTo>
                    <a:pt x="84" y="16"/>
                    <a:pt x="84" y="16"/>
                    <a:pt x="84" y="16"/>
                  </a:cubicBezTo>
                  <a:cubicBezTo>
                    <a:pt x="84" y="22"/>
                    <a:pt x="84" y="22"/>
                    <a:pt x="84" y="22"/>
                  </a:cubicBezTo>
                  <a:cubicBezTo>
                    <a:pt x="78" y="22"/>
                    <a:pt x="78" y="22"/>
                    <a:pt x="78" y="22"/>
                  </a:cubicBezTo>
                  <a:lnTo>
                    <a:pt x="78" y="16"/>
                  </a:lnTo>
                  <a:close/>
                  <a:moveTo>
                    <a:pt x="0" y="32"/>
                  </a:moveTo>
                  <a:cubicBezTo>
                    <a:pt x="6" y="32"/>
                    <a:pt x="6" y="32"/>
                    <a:pt x="6" y="32"/>
                  </a:cubicBezTo>
                  <a:cubicBezTo>
                    <a:pt x="6" y="38"/>
                    <a:pt x="6" y="38"/>
                    <a:pt x="6" y="38"/>
                  </a:cubicBezTo>
                  <a:cubicBezTo>
                    <a:pt x="0" y="38"/>
                    <a:pt x="0" y="38"/>
                    <a:pt x="0" y="38"/>
                  </a:cubicBezTo>
                  <a:lnTo>
                    <a:pt x="0" y="32"/>
                  </a:lnTo>
                  <a:close/>
                  <a:moveTo>
                    <a:pt x="78" y="32"/>
                  </a:moveTo>
                  <a:cubicBezTo>
                    <a:pt x="84" y="32"/>
                    <a:pt x="84" y="32"/>
                    <a:pt x="84" y="32"/>
                  </a:cubicBezTo>
                  <a:cubicBezTo>
                    <a:pt x="84" y="38"/>
                    <a:pt x="84" y="38"/>
                    <a:pt x="84" y="38"/>
                  </a:cubicBezTo>
                  <a:cubicBezTo>
                    <a:pt x="78" y="38"/>
                    <a:pt x="78" y="38"/>
                    <a:pt x="78" y="38"/>
                  </a:cubicBezTo>
                  <a:lnTo>
                    <a:pt x="78" y="32"/>
                  </a:lnTo>
                  <a:close/>
                  <a:moveTo>
                    <a:pt x="316" y="182"/>
                  </a:moveTo>
                  <a:cubicBezTo>
                    <a:pt x="316" y="161"/>
                    <a:pt x="299" y="144"/>
                    <a:pt x="278" y="144"/>
                  </a:cubicBezTo>
                  <a:cubicBezTo>
                    <a:pt x="258" y="144"/>
                    <a:pt x="241" y="161"/>
                    <a:pt x="241" y="182"/>
                  </a:cubicBezTo>
                  <a:cubicBezTo>
                    <a:pt x="241" y="203"/>
                    <a:pt x="258" y="219"/>
                    <a:pt x="278" y="219"/>
                  </a:cubicBezTo>
                  <a:cubicBezTo>
                    <a:pt x="299" y="219"/>
                    <a:pt x="316" y="203"/>
                    <a:pt x="316" y="182"/>
                  </a:cubicBezTo>
                  <a:moveTo>
                    <a:pt x="114" y="42"/>
                  </a:moveTo>
                  <a:cubicBezTo>
                    <a:pt x="114" y="39"/>
                    <a:pt x="114" y="37"/>
                    <a:pt x="114" y="35"/>
                  </a:cubicBezTo>
                  <a:cubicBezTo>
                    <a:pt x="121" y="36"/>
                    <a:pt x="121" y="36"/>
                    <a:pt x="121" y="36"/>
                  </a:cubicBezTo>
                  <a:cubicBezTo>
                    <a:pt x="120" y="38"/>
                    <a:pt x="120" y="40"/>
                    <a:pt x="120" y="42"/>
                  </a:cubicBezTo>
                  <a:lnTo>
                    <a:pt x="114" y="42"/>
                  </a:lnTo>
                  <a:close/>
                  <a:moveTo>
                    <a:pt x="114" y="49"/>
                  </a:moveTo>
                  <a:cubicBezTo>
                    <a:pt x="120" y="48"/>
                    <a:pt x="120" y="48"/>
                    <a:pt x="120" y="48"/>
                  </a:cubicBezTo>
                  <a:cubicBezTo>
                    <a:pt x="121" y="50"/>
                    <a:pt x="121" y="52"/>
                    <a:pt x="122" y="53"/>
                  </a:cubicBezTo>
                  <a:cubicBezTo>
                    <a:pt x="116" y="55"/>
                    <a:pt x="116" y="55"/>
                    <a:pt x="116" y="55"/>
                  </a:cubicBezTo>
                  <a:cubicBezTo>
                    <a:pt x="115" y="53"/>
                    <a:pt x="115" y="51"/>
                    <a:pt x="114" y="49"/>
                  </a:cubicBezTo>
                  <a:moveTo>
                    <a:pt x="116" y="28"/>
                  </a:moveTo>
                  <a:cubicBezTo>
                    <a:pt x="117" y="26"/>
                    <a:pt x="118" y="24"/>
                    <a:pt x="119" y="22"/>
                  </a:cubicBezTo>
                  <a:cubicBezTo>
                    <a:pt x="124" y="25"/>
                    <a:pt x="124" y="25"/>
                    <a:pt x="124" y="25"/>
                  </a:cubicBezTo>
                  <a:cubicBezTo>
                    <a:pt x="124" y="27"/>
                    <a:pt x="123" y="28"/>
                    <a:pt x="122" y="30"/>
                  </a:cubicBezTo>
                  <a:lnTo>
                    <a:pt x="116" y="28"/>
                  </a:lnTo>
                  <a:close/>
                  <a:moveTo>
                    <a:pt x="119" y="62"/>
                  </a:moveTo>
                  <a:cubicBezTo>
                    <a:pt x="124" y="59"/>
                    <a:pt x="124" y="59"/>
                    <a:pt x="124" y="59"/>
                  </a:cubicBezTo>
                  <a:cubicBezTo>
                    <a:pt x="125" y="61"/>
                    <a:pt x="126" y="62"/>
                    <a:pt x="127" y="64"/>
                  </a:cubicBezTo>
                  <a:cubicBezTo>
                    <a:pt x="122" y="68"/>
                    <a:pt x="122" y="68"/>
                    <a:pt x="122" y="68"/>
                  </a:cubicBezTo>
                  <a:cubicBezTo>
                    <a:pt x="121" y="66"/>
                    <a:pt x="120" y="64"/>
                    <a:pt x="119" y="62"/>
                  </a:cubicBezTo>
                  <a:moveTo>
                    <a:pt x="123" y="16"/>
                  </a:moveTo>
                  <a:cubicBezTo>
                    <a:pt x="124" y="14"/>
                    <a:pt x="126" y="13"/>
                    <a:pt x="128" y="11"/>
                  </a:cubicBezTo>
                  <a:cubicBezTo>
                    <a:pt x="132" y="16"/>
                    <a:pt x="132" y="16"/>
                    <a:pt x="132" y="16"/>
                  </a:cubicBezTo>
                  <a:cubicBezTo>
                    <a:pt x="130" y="17"/>
                    <a:pt x="129" y="18"/>
                    <a:pt x="128" y="20"/>
                  </a:cubicBezTo>
                  <a:lnTo>
                    <a:pt x="123" y="16"/>
                  </a:lnTo>
                  <a:close/>
                  <a:moveTo>
                    <a:pt x="127" y="73"/>
                  </a:moveTo>
                  <a:cubicBezTo>
                    <a:pt x="131" y="68"/>
                    <a:pt x="131" y="68"/>
                    <a:pt x="131" y="68"/>
                  </a:cubicBezTo>
                  <a:cubicBezTo>
                    <a:pt x="133" y="70"/>
                    <a:pt x="134" y="71"/>
                    <a:pt x="136" y="72"/>
                  </a:cubicBezTo>
                  <a:cubicBezTo>
                    <a:pt x="132" y="77"/>
                    <a:pt x="132" y="77"/>
                    <a:pt x="132" y="77"/>
                  </a:cubicBezTo>
                  <a:cubicBezTo>
                    <a:pt x="130" y="76"/>
                    <a:pt x="128" y="74"/>
                    <a:pt x="127" y="73"/>
                  </a:cubicBezTo>
                  <a:moveTo>
                    <a:pt x="133" y="7"/>
                  </a:moveTo>
                  <a:cubicBezTo>
                    <a:pt x="135" y="6"/>
                    <a:pt x="137" y="5"/>
                    <a:pt x="139" y="4"/>
                  </a:cubicBezTo>
                  <a:cubicBezTo>
                    <a:pt x="142" y="9"/>
                    <a:pt x="142" y="9"/>
                    <a:pt x="142" y="9"/>
                  </a:cubicBezTo>
                  <a:cubicBezTo>
                    <a:pt x="140" y="10"/>
                    <a:pt x="138" y="11"/>
                    <a:pt x="137" y="12"/>
                  </a:cubicBezTo>
                  <a:lnTo>
                    <a:pt x="133" y="7"/>
                  </a:lnTo>
                  <a:close/>
                  <a:moveTo>
                    <a:pt x="138" y="81"/>
                  </a:moveTo>
                  <a:cubicBezTo>
                    <a:pt x="141" y="75"/>
                    <a:pt x="141" y="75"/>
                    <a:pt x="141" y="75"/>
                  </a:cubicBezTo>
                  <a:cubicBezTo>
                    <a:pt x="143" y="76"/>
                    <a:pt x="144" y="76"/>
                    <a:pt x="146" y="77"/>
                  </a:cubicBezTo>
                  <a:cubicBezTo>
                    <a:pt x="145" y="83"/>
                    <a:pt x="145" y="83"/>
                    <a:pt x="145" y="83"/>
                  </a:cubicBezTo>
                  <a:cubicBezTo>
                    <a:pt x="142" y="82"/>
                    <a:pt x="140" y="82"/>
                    <a:pt x="138" y="81"/>
                  </a:cubicBezTo>
                  <a:moveTo>
                    <a:pt x="146" y="1"/>
                  </a:moveTo>
                  <a:cubicBezTo>
                    <a:pt x="148" y="1"/>
                    <a:pt x="150" y="1"/>
                    <a:pt x="153" y="0"/>
                  </a:cubicBezTo>
                  <a:cubicBezTo>
                    <a:pt x="153" y="7"/>
                    <a:pt x="153" y="7"/>
                    <a:pt x="153" y="7"/>
                  </a:cubicBezTo>
                  <a:cubicBezTo>
                    <a:pt x="151" y="7"/>
                    <a:pt x="149" y="7"/>
                    <a:pt x="147" y="8"/>
                  </a:cubicBezTo>
                  <a:lnTo>
                    <a:pt x="146" y="1"/>
                  </a:lnTo>
                  <a:close/>
                  <a:moveTo>
                    <a:pt x="152" y="84"/>
                  </a:moveTo>
                  <a:cubicBezTo>
                    <a:pt x="152" y="78"/>
                    <a:pt x="152" y="78"/>
                    <a:pt x="152" y="78"/>
                  </a:cubicBezTo>
                  <a:cubicBezTo>
                    <a:pt x="153" y="78"/>
                    <a:pt x="155" y="78"/>
                    <a:pt x="156" y="78"/>
                  </a:cubicBezTo>
                  <a:cubicBezTo>
                    <a:pt x="157" y="78"/>
                    <a:pt x="157" y="78"/>
                    <a:pt x="158" y="78"/>
                  </a:cubicBezTo>
                  <a:cubicBezTo>
                    <a:pt x="158" y="84"/>
                    <a:pt x="158" y="84"/>
                    <a:pt x="158" y="84"/>
                  </a:cubicBezTo>
                  <a:cubicBezTo>
                    <a:pt x="157" y="84"/>
                    <a:pt x="157" y="84"/>
                    <a:pt x="156" y="84"/>
                  </a:cubicBezTo>
                  <a:cubicBezTo>
                    <a:pt x="154" y="84"/>
                    <a:pt x="153" y="84"/>
                    <a:pt x="152" y="84"/>
                  </a:cubicBezTo>
                  <a:moveTo>
                    <a:pt x="159" y="7"/>
                  </a:moveTo>
                  <a:cubicBezTo>
                    <a:pt x="160" y="0"/>
                    <a:pt x="160" y="0"/>
                    <a:pt x="160" y="0"/>
                  </a:cubicBezTo>
                  <a:cubicBezTo>
                    <a:pt x="162" y="1"/>
                    <a:pt x="164" y="1"/>
                    <a:pt x="166" y="2"/>
                  </a:cubicBezTo>
                  <a:cubicBezTo>
                    <a:pt x="165" y="8"/>
                    <a:pt x="165" y="8"/>
                    <a:pt x="165" y="8"/>
                  </a:cubicBezTo>
                  <a:cubicBezTo>
                    <a:pt x="163" y="7"/>
                    <a:pt x="161" y="7"/>
                    <a:pt x="159" y="7"/>
                  </a:cubicBezTo>
                  <a:moveTo>
                    <a:pt x="164" y="77"/>
                  </a:moveTo>
                  <a:cubicBezTo>
                    <a:pt x="166" y="77"/>
                    <a:pt x="168" y="76"/>
                    <a:pt x="169" y="76"/>
                  </a:cubicBezTo>
                  <a:cubicBezTo>
                    <a:pt x="172" y="81"/>
                    <a:pt x="172" y="81"/>
                    <a:pt x="172" y="81"/>
                  </a:cubicBezTo>
                  <a:cubicBezTo>
                    <a:pt x="170" y="82"/>
                    <a:pt x="168" y="83"/>
                    <a:pt x="165" y="83"/>
                  </a:cubicBezTo>
                  <a:lnTo>
                    <a:pt x="164" y="77"/>
                  </a:lnTo>
                  <a:close/>
                  <a:moveTo>
                    <a:pt x="170" y="10"/>
                  </a:moveTo>
                  <a:cubicBezTo>
                    <a:pt x="173" y="4"/>
                    <a:pt x="173" y="4"/>
                    <a:pt x="173" y="4"/>
                  </a:cubicBezTo>
                  <a:cubicBezTo>
                    <a:pt x="175" y="5"/>
                    <a:pt x="177" y="6"/>
                    <a:pt x="179" y="7"/>
                  </a:cubicBezTo>
                  <a:cubicBezTo>
                    <a:pt x="175" y="12"/>
                    <a:pt x="175" y="12"/>
                    <a:pt x="175" y="12"/>
                  </a:cubicBezTo>
                  <a:cubicBezTo>
                    <a:pt x="174" y="11"/>
                    <a:pt x="172" y="10"/>
                    <a:pt x="170" y="10"/>
                  </a:cubicBezTo>
                  <a:moveTo>
                    <a:pt x="175" y="73"/>
                  </a:moveTo>
                  <a:cubicBezTo>
                    <a:pt x="176" y="72"/>
                    <a:pt x="178" y="71"/>
                    <a:pt x="179" y="69"/>
                  </a:cubicBezTo>
                  <a:cubicBezTo>
                    <a:pt x="183" y="74"/>
                    <a:pt x="183" y="74"/>
                    <a:pt x="183" y="74"/>
                  </a:cubicBezTo>
                  <a:cubicBezTo>
                    <a:pt x="182" y="75"/>
                    <a:pt x="180" y="77"/>
                    <a:pt x="178" y="78"/>
                  </a:cubicBezTo>
                  <a:lnTo>
                    <a:pt x="175" y="73"/>
                  </a:lnTo>
                  <a:close/>
                  <a:moveTo>
                    <a:pt x="180" y="16"/>
                  </a:moveTo>
                  <a:cubicBezTo>
                    <a:pt x="184" y="12"/>
                    <a:pt x="184" y="12"/>
                    <a:pt x="184" y="12"/>
                  </a:cubicBezTo>
                  <a:cubicBezTo>
                    <a:pt x="186" y="13"/>
                    <a:pt x="188" y="15"/>
                    <a:pt x="189" y="17"/>
                  </a:cubicBezTo>
                  <a:cubicBezTo>
                    <a:pt x="184" y="20"/>
                    <a:pt x="184" y="20"/>
                    <a:pt x="184" y="20"/>
                  </a:cubicBezTo>
                  <a:cubicBezTo>
                    <a:pt x="183" y="19"/>
                    <a:pt x="182" y="17"/>
                    <a:pt x="180" y="16"/>
                  </a:cubicBezTo>
                  <a:moveTo>
                    <a:pt x="184" y="65"/>
                  </a:moveTo>
                  <a:cubicBezTo>
                    <a:pt x="185" y="63"/>
                    <a:pt x="186" y="62"/>
                    <a:pt x="187" y="60"/>
                  </a:cubicBezTo>
                  <a:cubicBezTo>
                    <a:pt x="192" y="63"/>
                    <a:pt x="192" y="63"/>
                    <a:pt x="192" y="63"/>
                  </a:cubicBezTo>
                  <a:cubicBezTo>
                    <a:pt x="191" y="65"/>
                    <a:pt x="190" y="67"/>
                    <a:pt x="188" y="69"/>
                  </a:cubicBezTo>
                  <a:lnTo>
                    <a:pt x="184" y="65"/>
                  </a:lnTo>
                  <a:close/>
                  <a:moveTo>
                    <a:pt x="187" y="26"/>
                  </a:moveTo>
                  <a:cubicBezTo>
                    <a:pt x="193" y="23"/>
                    <a:pt x="193" y="23"/>
                    <a:pt x="193" y="23"/>
                  </a:cubicBezTo>
                  <a:cubicBezTo>
                    <a:pt x="194" y="25"/>
                    <a:pt x="195" y="27"/>
                    <a:pt x="196" y="29"/>
                  </a:cubicBezTo>
                  <a:cubicBezTo>
                    <a:pt x="190" y="31"/>
                    <a:pt x="190" y="31"/>
                    <a:pt x="190" y="31"/>
                  </a:cubicBezTo>
                  <a:cubicBezTo>
                    <a:pt x="189" y="29"/>
                    <a:pt x="188" y="27"/>
                    <a:pt x="187" y="26"/>
                  </a:cubicBezTo>
                  <a:moveTo>
                    <a:pt x="189" y="55"/>
                  </a:moveTo>
                  <a:cubicBezTo>
                    <a:pt x="190" y="53"/>
                    <a:pt x="191" y="51"/>
                    <a:pt x="191" y="49"/>
                  </a:cubicBezTo>
                  <a:cubicBezTo>
                    <a:pt x="197" y="50"/>
                    <a:pt x="197" y="50"/>
                    <a:pt x="197" y="50"/>
                  </a:cubicBezTo>
                  <a:cubicBezTo>
                    <a:pt x="197" y="53"/>
                    <a:pt x="196" y="55"/>
                    <a:pt x="195" y="57"/>
                  </a:cubicBezTo>
                  <a:lnTo>
                    <a:pt x="189" y="55"/>
                  </a:lnTo>
                  <a:close/>
                  <a:moveTo>
                    <a:pt x="191" y="37"/>
                  </a:moveTo>
                  <a:cubicBezTo>
                    <a:pt x="197" y="36"/>
                    <a:pt x="197" y="36"/>
                    <a:pt x="197" y="36"/>
                  </a:cubicBezTo>
                  <a:cubicBezTo>
                    <a:pt x="198" y="38"/>
                    <a:pt x="198" y="40"/>
                    <a:pt x="198" y="42"/>
                  </a:cubicBezTo>
                  <a:cubicBezTo>
                    <a:pt x="198" y="43"/>
                    <a:pt x="198" y="43"/>
                    <a:pt x="198" y="43"/>
                  </a:cubicBezTo>
                  <a:cubicBezTo>
                    <a:pt x="192" y="43"/>
                    <a:pt x="192" y="43"/>
                    <a:pt x="192" y="43"/>
                  </a:cubicBezTo>
                  <a:cubicBezTo>
                    <a:pt x="192" y="42"/>
                    <a:pt x="192" y="42"/>
                    <a:pt x="192" y="42"/>
                  </a:cubicBezTo>
                  <a:cubicBezTo>
                    <a:pt x="192" y="40"/>
                    <a:pt x="191" y="39"/>
                    <a:pt x="191" y="37"/>
                  </a:cubicBezTo>
                  <a:moveTo>
                    <a:pt x="316" y="249"/>
                  </a:moveTo>
                  <a:cubicBezTo>
                    <a:pt x="241" y="249"/>
                    <a:pt x="241" y="249"/>
                    <a:pt x="241" y="249"/>
                  </a:cubicBezTo>
                  <a:cubicBezTo>
                    <a:pt x="241" y="324"/>
                    <a:pt x="241" y="324"/>
                    <a:pt x="241" y="324"/>
                  </a:cubicBezTo>
                  <a:cubicBezTo>
                    <a:pt x="316" y="324"/>
                    <a:pt x="316" y="324"/>
                    <a:pt x="316" y="324"/>
                  </a:cubicBezTo>
                  <a:lnTo>
                    <a:pt x="316" y="249"/>
                  </a:lnTo>
                  <a:close/>
                  <a:moveTo>
                    <a:pt x="146" y="249"/>
                  </a:moveTo>
                  <a:cubicBezTo>
                    <a:pt x="146" y="324"/>
                    <a:pt x="146" y="324"/>
                    <a:pt x="146" y="324"/>
                  </a:cubicBezTo>
                  <a:cubicBezTo>
                    <a:pt x="211" y="287"/>
                    <a:pt x="211" y="287"/>
                    <a:pt x="211" y="287"/>
                  </a:cubicBezTo>
                  <a:lnTo>
                    <a:pt x="146" y="249"/>
                  </a:lnTo>
                  <a:close/>
                  <a:moveTo>
                    <a:pt x="0" y="198"/>
                  </a:moveTo>
                  <a:cubicBezTo>
                    <a:pt x="0" y="189"/>
                    <a:pt x="0" y="189"/>
                    <a:pt x="0" y="189"/>
                  </a:cubicBezTo>
                  <a:cubicBezTo>
                    <a:pt x="6" y="189"/>
                    <a:pt x="6" y="189"/>
                    <a:pt x="6" y="189"/>
                  </a:cubicBezTo>
                  <a:cubicBezTo>
                    <a:pt x="6" y="193"/>
                    <a:pt x="6" y="193"/>
                    <a:pt x="6" y="193"/>
                  </a:cubicBezTo>
                  <a:cubicBezTo>
                    <a:pt x="5" y="193"/>
                    <a:pt x="5" y="193"/>
                    <a:pt x="5" y="193"/>
                  </a:cubicBezTo>
                  <a:cubicBezTo>
                    <a:pt x="6" y="195"/>
                    <a:pt x="6" y="195"/>
                    <a:pt x="6" y="195"/>
                  </a:cubicBezTo>
                  <a:lnTo>
                    <a:pt x="0" y="198"/>
                  </a:lnTo>
                  <a:close/>
                  <a:moveTo>
                    <a:pt x="0" y="177"/>
                  </a:moveTo>
                  <a:cubicBezTo>
                    <a:pt x="6" y="177"/>
                    <a:pt x="6" y="177"/>
                    <a:pt x="6" y="177"/>
                  </a:cubicBezTo>
                  <a:cubicBezTo>
                    <a:pt x="6" y="183"/>
                    <a:pt x="6" y="183"/>
                    <a:pt x="6" y="183"/>
                  </a:cubicBezTo>
                  <a:cubicBezTo>
                    <a:pt x="0" y="183"/>
                    <a:pt x="0" y="183"/>
                    <a:pt x="0" y="183"/>
                  </a:cubicBezTo>
                  <a:lnTo>
                    <a:pt x="0" y="177"/>
                  </a:lnTo>
                  <a:close/>
                  <a:moveTo>
                    <a:pt x="0" y="165"/>
                  </a:moveTo>
                  <a:cubicBezTo>
                    <a:pt x="6" y="165"/>
                    <a:pt x="6" y="165"/>
                    <a:pt x="6" y="165"/>
                  </a:cubicBezTo>
                  <a:cubicBezTo>
                    <a:pt x="6" y="171"/>
                    <a:pt x="6" y="171"/>
                    <a:pt x="6" y="171"/>
                  </a:cubicBezTo>
                  <a:cubicBezTo>
                    <a:pt x="0" y="171"/>
                    <a:pt x="0" y="171"/>
                    <a:pt x="0" y="171"/>
                  </a:cubicBezTo>
                  <a:lnTo>
                    <a:pt x="0" y="165"/>
                  </a:lnTo>
                  <a:close/>
                  <a:moveTo>
                    <a:pt x="0" y="153"/>
                  </a:moveTo>
                  <a:cubicBezTo>
                    <a:pt x="6" y="153"/>
                    <a:pt x="6" y="153"/>
                    <a:pt x="6" y="153"/>
                  </a:cubicBezTo>
                  <a:cubicBezTo>
                    <a:pt x="6" y="159"/>
                    <a:pt x="6" y="159"/>
                    <a:pt x="6" y="159"/>
                  </a:cubicBezTo>
                  <a:cubicBezTo>
                    <a:pt x="0" y="159"/>
                    <a:pt x="0" y="159"/>
                    <a:pt x="0" y="159"/>
                  </a:cubicBezTo>
                  <a:lnTo>
                    <a:pt x="0" y="153"/>
                  </a:lnTo>
                  <a:close/>
                  <a:moveTo>
                    <a:pt x="0" y="141"/>
                  </a:moveTo>
                  <a:cubicBezTo>
                    <a:pt x="6" y="141"/>
                    <a:pt x="6" y="141"/>
                    <a:pt x="6" y="141"/>
                  </a:cubicBezTo>
                  <a:cubicBezTo>
                    <a:pt x="6" y="147"/>
                    <a:pt x="6" y="147"/>
                    <a:pt x="6" y="147"/>
                  </a:cubicBezTo>
                  <a:cubicBezTo>
                    <a:pt x="0" y="147"/>
                    <a:pt x="0" y="147"/>
                    <a:pt x="0" y="147"/>
                  </a:cubicBezTo>
                  <a:lnTo>
                    <a:pt x="0" y="141"/>
                  </a:lnTo>
                  <a:close/>
                  <a:moveTo>
                    <a:pt x="0" y="129"/>
                  </a:moveTo>
                  <a:cubicBezTo>
                    <a:pt x="6" y="129"/>
                    <a:pt x="6" y="129"/>
                    <a:pt x="6" y="129"/>
                  </a:cubicBezTo>
                  <a:cubicBezTo>
                    <a:pt x="6" y="135"/>
                    <a:pt x="6" y="135"/>
                    <a:pt x="6" y="135"/>
                  </a:cubicBezTo>
                  <a:cubicBezTo>
                    <a:pt x="0" y="135"/>
                    <a:pt x="0" y="135"/>
                    <a:pt x="0" y="135"/>
                  </a:cubicBezTo>
                  <a:lnTo>
                    <a:pt x="0" y="129"/>
                  </a:lnTo>
                  <a:close/>
                  <a:moveTo>
                    <a:pt x="0" y="123"/>
                  </a:moveTo>
                  <a:cubicBezTo>
                    <a:pt x="0" y="114"/>
                    <a:pt x="0" y="114"/>
                    <a:pt x="0" y="114"/>
                  </a:cubicBezTo>
                  <a:cubicBezTo>
                    <a:pt x="6" y="118"/>
                    <a:pt x="6" y="118"/>
                    <a:pt x="6" y="118"/>
                  </a:cubicBezTo>
                  <a:cubicBezTo>
                    <a:pt x="5" y="120"/>
                    <a:pt x="5" y="120"/>
                    <a:pt x="5" y="120"/>
                  </a:cubicBezTo>
                  <a:cubicBezTo>
                    <a:pt x="6" y="120"/>
                    <a:pt x="6" y="120"/>
                    <a:pt x="6" y="120"/>
                  </a:cubicBezTo>
                  <a:cubicBezTo>
                    <a:pt x="6" y="123"/>
                    <a:pt x="6" y="123"/>
                    <a:pt x="6" y="123"/>
                  </a:cubicBezTo>
                  <a:lnTo>
                    <a:pt x="0" y="123"/>
                  </a:lnTo>
                  <a:close/>
                  <a:moveTo>
                    <a:pt x="8" y="187"/>
                  </a:moveTo>
                  <a:cubicBezTo>
                    <a:pt x="13" y="184"/>
                    <a:pt x="13" y="184"/>
                    <a:pt x="13" y="184"/>
                  </a:cubicBezTo>
                  <a:cubicBezTo>
                    <a:pt x="16" y="189"/>
                    <a:pt x="16" y="189"/>
                    <a:pt x="16" y="189"/>
                  </a:cubicBezTo>
                  <a:cubicBezTo>
                    <a:pt x="11" y="192"/>
                    <a:pt x="11" y="192"/>
                    <a:pt x="11" y="192"/>
                  </a:cubicBezTo>
                  <a:lnTo>
                    <a:pt x="8" y="187"/>
                  </a:lnTo>
                  <a:close/>
                  <a:moveTo>
                    <a:pt x="8" y="126"/>
                  </a:moveTo>
                  <a:cubicBezTo>
                    <a:pt x="11" y="121"/>
                    <a:pt x="11" y="121"/>
                    <a:pt x="11" y="121"/>
                  </a:cubicBezTo>
                  <a:cubicBezTo>
                    <a:pt x="16" y="124"/>
                    <a:pt x="16" y="124"/>
                    <a:pt x="16" y="124"/>
                  </a:cubicBezTo>
                  <a:cubicBezTo>
                    <a:pt x="13" y="129"/>
                    <a:pt x="13" y="129"/>
                    <a:pt x="13" y="129"/>
                  </a:cubicBezTo>
                  <a:lnTo>
                    <a:pt x="8" y="126"/>
                  </a:lnTo>
                  <a:close/>
                  <a:moveTo>
                    <a:pt x="19" y="181"/>
                  </a:moveTo>
                  <a:cubicBezTo>
                    <a:pt x="24" y="178"/>
                    <a:pt x="24" y="178"/>
                    <a:pt x="24" y="178"/>
                  </a:cubicBezTo>
                  <a:cubicBezTo>
                    <a:pt x="27" y="183"/>
                    <a:pt x="27" y="183"/>
                    <a:pt x="27" y="183"/>
                  </a:cubicBezTo>
                  <a:cubicBezTo>
                    <a:pt x="21" y="186"/>
                    <a:pt x="21" y="186"/>
                    <a:pt x="21" y="186"/>
                  </a:cubicBezTo>
                  <a:lnTo>
                    <a:pt x="19" y="181"/>
                  </a:lnTo>
                  <a:close/>
                  <a:moveTo>
                    <a:pt x="19" y="132"/>
                  </a:moveTo>
                  <a:cubicBezTo>
                    <a:pt x="22" y="127"/>
                    <a:pt x="22" y="127"/>
                    <a:pt x="22" y="127"/>
                  </a:cubicBezTo>
                  <a:cubicBezTo>
                    <a:pt x="27" y="130"/>
                    <a:pt x="27" y="130"/>
                    <a:pt x="27" y="130"/>
                  </a:cubicBezTo>
                  <a:cubicBezTo>
                    <a:pt x="24" y="135"/>
                    <a:pt x="24" y="135"/>
                    <a:pt x="24" y="135"/>
                  </a:cubicBezTo>
                  <a:lnTo>
                    <a:pt x="19" y="132"/>
                  </a:lnTo>
                  <a:close/>
                  <a:moveTo>
                    <a:pt x="29" y="175"/>
                  </a:moveTo>
                  <a:cubicBezTo>
                    <a:pt x="34" y="172"/>
                    <a:pt x="34" y="172"/>
                    <a:pt x="34" y="172"/>
                  </a:cubicBezTo>
                  <a:cubicBezTo>
                    <a:pt x="37" y="177"/>
                    <a:pt x="37" y="177"/>
                    <a:pt x="37" y="177"/>
                  </a:cubicBezTo>
                  <a:cubicBezTo>
                    <a:pt x="32" y="180"/>
                    <a:pt x="32" y="180"/>
                    <a:pt x="32" y="180"/>
                  </a:cubicBezTo>
                  <a:lnTo>
                    <a:pt x="29" y="175"/>
                  </a:lnTo>
                  <a:close/>
                  <a:moveTo>
                    <a:pt x="29" y="138"/>
                  </a:moveTo>
                  <a:cubicBezTo>
                    <a:pt x="32" y="133"/>
                    <a:pt x="32" y="133"/>
                    <a:pt x="32" y="133"/>
                  </a:cubicBezTo>
                  <a:cubicBezTo>
                    <a:pt x="37" y="136"/>
                    <a:pt x="37" y="136"/>
                    <a:pt x="37" y="136"/>
                  </a:cubicBezTo>
                  <a:cubicBezTo>
                    <a:pt x="34" y="141"/>
                    <a:pt x="34" y="141"/>
                    <a:pt x="34" y="141"/>
                  </a:cubicBezTo>
                  <a:lnTo>
                    <a:pt x="29" y="138"/>
                  </a:lnTo>
                  <a:close/>
                  <a:moveTo>
                    <a:pt x="39" y="169"/>
                  </a:moveTo>
                  <a:cubicBezTo>
                    <a:pt x="44" y="166"/>
                    <a:pt x="44" y="166"/>
                    <a:pt x="44" y="166"/>
                  </a:cubicBezTo>
                  <a:cubicBezTo>
                    <a:pt x="47" y="171"/>
                    <a:pt x="47" y="171"/>
                    <a:pt x="47" y="171"/>
                  </a:cubicBezTo>
                  <a:cubicBezTo>
                    <a:pt x="42" y="174"/>
                    <a:pt x="42" y="174"/>
                    <a:pt x="42" y="174"/>
                  </a:cubicBezTo>
                  <a:lnTo>
                    <a:pt x="39" y="169"/>
                  </a:lnTo>
                  <a:close/>
                  <a:moveTo>
                    <a:pt x="39" y="144"/>
                  </a:moveTo>
                  <a:cubicBezTo>
                    <a:pt x="42" y="139"/>
                    <a:pt x="42" y="139"/>
                    <a:pt x="42" y="139"/>
                  </a:cubicBezTo>
                  <a:cubicBezTo>
                    <a:pt x="48" y="142"/>
                    <a:pt x="48" y="142"/>
                    <a:pt x="48" y="142"/>
                  </a:cubicBezTo>
                  <a:cubicBezTo>
                    <a:pt x="45" y="147"/>
                    <a:pt x="45" y="147"/>
                    <a:pt x="45" y="147"/>
                  </a:cubicBezTo>
                  <a:lnTo>
                    <a:pt x="39" y="144"/>
                  </a:lnTo>
                  <a:close/>
                  <a:moveTo>
                    <a:pt x="50" y="163"/>
                  </a:moveTo>
                  <a:cubicBezTo>
                    <a:pt x="55" y="160"/>
                    <a:pt x="55" y="160"/>
                    <a:pt x="55" y="160"/>
                  </a:cubicBezTo>
                  <a:cubicBezTo>
                    <a:pt x="58" y="165"/>
                    <a:pt x="58" y="165"/>
                    <a:pt x="58" y="165"/>
                  </a:cubicBezTo>
                  <a:cubicBezTo>
                    <a:pt x="53" y="168"/>
                    <a:pt x="53" y="168"/>
                    <a:pt x="53" y="168"/>
                  </a:cubicBezTo>
                  <a:lnTo>
                    <a:pt x="50" y="163"/>
                  </a:lnTo>
                  <a:close/>
                  <a:moveTo>
                    <a:pt x="50" y="150"/>
                  </a:moveTo>
                  <a:cubicBezTo>
                    <a:pt x="53" y="145"/>
                    <a:pt x="53" y="145"/>
                    <a:pt x="53" y="145"/>
                  </a:cubicBezTo>
                  <a:cubicBezTo>
                    <a:pt x="58" y="148"/>
                    <a:pt x="58" y="148"/>
                    <a:pt x="58" y="148"/>
                  </a:cubicBezTo>
                  <a:cubicBezTo>
                    <a:pt x="55" y="153"/>
                    <a:pt x="55" y="153"/>
                    <a:pt x="55" y="153"/>
                  </a:cubicBezTo>
                  <a:lnTo>
                    <a:pt x="50" y="150"/>
                  </a:lnTo>
                  <a:close/>
                  <a:moveTo>
                    <a:pt x="60" y="157"/>
                  </a:moveTo>
                  <a:cubicBezTo>
                    <a:pt x="61" y="156"/>
                    <a:pt x="61" y="156"/>
                    <a:pt x="61" y="156"/>
                  </a:cubicBezTo>
                  <a:cubicBezTo>
                    <a:pt x="60" y="156"/>
                    <a:pt x="60" y="156"/>
                    <a:pt x="60" y="156"/>
                  </a:cubicBezTo>
                  <a:cubicBezTo>
                    <a:pt x="63" y="151"/>
                    <a:pt x="63" y="151"/>
                    <a:pt x="63" y="151"/>
                  </a:cubicBezTo>
                  <a:cubicBezTo>
                    <a:pt x="73" y="156"/>
                    <a:pt x="73" y="156"/>
                    <a:pt x="73" y="156"/>
                  </a:cubicBezTo>
                  <a:cubicBezTo>
                    <a:pt x="63" y="162"/>
                    <a:pt x="63" y="162"/>
                    <a:pt x="63" y="162"/>
                  </a:cubicBezTo>
                  <a:lnTo>
                    <a:pt x="60" y="1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34" name="Freeform 44"/>
            <p:cNvSpPr>
              <a:spLocks noEditPoints="1"/>
            </p:cNvSpPr>
            <p:nvPr/>
          </p:nvSpPr>
          <p:spPr bwMode="black">
            <a:xfrm>
              <a:off x="8863394" y="5414400"/>
              <a:ext cx="652463" cy="657225"/>
            </a:xfrm>
            <a:custGeom>
              <a:avLst/>
              <a:gdLst>
                <a:gd name="T0" fmla="*/ 116 w 411"/>
                <a:gd name="T1" fmla="*/ 121 h 414"/>
                <a:gd name="T2" fmla="*/ 123 w 411"/>
                <a:gd name="T3" fmla="*/ 208 h 414"/>
                <a:gd name="T4" fmla="*/ 159 w 411"/>
                <a:gd name="T5" fmla="*/ 173 h 414"/>
                <a:gd name="T6" fmla="*/ 293 w 411"/>
                <a:gd name="T7" fmla="*/ 310 h 414"/>
                <a:gd name="T8" fmla="*/ 307 w 411"/>
                <a:gd name="T9" fmla="*/ 296 h 414"/>
                <a:gd name="T10" fmla="*/ 170 w 411"/>
                <a:gd name="T11" fmla="*/ 161 h 414"/>
                <a:gd name="T12" fmla="*/ 204 w 411"/>
                <a:gd name="T13" fmla="*/ 128 h 414"/>
                <a:gd name="T14" fmla="*/ 116 w 411"/>
                <a:gd name="T15" fmla="*/ 121 h 414"/>
                <a:gd name="T16" fmla="*/ 7 w 411"/>
                <a:gd name="T17" fmla="*/ 397 h 414"/>
                <a:gd name="T18" fmla="*/ 41 w 411"/>
                <a:gd name="T19" fmla="*/ 362 h 414"/>
                <a:gd name="T20" fmla="*/ 93 w 411"/>
                <a:gd name="T21" fmla="*/ 414 h 414"/>
                <a:gd name="T22" fmla="*/ 104 w 411"/>
                <a:gd name="T23" fmla="*/ 402 h 414"/>
                <a:gd name="T24" fmla="*/ 52 w 411"/>
                <a:gd name="T25" fmla="*/ 350 h 414"/>
                <a:gd name="T26" fmla="*/ 88 w 411"/>
                <a:gd name="T27" fmla="*/ 317 h 414"/>
                <a:gd name="T28" fmla="*/ 0 w 411"/>
                <a:gd name="T29" fmla="*/ 310 h 414"/>
                <a:gd name="T30" fmla="*/ 7 w 411"/>
                <a:gd name="T31" fmla="*/ 397 h 414"/>
                <a:gd name="T32" fmla="*/ 305 w 411"/>
                <a:gd name="T33" fmla="*/ 0 h 414"/>
                <a:gd name="T34" fmla="*/ 315 w 411"/>
                <a:gd name="T35" fmla="*/ 90 h 414"/>
                <a:gd name="T36" fmla="*/ 348 w 411"/>
                <a:gd name="T37" fmla="*/ 55 h 414"/>
                <a:gd name="T38" fmla="*/ 397 w 411"/>
                <a:gd name="T39" fmla="*/ 104 h 414"/>
                <a:gd name="T40" fmla="*/ 411 w 411"/>
                <a:gd name="T41" fmla="*/ 92 h 414"/>
                <a:gd name="T42" fmla="*/ 359 w 411"/>
                <a:gd name="T43" fmla="*/ 43 h 414"/>
                <a:gd name="T44" fmla="*/ 395 w 411"/>
                <a:gd name="T45" fmla="*/ 7 h 414"/>
                <a:gd name="T46" fmla="*/ 305 w 411"/>
                <a:gd name="T4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1" h="414">
                  <a:moveTo>
                    <a:pt x="116" y="121"/>
                  </a:moveTo>
                  <a:lnTo>
                    <a:pt x="123" y="208"/>
                  </a:lnTo>
                  <a:lnTo>
                    <a:pt x="159" y="173"/>
                  </a:lnTo>
                  <a:lnTo>
                    <a:pt x="293" y="310"/>
                  </a:lnTo>
                  <a:lnTo>
                    <a:pt x="307" y="296"/>
                  </a:lnTo>
                  <a:lnTo>
                    <a:pt x="170" y="161"/>
                  </a:lnTo>
                  <a:lnTo>
                    <a:pt x="204" y="128"/>
                  </a:lnTo>
                  <a:lnTo>
                    <a:pt x="116" y="121"/>
                  </a:lnTo>
                  <a:close/>
                  <a:moveTo>
                    <a:pt x="7" y="397"/>
                  </a:moveTo>
                  <a:lnTo>
                    <a:pt x="41" y="362"/>
                  </a:lnTo>
                  <a:lnTo>
                    <a:pt x="93" y="414"/>
                  </a:lnTo>
                  <a:lnTo>
                    <a:pt x="104" y="402"/>
                  </a:lnTo>
                  <a:lnTo>
                    <a:pt x="52" y="350"/>
                  </a:lnTo>
                  <a:lnTo>
                    <a:pt x="88" y="317"/>
                  </a:lnTo>
                  <a:lnTo>
                    <a:pt x="0" y="310"/>
                  </a:lnTo>
                  <a:lnTo>
                    <a:pt x="7" y="397"/>
                  </a:lnTo>
                  <a:close/>
                  <a:moveTo>
                    <a:pt x="305" y="0"/>
                  </a:moveTo>
                  <a:lnTo>
                    <a:pt x="315" y="90"/>
                  </a:lnTo>
                  <a:lnTo>
                    <a:pt x="348" y="55"/>
                  </a:lnTo>
                  <a:lnTo>
                    <a:pt x="397" y="104"/>
                  </a:lnTo>
                  <a:lnTo>
                    <a:pt x="411" y="92"/>
                  </a:lnTo>
                  <a:lnTo>
                    <a:pt x="359" y="43"/>
                  </a:lnTo>
                  <a:lnTo>
                    <a:pt x="395" y="7"/>
                  </a:lnTo>
                  <a:lnTo>
                    <a:pt x="305"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35" name="Group 34"/>
          <p:cNvGrpSpPr/>
          <p:nvPr/>
        </p:nvGrpSpPr>
        <p:grpSpPr>
          <a:xfrm>
            <a:off x="6243713" y="4071969"/>
            <a:ext cx="1198965" cy="682803"/>
            <a:chOff x="5853213" y="1342263"/>
            <a:chExt cx="768565" cy="437693"/>
          </a:xfrm>
        </p:grpSpPr>
        <p:sp>
          <p:nvSpPr>
            <p:cNvPr id="36" name="Freeform 25"/>
            <p:cNvSpPr>
              <a:spLocks/>
            </p:cNvSpPr>
            <p:nvPr/>
          </p:nvSpPr>
          <p:spPr bwMode="black">
            <a:xfrm>
              <a:off x="5893403" y="1386355"/>
              <a:ext cx="153641" cy="147912"/>
            </a:xfrm>
            <a:custGeom>
              <a:avLst/>
              <a:gdLst>
                <a:gd name="T0" fmla="*/ 387 w 595"/>
                <a:gd name="T1" fmla="*/ 512 h 573"/>
                <a:gd name="T2" fmla="*/ 588 w 595"/>
                <a:gd name="T3" fmla="*/ 62 h 573"/>
                <a:gd name="T4" fmla="*/ 544 w 595"/>
                <a:gd name="T5" fmla="*/ 0 h 573"/>
                <a:gd name="T6" fmla="*/ 51 w 595"/>
                <a:gd name="T7" fmla="*/ 0 h 573"/>
                <a:gd name="T8" fmla="*/ 7 w 595"/>
                <a:gd name="T9" fmla="*/ 62 h 573"/>
                <a:gd name="T10" fmla="*/ 208 w 595"/>
                <a:gd name="T11" fmla="*/ 512 h 573"/>
                <a:gd name="T12" fmla="*/ 297 w 595"/>
                <a:gd name="T13" fmla="*/ 573 h 573"/>
                <a:gd name="T14" fmla="*/ 387 w 595"/>
                <a:gd name="T15" fmla="*/ 512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5" h="573">
                  <a:moveTo>
                    <a:pt x="387" y="512"/>
                  </a:moveTo>
                  <a:cubicBezTo>
                    <a:pt x="467" y="419"/>
                    <a:pt x="566" y="298"/>
                    <a:pt x="588" y="62"/>
                  </a:cubicBezTo>
                  <a:cubicBezTo>
                    <a:pt x="589" y="47"/>
                    <a:pt x="595" y="0"/>
                    <a:pt x="544" y="0"/>
                  </a:cubicBezTo>
                  <a:cubicBezTo>
                    <a:pt x="51" y="0"/>
                    <a:pt x="51" y="0"/>
                    <a:pt x="51" y="0"/>
                  </a:cubicBezTo>
                  <a:cubicBezTo>
                    <a:pt x="0" y="0"/>
                    <a:pt x="6" y="47"/>
                    <a:pt x="7" y="62"/>
                  </a:cubicBezTo>
                  <a:cubicBezTo>
                    <a:pt x="29" y="298"/>
                    <a:pt x="128" y="419"/>
                    <a:pt x="208" y="512"/>
                  </a:cubicBezTo>
                  <a:cubicBezTo>
                    <a:pt x="243" y="553"/>
                    <a:pt x="263" y="573"/>
                    <a:pt x="297" y="573"/>
                  </a:cubicBezTo>
                  <a:cubicBezTo>
                    <a:pt x="331" y="573"/>
                    <a:pt x="352" y="553"/>
                    <a:pt x="387" y="512"/>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7" name="Freeform 26"/>
            <p:cNvSpPr>
              <a:spLocks noEditPoints="1"/>
            </p:cNvSpPr>
            <p:nvPr/>
          </p:nvSpPr>
          <p:spPr bwMode="black">
            <a:xfrm>
              <a:off x="5853213"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8" name="Freeform 27"/>
            <p:cNvSpPr>
              <a:spLocks/>
            </p:cNvSpPr>
            <p:nvPr/>
          </p:nvSpPr>
          <p:spPr bwMode="black">
            <a:xfrm>
              <a:off x="6160854" y="1666888"/>
              <a:ext cx="150440" cy="74668"/>
            </a:xfrm>
            <a:custGeom>
              <a:avLst/>
              <a:gdLst>
                <a:gd name="T0" fmla="*/ 0 w 583"/>
                <a:gd name="T1" fmla="*/ 239 h 288"/>
                <a:gd name="T2" fmla="*/ 45 w 583"/>
                <a:gd name="T3" fmla="*/ 288 h 288"/>
                <a:gd name="T4" fmla="*/ 538 w 583"/>
                <a:gd name="T5" fmla="*/ 288 h 288"/>
                <a:gd name="T6" fmla="*/ 583 w 583"/>
                <a:gd name="T7" fmla="*/ 239 h 288"/>
                <a:gd name="T8" fmla="*/ 291 w 583"/>
                <a:gd name="T9" fmla="*/ 0 h 288"/>
                <a:gd name="T10" fmla="*/ 0 w 583"/>
                <a:gd name="T11" fmla="*/ 239 h 288"/>
              </a:gdLst>
              <a:ahLst/>
              <a:cxnLst>
                <a:cxn ang="0">
                  <a:pos x="T0" y="T1"/>
                </a:cxn>
                <a:cxn ang="0">
                  <a:pos x="T2" y="T3"/>
                </a:cxn>
                <a:cxn ang="0">
                  <a:pos x="T4" y="T5"/>
                </a:cxn>
                <a:cxn ang="0">
                  <a:pos x="T6" y="T7"/>
                </a:cxn>
                <a:cxn ang="0">
                  <a:pos x="T8" y="T9"/>
                </a:cxn>
                <a:cxn ang="0">
                  <a:pos x="T10" y="T11"/>
                </a:cxn>
              </a:cxnLst>
              <a:rect l="0" t="0" r="r" b="b"/>
              <a:pathLst>
                <a:path w="583" h="288">
                  <a:moveTo>
                    <a:pt x="0" y="239"/>
                  </a:moveTo>
                  <a:cubicBezTo>
                    <a:pt x="0" y="259"/>
                    <a:pt x="5" y="288"/>
                    <a:pt x="45" y="288"/>
                  </a:cubicBezTo>
                  <a:cubicBezTo>
                    <a:pt x="538" y="288"/>
                    <a:pt x="538" y="288"/>
                    <a:pt x="538" y="288"/>
                  </a:cubicBezTo>
                  <a:cubicBezTo>
                    <a:pt x="577" y="288"/>
                    <a:pt x="583" y="259"/>
                    <a:pt x="583" y="239"/>
                  </a:cubicBezTo>
                  <a:cubicBezTo>
                    <a:pt x="582" y="219"/>
                    <a:pt x="554" y="0"/>
                    <a:pt x="291" y="0"/>
                  </a:cubicBezTo>
                  <a:cubicBezTo>
                    <a:pt x="28" y="0"/>
                    <a:pt x="0" y="219"/>
                    <a:pt x="0" y="239"/>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9" name="Freeform 28"/>
            <p:cNvSpPr>
              <a:spLocks/>
            </p:cNvSpPr>
            <p:nvPr/>
          </p:nvSpPr>
          <p:spPr bwMode="black">
            <a:xfrm>
              <a:off x="6164053" y="1417289"/>
              <a:ext cx="143683" cy="116979"/>
            </a:xfrm>
            <a:custGeom>
              <a:avLst/>
              <a:gdLst>
                <a:gd name="T0" fmla="*/ 368 w 556"/>
                <a:gd name="T1" fmla="*/ 392 h 453"/>
                <a:gd name="T2" fmla="*/ 546 w 556"/>
                <a:gd name="T3" fmla="*/ 71 h 453"/>
                <a:gd name="T4" fmla="*/ 493 w 556"/>
                <a:gd name="T5" fmla="*/ 0 h 453"/>
                <a:gd name="T6" fmla="*/ 64 w 556"/>
                <a:gd name="T7" fmla="*/ 0 h 453"/>
                <a:gd name="T8" fmla="*/ 11 w 556"/>
                <a:gd name="T9" fmla="*/ 71 h 453"/>
                <a:gd name="T10" fmla="*/ 188 w 556"/>
                <a:gd name="T11" fmla="*/ 392 h 453"/>
                <a:gd name="T12" fmla="*/ 278 w 556"/>
                <a:gd name="T13" fmla="*/ 453 h 453"/>
                <a:gd name="T14" fmla="*/ 368 w 556"/>
                <a:gd name="T15" fmla="*/ 392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453">
                  <a:moveTo>
                    <a:pt x="368" y="392"/>
                  </a:moveTo>
                  <a:cubicBezTo>
                    <a:pt x="432" y="318"/>
                    <a:pt x="507" y="224"/>
                    <a:pt x="546" y="71"/>
                  </a:cubicBezTo>
                  <a:cubicBezTo>
                    <a:pt x="556" y="31"/>
                    <a:pt x="544" y="0"/>
                    <a:pt x="493" y="0"/>
                  </a:cubicBezTo>
                  <a:cubicBezTo>
                    <a:pt x="64" y="0"/>
                    <a:pt x="64" y="0"/>
                    <a:pt x="64" y="0"/>
                  </a:cubicBezTo>
                  <a:cubicBezTo>
                    <a:pt x="13" y="0"/>
                    <a:pt x="0" y="31"/>
                    <a:pt x="11" y="71"/>
                  </a:cubicBezTo>
                  <a:cubicBezTo>
                    <a:pt x="50" y="224"/>
                    <a:pt x="125" y="318"/>
                    <a:pt x="188" y="392"/>
                  </a:cubicBezTo>
                  <a:cubicBezTo>
                    <a:pt x="224" y="433"/>
                    <a:pt x="244" y="453"/>
                    <a:pt x="278" y="453"/>
                  </a:cubicBezTo>
                  <a:cubicBezTo>
                    <a:pt x="312" y="453"/>
                    <a:pt x="333" y="433"/>
                    <a:pt x="368" y="392"/>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0" name="Freeform 29"/>
            <p:cNvSpPr>
              <a:spLocks noEditPoints="1"/>
            </p:cNvSpPr>
            <p:nvPr/>
          </p:nvSpPr>
          <p:spPr bwMode="black">
            <a:xfrm>
              <a:off x="6118884"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1" name="Freeform 30"/>
            <p:cNvSpPr>
              <a:spLocks/>
            </p:cNvSpPr>
            <p:nvPr/>
          </p:nvSpPr>
          <p:spPr bwMode="black">
            <a:xfrm>
              <a:off x="6427948" y="1595779"/>
              <a:ext cx="153641" cy="145779"/>
            </a:xfrm>
            <a:custGeom>
              <a:avLst/>
              <a:gdLst>
                <a:gd name="T0" fmla="*/ 297 w 594"/>
                <a:gd name="T1" fmla="*/ 0 h 563"/>
                <a:gd name="T2" fmla="*/ 188 w 594"/>
                <a:gd name="T3" fmla="*/ 50 h 563"/>
                <a:gd name="T4" fmla="*/ 7 w 594"/>
                <a:gd name="T5" fmla="*/ 500 h 563"/>
                <a:gd name="T6" fmla="*/ 51 w 594"/>
                <a:gd name="T7" fmla="*/ 563 h 563"/>
                <a:gd name="T8" fmla="*/ 544 w 594"/>
                <a:gd name="T9" fmla="*/ 563 h 563"/>
                <a:gd name="T10" fmla="*/ 588 w 594"/>
                <a:gd name="T11" fmla="*/ 500 h 563"/>
                <a:gd name="T12" fmla="*/ 407 w 594"/>
                <a:gd name="T13" fmla="*/ 50 h 563"/>
                <a:gd name="T14" fmla="*/ 297 w 594"/>
                <a:gd name="T15" fmla="*/ 0 h 5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 h="563">
                  <a:moveTo>
                    <a:pt x="297" y="0"/>
                  </a:moveTo>
                  <a:cubicBezTo>
                    <a:pt x="254" y="0"/>
                    <a:pt x="214" y="19"/>
                    <a:pt x="188" y="50"/>
                  </a:cubicBezTo>
                  <a:cubicBezTo>
                    <a:pt x="109" y="141"/>
                    <a:pt x="27" y="283"/>
                    <a:pt x="7" y="500"/>
                  </a:cubicBezTo>
                  <a:cubicBezTo>
                    <a:pt x="6" y="516"/>
                    <a:pt x="0" y="563"/>
                    <a:pt x="51" y="563"/>
                  </a:cubicBezTo>
                  <a:cubicBezTo>
                    <a:pt x="544" y="563"/>
                    <a:pt x="544" y="563"/>
                    <a:pt x="544" y="563"/>
                  </a:cubicBezTo>
                  <a:cubicBezTo>
                    <a:pt x="594" y="563"/>
                    <a:pt x="589" y="516"/>
                    <a:pt x="588" y="500"/>
                  </a:cubicBezTo>
                  <a:cubicBezTo>
                    <a:pt x="567" y="283"/>
                    <a:pt x="485" y="141"/>
                    <a:pt x="407" y="50"/>
                  </a:cubicBezTo>
                  <a:cubicBezTo>
                    <a:pt x="380" y="19"/>
                    <a:pt x="341" y="0"/>
                    <a:pt x="297" y="0"/>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2" name="Freeform 31"/>
            <p:cNvSpPr>
              <a:spLocks noEditPoints="1"/>
            </p:cNvSpPr>
            <p:nvPr/>
          </p:nvSpPr>
          <p:spPr bwMode="black">
            <a:xfrm>
              <a:off x="6387758"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3 w 905"/>
                <a:gd name="T39" fmla="*/ 1522 h 1693"/>
                <a:gd name="T40" fmla="*/ 329 w 905"/>
                <a:gd name="T41" fmla="*/ 1019 h 1693"/>
                <a:gd name="T42" fmla="*/ 428 w 905"/>
                <a:gd name="T43" fmla="*/ 845 h 1693"/>
                <a:gd name="T44" fmla="*/ 329 w 905"/>
                <a:gd name="T45" fmla="*/ 670 h 1693"/>
                <a:gd name="T46" fmla="*/ 113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5 w 905"/>
                <a:gd name="T59" fmla="*/ 670 h 1693"/>
                <a:gd name="T60" fmla="*/ 477 w 905"/>
                <a:gd name="T61" fmla="*/ 845 h 1693"/>
                <a:gd name="T62" fmla="*/ 575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19" y="1556"/>
                    <a:pt x="113" y="1541"/>
                    <a:pt x="113" y="1522"/>
                  </a:cubicBezTo>
                  <a:cubicBezTo>
                    <a:pt x="128" y="1235"/>
                    <a:pt x="243" y="1111"/>
                    <a:pt x="329" y="1019"/>
                  </a:cubicBezTo>
                  <a:cubicBezTo>
                    <a:pt x="382" y="963"/>
                    <a:pt x="428" y="914"/>
                    <a:pt x="428" y="845"/>
                  </a:cubicBezTo>
                  <a:cubicBezTo>
                    <a:pt x="428" y="776"/>
                    <a:pt x="382" y="727"/>
                    <a:pt x="329" y="670"/>
                  </a:cubicBezTo>
                  <a:cubicBezTo>
                    <a:pt x="243" y="578"/>
                    <a:pt x="128" y="458"/>
                    <a:pt x="113" y="171"/>
                  </a:cubicBezTo>
                  <a:cubicBezTo>
                    <a:pt x="113" y="152"/>
                    <a:pt x="119"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5" y="670"/>
                  </a:cubicBezTo>
                  <a:cubicBezTo>
                    <a:pt x="522" y="727"/>
                    <a:pt x="477" y="776"/>
                    <a:pt x="477" y="845"/>
                  </a:cubicBezTo>
                  <a:cubicBezTo>
                    <a:pt x="477" y="914"/>
                    <a:pt x="522" y="963"/>
                    <a:pt x="575"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60" name="Group 59"/>
          <p:cNvGrpSpPr/>
          <p:nvPr/>
        </p:nvGrpSpPr>
        <p:grpSpPr>
          <a:xfrm>
            <a:off x="6162891" y="1611756"/>
            <a:ext cx="1288840" cy="736574"/>
            <a:chOff x="3016250" y="1684338"/>
            <a:chExt cx="6149976" cy="3514725"/>
          </a:xfrm>
          <a:solidFill>
            <a:schemeClr val="bg1"/>
          </a:solidFill>
        </p:grpSpPr>
        <p:sp>
          <p:nvSpPr>
            <p:cNvPr id="56" name="Freeform 14"/>
            <p:cNvSpPr>
              <a:spLocks/>
            </p:cNvSpPr>
            <p:nvPr/>
          </p:nvSpPr>
          <p:spPr bwMode="auto">
            <a:xfrm>
              <a:off x="5675313" y="1684338"/>
              <a:ext cx="3490913" cy="1316037"/>
            </a:xfrm>
            <a:custGeom>
              <a:avLst/>
              <a:gdLst>
                <a:gd name="T0" fmla="*/ 1098 w 2199"/>
                <a:gd name="T1" fmla="*/ 0 h 829"/>
                <a:gd name="T2" fmla="*/ 0 w 2199"/>
                <a:gd name="T3" fmla="*/ 390 h 829"/>
                <a:gd name="T4" fmla="*/ 1098 w 2199"/>
                <a:gd name="T5" fmla="*/ 829 h 829"/>
                <a:gd name="T6" fmla="*/ 2199 w 2199"/>
                <a:gd name="T7" fmla="*/ 390 h 829"/>
                <a:gd name="T8" fmla="*/ 1098 w 2199"/>
                <a:gd name="T9" fmla="*/ 0 h 829"/>
              </a:gdLst>
              <a:ahLst/>
              <a:cxnLst>
                <a:cxn ang="0">
                  <a:pos x="T0" y="T1"/>
                </a:cxn>
                <a:cxn ang="0">
                  <a:pos x="T2" y="T3"/>
                </a:cxn>
                <a:cxn ang="0">
                  <a:pos x="T4" y="T5"/>
                </a:cxn>
                <a:cxn ang="0">
                  <a:pos x="T6" y="T7"/>
                </a:cxn>
                <a:cxn ang="0">
                  <a:pos x="T8" y="T9"/>
                </a:cxn>
              </a:cxnLst>
              <a:rect l="0" t="0" r="r" b="b"/>
              <a:pathLst>
                <a:path w="2199" h="829">
                  <a:moveTo>
                    <a:pt x="1098" y="0"/>
                  </a:moveTo>
                  <a:lnTo>
                    <a:pt x="0" y="390"/>
                  </a:lnTo>
                  <a:lnTo>
                    <a:pt x="1098" y="829"/>
                  </a:lnTo>
                  <a:lnTo>
                    <a:pt x="2199" y="390"/>
                  </a:lnTo>
                  <a:lnTo>
                    <a:pt x="109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p:cNvSpPr>
              <a:spLocks/>
            </p:cNvSpPr>
            <p:nvPr/>
          </p:nvSpPr>
          <p:spPr bwMode="auto">
            <a:xfrm>
              <a:off x="5675313" y="2441575"/>
              <a:ext cx="1649413" cy="2727325"/>
            </a:xfrm>
            <a:custGeom>
              <a:avLst/>
              <a:gdLst>
                <a:gd name="T0" fmla="*/ 0 w 440"/>
                <a:gd name="T1" fmla="*/ 206 h 727"/>
                <a:gd name="T2" fmla="*/ 111 w 440"/>
                <a:gd name="T3" fmla="*/ 206 h 727"/>
                <a:gd name="T4" fmla="*/ 223 w 440"/>
                <a:gd name="T5" fmla="*/ 307 h 727"/>
                <a:gd name="T6" fmla="*/ 119 w 440"/>
                <a:gd name="T7" fmla="*/ 397 h 727"/>
                <a:gd name="T8" fmla="*/ 75 w 440"/>
                <a:gd name="T9" fmla="*/ 396 h 727"/>
                <a:gd name="T10" fmla="*/ 0 w 440"/>
                <a:gd name="T11" fmla="*/ 396 h 727"/>
                <a:gd name="T12" fmla="*/ 0 w 440"/>
                <a:gd name="T13" fmla="*/ 545 h 727"/>
                <a:gd name="T14" fmla="*/ 440 w 440"/>
                <a:gd name="T15" fmla="*/ 727 h 727"/>
                <a:gd name="T16" fmla="*/ 440 w 440"/>
                <a:gd name="T17" fmla="*/ 183 h 727"/>
                <a:gd name="T18" fmla="*/ 0 w 440"/>
                <a:gd name="T19" fmla="*/ 0 h 727"/>
                <a:gd name="T20" fmla="*/ 0 w 440"/>
                <a:gd name="T21" fmla="*/ 206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0" h="727">
                  <a:moveTo>
                    <a:pt x="0" y="206"/>
                  </a:moveTo>
                  <a:cubicBezTo>
                    <a:pt x="111" y="206"/>
                    <a:pt x="111" y="206"/>
                    <a:pt x="111" y="206"/>
                  </a:cubicBezTo>
                  <a:cubicBezTo>
                    <a:pt x="167" y="206"/>
                    <a:pt x="223" y="241"/>
                    <a:pt x="223" y="307"/>
                  </a:cubicBezTo>
                  <a:cubicBezTo>
                    <a:pt x="223" y="369"/>
                    <a:pt x="169" y="397"/>
                    <a:pt x="119" y="397"/>
                  </a:cubicBezTo>
                  <a:cubicBezTo>
                    <a:pt x="113" y="397"/>
                    <a:pt x="97" y="397"/>
                    <a:pt x="75" y="396"/>
                  </a:cubicBezTo>
                  <a:cubicBezTo>
                    <a:pt x="54" y="396"/>
                    <a:pt x="28" y="396"/>
                    <a:pt x="0" y="396"/>
                  </a:cubicBezTo>
                  <a:cubicBezTo>
                    <a:pt x="0" y="545"/>
                    <a:pt x="0" y="545"/>
                    <a:pt x="0" y="545"/>
                  </a:cubicBezTo>
                  <a:cubicBezTo>
                    <a:pt x="440" y="727"/>
                    <a:pt x="440" y="727"/>
                    <a:pt x="440" y="727"/>
                  </a:cubicBezTo>
                  <a:cubicBezTo>
                    <a:pt x="440" y="183"/>
                    <a:pt x="440" y="183"/>
                    <a:pt x="440" y="183"/>
                  </a:cubicBezTo>
                  <a:cubicBezTo>
                    <a:pt x="0" y="0"/>
                    <a:pt x="0" y="0"/>
                    <a:pt x="0" y="0"/>
                  </a:cubicBez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p:cNvSpPr>
              <a:spLocks/>
            </p:cNvSpPr>
            <p:nvPr/>
          </p:nvSpPr>
          <p:spPr bwMode="auto">
            <a:xfrm>
              <a:off x="7512050" y="2441575"/>
              <a:ext cx="1654175" cy="2727325"/>
            </a:xfrm>
            <a:custGeom>
              <a:avLst/>
              <a:gdLst>
                <a:gd name="T0" fmla="*/ 0 w 1042"/>
                <a:gd name="T1" fmla="*/ 1718 h 1718"/>
                <a:gd name="T2" fmla="*/ 1042 w 1042"/>
                <a:gd name="T3" fmla="*/ 1288 h 1718"/>
                <a:gd name="T4" fmla="*/ 1042 w 1042"/>
                <a:gd name="T5" fmla="*/ 0 h 1718"/>
                <a:gd name="T6" fmla="*/ 0 w 1042"/>
                <a:gd name="T7" fmla="*/ 433 h 1718"/>
                <a:gd name="T8" fmla="*/ 0 w 1042"/>
                <a:gd name="T9" fmla="*/ 1718 h 1718"/>
              </a:gdLst>
              <a:ahLst/>
              <a:cxnLst>
                <a:cxn ang="0">
                  <a:pos x="T0" y="T1"/>
                </a:cxn>
                <a:cxn ang="0">
                  <a:pos x="T2" y="T3"/>
                </a:cxn>
                <a:cxn ang="0">
                  <a:pos x="T4" y="T5"/>
                </a:cxn>
                <a:cxn ang="0">
                  <a:pos x="T6" y="T7"/>
                </a:cxn>
                <a:cxn ang="0">
                  <a:pos x="T8" y="T9"/>
                </a:cxn>
              </a:cxnLst>
              <a:rect l="0" t="0" r="r" b="b"/>
              <a:pathLst>
                <a:path w="1042" h="1718">
                  <a:moveTo>
                    <a:pt x="0" y="1718"/>
                  </a:moveTo>
                  <a:lnTo>
                    <a:pt x="1042" y="1288"/>
                  </a:lnTo>
                  <a:lnTo>
                    <a:pt x="1042" y="0"/>
                  </a:lnTo>
                  <a:lnTo>
                    <a:pt x="0" y="433"/>
                  </a:lnTo>
                  <a:lnTo>
                    <a:pt x="0" y="1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7"/>
            <p:cNvSpPr>
              <a:spLocks noEditPoints="1"/>
            </p:cNvSpPr>
            <p:nvPr/>
          </p:nvSpPr>
          <p:spPr bwMode="auto">
            <a:xfrm>
              <a:off x="3016250" y="3357563"/>
              <a:ext cx="3352800" cy="1841500"/>
            </a:xfrm>
            <a:custGeom>
              <a:avLst/>
              <a:gdLst>
                <a:gd name="T0" fmla="*/ 81 w 894"/>
                <a:gd name="T1" fmla="*/ 96 h 491"/>
                <a:gd name="T2" fmla="*/ 81 w 894"/>
                <a:gd name="T3" fmla="*/ 451 h 491"/>
                <a:gd name="T4" fmla="*/ 0 w 894"/>
                <a:gd name="T5" fmla="*/ 480 h 491"/>
                <a:gd name="T6" fmla="*/ 0 w 894"/>
                <a:gd name="T7" fmla="*/ 56 h 491"/>
                <a:gd name="T8" fmla="*/ 81 w 894"/>
                <a:gd name="T9" fmla="*/ 96 h 491"/>
                <a:gd name="T10" fmla="*/ 820 w 894"/>
                <a:gd name="T11" fmla="*/ 0 h 491"/>
                <a:gd name="T12" fmla="*/ 386 w 894"/>
                <a:gd name="T13" fmla="*/ 0 h 491"/>
                <a:gd name="T14" fmla="*/ 125 w 894"/>
                <a:gd name="T15" fmla="*/ 93 h 491"/>
                <a:gd name="T16" fmla="*/ 125 w 894"/>
                <a:gd name="T17" fmla="*/ 451 h 491"/>
                <a:gd name="T18" fmla="*/ 195 w 894"/>
                <a:gd name="T19" fmla="*/ 466 h 491"/>
                <a:gd name="T20" fmla="*/ 460 w 894"/>
                <a:gd name="T21" fmla="*/ 480 h 491"/>
                <a:gd name="T22" fmla="*/ 522 w 894"/>
                <a:gd name="T23" fmla="*/ 421 h 491"/>
                <a:gd name="T24" fmla="*/ 511 w 894"/>
                <a:gd name="T25" fmla="*/ 384 h 491"/>
                <a:gd name="T26" fmla="*/ 519 w 894"/>
                <a:gd name="T27" fmla="*/ 351 h 491"/>
                <a:gd name="T28" fmla="*/ 548 w 894"/>
                <a:gd name="T29" fmla="*/ 299 h 491"/>
                <a:gd name="T30" fmla="*/ 537 w 894"/>
                <a:gd name="T31" fmla="*/ 270 h 491"/>
                <a:gd name="T32" fmla="*/ 544 w 894"/>
                <a:gd name="T33" fmla="*/ 233 h 491"/>
                <a:gd name="T34" fmla="*/ 570 w 894"/>
                <a:gd name="T35" fmla="*/ 185 h 491"/>
                <a:gd name="T36" fmla="*/ 555 w 894"/>
                <a:gd name="T37" fmla="*/ 148 h 491"/>
                <a:gd name="T38" fmla="*/ 555 w 894"/>
                <a:gd name="T39" fmla="*/ 115 h 491"/>
                <a:gd name="T40" fmla="*/ 828 w 894"/>
                <a:gd name="T41" fmla="*/ 115 h 491"/>
                <a:gd name="T42" fmla="*/ 894 w 894"/>
                <a:gd name="T43" fmla="*/ 63 h 491"/>
                <a:gd name="T44" fmla="*/ 820 w 894"/>
                <a:gd name="T45"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4" h="491">
                  <a:moveTo>
                    <a:pt x="81" y="96"/>
                  </a:moveTo>
                  <a:cubicBezTo>
                    <a:pt x="81" y="451"/>
                    <a:pt x="81" y="451"/>
                    <a:pt x="81" y="451"/>
                  </a:cubicBezTo>
                  <a:cubicBezTo>
                    <a:pt x="81" y="480"/>
                    <a:pt x="81" y="480"/>
                    <a:pt x="0" y="480"/>
                  </a:cubicBezTo>
                  <a:cubicBezTo>
                    <a:pt x="0" y="392"/>
                    <a:pt x="0" y="203"/>
                    <a:pt x="0" y="56"/>
                  </a:cubicBezTo>
                  <a:cubicBezTo>
                    <a:pt x="81" y="56"/>
                    <a:pt x="81" y="56"/>
                    <a:pt x="81" y="96"/>
                  </a:cubicBezTo>
                  <a:close/>
                  <a:moveTo>
                    <a:pt x="820" y="0"/>
                  </a:moveTo>
                  <a:cubicBezTo>
                    <a:pt x="386" y="0"/>
                    <a:pt x="386" y="0"/>
                    <a:pt x="386" y="0"/>
                  </a:cubicBezTo>
                  <a:cubicBezTo>
                    <a:pt x="294" y="0"/>
                    <a:pt x="221" y="78"/>
                    <a:pt x="125" y="93"/>
                  </a:cubicBezTo>
                  <a:cubicBezTo>
                    <a:pt x="125" y="451"/>
                    <a:pt x="125" y="451"/>
                    <a:pt x="125" y="451"/>
                  </a:cubicBezTo>
                  <a:cubicBezTo>
                    <a:pt x="151" y="451"/>
                    <a:pt x="169" y="454"/>
                    <a:pt x="195" y="466"/>
                  </a:cubicBezTo>
                  <a:cubicBezTo>
                    <a:pt x="268" y="491"/>
                    <a:pt x="460" y="480"/>
                    <a:pt x="460" y="480"/>
                  </a:cubicBezTo>
                  <a:cubicBezTo>
                    <a:pt x="497" y="480"/>
                    <a:pt x="522" y="454"/>
                    <a:pt x="522" y="421"/>
                  </a:cubicBezTo>
                  <a:cubicBezTo>
                    <a:pt x="522" y="406"/>
                    <a:pt x="519" y="395"/>
                    <a:pt x="511" y="384"/>
                  </a:cubicBezTo>
                  <a:cubicBezTo>
                    <a:pt x="515" y="373"/>
                    <a:pt x="515" y="362"/>
                    <a:pt x="519" y="351"/>
                  </a:cubicBezTo>
                  <a:cubicBezTo>
                    <a:pt x="537" y="340"/>
                    <a:pt x="548" y="322"/>
                    <a:pt x="548" y="299"/>
                  </a:cubicBezTo>
                  <a:cubicBezTo>
                    <a:pt x="548" y="288"/>
                    <a:pt x="544" y="277"/>
                    <a:pt x="537" y="270"/>
                  </a:cubicBezTo>
                  <a:cubicBezTo>
                    <a:pt x="541" y="255"/>
                    <a:pt x="544" y="244"/>
                    <a:pt x="544" y="233"/>
                  </a:cubicBezTo>
                  <a:cubicBezTo>
                    <a:pt x="563" y="222"/>
                    <a:pt x="570" y="207"/>
                    <a:pt x="570" y="185"/>
                  </a:cubicBezTo>
                  <a:cubicBezTo>
                    <a:pt x="570" y="163"/>
                    <a:pt x="563" y="159"/>
                    <a:pt x="555" y="148"/>
                  </a:cubicBezTo>
                  <a:cubicBezTo>
                    <a:pt x="555" y="137"/>
                    <a:pt x="555" y="126"/>
                    <a:pt x="555" y="115"/>
                  </a:cubicBezTo>
                  <a:cubicBezTo>
                    <a:pt x="555" y="111"/>
                    <a:pt x="802" y="115"/>
                    <a:pt x="828" y="115"/>
                  </a:cubicBezTo>
                  <a:cubicBezTo>
                    <a:pt x="853" y="115"/>
                    <a:pt x="894" y="104"/>
                    <a:pt x="894" y="63"/>
                  </a:cubicBezTo>
                  <a:cubicBezTo>
                    <a:pt x="894" y="19"/>
                    <a:pt x="853" y="0"/>
                    <a:pt x="8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2" name="Content Placeholder 2"/>
          <p:cNvSpPr txBox="1">
            <a:spLocks/>
          </p:cNvSpPr>
          <p:nvPr/>
        </p:nvSpPr>
        <p:spPr>
          <a:xfrm>
            <a:off x="2457199" y="4020232"/>
            <a:ext cx="3155950" cy="13295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Font typeface="Arial" pitchFamily="34" charset="0"/>
              <a:buNone/>
            </a:pPr>
            <a:r>
              <a:rPr lang="en-US" spc="-100" dirty="0" smtClean="0">
                <a:solidFill>
                  <a:schemeClr val="bg1">
                    <a:alpha val="99000"/>
                  </a:schemeClr>
                </a:solidFill>
                <a:latin typeface="Segoe UI Light" pitchFamily="34" charset="0"/>
              </a:rPr>
              <a:t>Standard approach is to CNAME to *.cloudapp.net</a:t>
            </a:r>
          </a:p>
        </p:txBody>
      </p:sp>
      <p:sp>
        <p:nvSpPr>
          <p:cNvPr id="43" name="Rectangle 42"/>
          <p:cNvSpPr/>
          <p:nvPr/>
        </p:nvSpPr>
        <p:spPr>
          <a:xfrm>
            <a:off x="511212" y="2928383"/>
            <a:ext cx="5101938" cy="830997"/>
          </a:xfrm>
          <a:prstGeom prst="rect">
            <a:avLst/>
          </a:prstGeom>
        </p:spPr>
        <p:txBody>
          <a:bodyPr wrap="square">
            <a:spAutoFit/>
          </a:bodyPr>
          <a:lstStyle/>
          <a:p>
            <a:pPr marL="0" lvl="1" indent="0">
              <a:buFont typeface="Arial" pitchFamily="34" charset="0"/>
              <a:buNone/>
            </a:pPr>
            <a:r>
              <a:rPr lang="en-US" spc="-51" dirty="0">
                <a:solidFill>
                  <a:schemeClr val="tx2">
                    <a:alpha val="99000"/>
                  </a:schemeClr>
                </a:solidFill>
                <a:latin typeface="Segoe UI Light" pitchFamily="34" charset="0"/>
              </a:rPr>
              <a:t>myservicename.cloudapp.net</a:t>
            </a:r>
          </a:p>
          <a:p>
            <a:pPr marL="0" lvl="1" indent="0">
              <a:buFont typeface="Arial" pitchFamily="34" charset="0"/>
              <a:buNone/>
            </a:pPr>
            <a:r>
              <a:rPr lang="en-US" spc="-51" dirty="0">
                <a:solidFill>
                  <a:schemeClr val="tx2">
                    <a:alpha val="99000"/>
                  </a:schemeClr>
                </a:solidFill>
                <a:latin typeface="Segoe UI Light" pitchFamily="34" charset="0"/>
              </a:rPr>
              <a:t>TTL is 10 seconds</a:t>
            </a:r>
          </a:p>
        </p:txBody>
      </p:sp>
      <p:sp>
        <p:nvSpPr>
          <p:cNvPr id="44" name="Rectangle 43"/>
          <p:cNvSpPr/>
          <p:nvPr/>
        </p:nvSpPr>
        <p:spPr>
          <a:xfrm>
            <a:off x="511212" y="5421122"/>
            <a:ext cx="5101938" cy="1200329"/>
          </a:xfrm>
          <a:prstGeom prst="rect">
            <a:avLst/>
          </a:prstGeom>
        </p:spPr>
        <p:txBody>
          <a:bodyPr wrap="square">
            <a:spAutoFit/>
          </a:bodyPr>
          <a:lstStyle/>
          <a:p>
            <a:pPr marL="0" lvl="1">
              <a:buFont typeface="Arial" pitchFamily="34" charset="0"/>
              <a:buNone/>
            </a:pPr>
            <a:r>
              <a:rPr lang="en-US" spc="-51" dirty="0">
                <a:solidFill>
                  <a:schemeClr val="tx2">
                    <a:alpha val="99000"/>
                  </a:schemeClr>
                </a:solidFill>
                <a:latin typeface="Segoe UI Light" pitchFamily="34" charset="0"/>
              </a:rPr>
              <a:t>Requires two DNS lookups</a:t>
            </a:r>
          </a:p>
          <a:p>
            <a:pPr marL="0" lvl="1">
              <a:buFont typeface="Arial" pitchFamily="34" charset="0"/>
              <a:buNone/>
            </a:pPr>
            <a:r>
              <a:rPr lang="en-US" spc="-51" dirty="0">
                <a:solidFill>
                  <a:schemeClr val="tx2">
                    <a:alpha val="99000"/>
                  </a:schemeClr>
                </a:solidFill>
                <a:latin typeface="Segoe UI Light" pitchFamily="34" charset="0"/>
              </a:rPr>
              <a:t>Limited caching due to low TTL</a:t>
            </a:r>
          </a:p>
          <a:p>
            <a:pPr marL="0" lvl="1">
              <a:buFont typeface="Arial" pitchFamily="34" charset="0"/>
              <a:buNone/>
            </a:pPr>
            <a:endParaRPr lang="en-US" spc="-51" dirty="0">
              <a:solidFill>
                <a:schemeClr val="tx2">
                  <a:alpha val="99000"/>
                </a:schemeClr>
              </a:solidFill>
              <a:latin typeface="Segoe UI Light" pitchFamily="34" charset="0"/>
            </a:endParaRPr>
          </a:p>
        </p:txBody>
      </p:sp>
      <p:sp>
        <p:nvSpPr>
          <p:cNvPr id="45" name="Rectangle 44"/>
          <p:cNvSpPr/>
          <p:nvPr/>
        </p:nvSpPr>
        <p:spPr>
          <a:xfrm>
            <a:off x="7547372" y="4020233"/>
            <a:ext cx="3665141" cy="1329595"/>
          </a:xfrm>
          <a:prstGeom prst="rect">
            <a:avLst/>
          </a:prstGeom>
        </p:spPr>
        <p:txBody>
          <a:bodyPr vert="horz" wrap="square" lIns="0" tIns="0" rIns="0" bIns="0" rtlCol="0">
            <a:spAutoFit/>
          </a:bodyPr>
          <a:lstStyle/>
          <a:p>
            <a:pPr marL="3175" defTabSz="914363">
              <a:lnSpc>
                <a:spcPct val="90000"/>
              </a:lnSpc>
              <a:spcAft>
                <a:spcPts val="900"/>
              </a:spcAft>
              <a:buSzPct val="80000"/>
              <a:buFont typeface="Arial" pitchFamily="34" charset="0"/>
              <a:buNone/>
            </a:pPr>
            <a:r>
              <a:rPr lang="en-US" sz="3200" spc="-100" dirty="0">
                <a:solidFill>
                  <a:schemeClr val="bg1">
                    <a:alpha val="99000"/>
                  </a:schemeClr>
                </a:solidFill>
                <a:latin typeface="Segoe UI Light" pitchFamily="34" charset="0"/>
              </a:rPr>
              <a:t>IP Address for deployment is fixed </a:t>
            </a:r>
            <a:r>
              <a:rPr lang="en-US" sz="3200" spc="-100" dirty="0" smtClean="0">
                <a:solidFill>
                  <a:schemeClr val="bg1">
                    <a:alpha val="99000"/>
                  </a:schemeClr>
                </a:solidFill>
                <a:latin typeface="Segoe UI Light" pitchFamily="34" charset="0"/>
              </a:rPr>
              <a:t/>
            </a:r>
            <a:br>
              <a:rPr lang="en-US" sz="3200" spc="-100" dirty="0" smtClean="0">
                <a:solidFill>
                  <a:schemeClr val="bg1">
                    <a:alpha val="99000"/>
                  </a:schemeClr>
                </a:solidFill>
                <a:latin typeface="Segoe UI Light" pitchFamily="34" charset="0"/>
              </a:rPr>
            </a:br>
            <a:r>
              <a:rPr lang="en-US" sz="3200" spc="-100" dirty="0" smtClean="0">
                <a:solidFill>
                  <a:schemeClr val="bg1">
                    <a:alpha val="99000"/>
                  </a:schemeClr>
                </a:solidFill>
                <a:latin typeface="Segoe UI Light" pitchFamily="34" charset="0"/>
              </a:rPr>
              <a:t>for </a:t>
            </a:r>
            <a:r>
              <a:rPr lang="en-US" sz="3200" spc="-100" dirty="0">
                <a:solidFill>
                  <a:schemeClr val="bg1">
                    <a:alpha val="99000"/>
                  </a:schemeClr>
                </a:solidFill>
                <a:latin typeface="Segoe UI Light" pitchFamily="34" charset="0"/>
              </a:rPr>
              <a:t>lifetime of that slot</a:t>
            </a:r>
          </a:p>
        </p:txBody>
      </p:sp>
      <p:sp>
        <p:nvSpPr>
          <p:cNvPr id="46" name="Rectangle 45"/>
          <p:cNvSpPr/>
          <p:nvPr/>
        </p:nvSpPr>
        <p:spPr>
          <a:xfrm>
            <a:off x="6100599" y="2928383"/>
            <a:ext cx="4654351" cy="830997"/>
          </a:xfrm>
          <a:prstGeom prst="rect">
            <a:avLst/>
          </a:prstGeom>
        </p:spPr>
        <p:txBody>
          <a:bodyPr wrap="square">
            <a:spAutoFit/>
          </a:bodyPr>
          <a:lstStyle/>
          <a:p>
            <a:pPr marL="0" lvl="1">
              <a:buFont typeface="Arial" pitchFamily="34" charset="0"/>
              <a:buNone/>
            </a:pPr>
            <a:r>
              <a:rPr lang="en-US" spc="-51" dirty="0">
                <a:solidFill>
                  <a:schemeClr val="tx2">
                    <a:alpha val="99000"/>
                  </a:schemeClr>
                </a:solidFill>
                <a:latin typeface="Segoe UI Light" pitchFamily="34" charset="0"/>
              </a:rPr>
              <a:t>Must not delete your role or your IP address will </a:t>
            </a:r>
            <a:r>
              <a:rPr lang="en-US" spc="-51" dirty="0" smtClean="0">
                <a:solidFill>
                  <a:schemeClr val="tx2">
                    <a:alpha val="99000"/>
                  </a:schemeClr>
                </a:solidFill>
                <a:latin typeface="Segoe UI Light" pitchFamily="34" charset="0"/>
              </a:rPr>
              <a:t>change</a:t>
            </a:r>
            <a:endParaRPr lang="en-US" spc="-51"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05106965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3985591"/>
            <a:ext cx="12188825" cy="287241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TextBox 6"/>
          <p:cNvSpPr txBox="1"/>
          <p:nvPr/>
        </p:nvSpPr>
        <p:spPr>
          <a:xfrm>
            <a:off x="508000" y="4011616"/>
            <a:ext cx="9434286" cy="1061829"/>
          </a:xfrm>
          <a:prstGeom prst="rect">
            <a:avLst/>
          </a:prstGeom>
          <a:noFill/>
        </p:spPr>
        <p:txBody>
          <a:bodyPr wrap="square" rtlCol="0">
            <a:spAutoFit/>
          </a:bodyPr>
          <a:lstStyle/>
          <a:p>
            <a:r>
              <a:rPr lang="en-US" sz="3600" spc="-100" dirty="0">
                <a:solidFill>
                  <a:schemeClr val="accent2">
                    <a:alpha val="99000"/>
                  </a:schemeClr>
                </a:solidFill>
                <a:latin typeface="Segoe UI Light" pitchFamily="34" charset="0"/>
              </a:rPr>
              <a:t>If you need to plan to delete a service</a:t>
            </a:r>
            <a:r>
              <a:rPr lang="en-US" sz="3600" spc="-100" dirty="0">
                <a:gradFill>
                  <a:gsLst>
                    <a:gs pos="0">
                      <a:srgbClr val="595959"/>
                    </a:gs>
                    <a:gs pos="86000">
                      <a:srgbClr val="595959"/>
                    </a:gs>
                  </a:gsLst>
                  <a:lin ang="5400000" scaled="0"/>
                </a:gradFill>
                <a:latin typeface="Segoe UI Light" pitchFamily="34" charset="0"/>
              </a:rPr>
              <a:t/>
            </a:r>
            <a:br>
              <a:rPr lang="en-US" sz="3600" spc="-100" dirty="0">
                <a:gradFill>
                  <a:gsLst>
                    <a:gs pos="0">
                      <a:srgbClr val="595959"/>
                    </a:gs>
                    <a:gs pos="86000">
                      <a:srgbClr val="595959"/>
                    </a:gs>
                  </a:gsLst>
                  <a:lin ang="5400000" scaled="0"/>
                </a:gradFill>
                <a:latin typeface="Segoe UI Light" pitchFamily="34" charset="0"/>
              </a:rPr>
            </a:br>
            <a:r>
              <a:rPr lang="en-US" sz="2700" spc="-100" dirty="0">
                <a:gradFill>
                  <a:gsLst>
                    <a:gs pos="0">
                      <a:srgbClr val="595959"/>
                    </a:gs>
                    <a:gs pos="86000">
                      <a:srgbClr val="595959"/>
                    </a:gs>
                  </a:gsLst>
                  <a:lin ang="5400000" scaled="0"/>
                </a:gradFill>
                <a:latin typeface="Segoe UI Light" pitchFamily="34" charset="0"/>
              </a:rPr>
              <a:t>e.g. Because you need to change external endpoints</a:t>
            </a:r>
          </a:p>
        </p:txBody>
      </p:sp>
      <p:sp>
        <p:nvSpPr>
          <p:cNvPr id="2" name="Title 1"/>
          <p:cNvSpPr>
            <a:spLocks noGrp="1"/>
          </p:cNvSpPr>
          <p:nvPr>
            <p:ph type="title"/>
          </p:nvPr>
        </p:nvSpPr>
        <p:spPr/>
        <p:txBody>
          <a:bodyPr/>
          <a:lstStyle/>
          <a:p>
            <a:r>
              <a:rPr lang="en-US" dirty="0" smtClean="0"/>
              <a:t>High Performance </a:t>
            </a:r>
            <a:r>
              <a:rPr lang="en-US" dirty="0"/>
              <a:t>DNS Approach</a:t>
            </a:r>
          </a:p>
        </p:txBody>
      </p:sp>
      <p:sp>
        <p:nvSpPr>
          <p:cNvPr id="3" name="Content Placeholder 2"/>
          <p:cNvSpPr>
            <a:spLocks noGrp="1"/>
          </p:cNvSpPr>
          <p:nvPr>
            <p:ph type="body" sz="quarter" idx="10"/>
          </p:nvPr>
        </p:nvSpPr>
        <p:spPr>
          <a:xfrm>
            <a:off x="519112" y="1447800"/>
            <a:ext cx="11149013" cy="2456057"/>
          </a:xfrm>
        </p:spPr>
        <p:txBody>
          <a:bodyPr numCol="2"/>
          <a:lstStyle/>
          <a:p>
            <a:pPr marL="0" indent="0">
              <a:spcBef>
                <a:spcPts val="0"/>
              </a:spcBef>
              <a:spcAft>
                <a:spcPts val="1800"/>
              </a:spcAft>
              <a:buNone/>
            </a:pPr>
            <a:r>
              <a:rPr lang="en-US" sz="3600" spc="-100" dirty="0">
                <a:solidFill>
                  <a:schemeClr val="tx2">
                    <a:alpha val="99000"/>
                  </a:schemeClr>
                </a:solidFill>
              </a:rPr>
              <a:t>Create service, deploy </a:t>
            </a:r>
            <a:r>
              <a:rPr lang="en-US" sz="3600" spc="-100" dirty="0" smtClean="0">
                <a:solidFill>
                  <a:schemeClr val="tx2">
                    <a:alpha val="99000"/>
                  </a:schemeClr>
                </a:solidFill>
              </a:rPr>
              <a:t/>
            </a:r>
            <a:br>
              <a:rPr lang="en-US" sz="3600" spc="-100" dirty="0" smtClean="0">
                <a:solidFill>
                  <a:schemeClr val="tx2">
                    <a:alpha val="99000"/>
                  </a:schemeClr>
                </a:solidFill>
              </a:rPr>
            </a:br>
            <a:r>
              <a:rPr lang="en-US" sz="3600" spc="-100" dirty="0" smtClean="0">
                <a:solidFill>
                  <a:schemeClr val="tx2">
                    <a:alpha val="99000"/>
                  </a:schemeClr>
                </a:solidFill>
              </a:rPr>
              <a:t>to </a:t>
            </a:r>
            <a:r>
              <a:rPr lang="en-US" sz="3600" spc="-100" dirty="0">
                <a:solidFill>
                  <a:schemeClr val="tx2">
                    <a:alpha val="99000"/>
                  </a:schemeClr>
                </a:solidFill>
              </a:rPr>
              <a:t>staging slot</a:t>
            </a:r>
          </a:p>
          <a:p>
            <a:pPr marL="0" indent="0">
              <a:spcBef>
                <a:spcPts val="0"/>
              </a:spcBef>
              <a:spcAft>
                <a:spcPts val="1800"/>
              </a:spcAft>
              <a:buNone/>
            </a:pPr>
            <a:r>
              <a:rPr lang="en-US" sz="3600" spc="-100" dirty="0">
                <a:solidFill>
                  <a:schemeClr val="tx2">
                    <a:alpha val="99000"/>
                  </a:schemeClr>
                </a:solidFill>
              </a:rPr>
              <a:t>Resolve IP for yourapp.cloudapp.net</a:t>
            </a:r>
          </a:p>
          <a:p>
            <a:pPr marL="0" indent="0">
              <a:spcBef>
                <a:spcPts val="0"/>
              </a:spcBef>
              <a:spcAft>
                <a:spcPts val="900"/>
              </a:spcAft>
              <a:buNone/>
            </a:pPr>
            <a:r>
              <a:rPr lang="en-US" sz="3600" spc="-100" dirty="0">
                <a:solidFill>
                  <a:schemeClr val="tx2">
                    <a:alpha val="99000"/>
                  </a:schemeClr>
                </a:solidFill>
              </a:rPr>
              <a:t>Create A Record for</a:t>
            </a:r>
          </a:p>
          <a:p>
            <a:pPr marL="1255713" lvl="2" indent="0">
              <a:spcBef>
                <a:spcPts val="0"/>
              </a:spcBef>
              <a:buNone/>
            </a:pPr>
            <a:r>
              <a:rPr lang="en-US" sz="3200" spc="-51" dirty="0">
                <a:solidFill>
                  <a:schemeClr val="tx2">
                    <a:alpha val="99000"/>
                  </a:schemeClr>
                </a:solidFill>
                <a:latin typeface="Segoe UI Light" pitchFamily="34" charset="0"/>
              </a:rPr>
              <a:t>www.yourapp.com</a:t>
            </a:r>
          </a:p>
          <a:p>
            <a:pPr marL="1255713" lvl="2" indent="0">
              <a:buNone/>
            </a:pPr>
            <a:r>
              <a:rPr lang="en-US" sz="3200" spc="-51" dirty="0">
                <a:solidFill>
                  <a:schemeClr val="tx2">
                    <a:alpha val="99000"/>
                  </a:schemeClr>
                </a:solidFill>
                <a:latin typeface="Segoe UI Light" pitchFamily="34" charset="0"/>
              </a:rPr>
              <a:t>yourapp.com</a:t>
            </a:r>
          </a:p>
        </p:txBody>
      </p:sp>
      <p:grpSp>
        <p:nvGrpSpPr>
          <p:cNvPr id="10" name="Group 9"/>
          <p:cNvGrpSpPr/>
          <p:nvPr/>
        </p:nvGrpSpPr>
        <p:grpSpPr>
          <a:xfrm>
            <a:off x="826408" y="5342278"/>
            <a:ext cx="3179535" cy="937664"/>
            <a:chOff x="826408" y="5411221"/>
            <a:chExt cx="3179535" cy="937664"/>
          </a:xfrm>
        </p:grpSpPr>
        <p:sp>
          <p:nvSpPr>
            <p:cNvPr id="8" name="Rectangle 7"/>
            <p:cNvSpPr/>
            <p:nvPr/>
          </p:nvSpPr>
          <p:spPr bwMode="auto">
            <a:xfrm>
              <a:off x="826408" y="5411221"/>
              <a:ext cx="937664" cy="9376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1</a:t>
              </a:r>
            </a:p>
          </p:txBody>
        </p:sp>
        <p:sp>
          <p:nvSpPr>
            <p:cNvPr id="9" name="Rectangle 8"/>
            <p:cNvSpPr/>
            <p:nvPr/>
          </p:nvSpPr>
          <p:spPr>
            <a:xfrm>
              <a:off x="1918874" y="5411221"/>
              <a:ext cx="2087069"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Lower TTL of </a:t>
              </a:r>
              <a:r>
                <a:rPr lang="en-US" sz="2000" dirty="0" smtClean="0">
                  <a:solidFill>
                    <a:srgbClr val="595959">
                      <a:alpha val="99000"/>
                    </a:srgbClr>
                  </a:solidFill>
                  <a:ea typeface="Kozuka Gothic Pro R" pitchFamily="34" charset="-128"/>
                </a:rPr>
                <a:t/>
              </a:r>
              <a:br>
                <a:rPr lang="en-US" sz="2000" dirty="0" smtClean="0">
                  <a:solidFill>
                    <a:srgbClr val="595959">
                      <a:alpha val="99000"/>
                    </a:srgbClr>
                  </a:solidFill>
                  <a:ea typeface="Kozuka Gothic Pro R" pitchFamily="34" charset="-128"/>
                </a:rPr>
              </a:br>
              <a:r>
                <a:rPr lang="en-US" sz="2000" dirty="0" smtClean="0">
                  <a:solidFill>
                    <a:srgbClr val="595959">
                      <a:alpha val="99000"/>
                    </a:srgbClr>
                  </a:solidFill>
                  <a:ea typeface="Kozuka Gothic Pro R" pitchFamily="34" charset="-128"/>
                </a:rPr>
                <a:t>A </a:t>
              </a:r>
              <a:r>
                <a:rPr lang="en-US" sz="2000" dirty="0">
                  <a:solidFill>
                    <a:srgbClr val="595959">
                      <a:alpha val="99000"/>
                    </a:srgbClr>
                  </a:solidFill>
                  <a:ea typeface="Kozuka Gothic Pro R" pitchFamily="34" charset="-128"/>
                </a:rPr>
                <a:t>Records… </a:t>
              </a:r>
              <a:r>
                <a:rPr lang="en-US" sz="2000" dirty="0" smtClean="0">
                  <a:solidFill>
                    <a:srgbClr val="595959">
                      <a:alpha val="99000"/>
                    </a:srgbClr>
                  </a:solidFill>
                  <a:ea typeface="Kozuka Gothic Pro R" pitchFamily="34" charset="-128"/>
                </a:rPr>
                <a:t/>
              </a:r>
              <a:br>
                <a:rPr lang="en-US" sz="2000" dirty="0" smtClean="0">
                  <a:solidFill>
                    <a:srgbClr val="595959">
                      <a:alpha val="99000"/>
                    </a:srgbClr>
                  </a:solidFill>
                  <a:ea typeface="Kozuka Gothic Pro R" pitchFamily="34" charset="-128"/>
                </a:rPr>
              </a:br>
              <a:r>
                <a:rPr lang="en-US" sz="2000" dirty="0" smtClean="0">
                  <a:solidFill>
                    <a:srgbClr val="595959">
                      <a:alpha val="99000"/>
                    </a:srgbClr>
                  </a:solidFill>
                  <a:ea typeface="Kozuka Gothic Pro R" pitchFamily="34" charset="-128"/>
                </a:rPr>
                <a:t>wait a </a:t>
              </a:r>
              <a:r>
                <a:rPr lang="en-US" sz="2000" dirty="0">
                  <a:solidFill>
                    <a:srgbClr val="595959">
                      <a:alpha val="99000"/>
                    </a:srgbClr>
                  </a:solidFill>
                  <a:ea typeface="Kozuka Gothic Pro R" pitchFamily="34" charset="-128"/>
                </a:rPr>
                <a:t>while…</a:t>
              </a:r>
            </a:p>
          </p:txBody>
        </p:sp>
      </p:grpSp>
      <p:grpSp>
        <p:nvGrpSpPr>
          <p:cNvPr id="11" name="Group 10"/>
          <p:cNvGrpSpPr/>
          <p:nvPr/>
        </p:nvGrpSpPr>
        <p:grpSpPr>
          <a:xfrm>
            <a:off x="4534467" y="5342278"/>
            <a:ext cx="3564504" cy="937664"/>
            <a:chOff x="826408" y="5411221"/>
            <a:chExt cx="3564504" cy="937664"/>
          </a:xfrm>
        </p:grpSpPr>
        <p:sp>
          <p:nvSpPr>
            <p:cNvPr id="12" name="Rectangle 11"/>
            <p:cNvSpPr/>
            <p:nvPr/>
          </p:nvSpPr>
          <p:spPr bwMode="auto">
            <a:xfrm>
              <a:off x="826408" y="5411221"/>
              <a:ext cx="937664" cy="9376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2</a:t>
              </a:r>
            </a:p>
          </p:txBody>
        </p:sp>
        <p:sp>
          <p:nvSpPr>
            <p:cNvPr id="13" name="Rectangle 12"/>
            <p:cNvSpPr/>
            <p:nvPr/>
          </p:nvSpPr>
          <p:spPr>
            <a:xfrm>
              <a:off x="1918874" y="5411221"/>
              <a:ext cx="2472038"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Create new service, get new IP, re-point A Records</a:t>
              </a:r>
            </a:p>
          </p:txBody>
        </p:sp>
      </p:grpSp>
      <p:grpSp>
        <p:nvGrpSpPr>
          <p:cNvPr id="14" name="Group 13"/>
          <p:cNvGrpSpPr/>
          <p:nvPr/>
        </p:nvGrpSpPr>
        <p:grpSpPr>
          <a:xfrm>
            <a:off x="8895577" y="5342278"/>
            <a:ext cx="3179535" cy="937664"/>
            <a:chOff x="826408" y="5411221"/>
            <a:chExt cx="3179535" cy="937664"/>
          </a:xfrm>
        </p:grpSpPr>
        <p:sp>
          <p:nvSpPr>
            <p:cNvPr id="15" name="Rectangle 14"/>
            <p:cNvSpPr/>
            <p:nvPr/>
          </p:nvSpPr>
          <p:spPr bwMode="auto">
            <a:xfrm>
              <a:off x="826408" y="5411221"/>
              <a:ext cx="937664" cy="9376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3</a:t>
              </a:r>
            </a:p>
          </p:txBody>
        </p:sp>
        <p:sp>
          <p:nvSpPr>
            <p:cNvPr id="16" name="Rectangle 15"/>
            <p:cNvSpPr/>
            <p:nvPr/>
          </p:nvSpPr>
          <p:spPr>
            <a:xfrm>
              <a:off x="1918874" y="5411221"/>
              <a:ext cx="2087069"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Delete old service</a:t>
              </a:r>
            </a:p>
          </p:txBody>
        </p:sp>
      </p:grpSp>
    </p:spTree>
    <p:extLst>
      <p:ext uri="{BB962C8B-B14F-4D97-AF65-F5344CB8AC3E}">
        <p14:creationId xmlns:p14="http://schemas.microsoft.com/office/powerpoint/2010/main" val="35939699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Advanced Techniques</a:t>
            </a:r>
          </a:p>
        </p:txBody>
      </p:sp>
      <p:sp>
        <p:nvSpPr>
          <p:cNvPr id="10"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14464646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6"/>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3" name="Title 2"/>
          <p:cNvSpPr>
            <a:spLocks noGrp="1"/>
          </p:cNvSpPr>
          <p:nvPr>
            <p:ph type="title"/>
          </p:nvPr>
        </p:nvSpPr>
        <p:spPr/>
        <p:txBody>
          <a:bodyPr/>
          <a:lstStyle/>
          <a:p>
            <a:r>
              <a:rPr lang="en-US" dirty="0" smtClean="0"/>
              <a:t>Full </a:t>
            </a:r>
            <a:r>
              <a:rPr lang="en-US" dirty="0"/>
              <a:t>IIS</a:t>
            </a:r>
          </a:p>
        </p:txBody>
      </p:sp>
      <p:sp>
        <p:nvSpPr>
          <p:cNvPr id="4" name="Content Placeholder 3"/>
          <p:cNvSpPr>
            <a:spLocks noGrp="1"/>
          </p:cNvSpPr>
          <p:nvPr>
            <p:ph type="body" sz="quarter" idx="10"/>
          </p:nvPr>
        </p:nvSpPr>
        <p:spPr>
          <a:xfrm>
            <a:off x="519113" y="1447799"/>
            <a:ext cx="6458158" cy="4661276"/>
          </a:xfrm>
        </p:spPr>
        <p:txBody>
          <a:bodyPr/>
          <a:lstStyle/>
          <a:p>
            <a:pPr marL="0" indent="0">
              <a:spcBef>
                <a:spcPts val="0"/>
              </a:spcBef>
              <a:spcAft>
                <a:spcPts val="1200"/>
              </a:spcAft>
              <a:buNone/>
            </a:pPr>
            <a:r>
              <a:rPr lang="en-US" sz="3200" spc="-100" dirty="0">
                <a:solidFill>
                  <a:schemeClr val="accent2">
                    <a:alpha val="99000"/>
                  </a:schemeClr>
                </a:solidFill>
              </a:rPr>
              <a:t>You can choose to deploy to Full IIS; </a:t>
            </a:r>
            <a:r>
              <a:rPr lang="en-US" sz="3200" spc="-100" dirty="0" smtClean="0">
                <a:solidFill>
                  <a:schemeClr val="accent2">
                    <a:alpha val="99000"/>
                  </a:schemeClr>
                </a:solidFill>
              </a:rPr>
              <a:t>no </a:t>
            </a:r>
            <a:r>
              <a:rPr lang="en-US" sz="3200" spc="-100" dirty="0">
                <a:solidFill>
                  <a:schemeClr val="accent2">
                    <a:alpha val="99000"/>
                  </a:schemeClr>
                </a:solidFill>
              </a:rPr>
              <a:t>longer </a:t>
            </a:r>
            <a:r>
              <a:rPr lang="en-US" sz="3200" spc="-100" dirty="0" smtClean="0">
                <a:solidFill>
                  <a:schemeClr val="accent2">
                    <a:alpha val="99000"/>
                  </a:schemeClr>
                </a:solidFill>
              </a:rPr>
              <a:t>using </a:t>
            </a:r>
            <a:r>
              <a:rPr lang="en-US" sz="3200" spc="-100" dirty="0">
                <a:solidFill>
                  <a:schemeClr val="accent2">
                    <a:alpha val="99000"/>
                  </a:schemeClr>
                </a:solidFill>
              </a:rPr>
              <a:t>required to use Hosted Web Core (HWC)</a:t>
            </a:r>
          </a:p>
          <a:p>
            <a:pPr marL="0" indent="0">
              <a:spcBef>
                <a:spcPts val="0"/>
              </a:spcBef>
              <a:spcAft>
                <a:spcPts val="900"/>
              </a:spcAft>
              <a:buNone/>
            </a:pPr>
            <a:r>
              <a:rPr lang="en-US" sz="3200" spc="-100" dirty="0">
                <a:solidFill>
                  <a:schemeClr val="tx2">
                    <a:alpha val="99000"/>
                  </a:schemeClr>
                </a:solidFill>
              </a:rPr>
              <a:t>Differences:</a:t>
            </a:r>
          </a:p>
          <a:p>
            <a:pPr marL="1255713" lvl="2" indent="0">
              <a:spcBef>
                <a:spcPts val="0"/>
              </a:spcBef>
              <a:buNone/>
            </a:pPr>
            <a:r>
              <a:rPr lang="en-US" sz="2000" spc="-51" dirty="0">
                <a:solidFill>
                  <a:schemeClr val="tx2">
                    <a:alpha val="99000"/>
                  </a:schemeClr>
                </a:solidFill>
                <a:latin typeface="Segoe UI Light" pitchFamily="34" charset="0"/>
              </a:rPr>
              <a:t>In Full IIS, the </a:t>
            </a:r>
            <a:r>
              <a:rPr lang="en-US" sz="2000" spc="-51" dirty="0" err="1">
                <a:solidFill>
                  <a:schemeClr val="tx2">
                    <a:alpha val="99000"/>
                  </a:schemeClr>
                </a:solidFill>
                <a:latin typeface="Segoe UI Light" pitchFamily="34" charset="0"/>
              </a:rPr>
              <a:t>RoleEntryPoint</a:t>
            </a:r>
            <a:r>
              <a:rPr lang="en-US" sz="2000" spc="-51" dirty="0">
                <a:solidFill>
                  <a:schemeClr val="tx2">
                    <a:alpha val="99000"/>
                  </a:schemeClr>
                </a:solidFill>
                <a:latin typeface="Segoe UI Light" pitchFamily="34" charset="0"/>
              </a:rPr>
              <a:t> runs under WaIISHost.exe while </a:t>
            </a:r>
            <a:r>
              <a:rPr lang="en-US" sz="2000" spc="-51" dirty="0" smtClean="0">
                <a:solidFill>
                  <a:schemeClr val="tx2">
                    <a:alpha val="99000"/>
                  </a:schemeClr>
                </a:solidFill>
                <a:latin typeface="Segoe UI Light" pitchFamily="34" charset="0"/>
              </a:rPr>
              <a:t>the </a:t>
            </a:r>
            <a:r>
              <a:rPr lang="en-US" sz="2000" spc="-51" dirty="0">
                <a:solidFill>
                  <a:schemeClr val="tx2">
                    <a:alpha val="99000"/>
                  </a:schemeClr>
                </a:solidFill>
                <a:latin typeface="Segoe UI Light" pitchFamily="34" charset="0"/>
              </a:rPr>
              <a:t>web site runs </a:t>
            </a:r>
            <a:r>
              <a:rPr lang="en-US" sz="2000" spc="-51" dirty="0" smtClean="0">
                <a:solidFill>
                  <a:schemeClr val="tx2">
                    <a:alpha val="99000"/>
                  </a:schemeClr>
                </a:solidFill>
                <a:latin typeface="Segoe UI Light" pitchFamily="34" charset="0"/>
              </a:rPr>
              <a:t/>
            </a:r>
            <a:br>
              <a:rPr lang="en-US" sz="2000" spc="-51" dirty="0" smtClean="0">
                <a:solidFill>
                  <a:schemeClr val="tx2">
                    <a:alpha val="99000"/>
                  </a:schemeClr>
                </a:solidFill>
                <a:latin typeface="Segoe UI Light" pitchFamily="34" charset="0"/>
              </a:rPr>
            </a:br>
            <a:r>
              <a:rPr lang="en-US" sz="2000" spc="-51" dirty="0" smtClean="0">
                <a:solidFill>
                  <a:schemeClr val="tx2">
                    <a:alpha val="99000"/>
                  </a:schemeClr>
                </a:solidFill>
                <a:latin typeface="Segoe UI Light" pitchFamily="34" charset="0"/>
              </a:rPr>
              <a:t>under </a:t>
            </a:r>
            <a:r>
              <a:rPr lang="en-US" sz="2000" spc="-51" dirty="0">
                <a:solidFill>
                  <a:schemeClr val="tx2">
                    <a:alpha val="99000"/>
                  </a:schemeClr>
                </a:solidFill>
                <a:latin typeface="Segoe UI Light" pitchFamily="34" charset="0"/>
              </a:rPr>
              <a:t>the normal IIS w3wp.exe </a:t>
            </a:r>
            <a:r>
              <a:rPr lang="en-US" sz="2000" spc="-51" dirty="0" smtClean="0">
                <a:solidFill>
                  <a:schemeClr val="tx2">
                    <a:alpha val="99000"/>
                  </a:schemeClr>
                </a:solidFill>
                <a:latin typeface="Segoe UI Light" pitchFamily="34" charset="0"/>
              </a:rPr>
              <a:t>process</a:t>
            </a:r>
            <a:endParaRPr lang="en-US" sz="2000" spc="-51" dirty="0">
              <a:solidFill>
                <a:schemeClr val="tx2">
                  <a:alpha val="99000"/>
                </a:schemeClr>
              </a:solidFill>
              <a:latin typeface="Segoe UI Light" pitchFamily="34" charset="0"/>
            </a:endParaRPr>
          </a:p>
          <a:p>
            <a:pPr marL="1255713" lvl="2" indent="0">
              <a:spcBef>
                <a:spcPts val="600"/>
              </a:spcBef>
              <a:buNone/>
            </a:pPr>
            <a:r>
              <a:rPr lang="en-US" sz="2000" spc="-51" dirty="0">
                <a:solidFill>
                  <a:schemeClr val="tx2">
                    <a:alpha val="99000"/>
                  </a:schemeClr>
                </a:solidFill>
                <a:latin typeface="Segoe UI Light" pitchFamily="34" charset="0"/>
              </a:rPr>
              <a:t>Support for running multiple websites</a:t>
            </a:r>
          </a:p>
          <a:p>
            <a:pPr marL="1255713" lvl="2" indent="0">
              <a:spcBef>
                <a:spcPts val="600"/>
              </a:spcBef>
              <a:buNone/>
            </a:pPr>
            <a:r>
              <a:rPr lang="en-US" sz="2000" spc="-51" dirty="0">
                <a:solidFill>
                  <a:schemeClr val="tx2">
                    <a:alpha val="99000"/>
                  </a:schemeClr>
                </a:solidFill>
                <a:latin typeface="Segoe UI Light" pitchFamily="34" charset="0"/>
              </a:rPr>
              <a:t>Load any IIS </a:t>
            </a:r>
            <a:r>
              <a:rPr lang="en-US" sz="2000" spc="-51" dirty="0" smtClean="0">
                <a:solidFill>
                  <a:schemeClr val="tx2">
                    <a:alpha val="99000"/>
                  </a:schemeClr>
                </a:solidFill>
                <a:latin typeface="Segoe UI Light" pitchFamily="34" charset="0"/>
              </a:rPr>
              <a:t>module</a:t>
            </a:r>
          </a:p>
          <a:p>
            <a:pPr marL="0" lvl="1" indent="0">
              <a:spcBef>
                <a:spcPts val="0"/>
              </a:spcBef>
              <a:buNone/>
            </a:pPr>
            <a:endParaRPr lang="en-US" sz="1400" spc="-51" dirty="0">
              <a:latin typeface="Segoe UI Light" pitchFamily="34" charset="0"/>
            </a:endParaRPr>
          </a:p>
          <a:p>
            <a:pPr marL="0" indent="0">
              <a:spcBef>
                <a:spcPts val="0"/>
              </a:spcBef>
              <a:spcAft>
                <a:spcPts val="900"/>
              </a:spcAft>
              <a:buNone/>
            </a:pPr>
            <a:r>
              <a:rPr lang="en-US" sz="3200" spc="-100" dirty="0" smtClean="0">
                <a:solidFill>
                  <a:schemeClr val="accent2">
                    <a:alpha val="99000"/>
                  </a:schemeClr>
                </a:solidFill>
              </a:rPr>
              <a:t>Makes migrating </a:t>
            </a:r>
            <a:r>
              <a:rPr lang="en-US" sz="3200" spc="-100" dirty="0">
                <a:solidFill>
                  <a:schemeClr val="accent2">
                    <a:alpha val="99000"/>
                  </a:schemeClr>
                </a:solidFill>
              </a:rPr>
              <a:t>existing </a:t>
            </a:r>
            <a:r>
              <a:rPr lang="en-US" sz="3200" spc="-100" dirty="0" smtClean="0">
                <a:solidFill>
                  <a:schemeClr val="accent2">
                    <a:alpha val="99000"/>
                  </a:schemeClr>
                </a:solidFill>
              </a:rPr>
              <a:t/>
            </a:r>
            <a:br>
              <a:rPr lang="en-US" sz="3200" spc="-100" dirty="0" smtClean="0">
                <a:solidFill>
                  <a:schemeClr val="accent2">
                    <a:alpha val="99000"/>
                  </a:schemeClr>
                </a:solidFill>
              </a:rPr>
            </a:br>
            <a:r>
              <a:rPr lang="en-US" sz="3200" spc="-100" dirty="0" smtClean="0">
                <a:solidFill>
                  <a:schemeClr val="accent2">
                    <a:alpha val="99000"/>
                  </a:schemeClr>
                </a:solidFill>
              </a:rPr>
              <a:t>IIS-based </a:t>
            </a:r>
            <a:r>
              <a:rPr lang="en-US" sz="3200" spc="-100" dirty="0">
                <a:solidFill>
                  <a:schemeClr val="accent2">
                    <a:alpha val="99000"/>
                  </a:schemeClr>
                </a:solidFill>
              </a:rPr>
              <a:t>applications a lot easier</a:t>
            </a:r>
          </a:p>
        </p:txBody>
      </p:sp>
      <p:sp>
        <p:nvSpPr>
          <p:cNvPr id="5" name="Freeform 78"/>
          <p:cNvSpPr>
            <a:spLocks noEditPoints="1"/>
          </p:cNvSpPr>
          <p:nvPr/>
        </p:nvSpPr>
        <p:spPr bwMode="black">
          <a:xfrm>
            <a:off x="8405985" y="317915"/>
            <a:ext cx="3316741" cy="3174170"/>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8965152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bwMode="auto">
          <a:xfrm>
            <a:off x="6655557"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4" name="Rounded Rectangle 93"/>
          <p:cNvSpPr/>
          <p:nvPr/>
        </p:nvSpPr>
        <p:spPr bwMode="auto">
          <a:xfrm>
            <a:off x="5637212"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9" name="Rounded Rectangle 98"/>
          <p:cNvSpPr/>
          <p:nvPr/>
        </p:nvSpPr>
        <p:spPr bwMode="auto">
          <a:xfrm>
            <a:off x="4618867"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49"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587175" y="5512877"/>
            <a:ext cx="980722" cy="980720"/>
          </a:xfrm>
          <a:prstGeom prst="rect">
            <a:avLst/>
          </a:prstGeom>
          <a:noFill/>
        </p:spPr>
      </p:pic>
      <p:pic>
        <p:nvPicPr>
          <p:cNvPr id="5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605520" y="5512877"/>
            <a:ext cx="980722" cy="980720"/>
          </a:xfrm>
          <a:prstGeom prst="rect">
            <a:avLst/>
          </a:prstGeom>
          <a:noFill/>
        </p:spPr>
      </p:pic>
      <p:pic>
        <p:nvPicPr>
          <p:cNvPr id="51"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23865" y="5512877"/>
            <a:ext cx="980722" cy="980720"/>
          </a:xfrm>
          <a:prstGeom prst="rect">
            <a:avLst/>
          </a:prstGeom>
          <a:noFill/>
        </p:spPr>
      </p:pic>
      <p:sp>
        <p:nvSpPr>
          <p:cNvPr id="66" name="Rounded Rectangle 65"/>
          <p:cNvSpPr/>
          <p:nvPr/>
        </p:nvSpPr>
        <p:spPr bwMode="auto">
          <a:xfrm>
            <a:off x="3091349" y="3944157"/>
            <a:ext cx="6006126"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2" name="Title 1"/>
          <p:cNvSpPr>
            <a:spLocks noGrp="1"/>
          </p:cNvSpPr>
          <p:nvPr>
            <p:ph type="title"/>
          </p:nvPr>
        </p:nvSpPr>
        <p:spPr/>
        <p:txBody>
          <a:bodyPr/>
          <a:lstStyle/>
          <a:p>
            <a:r>
              <a:rPr lang="en-US" smtClean="0"/>
              <a:t>Multi-Tenancy</a:t>
            </a:r>
            <a:endParaRPr lang="en-US" dirty="0"/>
          </a:p>
        </p:txBody>
      </p:sp>
      <p:sp>
        <p:nvSpPr>
          <p:cNvPr id="4" name="Content Placeholder 2"/>
          <p:cNvSpPr txBox="1">
            <a:spLocks/>
          </p:cNvSpPr>
          <p:nvPr/>
        </p:nvSpPr>
        <p:spPr>
          <a:xfrm>
            <a:off x="519113" y="1120350"/>
            <a:ext cx="6755592" cy="775597"/>
          </a:xfrm>
          <a:prstGeom prst="rect">
            <a:avLst/>
          </a:prstGeom>
        </p:spPr>
        <p:txBody>
          <a:bodyPr vert="horz" wrap="square" lIns="0" tIns="0" rIns="0" bIns="0" rtlCol="0">
            <a:spAutoFit/>
          </a:bodyPr>
          <a:lstStyle>
            <a:lvl1pPr marL="400050" indent="-400050"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effectLst/>
                <a:latin typeface="+mn-lt"/>
                <a:ea typeface="+mn-ea"/>
                <a:cs typeface="+mn-cs"/>
              </a:defRPr>
            </a:lvl1pPr>
            <a:lvl2pPr marL="746125" indent="-346075" algn="l" defTabSz="914363" rtl="0" eaLnBrk="1" latinLnBrk="0" hangingPunct="1">
              <a:lnSpc>
                <a:spcPct val="90000"/>
              </a:lnSpc>
              <a:spcBef>
                <a:spcPct val="20000"/>
              </a:spcBef>
              <a:buSzPct val="90000"/>
              <a:buFontTx/>
              <a:buBlip>
                <a:blip r:embed="rId5"/>
              </a:buBlip>
              <a:defRPr sz="2800" kern="1200">
                <a:gradFill>
                  <a:gsLst>
                    <a:gs pos="0">
                      <a:schemeClr val="tx1"/>
                    </a:gs>
                    <a:gs pos="86000">
                      <a:schemeClr val="tx1"/>
                    </a:gs>
                  </a:gsLst>
                  <a:lin ang="5400000" scaled="0"/>
                </a:gradFill>
                <a:effectLst/>
                <a:latin typeface="+mn-lt"/>
                <a:ea typeface="+mn-ea"/>
                <a:cs typeface="+mn-cs"/>
              </a:defRPr>
            </a:lvl2pPr>
            <a:lvl3pPr marL="1082675" indent="-336550" algn="l" defTabSz="914363" rtl="0" eaLnBrk="1" latinLnBrk="0" hangingPunct="1">
              <a:lnSpc>
                <a:spcPct val="90000"/>
              </a:lnSpc>
              <a:spcBef>
                <a:spcPct val="20000"/>
              </a:spcBef>
              <a:buSzPct val="90000"/>
              <a:buFontTx/>
              <a:buBlip>
                <a:blip r:embed="rId5"/>
              </a:buBlip>
              <a:defRPr sz="2400" kern="1200">
                <a:gradFill>
                  <a:gsLst>
                    <a:gs pos="0">
                      <a:schemeClr val="tx1"/>
                    </a:gs>
                    <a:gs pos="86000">
                      <a:schemeClr val="tx1"/>
                    </a:gs>
                  </a:gsLst>
                  <a:lin ang="5400000" scaled="0"/>
                </a:gradFill>
                <a:effectLst/>
                <a:latin typeface="+mn-lt"/>
                <a:ea typeface="+mn-ea"/>
                <a:cs typeface="+mn-cs"/>
              </a:defRPr>
            </a:lvl3pPr>
            <a:lvl4pPr marL="1374775" indent="-292100" algn="l" defTabSz="914363" rtl="0" eaLnBrk="1" latinLnBrk="0" hangingPunct="1">
              <a:lnSpc>
                <a:spcPct val="90000"/>
              </a:lnSpc>
              <a:spcBef>
                <a:spcPct val="20000"/>
              </a:spcBef>
              <a:buSzPct val="90000"/>
              <a:buFontTx/>
              <a:buBlip>
                <a:blip r:embed="rId5"/>
              </a:buBlip>
              <a:defRPr sz="2000" kern="1200">
                <a:gradFill>
                  <a:gsLst>
                    <a:gs pos="0">
                      <a:schemeClr val="tx1"/>
                    </a:gs>
                    <a:gs pos="86000">
                      <a:schemeClr val="tx1"/>
                    </a:gs>
                  </a:gsLst>
                  <a:lin ang="5400000" scaled="0"/>
                </a:gradFill>
                <a:effectLst/>
                <a:latin typeface="+mn-lt"/>
                <a:ea typeface="+mn-ea"/>
                <a:cs typeface="+mn-cs"/>
              </a:defRPr>
            </a:lvl4pPr>
            <a:lvl5pPr marL="1660525" indent="-285750" algn="l" defTabSz="914363" rtl="0" eaLnBrk="1" latinLnBrk="0" hangingPunct="1">
              <a:lnSpc>
                <a:spcPct val="90000"/>
              </a:lnSpc>
              <a:spcBef>
                <a:spcPct val="20000"/>
              </a:spcBef>
              <a:buSzPct val="90000"/>
              <a:buFontTx/>
              <a:buBlip>
                <a:blip r:embed="rId5"/>
              </a:buBlip>
              <a:defRPr sz="2000" kern="1200">
                <a:gradFill>
                  <a:gsLst>
                    <a:gs pos="0">
                      <a:schemeClr val="tx1"/>
                    </a:gs>
                    <a:gs pos="86000">
                      <a:schemeClr val="tx1"/>
                    </a:gs>
                  </a:gsLst>
                  <a:lin ang="5400000" scaled="0"/>
                </a:gradFill>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SzPct val="80000"/>
              <a:buNone/>
            </a:pPr>
            <a:r>
              <a:rPr lang="en-US" sz="2800" spc="-100" dirty="0" err="1">
                <a:gradFill>
                  <a:gsLst>
                    <a:gs pos="0">
                      <a:srgbClr val="595959"/>
                    </a:gs>
                    <a:gs pos="86000">
                      <a:srgbClr val="595959"/>
                    </a:gs>
                  </a:gsLst>
                  <a:lin ang="5400000" scaled="0"/>
                </a:gradFill>
                <a:latin typeface="Segoe UI Light" pitchFamily="34" charset="0"/>
              </a:rPr>
              <a:t>SaaS</a:t>
            </a:r>
            <a:r>
              <a:rPr lang="en-US" sz="2800" spc="-100" dirty="0">
                <a:gradFill>
                  <a:gsLst>
                    <a:gs pos="0">
                      <a:srgbClr val="595959"/>
                    </a:gs>
                    <a:gs pos="86000">
                      <a:srgbClr val="595959"/>
                    </a:gs>
                  </a:gsLst>
                  <a:lin ang="5400000" scaled="0"/>
                </a:gradFill>
                <a:latin typeface="Segoe UI Light" pitchFamily="34" charset="0"/>
              </a:rPr>
              <a:t> Applications often need to serve multiple tenants out of a single service deployment</a:t>
            </a:r>
          </a:p>
        </p:txBody>
      </p:sp>
      <p:cxnSp>
        <p:nvCxnSpPr>
          <p:cNvPr id="74" name="Straight Arrow Connector 73"/>
          <p:cNvCxnSpPr/>
          <p:nvPr/>
        </p:nvCxnSpPr>
        <p:spPr>
          <a:xfrm>
            <a:off x="6090443" y="2446199"/>
            <a:ext cx="0" cy="80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776913" y="3510614"/>
            <a:ext cx="313531" cy="577992"/>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095172" y="2877716"/>
            <a:ext cx="3271986" cy="369332"/>
          </a:xfrm>
          <a:prstGeom prst="rect">
            <a:avLst/>
          </a:prstGeom>
          <a:noFill/>
        </p:spPr>
        <p:txBody>
          <a:bodyPr wrap="none" lIns="0" tIns="0" rIns="0" bIns="0" rtlCol="0">
            <a:spAutoFit/>
          </a:bodyPr>
          <a:lstStyle/>
          <a:p>
            <a:r>
              <a:rPr lang="en-US" dirty="0">
                <a:solidFill>
                  <a:schemeClr val="tx2">
                    <a:alpha val="99000"/>
                  </a:schemeClr>
                </a:solidFill>
              </a:rPr>
              <a:t>tenant</a:t>
            </a:r>
            <a:r>
              <a:rPr lang="en-US" dirty="0">
                <a:solidFill>
                  <a:schemeClr val="accent1">
                    <a:alpha val="99000"/>
                  </a:schemeClr>
                </a:solidFill>
              </a:rPr>
              <a:t>1</a:t>
            </a:r>
            <a:r>
              <a:rPr lang="en-US" dirty="0">
                <a:solidFill>
                  <a:schemeClr val="tx2">
                    <a:alpha val="99000"/>
                  </a:schemeClr>
                </a:solidFill>
              </a:rPr>
              <a:t>.saasservice.com</a:t>
            </a:r>
          </a:p>
        </p:txBody>
      </p:sp>
      <p:sp>
        <p:nvSpPr>
          <p:cNvPr id="78" name="TextBox 77"/>
          <p:cNvSpPr txBox="1"/>
          <p:nvPr/>
        </p:nvSpPr>
        <p:spPr>
          <a:xfrm>
            <a:off x="7046544" y="2877716"/>
            <a:ext cx="3271986" cy="369332"/>
          </a:xfrm>
          <a:prstGeom prst="rect">
            <a:avLst/>
          </a:prstGeom>
          <a:noFill/>
        </p:spPr>
        <p:txBody>
          <a:bodyPr wrap="none" lIns="0" tIns="0" rIns="0" bIns="0" rtlCol="0">
            <a:spAutoFit/>
          </a:bodyPr>
          <a:lstStyle/>
          <a:p>
            <a:r>
              <a:rPr lang="en-US" dirty="0">
                <a:solidFill>
                  <a:schemeClr val="tx2">
                    <a:alpha val="99000"/>
                  </a:schemeClr>
                </a:solidFill>
              </a:rPr>
              <a:t>tenant</a:t>
            </a:r>
            <a:r>
              <a:rPr lang="en-US" dirty="0">
                <a:solidFill>
                  <a:schemeClr val="accent1">
                    <a:alpha val="99000"/>
                  </a:schemeClr>
                </a:solidFill>
              </a:rPr>
              <a:t>2</a:t>
            </a:r>
            <a:r>
              <a:rPr lang="en-US" dirty="0">
                <a:solidFill>
                  <a:schemeClr val="tx2">
                    <a:alpha val="99000"/>
                  </a:schemeClr>
                </a:solidFill>
              </a:rPr>
              <a:t>.saasservice.com</a:t>
            </a:r>
          </a:p>
        </p:txBody>
      </p:sp>
      <p:sp>
        <p:nvSpPr>
          <p:cNvPr id="87" name="Rectangle 86"/>
          <p:cNvSpPr/>
          <p:nvPr/>
        </p:nvSpPr>
        <p:spPr>
          <a:xfrm>
            <a:off x="2623456" y="5692284"/>
            <a:ext cx="1995411" cy="621907"/>
          </a:xfrm>
          <a:prstGeom prst="rect">
            <a:avLst/>
          </a:prstGeom>
          <a:noFill/>
        </p:spPr>
        <p:txBody>
          <a:bodyPr wrap="square" lIns="0" tIns="0" rIns="0" bIns="0" rtlCol="0" anchor="ctr">
            <a:noAutofit/>
          </a:bodyPr>
          <a:lstStyle/>
          <a:p>
            <a:pPr algn="ctr">
              <a:lnSpc>
                <a:spcPct val="80000"/>
              </a:lnSpc>
            </a:pPr>
            <a:r>
              <a:rPr lang="en-US" dirty="0" smtClean="0">
                <a:solidFill>
                  <a:schemeClr val="accent2">
                    <a:alpha val="99000"/>
                  </a:schemeClr>
                </a:solidFill>
                <a:latin typeface="+mj-lt"/>
              </a:rPr>
              <a:t>SQL Azure</a:t>
            </a:r>
          </a:p>
        </p:txBody>
      </p:sp>
      <p:sp>
        <p:nvSpPr>
          <p:cNvPr id="89" name="Freeform 6"/>
          <p:cNvSpPr>
            <a:spLocks noEditPoints="1"/>
          </p:cNvSpPr>
          <p:nvPr/>
        </p:nvSpPr>
        <p:spPr bwMode="auto">
          <a:xfrm rot="10800000">
            <a:off x="7164729" y="5950379"/>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7164729" y="5950379"/>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6" name="Group 95"/>
          <p:cNvGrpSpPr/>
          <p:nvPr/>
        </p:nvGrpSpPr>
        <p:grpSpPr>
          <a:xfrm>
            <a:off x="6146384" y="5950379"/>
            <a:ext cx="248860" cy="447674"/>
            <a:chOff x="1055951" y="6468452"/>
            <a:chExt cx="563178" cy="1013102"/>
          </a:xfrm>
        </p:grpSpPr>
        <p:sp>
          <p:nvSpPr>
            <p:cNvPr id="97"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98"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5128039" y="5950379"/>
            <a:ext cx="248860" cy="447674"/>
            <a:chOff x="1055951" y="6468452"/>
            <a:chExt cx="563178" cy="1013102"/>
          </a:xfrm>
        </p:grpSpPr>
        <p:sp>
          <p:nvSpPr>
            <p:cNvPr id="10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 name="Rectangle 103"/>
          <p:cNvSpPr/>
          <p:nvPr/>
        </p:nvSpPr>
        <p:spPr>
          <a:xfrm>
            <a:off x="7569958" y="5692284"/>
            <a:ext cx="1930784" cy="621907"/>
          </a:xfrm>
          <a:prstGeom prst="rect">
            <a:avLst/>
          </a:prstGeom>
          <a:noFill/>
        </p:spPr>
        <p:txBody>
          <a:bodyPr wrap="square" lIns="0" tIns="0" rIns="0" bIns="0" rtlCol="0" anchor="ctr">
            <a:noAutofit/>
          </a:bodyPr>
          <a:lstStyle/>
          <a:p>
            <a:pPr algn="ctr">
              <a:lnSpc>
                <a:spcPct val="80000"/>
              </a:lnSpc>
            </a:pPr>
            <a:r>
              <a:rPr lang="en-US" dirty="0">
                <a:solidFill>
                  <a:schemeClr val="accent2">
                    <a:alpha val="99000"/>
                  </a:schemeClr>
                </a:solidFill>
                <a:latin typeface="+mj-lt"/>
              </a:rPr>
              <a:t>1 DB </a:t>
            </a:r>
            <a:r>
              <a:rPr lang="en-US" dirty="0" smtClean="0">
                <a:solidFill>
                  <a:schemeClr val="accent2">
                    <a:alpha val="99000"/>
                  </a:schemeClr>
                </a:solidFill>
                <a:latin typeface="+mj-lt"/>
              </a:rPr>
              <a:t/>
            </a:r>
            <a:br>
              <a:rPr lang="en-US" dirty="0" smtClean="0">
                <a:solidFill>
                  <a:schemeClr val="accent2">
                    <a:alpha val="99000"/>
                  </a:schemeClr>
                </a:solidFill>
                <a:latin typeface="+mj-lt"/>
              </a:rPr>
            </a:br>
            <a:r>
              <a:rPr lang="en-US" dirty="0" smtClean="0">
                <a:solidFill>
                  <a:schemeClr val="accent2">
                    <a:alpha val="99000"/>
                  </a:schemeClr>
                </a:solidFill>
                <a:latin typeface="+mj-lt"/>
              </a:rPr>
              <a:t>per </a:t>
            </a:r>
            <a:r>
              <a:rPr lang="en-US" dirty="0">
                <a:solidFill>
                  <a:schemeClr val="accent2">
                    <a:alpha val="99000"/>
                  </a:schemeClr>
                </a:solidFill>
                <a:latin typeface="+mj-lt"/>
              </a:rPr>
              <a:t>Tenant</a:t>
            </a:r>
          </a:p>
        </p:txBody>
      </p:sp>
      <p:cxnSp>
        <p:nvCxnSpPr>
          <p:cNvPr id="105" name="Straight Arrow Connector 104"/>
          <p:cNvCxnSpPr/>
          <p:nvPr/>
        </p:nvCxnSpPr>
        <p:spPr>
          <a:xfrm flipH="1">
            <a:off x="5128039" y="4763357"/>
            <a:ext cx="502854" cy="875443"/>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5727741" y="4697046"/>
            <a:ext cx="1216228" cy="99523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091349" y="5012662"/>
            <a:ext cx="6006126" cy="369332"/>
          </a:xfrm>
          <a:prstGeom prst="rect">
            <a:avLst/>
          </a:prstGeom>
          <a:noFill/>
        </p:spPr>
        <p:txBody>
          <a:bodyPr wrap="square" lIns="0" tIns="0" rIns="0" bIns="0" rtlCol="0">
            <a:spAutoFit/>
          </a:bodyPr>
          <a:lstStyle/>
          <a:p>
            <a:pPr algn="ctr"/>
            <a:r>
              <a:rPr lang="en-US" dirty="0">
                <a:solidFill>
                  <a:srgbClr val="FF8A00">
                    <a:alpha val="98824"/>
                  </a:srgbClr>
                </a:solidFill>
              </a:rPr>
              <a:t>resolve </a:t>
            </a:r>
            <a:r>
              <a:rPr lang="en-US" dirty="0" smtClean="0">
                <a:solidFill>
                  <a:srgbClr val="FF8A00">
                    <a:alpha val="98824"/>
                  </a:srgbClr>
                </a:solidFill>
              </a:rPr>
              <a:t>tenant by examining </a:t>
            </a:r>
            <a:r>
              <a:rPr lang="en-US" dirty="0">
                <a:solidFill>
                  <a:srgbClr val="FF8A00">
                    <a:alpha val="98824"/>
                  </a:srgbClr>
                </a:solidFill>
              </a:rPr>
              <a:t>host header</a:t>
            </a:r>
          </a:p>
        </p:txBody>
      </p:sp>
      <p:sp>
        <p:nvSpPr>
          <p:cNvPr id="108" name="Rectangle 107"/>
          <p:cNvSpPr/>
          <p:nvPr/>
        </p:nvSpPr>
        <p:spPr>
          <a:xfrm>
            <a:off x="9280568" y="3987700"/>
            <a:ext cx="1930784" cy="886397"/>
          </a:xfrm>
          <a:prstGeom prst="rect">
            <a:avLst/>
          </a:prstGeom>
          <a:noFill/>
        </p:spPr>
        <p:txBody>
          <a:bodyPr wrap="square" lIns="0" tIns="0" rIns="0" bIns="0" rtlCol="0" anchor="ctr">
            <a:spAutoFit/>
          </a:bodyPr>
          <a:lstStyle/>
          <a:p>
            <a:pPr>
              <a:lnSpc>
                <a:spcPct val="80000"/>
              </a:lnSpc>
            </a:pPr>
            <a:r>
              <a:rPr lang="en-US" dirty="0">
                <a:solidFill>
                  <a:schemeClr val="accent2">
                    <a:alpha val="99000"/>
                  </a:schemeClr>
                </a:solidFill>
                <a:latin typeface="+mj-lt"/>
              </a:rPr>
              <a:t>Web Roles</a:t>
            </a:r>
            <a:br>
              <a:rPr lang="en-US" dirty="0">
                <a:solidFill>
                  <a:schemeClr val="accent2">
                    <a:alpha val="99000"/>
                  </a:schemeClr>
                </a:solidFill>
                <a:latin typeface="+mj-lt"/>
              </a:rPr>
            </a:br>
            <a:r>
              <a:rPr lang="en-US" dirty="0">
                <a:solidFill>
                  <a:schemeClr val="accent2">
                    <a:alpha val="99000"/>
                  </a:schemeClr>
                </a:solidFill>
                <a:latin typeface="+mj-lt"/>
              </a:rPr>
              <a:t>Shared by </a:t>
            </a:r>
            <a:r>
              <a:rPr lang="en-US" dirty="0" smtClean="0">
                <a:solidFill>
                  <a:schemeClr val="accent2">
                    <a:alpha val="99000"/>
                  </a:schemeClr>
                </a:solidFill>
                <a:latin typeface="+mj-lt"/>
              </a:rPr>
              <a:t/>
            </a:r>
            <a:br>
              <a:rPr lang="en-US" dirty="0" smtClean="0">
                <a:solidFill>
                  <a:schemeClr val="accent2">
                    <a:alpha val="99000"/>
                  </a:schemeClr>
                </a:solidFill>
                <a:latin typeface="+mj-lt"/>
              </a:rPr>
            </a:br>
            <a:r>
              <a:rPr lang="en-US" dirty="0" smtClean="0">
                <a:solidFill>
                  <a:schemeClr val="accent2">
                    <a:alpha val="99000"/>
                  </a:schemeClr>
                </a:solidFill>
                <a:latin typeface="+mj-lt"/>
              </a:rPr>
              <a:t>all Tenants</a:t>
            </a:r>
            <a:endParaRPr lang="en-US" dirty="0">
              <a:solidFill>
                <a:schemeClr val="accent2">
                  <a:alpha val="99000"/>
                </a:schemeClr>
              </a:solidFill>
              <a:latin typeface="+mj-lt"/>
            </a:endParaRPr>
          </a:p>
        </p:txBody>
      </p:sp>
      <p:pic>
        <p:nvPicPr>
          <p:cNvPr id="4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915181"/>
            <a:ext cx="980722" cy="980720"/>
          </a:xfrm>
          <a:prstGeom prst="rect">
            <a:avLst/>
          </a:prstGeom>
          <a:noFill/>
        </p:spPr>
      </p:pic>
      <p:pic>
        <p:nvPicPr>
          <p:cNvPr id="4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915181"/>
            <a:ext cx="980722" cy="980720"/>
          </a:xfrm>
          <a:prstGeom prst="rect">
            <a:avLst/>
          </a:prstGeom>
          <a:noFill/>
        </p:spPr>
      </p:pic>
      <p:pic>
        <p:nvPicPr>
          <p:cNvPr id="4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915181"/>
            <a:ext cx="980722" cy="980720"/>
          </a:xfrm>
          <a:prstGeom prst="rect">
            <a:avLst/>
          </a:prstGeom>
          <a:noFill/>
        </p:spPr>
      </p:pic>
      <p:pic>
        <p:nvPicPr>
          <p:cNvPr id="4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915181"/>
            <a:ext cx="980722" cy="980720"/>
          </a:xfrm>
          <a:prstGeom prst="rect">
            <a:avLst/>
          </a:prstGeom>
          <a:noFill/>
        </p:spPr>
      </p:pic>
      <p:pic>
        <p:nvPicPr>
          <p:cNvPr id="4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915181"/>
            <a:ext cx="980722" cy="980720"/>
          </a:xfrm>
          <a:prstGeom prst="rect">
            <a:avLst/>
          </a:prstGeom>
          <a:noFill/>
        </p:spPr>
      </p:pic>
      <p:pic>
        <p:nvPicPr>
          <p:cNvPr id="48"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915181"/>
            <a:ext cx="980722" cy="980720"/>
          </a:xfrm>
          <a:prstGeom prst="rect">
            <a:avLst/>
          </a:prstGeom>
          <a:noFill/>
        </p:spPr>
      </p:pic>
      <p:grpSp>
        <p:nvGrpSpPr>
          <p:cNvPr id="52" name="Group 51"/>
          <p:cNvGrpSpPr/>
          <p:nvPr/>
        </p:nvGrpSpPr>
        <p:grpSpPr>
          <a:xfrm>
            <a:off x="5630893" y="2111287"/>
            <a:ext cx="823091" cy="863217"/>
            <a:chOff x="517525" y="2109891"/>
            <a:chExt cx="1865906" cy="1956870"/>
          </a:xfrm>
          <a:solidFill>
            <a:schemeClr val="accent2"/>
          </a:solidFill>
        </p:grpSpPr>
        <p:grpSp>
          <p:nvGrpSpPr>
            <p:cNvPr id="53" name="Group 52"/>
            <p:cNvGrpSpPr/>
            <p:nvPr/>
          </p:nvGrpSpPr>
          <p:grpSpPr>
            <a:xfrm>
              <a:off x="1122671" y="2109891"/>
              <a:ext cx="1260760" cy="759228"/>
              <a:chOff x="2893227" y="1263576"/>
              <a:chExt cx="895245" cy="539115"/>
            </a:xfrm>
            <a:grpFill/>
          </p:grpSpPr>
          <p:sp>
            <p:nvSpPr>
              <p:cNvPr id="57" name="Freeform 56"/>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8"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4" name="Group 53"/>
            <p:cNvGrpSpPr/>
            <p:nvPr/>
          </p:nvGrpSpPr>
          <p:grpSpPr>
            <a:xfrm>
              <a:off x="517525" y="2154961"/>
              <a:ext cx="752615" cy="1911800"/>
              <a:chOff x="7558088" y="1685925"/>
              <a:chExt cx="1322387" cy="3359150"/>
            </a:xfrm>
            <a:grpFill/>
          </p:grpSpPr>
          <p:sp>
            <p:nvSpPr>
              <p:cNvPr id="55"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6" name="Freeform 55"/>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73" name="Oval 72"/>
          <p:cNvSpPr/>
          <p:nvPr/>
        </p:nvSpPr>
        <p:spPr bwMode="auto">
          <a:xfrm>
            <a:off x="5827712"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spTree>
    <p:extLst>
      <p:ext uri="{BB962C8B-B14F-4D97-AF65-F5344CB8AC3E}">
        <p14:creationId xmlns:p14="http://schemas.microsoft.com/office/powerpoint/2010/main" val="2657651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1000"/>
                                        <p:tgtEl>
                                          <p:spTgt spid="74"/>
                                        </p:tgtEl>
                                      </p:cBhvr>
                                    </p:animEffect>
                                  </p:childTnLst>
                                </p:cTn>
                              </p:par>
                              <p:par>
                                <p:cTn id="8" presetID="22" presetClass="entr" presetSubtype="1" fill="hold" nodeType="withEffect">
                                  <p:stCondLst>
                                    <p:cond delay="1000"/>
                                  </p:stCondLst>
                                  <p:childTnLst>
                                    <p:set>
                                      <p:cBhvr>
                                        <p:cTn id="9" dur="1" fill="hold">
                                          <p:stCondLst>
                                            <p:cond delay="0"/>
                                          </p:stCondLst>
                                        </p:cTn>
                                        <p:tgtEl>
                                          <p:spTgt spid="75"/>
                                        </p:tgtEl>
                                        <p:attrNameLst>
                                          <p:attrName>style.visibility</p:attrName>
                                        </p:attrNameLst>
                                      </p:cBhvr>
                                      <p:to>
                                        <p:strVal val="visible"/>
                                      </p:to>
                                    </p:set>
                                    <p:animEffect transition="in" filter="wipe(up)">
                                      <p:cBhvr>
                                        <p:cTn id="10" dur="1000"/>
                                        <p:tgtEl>
                                          <p:spTgt spid="75"/>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500"/>
                                        <p:tgtEl>
                                          <p:spTgt spid="7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500"/>
                                        <p:tgtEl>
                                          <p:spTgt spid="10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07"/>
                                        </p:tgtEl>
                                      </p:cBhvr>
                                    </p:animEffect>
                                    <p:set>
                                      <p:cBhvr>
                                        <p:cTn id="24" dur="1" fill="hold">
                                          <p:stCondLst>
                                            <p:cond delay="499"/>
                                          </p:stCondLst>
                                        </p:cTn>
                                        <p:tgtEl>
                                          <p:spTgt spid="107"/>
                                        </p:tgtEl>
                                        <p:attrNameLst>
                                          <p:attrName>style.visibility</p:attrName>
                                        </p:attrNameLst>
                                      </p:cBhvr>
                                      <p:to>
                                        <p:strVal val="hidden"/>
                                      </p:to>
                                    </p:set>
                                  </p:childTnLst>
                                </p:cTn>
                              </p:par>
                              <p:par>
                                <p:cTn id="25" presetID="22" presetClass="entr" presetSubtype="1"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wipe(up)">
                                      <p:cBhvr>
                                        <p:cTn id="27" dur="1000"/>
                                        <p:tgtEl>
                                          <p:spTgt spid="10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74"/>
                                        </p:tgtEl>
                                      </p:cBhvr>
                                    </p:animEffect>
                                    <p:set>
                                      <p:cBhvr>
                                        <p:cTn id="32" dur="1" fill="hold">
                                          <p:stCondLst>
                                            <p:cond delay="499"/>
                                          </p:stCondLst>
                                        </p:cTn>
                                        <p:tgtEl>
                                          <p:spTgt spid="7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75"/>
                                        </p:tgtEl>
                                      </p:cBhvr>
                                    </p:animEffect>
                                    <p:set>
                                      <p:cBhvr>
                                        <p:cTn id="35" dur="1" fill="hold">
                                          <p:stCondLst>
                                            <p:cond delay="499"/>
                                          </p:stCondLst>
                                        </p:cTn>
                                        <p:tgtEl>
                                          <p:spTgt spid="7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6"/>
                                        </p:tgtEl>
                                      </p:cBhvr>
                                    </p:animEffect>
                                    <p:set>
                                      <p:cBhvr>
                                        <p:cTn id="38" dur="1" fill="hold">
                                          <p:stCondLst>
                                            <p:cond delay="499"/>
                                          </p:stCondLst>
                                        </p:cTn>
                                        <p:tgtEl>
                                          <p:spTgt spid="7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06"/>
                                        </p:tgtEl>
                                      </p:cBhvr>
                                    </p:animEffect>
                                    <p:set>
                                      <p:cBhvr>
                                        <p:cTn id="41" dur="1" fill="hold">
                                          <p:stCondLst>
                                            <p:cond delay="499"/>
                                          </p:stCondLst>
                                        </p:cTn>
                                        <p:tgtEl>
                                          <p:spTgt spid="10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wipe(up)">
                                      <p:cBhvr>
                                        <p:cTn id="46" dur="1000"/>
                                        <p:tgtEl>
                                          <p:spTgt spid="74"/>
                                        </p:tgtEl>
                                      </p:cBhvr>
                                    </p:animEffect>
                                  </p:childTnLst>
                                </p:cTn>
                              </p:par>
                              <p:par>
                                <p:cTn id="47" presetID="22" presetClass="entr" presetSubtype="1" fill="hold" nodeType="withEffect">
                                  <p:stCondLst>
                                    <p:cond delay="1000"/>
                                  </p:stCondLst>
                                  <p:childTnLst>
                                    <p:set>
                                      <p:cBhvr>
                                        <p:cTn id="48" dur="1" fill="hold">
                                          <p:stCondLst>
                                            <p:cond delay="0"/>
                                          </p:stCondLst>
                                        </p:cTn>
                                        <p:tgtEl>
                                          <p:spTgt spid="75"/>
                                        </p:tgtEl>
                                        <p:attrNameLst>
                                          <p:attrName>style.visibility</p:attrName>
                                        </p:attrNameLst>
                                      </p:cBhvr>
                                      <p:to>
                                        <p:strVal val="visible"/>
                                      </p:to>
                                    </p:set>
                                    <p:animEffect transition="in" filter="wipe(up)">
                                      <p:cBhvr>
                                        <p:cTn id="49" dur="1000"/>
                                        <p:tgtEl>
                                          <p:spTgt spid="75"/>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fade">
                                      <p:cBhvr>
                                        <p:cTn id="53" dur="500"/>
                                        <p:tgtEl>
                                          <p:spTgt spid="7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2" nodeType="click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3" nodeType="clickEffect">
                                  <p:stCondLst>
                                    <p:cond delay="0"/>
                                  </p:stCondLst>
                                  <p:childTnLst>
                                    <p:animEffect transition="out" filter="fade">
                                      <p:cBhvr>
                                        <p:cTn id="62" dur="500"/>
                                        <p:tgtEl>
                                          <p:spTgt spid="107"/>
                                        </p:tgtEl>
                                      </p:cBhvr>
                                    </p:animEffect>
                                    <p:set>
                                      <p:cBhvr>
                                        <p:cTn id="63" dur="1" fill="hold">
                                          <p:stCondLst>
                                            <p:cond delay="499"/>
                                          </p:stCondLst>
                                        </p:cTn>
                                        <p:tgtEl>
                                          <p:spTgt spid="107"/>
                                        </p:tgtEl>
                                        <p:attrNameLst>
                                          <p:attrName>style.visibility</p:attrName>
                                        </p:attrNameLst>
                                      </p:cBhvr>
                                      <p:to>
                                        <p:strVal val="hidden"/>
                                      </p:to>
                                    </p:set>
                                  </p:childTnLst>
                                </p:cTn>
                              </p:par>
                              <p:par>
                                <p:cTn id="64" presetID="22" presetClass="entr" presetSubtype="1" fill="hold" nodeType="with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wipe(up)">
                                      <p:cBhvr>
                                        <p:cTn id="66" dur="1000"/>
                                        <p:tgtEl>
                                          <p:spTgt spid="10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74"/>
                                        </p:tgtEl>
                                      </p:cBhvr>
                                    </p:animEffect>
                                    <p:set>
                                      <p:cBhvr>
                                        <p:cTn id="71" dur="1" fill="hold">
                                          <p:stCondLst>
                                            <p:cond delay="499"/>
                                          </p:stCondLst>
                                        </p:cTn>
                                        <p:tgtEl>
                                          <p:spTgt spid="74"/>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78"/>
                                        </p:tgtEl>
                                      </p:cBhvr>
                                    </p:animEffect>
                                    <p:set>
                                      <p:cBhvr>
                                        <p:cTn id="74" dur="1" fill="hold">
                                          <p:stCondLst>
                                            <p:cond delay="499"/>
                                          </p:stCondLst>
                                        </p:cTn>
                                        <p:tgtEl>
                                          <p:spTgt spid="78"/>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05"/>
                                        </p:tgtEl>
                                      </p:cBhvr>
                                    </p:animEffect>
                                    <p:set>
                                      <p:cBhvr>
                                        <p:cTn id="77" dur="1" fill="hold">
                                          <p:stCondLst>
                                            <p:cond delay="499"/>
                                          </p:stCondLst>
                                        </p:cTn>
                                        <p:tgtEl>
                                          <p:spTgt spid="105"/>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5"/>
                                        </p:tgtEl>
                                      </p:cBhvr>
                                    </p:animEffect>
                                    <p:set>
                                      <p:cBhvr>
                                        <p:cTn id="80"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8" grpId="0"/>
      <p:bldP spid="78" grpId="1"/>
      <p:bldP spid="107" grpId="0"/>
      <p:bldP spid="107" grpId="1"/>
      <p:bldP spid="107" grpId="2"/>
      <p:bldP spid="107" grpId="3"/>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Web </a:t>
            </a:r>
            <a:r>
              <a:rPr lang="en-US" dirty="0"/>
              <a:t>Deploy</a:t>
            </a:r>
          </a:p>
        </p:txBody>
      </p:sp>
      <p:sp>
        <p:nvSpPr>
          <p:cNvPr id="3" name="Content Placeholder 2"/>
          <p:cNvSpPr>
            <a:spLocks noGrp="1"/>
          </p:cNvSpPr>
          <p:nvPr>
            <p:ph type="body" sz="quarter" idx="10"/>
          </p:nvPr>
        </p:nvSpPr>
        <p:spPr>
          <a:xfrm>
            <a:off x="494587" y="1447799"/>
            <a:ext cx="7445302" cy="4025717"/>
          </a:xfrm>
        </p:spPr>
        <p:txBody>
          <a:bodyPr/>
          <a:lstStyle/>
          <a:p>
            <a:pPr marL="0" indent="0" defTabSz="914325">
              <a:spcBef>
                <a:spcPts val="0"/>
              </a:spcBef>
              <a:spcAft>
                <a:spcPts val="1800"/>
              </a:spcAft>
              <a:buNone/>
            </a:pPr>
            <a:r>
              <a:rPr lang="en-US" sz="2800" dirty="0">
                <a:solidFill>
                  <a:schemeClr val="accent2">
                    <a:alpha val="99000"/>
                  </a:schemeClr>
                </a:solidFill>
              </a:rPr>
              <a:t>IIS Web Deployment Tool</a:t>
            </a:r>
          </a:p>
          <a:p>
            <a:pPr marL="0" indent="0" defTabSz="914325">
              <a:spcBef>
                <a:spcPts val="0"/>
              </a:spcBef>
              <a:spcAft>
                <a:spcPts val="1800"/>
              </a:spcAft>
              <a:buNone/>
            </a:pPr>
            <a:r>
              <a:rPr lang="en-US" sz="2800" dirty="0"/>
              <a:t>Simplifies the migration, management, and deployment </a:t>
            </a:r>
            <a:r>
              <a:rPr lang="en-US" sz="2800" dirty="0" smtClean="0"/>
              <a:t>of </a:t>
            </a:r>
            <a:r>
              <a:rPr lang="en-US" sz="2800" dirty="0"/>
              <a:t>IIS Web servers, Web applications, </a:t>
            </a:r>
            <a:r>
              <a:rPr lang="en-US" sz="2800" dirty="0" smtClean="0"/>
              <a:t/>
            </a:r>
            <a:br>
              <a:rPr lang="en-US" sz="2800" dirty="0" smtClean="0"/>
            </a:br>
            <a:r>
              <a:rPr lang="en-US" sz="2800" dirty="0" smtClean="0"/>
              <a:t>and </a:t>
            </a:r>
            <a:r>
              <a:rPr lang="en-US" sz="2800" dirty="0"/>
              <a:t>Web sites</a:t>
            </a:r>
          </a:p>
          <a:p>
            <a:pPr marL="0" indent="0" defTabSz="914325">
              <a:spcBef>
                <a:spcPts val="0"/>
              </a:spcBef>
              <a:spcAft>
                <a:spcPts val="1800"/>
              </a:spcAft>
              <a:buNone/>
            </a:pPr>
            <a:r>
              <a:rPr lang="en-US" sz="2800" dirty="0" smtClean="0">
                <a:solidFill>
                  <a:schemeClr val="accent2">
                    <a:alpha val="99000"/>
                  </a:schemeClr>
                </a:solidFill>
              </a:rPr>
              <a:t>Perform web deploy </a:t>
            </a:r>
            <a:r>
              <a:rPr lang="en-US" sz="2800" dirty="0">
                <a:solidFill>
                  <a:schemeClr val="accent2">
                    <a:alpha val="99000"/>
                  </a:schemeClr>
                </a:solidFill>
              </a:rPr>
              <a:t>using standard IIS7 </a:t>
            </a:r>
            <a:r>
              <a:rPr lang="en-US" sz="2800" dirty="0" smtClean="0">
                <a:solidFill>
                  <a:schemeClr val="accent2">
                    <a:alpha val="99000"/>
                  </a:schemeClr>
                </a:solidFill>
              </a:rPr>
              <a:t/>
            </a:r>
            <a:br>
              <a:rPr lang="en-US" sz="2800" dirty="0" smtClean="0">
                <a:solidFill>
                  <a:schemeClr val="accent2">
                    <a:alpha val="99000"/>
                  </a:schemeClr>
                </a:solidFill>
              </a:rPr>
            </a:br>
            <a:r>
              <a:rPr lang="en-US" sz="2800" dirty="0" smtClean="0">
                <a:solidFill>
                  <a:schemeClr val="accent2">
                    <a:alpha val="99000"/>
                  </a:schemeClr>
                </a:solidFill>
              </a:rPr>
              <a:t>publishing from </a:t>
            </a:r>
            <a:r>
              <a:rPr lang="en-US" sz="2800" dirty="0">
                <a:solidFill>
                  <a:schemeClr val="accent2">
                    <a:alpha val="99000"/>
                  </a:schemeClr>
                </a:solidFill>
              </a:rPr>
              <a:t>Visual Studio</a:t>
            </a:r>
          </a:p>
          <a:p>
            <a:pPr marL="0" indent="0" defTabSz="914325">
              <a:spcBef>
                <a:spcPts val="0"/>
              </a:spcBef>
              <a:spcAft>
                <a:spcPts val="1800"/>
              </a:spcAft>
              <a:buNone/>
            </a:pPr>
            <a:r>
              <a:rPr lang="en-US" sz="2800" dirty="0"/>
              <a:t>Will not require you to </a:t>
            </a:r>
            <a:r>
              <a:rPr lang="en-US" sz="2800" dirty="0" smtClean="0"/>
              <a:t>deploy </a:t>
            </a:r>
            <a:r>
              <a:rPr lang="en-US" sz="2800" dirty="0"/>
              <a:t>an entire package</a:t>
            </a:r>
          </a:p>
          <a:p>
            <a:pPr marL="0" indent="0" defTabSz="914325">
              <a:spcBef>
                <a:spcPts val="0"/>
              </a:spcBef>
              <a:spcAft>
                <a:spcPts val="1800"/>
              </a:spcAft>
              <a:buNone/>
            </a:pPr>
            <a:r>
              <a:rPr lang="en-US" sz="2800" b="1" dirty="0">
                <a:solidFill>
                  <a:schemeClr val="accent2">
                    <a:alpha val="99000"/>
                  </a:schemeClr>
                </a:solidFill>
              </a:rPr>
              <a:t>Warning: </a:t>
            </a:r>
            <a:r>
              <a:rPr lang="en-US" sz="2800" dirty="0">
                <a:solidFill>
                  <a:schemeClr val="accent2">
                    <a:alpha val="99000"/>
                  </a:schemeClr>
                </a:solidFill>
              </a:rPr>
              <a:t>use for development </a:t>
            </a:r>
            <a:r>
              <a:rPr lang="en-US" sz="2800" dirty="0" smtClean="0">
                <a:solidFill>
                  <a:schemeClr val="accent2">
                    <a:alpha val="99000"/>
                  </a:schemeClr>
                </a:solidFill>
              </a:rPr>
              <a:t>purposes </a:t>
            </a:r>
            <a:r>
              <a:rPr lang="en-US" sz="2800" dirty="0">
                <a:solidFill>
                  <a:schemeClr val="accent2">
                    <a:alpha val="99000"/>
                  </a:schemeClr>
                </a:solidFill>
              </a:rPr>
              <a:t>only</a:t>
            </a:r>
          </a:p>
        </p:txBody>
      </p:sp>
      <p:sp>
        <p:nvSpPr>
          <p:cNvPr id="5" name="Freeform 80"/>
          <p:cNvSpPr>
            <a:spLocks noEditPoints="1"/>
          </p:cNvSpPr>
          <p:nvPr/>
        </p:nvSpPr>
        <p:spPr bwMode="black">
          <a:xfrm>
            <a:off x="8779544" y="368061"/>
            <a:ext cx="2569623" cy="311748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3093882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1"/>
          </p:nvPr>
        </p:nvSpPr>
        <p:spPr>
          <a:xfrm>
            <a:off x="3473803" y="982133"/>
            <a:ext cx="8221485" cy="5381719"/>
          </a:xfrm>
        </p:spPr>
        <p:txBody>
          <a:bodyPr/>
          <a:lstStyle/>
          <a:p>
            <a:pPr>
              <a:spcAft>
                <a:spcPts val="600"/>
              </a:spcAft>
            </a:pPr>
            <a:r>
              <a:rPr lang="en-US" sz="3200" dirty="0"/>
              <a:t>Preparing an ASP.NET Site for Windows Azure</a:t>
            </a:r>
          </a:p>
          <a:p>
            <a:pPr marL="406400" lvl="2" indent="0">
              <a:buNone/>
            </a:pPr>
            <a:r>
              <a:rPr lang="en-US" sz="2000" dirty="0" smtClean="0">
                <a:latin typeface="Segoe UI Light" pitchFamily="34" charset="0"/>
              </a:rPr>
              <a:t>Tools and Updates</a:t>
            </a:r>
          </a:p>
          <a:p>
            <a:pPr marL="406400" lvl="2" indent="0">
              <a:buNone/>
            </a:pPr>
            <a:r>
              <a:rPr lang="en-US" sz="2000" dirty="0" smtClean="0">
                <a:latin typeface="Segoe UI Light" pitchFamily="34" charset="0"/>
              </a:rPr>
              <a:t>Project Approaches</a:t>
            </a:r>
            <a:endParaRPr lang="en-US" sz="2000" dirty="0" smtClean="0">
              <a:latin typeface="Segoe UI Light" pitchFamily="34" charset="0"/>
            </a:endParaRPr>
          </a:p>
          <a:p>
            <a:pPr marL="406400" lvl="2" indent="0">
              <a:buNone/>
            </a:pPr>
            <a:r>
              <a:rPr lang="en-US" sz="2000" dirty="0" smtClean="0">
                <a:latin typeface="Segoe UI Light" pitchFamily="34" charset="0"/>
              </a:rPr>
              <a:t>Configuration</a:t>
            </a:r>
            <a:endParaRPr lang="en-US" sz="2000" dirty="0" smtClean="0">
              <a:latin typeface="Segoe UI Light" pitchFamily="34" charset="0"/>
            </a:endParaRPr>
          </a:p>
          <a:p>
            <a:pPr>
              <a:spcAft>
                <a:spcPts val="600"/>
              </a:spcAft>
            </a:pPr>
            <a:r>
              <a:rPr lang="en-US" sz="3200" dirty="0" smtClean="0"/>
              <a:t>State Considerations</a:t>
            </a:r>
          </a:p>
          <a:p>
            <a:pPr marL="406400" lvl="2" indent="0">
              <a:buNone/>
            </a:pPr>
            <a:r>
              <a:rPr lang="en-US" sz="2000" dirty="0" smtClean="0">
                <a:latin typeface="Segoe UI Light" pitchFamily="34" charset="0"/>
              </a:rPr>
              <a:t>Statelessness</a:t>
            </a:r>
          </a:p>
          <a:p>
            <a:pPr marL="406400" lvl="2" indent="0">
              <a:buNone/>
            </a:pPr>
            <a:r>
              <a:rPr lang="en-US" sz="2000" dirty="0" smtClean="0">
                <a:latin typeface="Segoe UI Light" pitchFamily="34" charset="0"/>
              </a:rPr>
              <a:t>AJAX</a:t>
            </a:r>
          </a:p>
          <a:p>
            <a:pPr marL="406400" lvl="2" indent="0">
              <a:buNone/>
            </a:pPr>
            <a:r>
              <a:rPr lang="en-US" sz="2000" dirty="0" smtClean="0">
                <a:latin typeface="Segoe UI Light" pitchFamily="34" charset="0"/>
              </a:rPr>
              <a:t>Session State in Azure</a:t>
            </a:r>
            <a:endParaRPr lang="en-US" sz="2000" dirty="0" smtClean="0">
              <a:latin typeface="Segoe UI Light" pitchFamily="34" charset="0"/>
            </a:endParaRPr>
          </a:p>
          <a:p>
            <a:pPr>
              <a:spcAft>
                <a:spcPts val="600"/>
              </a:spcAft>
            </a:pPr>
            <a:r>
              <a:rPr lang="en-US" sz="3200" dirty="0" smtClean="0"/>
              <a:t>Advanced Topics</a:t>
            </a:r>
            <a:endParaRPr lang="en-US" sz="3200" dirty="0" smtClean="0"/>
          </a:p>
          <a:p>
            <a:pPr marL="406400" lvl="2" indent="0">
              <a:buNone/>
            </a:pPr>
            <a:r>
              <a:rPr lang="en-US" sz="2000" dirty="0" smtClean="0">
                <a:latin typeface="Segoe UI Light" pitchFamily="34" charset="0"/>
              </a:rPr>
              <a:t>DNS</a:t>
            </a:r>
          </a:p>
          <a:p>
            <a:pPr marL="406400" lvl="2" indent="0">
              <a:buNone/>
            </a:pPr>
            <a:r>
              <a:rPr lang="en-US" sz="2000" dirty="0" smtClean="0">
                <a:latin typeface="Segoe UI Light" pitchFamily="34" charset="0"/>
              </a:rPr>
              <a:t>File </a:t>
            </a:r>
            <a:r>
              <a:rPr lang="en-US" sz="2000" dirty="0" smtClean="0">
                <a:latin typeface="Segoe UI Light" pitchFamily="34" charset="0"/>
              </a:rPr>
              <a:t>Upload</a:t>
            </a:r>
            <a:endParaRPr lang="en-US" sz="2000" dirty="0">
              <a:latin typeface="Segoe UI Light" pitchFamily="34" charset="0"/>
            </a:endParaRPr>
          </a:p>
        </p:txBody>
      </p:sp>
    </p:spTree>
    <p:extLst>
      <p:ext uri="{BB962C8B-B14F-4D97-AF65-F5344CB8AC3E}">
        <p14:creationId xmlns:p14="http://schemas.microsoft.com/office/powerpoint/2010/main" val="156072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Common Challenges</a:t>
            </a:r>
          </a:p>
        </p:txBody>
      </p:sp>
      <p:sp>
        <p:nvSpPr>
          <p:cNvPr id="7"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7547229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939889" y="-15286"/>
            <a:ext cx="4248935" cy="6873286"/>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File </a:t>
            </a:r>
            <a:r>
              <a:rPr lang="en-US" dirty="0"/>
              <a:t>Upload</a:t>
            </a:r>
          </a:p>
        </p:txBody>
      </p:sp>
      <p:sp>
        <p:nvSpPr>
          <p:cNvPr id="3" name="Content Placeholder 2"/>
          <p:cNvSpPr>
            <a:spLocks noGrp="1"/>
          </p:cNvSpPr>
          <p:nvPr>
            <p:ph type="body" sz="quarter" idx="10"/>
          </p:nvPr>
        </p:nvSpPr>
        <p:spPr>
          <a:xfrm>
            <a:off x="519112" y="1447799"/>
            <a:ext cx="11161713" cy="4981364"/>
          </a:xfrm>
        </p:spPr>
        <p:txBody>
          <a:bodyPr/>
          <a:lstStyle/>
          <a:p>
            <a:pPr marL="0" indent="0">
              <a:spcBef>
                <a:spcPts val="0"/>
              </a:spcBef>
              <a:spcAft>
                <a:spcPts val="900"/>
              </a:spcAft>
              <a:buNone/>
            </a:pPr>
            <a:r>
              <a:rPr lang="en-US" sz="3200" spc="-100" dirty="0">
                <a:solidFill>
                  <a:schemeClr val="accent2">
                    <a:alpha val="99000"/>
                  </a:schemeClr>
                </a:solidFill>
              </a:rPr>
              <a:t>ASP.NET File Upload Control uses </a:t>
            </a:r>
            <a:r>
              <a:rPr lang="en-US" sz="3200" spc="-100" dirty="0" smtClean="0">
                <a:solidFill>
                  <a:schemeClr val="accent2">
                    <a:alpha val="99000"/>
                  </a:schemeClr>
                </a:solidFill>
              </a:rPr>
              <a:t/>
            </a:r>
            <a:br>
              <a:rPr lang="en-US" sz="3200" spc="-100" dirty="0" smtClean="0">
                <a:solidFill>
                  <a:schemeClr val="accent2">
                    <a:alpha val="99000"/>
                  </a:schemeClr>
                </a:solidFill>
              </a:rPr>
            </a:br>
            <a:r>
              <a:rPr lang="en-US" sz="3200" spc="-100" dirty="0" smtClean="0">
                <a:solidFill>
                  <a:schemeClr val="accent2">
                    <a:alpha val="99000"/>
                  </a:schemeClr>
                </a:solidFill>
              </a:rPr>
              <a:t>ASP.NET temporary </a:t>
            </a:r>
            <a:r>
              <a:rPr lang="en-US" sz="3200" spc="-100" dirty="0">
                <a:solidFill>
                  <a:schemeClr val="accent2">
                    <a:alpha val="99000"/>
                  </a:schemeClr>
                </a:solidFill>
              </a:rPr>
              <a:t>directory to buffer files</a:t>
            </a:r>
          </a:p>
          <a:p>
            <a:pPr marL="1255713" lvl="2" indent="0">
              <a:spcBef>
                <a:spcPts val="0"/>
              </a:spcBef>
              <a:buNone/>
            </a:pPr>
            <a:r>
              <a:rPr lang="en-US" sz="2800" spc="-51" dirty="0">
                <a:solidFill>
                  <a:schemeClr val="accent2">
                    <a:alpha val="99000"/>
                  </a:schemeClr>
                </a:solidFill>
                <a:latin typeface="Segoe UI Light" pitchFamily="34" charset="0"/>
              </a:rPr>
              <a:t>Temp path cannot be changed to </a:t>
            </a:r>
            <a:r>
              <a:rPr lang="en-US" sz="2800" spc="-51" dirty="0" smtClean="0">
                <a:solidFill>
                  <a:schemeClr val="accent2">
                    <a:alpha val="99000"/>
                  </a:schemeClr>
                </a:solidFill>
                <a:latin typeface="Segoe UI Light" pitchFamily="34" charset="0"/>
              </a:rPr>
              <a:t/>
            </a:r>
            <a:br>
              <a:rPr lang="en-US" sz="2800" spc="-51" dirty="0" smtClean="0">
                <a:solidFill>
                  <a:schemeClr val="accent2">
                    <a:alpha val="99000"/>
                  </a:schemeClr>
                </a:solidFill>
                <a:latin typeface="Segoe UI Light" pitchFamily="34" charset="0"/>
              </a:rPr>
            </a:br>
            <a:r>
              <a:rPr lang="en-US" sz="2800" spc="-51" dirty="0" smtClean="0">
                <a:solidFill>
                  <a:schemeClr val="accent2">
                    <a:alpha val="99000"/>
                  </a:schemeClr>
                </a:solidFill>
                <a:latin typeface="Segoe UI Light" pitchFamily="34" charset="0"/>
              </a:rPr>
              <a:t>Local </a:t>
            </a:r>
            <a:r>
              <a:rPr lang="en-US" sz="2800" spc="-51" dirty="0">
                <a:solidFill>
                  <a:schemeClr val="accent2">
                    <a:alpha val="99000"/>
                  </a:schemeClr>
                </a:solidFill>
                <a:latin typeface="Segoe UI Light" pitchFamily="34" charset="0"/>
              </a:rPr>
              <a:t>Resource or Windows Azure </a:t>
            </a:r>
            <a:r>
              <a:rPr lang="en-US" sz="2800" spc="-51" dirty="0" smtClean="0">
                <a:solidFill>
                  <a:schemeClr val="accent2">
                    <a:alpha val="99000"/>
                  </a:schemeClr>
                </a:solidFill>
                <a:latin typeface="Segoe UI Light" pitchFamily="34" charset="0"/>
              </a:rPr>
              <a:t>Drive</a:t>
            </a:r>
          </a:p>
          <a:p>
            <a:pPr marL="0" lvl="1" indent="0">
              <a:spcBef>
                <a:spcPts val="0"/>
              </a:spcBef>
              <a:buNone/>
            </a:pPr>
            <a:endParaRPr lang="en-US" sz="1800" spc="-51" dirty="0">
              <a:latin typeface="Segoe UI Light" pitchFamily="34" charset="0"/>
            </a:endParaRPr>
          </a:p>
          <a:p>
            <a:pPr marL="0" indent="0">
              <a:spcBef>
                <a:spcPts val="0"/>
              </a:spcBef>
              <a:spcAft>
                <a:spcPts val="1200"/>
              </a:spcAft>
              <a:buNone/>
            </a:pPr>
            <a:r>
              <a:rPr lang="en-US" sz="3200" spc="-100" dirty="0">
                <a:solidFill>
                  <a:schemeClr val="tx2">
                    <a:alpha val="99000"/>
                  </a:schemeClr>
                </a:solidFill>
              </a:rPr>
              <a:t>Windows Azure Compute roles </a:t>
            </a:r>
            <a:r>
              <a:rPr lang="en-US" sz="3200" spc="-100" dirty="0" smtClean="0">
                <a:solidFill>
                  <a:schemeClr val="tx2">
                    <a:alpha val="99000"/>
                  </a:schemeClr>
                </a:solidFill>
              </a:rPr>
              <a:t/>
            </a:r>
            <a:br>
              <a:rPr lang="en-US" sz="3200" spc="-100" dirty="0" smtClean="0">
                <a:solidFill>
                  <a:schemeClr val="tx2">
                    <a:alpha val="99000"/>
                  </a:schemeClr>
                </a:solidFill>
              </a:rPr>
            </a:br>
            <a:r>
              <a:rPr lang="en-US" sz="3200" spc="-100" dirty="0" smtClean="0">
                <a:solidFill>
                  <a:schemeClr val="tx2">
                    <a:alpha val="99000"/>
                  </a:schemeClr>
                </a:solidFill>
              </a:rPr>
              <a:t>have </a:t>
            </a:r>
            <a:r>
              <a:rPr lang="en-US" sz="3200" spc="-100" dirty="0">
                <a:solidFill>
                  <a:schemeClr val="tx2">
                    <a:alpha val="99000"/>
                  </a:schemeClr>
                </a:solidFill>
              </a:rPr>
              <a:t>100MB of root disk space </a:t>
            </a:r>
          </a:p>
          <a:p>
            <a:pPr marL="0" indent="0">
              <a:spcBef>
                <a:spcPts val="0"/>
              </a:spcBef>
              <a:spcAft>
                <a:spcPts val="600"/>
              </a:spcAft>
              <a:buNone/>
            </a:pPr>
            <a:r>
              <a:rPr lang="en-US" sz="3200" spc="-100" dirty="0">
                <a:solidFill>
                  <a:schemeClr val="accent2">
                    <a:alpha val="99000"/>
                  </a:schemeClr>
                </a:solidFill>
              </a:rPr>
              <a:t>Problems arise</a:t>
            </a:r>
          </a:p>
          <a:p>
            <a:pPr marL="1255713" lvl="2" indent="0">
              <a:spcBef>
                <a:spcPts val="0"/>
              </a:spcBef>
              <a:spcAft>
                <a:spcPts val="300"/>
              </a:spcAft>
              <a:buNone/>
            </a:pPr>
            <a:r>
              <a:rPr lang="en-US" sz="2800" spc="-51" dirty="0">
                <a:solidFill>
                  <a:schemeClr val="accent2">
                    <a:alpha val="99000"/>
                  </a:schemeClr>
                </a:solidFill>
                <a:latin typeface="Segoe UI Light" pitchFamily="34" charset="0"/>
              </a:rPr>
              <a:t>Uploading  large files (~100MB)</a:t>
            </a:r>
          </a:p>
          <a:p>
            <a:pPr marL="1255713" lvl="2" indent="0">
              <a:spcBef>
                <a:spcPts val="600"/>
              </a:spcBef>
              <a:spcAft>
                <a:spcPts val="300"/>
              </a:spcAft>
              <a:buNone/>
            </a:pPr>
            <a:r>
              <a:rPr lang="en-US" sz="2800" spc="-51" dirty="0">
                <a:solidFill>
                  <a:schemeClr val="accent2">
                    <a:alpha val="99000"/>
                  </a:schemeClr>
                </a:solidFill>
                <a:latin typeface="Segoe UI Light" pitchFamily="34" charset="0"/>
              </a:rPr>
              <a:t>Multiple users uploading </a:t>
            </a:r>
            <a:r>
              <a:rPr lang="en-US" sz="2800" spc="-51" dirty="0" smtClean="0">
                <a:solidFill>
                  <a:schemeClr val="accent2">
                    <a:alpha val="99000"/>
                  </a:schemeClr>
                </a:solidFill>
                <a:latin typeface="Segoe UI Light" pitchFamily="34" charset="0"/>
              </a:rPr>
              <a:t>concurrently</a:t>
            </a:r>
          </a:p>
          <a:p>
            <a:pPr marL="1255713" lvl="2" indent="0">
              <a:spcBef>
                <a:spcPts val="600"/>
              </a:spcBef>
              <a:spcAft>
                <a:spcPts val="300"/>
              </a:spcAft>
              <a:buNone/>
            </a:pPr>
            <a:r>
              <a:rPr lang="en-US" sz="2800" spc="-51" dirty="0" smtClean="0">
                <a:solidFill>
                  <a:schemeClr val="accent2">
                    <a:alpha val="99000"/>
                  </a:schemeClr>
                </a:solidFill>
                <a:latin typeface="Segoe UI Light" pitchFamily="34" charset="0"/>
              </a:rPr>
              <a:t>10 </a:t>
            </a:r>
            <a:r>
              <a:rPr lang="en-US" sz="2800" spc="-51" dirty="0">
                <a:solidFill>
                  <a:schemeClr val="accent2">
                    <a:alpha val="99000"/>
                  </a:schemeClr>
                </a:solidFill>
                <a:latin typeface="Segoe UI Light" pitchFamily="34" charset="0"/>
              </a:rPr>
              <a:t>users uploading 10MB files</a:t>
            </a:r>
          </a:p>
        </p:txBody>
      </p:sp>
      <p:sp>
        <p:nvSpPr>
          <p:cNvPr id="4" name="Freeform 11"/>
          <p:cNvSpPr>
            <a:spLocks noEditPoints="1"/>
          </p:cNvSpPr>
          <p:nvPr/>
        </p:nvSpPr>
        <p:spPr bwMode="black">
          <a:xfrm>
            <a:off x="8438756" y="396681"/>
            <a:ext cx="3251200" cy="3250359"/>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251657147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939889" y="-15286"/>
            <a:ext cx="4248935" cy="6873286"/>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File </a:t>
            </a:r>
            <a:r>
              <a:rPr lang="en-US" dirty="0"/>
              <a:t>Upload Solutions</a:t>
            </a:r>
          </a:p>
        </p:txBody>
      </p:sp>
      <p:sp>
        <p:nvSpPr>
          <p:cNvPr id="3" name="Content Placeholder 2"/>
          <p:cNvSpPr>
            <a:spLocks noGrp="1"/>
          </p:cNvSpPr>
          <p:nvPr>
            <p:ph type="body" sz="quarter" idx="10"/>
          </p:nvPr>
        </p:nvSpPr>
        <p:spPr>
          <a:xfrm>
            <a:off x="519112" y="1447799"/>
            <a:ext cx="7420777" cy="4927503"/>
          </a:xfrm>
        </p:spPr>
        <p:txBody>
          <a:bodyPr/>
          <a:lstStyle/>
          <a:p>
            <a:pPr marL="0" indent="0">
              <a:spcBef>
                <a:spcPts val="0"/>
              </a:spcBef>
              <a:spcAft>
                <a:spcPts val="900"/>
              </a:spcAft>
              <a:buNone/>
            </a:pPr>
            <a:r>
              <a:rPr lang="en-US" sz="3600" spc="-100" dirty="0">
                <a:solidFill>
                  <a:schemeClr val="accent2">
                    <a:alpha val="99000"/>
                  </a:schemeClr>
                </a:solidFill>
              </a:rPr>
              <a:t>Upload direct to Blob </a:t>
            </a:r>
            <a:r>
              <a:rPr lang="en-US" sz="3600" spc="-100" dirty="0" smtClean="0">
                <a:solidFill>
                  <a:schemeClr val="accent2">
                    <a:alpha val="99000"/>
                  </a:schemeClr>
                </a:solidFill>
              </a:rPr>
              <a:t/>
            </a:r>
            <a:br>
              <a:rPr lang="en-US" sz="3600" spc="-100" dirty="0" smtClean="0">
                <a:solidFill>
                  <a:schemeClr val="accent2">
                    <a:alpha val="99000"/>
                  </a:schemeClr>
                </a:solidFill>
              </a:rPr>
            </a:br>
            <a:r>
              <a:rPr lang="en-US" sz="3600" spc="-100" dirty="0" smtClean="0">
                <a:solidFill>
                  <a:schemeClr val="accent2">
                    <a:alpha val="99000"/>
                  </a:schemeClr>
                </a:solidFill>
              </a:rPr>
              <a:t>storage </a:t>
            </a:r>
            <a:r>
              <a:rPr lang="en-US" sz="3600" spc="-100" dirty="0">
                <a:solidFill>
                  <a:schemeClr val="accent2">
                    <a:alpha val="99000"/>
                  </a:schemeClr>
                </a:solidFill>
              </a:rPr>
              <a:t>using Silverlight</a:t>
            </a:r>
          </a:p>
          <a:p>
            <a:pPr marL="1255713" lvl="2" indent="0">
              <a:spcBef>
                <a:spcPts val="0"/>
              </a:spcBef>
              <a:buNone/>
            </a:pPr>
            <a:r>
              <a:rPr lang="en-US" sz="3200" spc="-51" dirty="0">
                <a:solidFill>
                  <a:schemeClr val="accent2">
                    <a:alpha val="99000"/>
                  </a:schemeClr>
                </a:solidFill>
                <a:latin typeface="Segoe UI Light" pitchFamily="34" charset="0"/>
              </a:rPr>
              <a:t>Provide a Shared Access </a:t>
            </a:r>
            <a:r>
              <a:rPr lang="en-US" sz="3200" spc="-51" dirty="0" smtClean="0">
                <a:solidFill>
                  <a:schemeClr val="accent2">
                    <a:alpha val="99000"/>
                  </a:schemeClr>
                </a:solidFill>
                <a:latin typeface="Segoe UI Light" pitchFamily="34" charset="0"/>
              </a:rPr>
              <a:t/>
            </a:r>
            <a:br>
              <a:rPr lang="en-US" sz="3200" spc="-51" dirty="0" smtClean="0">
                <a:solidFill>
                  <a:schemeClr val="accent2">
                    <a:alpha val="99000"/>
                  </a:schemeClr>
                </a:solidFill>
                <a:latin typeface="Segoe UI Light" pitchFamily="34" charset="0"/>
              </a:rPr>
            </a:br>
            <a:r>
              <a:rPr lang="en-US" sz="3200" spc="-51" dirty="0" smtClean="0">
                <a:solidFill>
                  <a:schemeClr val="accent2">
                    <a:alpha val="99000"/>
                  </a:schemeClr>
                </a:solidFill>
                <a:latin typeface="Segoe UI Light" pitchFamily="34" charset="0"/>
              </a:rPr>
              <a:t>Signature </a:t>
            </a:r>
            <a:r>
              <a:rPr lang="en-US" sz="3200" spc="-51" dirty="0">
                <a:solidFill>
                  <a:schemeClr val="accent2">
                    <a:alpha val="99000"/>
                  </a:schemeClr>
                </a:solidFill>
                <a:latin typeface="Segoe UI Light" pitchFamily="34" charset="0"/>
              </a:rPr>
              <a:t>to Silverlight control</a:t>
            </a:r>
          </a:p>
          <a:p>
            <a:pPr marL="1255713" lvl="2" indent="0">
              <a:spcBef>
                <a:spcPts val="600"/>
              </a:spcBef>
              <a:buNone/>
            </a:pPr>
            <a:r>
              <a:rPr lang="en-US" sz="3200" spc="-51" dirty="0">
                <a:solidFill>
                  <a:schemeClr val="accent2">
                    <a:alpha val="99000"/>
                  </a:schemeClr>
                </a:solidFill>
                <a:latin typeface="Segoe UI Light" pitchFamily="34" charset="0"/>
              </a:rPr>
              <a:t>Upload blocks direct to </a:t>
            </a:r>
            <a:r>
              <a:rPr lang="en-US" sz="3200" spc="-51" dirty="0" smtClean="0">
                <a:solidFill>
                  <a:schemeClr val="accent2">
                    <a:alpha val="99000"/>
                  </a:schemeClr>
                </a:solidFill>
                <a:latin typeface="Segoe UI Light" pitchFamily="34" charset="0"/>
              </a:rPr>
              <a:t/>
            </a:r>
            <a:br>
              <a:rPr lang="en-US" sz="3200" spc="-51" dirty="0" smtClean="0">
                <a:solidFill>
                  <a:schemeClr val="accent2">
                    <a:alpha val="99000"/>
                  </a:schemeClr>
                </a:solidFill>
                <a:latin typeface="Segoe UI Light" pitchFamily="34" charset="0"/>
              </a:rPr>
            </a:br>
            <a:r>
              <a:rPr lang="en-US" sz="3200" spc="-51" dirty="0" smtClean="0">
                <a:solidFill>
                  <a:schemeClr val="accent2">
                    <a:alpha val="99000"/>
                  </a:schemeClr>
                </a:solidFill>
                <a:latin typeface="Segoe UI Light" pitchFamily="34" charset="0"/>
              </a:rPr>
              <a:t>storage </a:t>
            </a:r>
            <a:r>
              <a:rPr lang="en-US" sz="3200" u="sng" spc="-51" dirty="0" smtClean="0">
                <a:solidFill>
                  <a:schemeClr val="accent2">
                    <a:alpha val="99000"/>
                  </a:schemeClr>
                </a:solidFill>
                <a:latin typeface="Segoe UI Light" pitchFamily="34" charset="0"/>
              </a:rPr>
              <a:t>http</a:t>
            </a:r>
            <a:r>
              <a:rPr lang="en-US" sz="3200" u="sng" spc="-51" dirty="0">
                <a:solidFill>
                  <a:schemeClr val="accent2">
                    <a:alpha val="99000"/>
                  </a:schemeClr>
                </a:solidFill>
                <a:latin typeface="Segoe UI Light" pitchFamily="34" charset="0"/>
              </a:rPr>
              <a:t>://bit.ly/sl-blob </a:t>
            </a:r>
            <a:endParaRPr lang="en-US" sz="3200" u="sng" spc="-51" dirty="0" smtClean="0">
              <a:solidFill>
                <a:schemeClr val="accent2">
                  <a:alpha val="99000"/>
                </a:schemeClr>
              </a:solidFill>
              <a:latin typeface="Segoe UI Light" pitchFamily="34" charset="0"/>
            </a:endParaRPr>
          </a:p>
          <a:p>
            <a:pPr marL="0" lvl="1" indent="0">
              <a:spcBef>
                <a:spcPts val="600"/>
              </a:spcBef>
              <a:buNone/>
            </a:pPr>
            <a:endParaRPr lang="en-US" spc="-51" dirty="0">
              <a:latin typeface="Segoe UI Light" pitchFamily="34" charset="0"/>
            </a:endParaRPr>
          </a:p>
          <a:p>
            <a:pPr marL="0" indent="0">
              <a:spcBef>
                <a:spcPts val="0"/>
              </a:spcBef>
              <a:spcAft>
                <a:spcPts val="900"/>
              </a:spcAft>
              <a:buNone/>
            </a:pPr>
            <a:r>
              <a:rPr lang="en-US" sz="3600" spc="-100" dirty="0">
                <a:solidFill>
                  <a:schemeClr val="tx2">
                    <a:alpha val="99000"/>
                  </a:schemeClr>
                </a:solidFill>
              </a:rPr>
              <a:t>Use 3rd Party Control</a:t>
            </a:r>
          </a:p>
          <a:p>
            <a:pPr marL="0" indent="0">
              <a:spcBef>
                <a:spcPts val="0"/>
              </a:spcBef>
              <a:spcAft>
                <a:spcPts val="900"/>
              </a:spcAft>
              <a:buNone/>
            </a:pPr>
            <a:r>
              <a:rPr lang="en-US" sz="3600" spc="-100" dirty="0">
                <a:solidFill>
                  <a:schemeClr val="accent2">
                    <a:alpha val="99000"/>
                  </a:schemeClr>
                </a:solidFill>
              </a:rPr>
              <a:t>Implement a custom </a:t>
            </a:r>
            <a:r>
              <a:rPr lang="en-US" sz="3600" spc="-100" dirty="0" err="1">
                <a:solidFill>
                  <a:schemeClr val="accent2">
                    <a:alpha val="99000"/>
                  </a:schemeClr>
                </a:solidFill>
              </a:rPr>
              <a:t>IHttpHandler</a:t>
            </a:r>
            <a:r>
              <a:rPr lang="en-US" sz="3600" spc="-100" dirty="0">
                <a:solidFill>
                  <a:schemeClr val="accent2">
                    <a:alpha val="99000"/>
                  </a:schemeClr>
                </a:solidFill>
              </a:rPr>
              <a:t> </a:t>
            </a:r>
            <a:r>
              <a:rPr lang="en-US" sz="3600" spc="-100" dirty="0" smtClean="0">
                <a:solidFill>
                  <a:schemeClr val="accent2">
                    <a:alpha val="99000"/>
                  </a:schemeClr>
                </a:solidFill>
              </a:rPr>
              <a:t/>
            </a:r>
            <a:br>
              <a:rPr lang="en-US" sz="3600" spc="-100" dirty="0" smtClean="0">
                <a:solidFill>
                  <a:schemeClr val="accent2">
                    <a:alpha val="99000"/>
                  </a:schemeClr>
                </a:solidFill>
              </a:rPr>
            </a:br>
            <a:r>
              <a:rPr lang="en-US" sz="3600" spc="-100" dirty="0" smtClean="0">
                <a:solidFill>
                  <a:schemeClr val="accent2">
                    <a:alpha val="99000"/>
                  </a:schemeClr>
                </a:solidFill>
              </a:rPr>
              <a:t>to </a:t>
            </a:r>
            <a:r>
              <a:rPr lang="en-US" sz="3600" spc="-100" dirty="0">
                <a:solidFill>
                  <a:schemeClr val="accent2">
                    <a:alpha val="99000"/>
                  </a:schemeClr>
                </a:solidFill>
              </a:rPr>
              <a:t>receive file and buffer to disk</a:t>
            </a:r>
          </a:p>
        </p:txBody>
      </p:sp>
      <p:sp>
        <p:nvSpPr>
          <p:cNvPr id="4" name="Freeform 20"/>
          <p:cNvSpPr>
            <a:spLocks noEditPoints="1"/>
          </p:cNvSpPr>
          <p:nvPr/>
        </p:nvSpPr>
        <p:spPr bwMode="black">
          <a:xfrm>
            <a:off x="8492770" y="552205"/>
            <a:ext cx="3143171" cy="272514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4283980751"/>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Rounded Rectangle 54"/>
          <p:cNvSpPr/>
          <p:nvPr/>
        </p:nvSpPr>
        <p:spPr bwMode="auto">
          <a:xfrm>
            <a:off x="517525" y="1158596"/>
            <a:ext cx="3645604" cy="3648456"/>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p:txBody>
          <a:bodyPr/>
          <a:lstStyle/>
          <a:p>
            <a:r>
              <a:rPr lang="en-US" smtClean="0"/>
              <a:t>Takeaways</a:t>
            </a:r>
            <a:endParaRPr lang="en-US" dirty="0"/>
          </a:p>
        </p:txBody>
      </p:sp>
      <p:sp>
        <p:nvSpPr>
          <p:cNvPr id="7" name="Rectangle 6"/>
          <p:cNvSpPr/>
          <p:nvPr/>
        </p:nvSpPr>
        <p:spPr>
          <a:xfrm>
            <a:off x="703270" y="3697882"/>
            <a:ext cx="3284875" cy="954107"/>
          </a:xfrm>
          <a:prstGeom prst="rect">
            <a:avLst/>
          </a:prstGeom>
        </p:spPr>
        <p:txBody>
          <a:bodyPr wrap="square">
            <a:spAutoFit/>
          </a:bodyPr>
          <a:lstStyle/>
          <a:p>
            <a:pPr defTabSz="914361">
              <a:defRPr/>
            </a:pPr>
            <a:r>
              <a:rPr lang="en-US" sz="2800" kern="0" dirty="0">
                <a:gradFill>
                  <a:gsLst>
                    <a:gs pos="0">
                      <a:srgbClr val="FFFFFF"/>
                    </a:gs>
                    <a:gs pos="100000">
                      <a:srgbClr val="FFFFFF"/>
                    </a:gs>
                  </a:gsLst>
                  <a:lin ang="5400000" scaled="0"/>
                </a:gradFill>
              </a:rPr>
              <a:t>ASP.NET In Windows Azure </a:t>
            </a:r>
          </a:p>
        </p:txBody>
      </p:sp>
      <p:sp>
        <p:nvSpPr>
          <p:cNvPr id="10" name="Rounded Rectangle 9"/>
          <p:cNvSpPr/>
          <p:nvPr/>
        </p:nvSpPr>
        <p:spPr bwMode="auto">
          <a:xfrm>
            <a:off x="4273992" y="1148859"/>
            <a:ext cx="3645604" cy="3648456"/>
          </a:xfrm>
          <a:prstGeom prst="roundRect">
            <a:avLst>
              <a:gd name="adj" fmla="val 0"/>
            </a:avLst>
          </a:prstGeom>
          <a:solidFill>
            <a:schemeClr val="accent6"/>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1" name="TextBox 10"/>
          <p:cNvSpPr txBox="1"/>
          <p:nvPr/>
        </p:nvSpPr>
        <p:spPr>
          <a:xfrm>
            <a:off x="4394119" y="3697882"/>
            <a:ext cx="3368278" cy="954107"/>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dirty="0"/>
              <a:t>Advanced Techniques</a:t>
            </a:r>
          </a:p>
        </p:txBody>
      </p:sp>
      <p:sp>
        <p:nvSpPr>
          <p:cNvPr id="14" name="Rounded Rectangle 13"/>
          <p:cNvSpPr/>
          <p:nvPr/>
        </p:nvSpPr>
        <p:spPr bwMode="auto">
          <a:xfrm>
            <a:off x="8030459" y="1148859"/>
            <a:ext cx="3645604" cy="3648456"/>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5" name="TextBox 14"/>
          <p:cNvSpPr txBox="1"/>
          <p:nvPr/>
        </p:nvSpPr>
        <p:spPr>
          <a:xfrm>
            <a:off x="8294748" y="3697882"/>
            <a:ext cx="3048000" cy="523220"/>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dirty="0"/>
              <a:t>Challenges</a:t>
            </a:r>
          </a:p>
        </p:txBody>
      </p:sp>
      <p:sp>
        <p:nvSpPr>
          <p:cNvPr id="20" name="Freeform 83"/>
          <p:cNvSpPr>
            <a:spLocks noEditPoints="1"/>
          </p:cNvSpPr>
          <p:nvPr/>
        </p:nvSpPr>
        <p:spPr bwMode="black">
          <a:xfrm>
            <a:off x="5110475" y="1544834"/>
            <a:ext cx="1967875" cy="2077341"/>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21" name="Group 20"/>
          <p:cNvGrpSpPr/>
          <p:nvPr/>
        </p:nvGrpSpPr>
        <p:grpSpPr bwMode="black">
          <a:xfrm>
            <a:off x="8803975" y="1524151"/>
            <a:ext cx="2098572" cy="2098024"/>
            <a:chOff x="446088" y="3778250"/>
            <a:chExt cx="920750" cy="920750"/>
          </a:xfrm>
          <a:solidFill>
            <a:srgbClr val="FFFFFF"/>
          </a:solidFill>
        </p:grpSpPr>
        <p:sp>
          <p:nvSpPr>
            <p:cNvPr id="22" name="Freeform 29"/>
            <p:cNvSpPr>
              <a:spLocks noEditPoints="1"/>
            </p:cNvSpPr>
            <p:nvPr/>
          </p:nvSpPr>
          <p:spPr bwMode="black">
            <a:xfrm>
              <a:off x="446088" y="3778250"/>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89 h 518"/>
                <a:gd name="T20" fmla="*/ 289 w 518"/>
                <a:gd name="T21" fmla="*/ 482 h 518"/>
                <a:gd name="T22" fmla="*/ 228 w 518"/>
                <a:gd name="T23" fmla="*/ 482 h 518"/>
                <a:gd name="T24" fmla="*/ 36 w 518"/>
                <a:gd name="T25" fmla="*/ 289 h 518"/>
                <a:gd name="T26" fmla="*/ 36 w 518"/>
                <a:gd name="T27" fmla="*/ 228 h 518"/>
                <a:gd name="T28" fmla="*/ 228 w 518"/>
                <a:gd name="T29" fmla="*/ 36 h 518"/>
                <a:gd name="T30" fmla="*/ 290 w 518"/>
                <a:gd name="T31" fmla="*/ 36 h 518"/>
                <a:gd name="T32" fmla="*/ 482 w 518"/>
                <a:gd name="T33" fmla="*/ 228 h 518"/>
                <a:gd name="T34" fmla="*/ 482 w 518"/>
                <a:gd name="T35" fmla="*/ 289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89"/>
                  </a:moveTo>
                  <a:cubicBezTo>
                    <a:pt x="289" y="482"/>
                    <a:pt x="289" y="482"/>
                    <a:pt x="289" y="482"/>
                  </a:cubicBezTo>
                  <a:cubicBezTo>
                    <a:pt x="273" y="499"/>
                    <a:pt x="245" y="499"/>
                    <a:pt x="228" y="482"/>
                  </a:cubicBezTo>
                  <a:cubicBezTo>
                    <a:pt x="36" y="289"/>
                    <a:pt x="36" y="289"/>
                    <a:pt x="36" y="289"/>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8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23" name="Freeform 30"/>
            <p:cNvSpPr>
              <a:spLocks noEditPoints="1"/>
            </p:cNvSpPr>
            <p:nvPr/>
          </p:nvSpPr>
          <p:spPr bwMode="black">
            <a:xfrm>
              <a:off x="514350" y="3844925"/>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79 w 442"/>
                <a:gd name="T19" fmla="*/ 255 h 442"/>
                <a:gd name="T20" fmla="*/ 207 w 442"/>
                <a:gd name="T21" fmla="*/ 277 h 442"/>
                <a:gd name="T22" fmla="*/ 184 w 442"/>
                <a:gd name="T23" fmla="*/ 294 h 442"/>
                <a:gd name="T24" fmla="*/ 199 w 442"/>
                <a:gd name="T25" fmla="*/ 311 h 442"/>
                <a:gd name="T26" fmla="*/ 221 w 442"/>
                <a:gd name="T27" fmla="*/ 325 h 442"/>
                <a:gd name="T28" fmla="*/ 241 w 442"/>
                <a:gd name="T29" fmla="*/ 367 h 442"/>
                <a:gd name="T30" fmla="*/ 241 w 442"/>
                <a:gd name="T31" fmla="*/ 371 h 442"/>
                <a:gd name="T32" fmla="*/ 241 w 442"/>
                <a:gd name="T33" fmla="*/ 381 h 442"/>
                <a:gd name="T34" fmla="*/ 199 w 442"/>
                <a:gd name="T35" fmla="*/ 381 h 442"/>
                <a:gd name="T36" fmla="*/ 199 w 442"/>
                <a:gd name="T37" fmla="*/ 369 h 442"/>
                <a:gd name="T38" fmla="*/ 199 w 442"/>
                <a:gd name="T39" fmla="*/ 367 h 442"/>
                <a:gd name="T40" fmla="*/ 200 w 442"/>
                <a:gd name="T41" fmla="*/ 367 h 442"/>
                <a:gd name="T42" fmla="*/ 194 w 442"/>
                <a:gd name="T43" fmla="*/ 358 h 442"/>
                <a:gd name="T44" fmla="*/ 184 w 442"/>
                <a:gd name="T45" fmla="*/ 351 h 442"/>
                <a:gd name="T46" fmla="*/ 156 w 442"/>
                <a:gd name="T47" fmla="*/ 333 h 442"/>
                <a:gd name="T48" fmla="*/ 140 w 442"/>
                <a:gd name="T49" fmla="*/ 296 h 442"/>
                <a:gd name="T50" fmla="*/ 140 w 442"/>
                <a:gd name="T51" fmla="*/ 292 h 442"/>
                <a:gd name="T52" fmla="*/ 156 w 442"/>
                <a:gd name="T53" fmla="*/ 258 h 442"/>
                <a:gd name="T54" fmla="*/ 186 w 442"/>
                <a:gd name="T55" fmla="*/ 242 h 442"/>
                <a:gd name="T56" fmla="*/ 188 w 442"/>
                <a:gd name="T57" fmla="*/ 241 h 442"/>
                <a:gd name="T58" fmla="*/ 231 w 442"/>
                <a:gd name="T59" fmla="*/ 233 h 442"/>
                <a:gd name="T60" fmla="*/ 249 w 442"/>
                <a:gd name="T61" fmla="*/ 221 h 442"/>
                <a:gd name="T62" fmla="*/ 218 w 442"/>
                <a:gd name="T63" fmla="*/ 194 h 442"/>
                <a:gd name="T64" fmla="*/ 198 w 442"/>
                <a:gd name="T65" fmla="*/ 152 h 442"/>
                <a:gd name="T66" fmla="*/ 199 w 442"/>
                <a:gd name="T67" fmla="*/ 145 h 442"/>
                <a:gd name="T68" fmla="*/ 160 w 442"/>
                <a:gd name="T69" fmla="*/ 145 h 442"/>
                <a:gd name="T70" fmla="*/ 160 w 442"/>
                <a:gd name="T71" fmla="*/ 145 h 442"/>
                <a:gd name="T72" fmla="*/ 152 w 442"/>
                <a:gd name="T73" fmla="*/ 138 h 442"/>
                <a:gd name="T74" fmla="*/ 153 w 442"/>
                <a:gd name="T75" fmla="*/ 134 h 442"/>
                <a:gd name="T76" fmla="*/ 221 w 442"/>
                <a:gd name="T77" fmla="*/ 42 h 442"/>
                <a:gd name="T78" fmla="*/ 292 w 442"/>
                <a:gd name="T79" fmla="*/ 133 h 442"/>
                <a:gd name="T80" fmla="*/ 292 w 442"/>
                <a:gd name="T81" fmla="*/ 133 h 442"/>
                <a:gd name="T82" fmla="*/ 294 w 442"/>
                <a:gd name="T83" fmla="*/ 138 h 442"/>
                <a:gd name="T84" fmla="*/ 286 w 442"/>
                <a:gd name="T85" fmla="*/ 145 h 442"/>
                <a:gd name="T86" fmla="*/ 286 w 442"/>
                <a:gd name="T87" fmla="*/ 145 h 442"/>
                <a:gd name="T88" fmla="*/ 241 w 442"/>
                <a:gd name="T89" fmla="*/ 145 h 442"/>
                <a:gd name="T90" fmla="*/ 240 w 442"/>
                <a:gd name="T91" fmla="*/ 152 h 442"/>
                <a:gd name="T92" fmla="*/ 243 w 442"/>
                <a:gd name="T93" fmla="*/ 160 h 442"/>
                <a:gd name="T94" fmla="*/ 248 w 442"/>
                <a:gd name="T95" fmla="*/ 163 h 442"/>
                <a:gd name="T96" fmla="*/ 249 w 442"/>
                <a:gd name="T97" fmla="*/ 163 h 442"/>
                <a:gd name="T98" fmla="*/ 251 w 442"/>
                <a:gd name="T99" fmla="*/ 164 h 442"/>
                <a:gd name="T100" fmla="*/ 278 w 442"/>
                <a:gd name="T101" fmla="*/ 179 h 442"/>
                <a:gd name="T102" fmla="*/ 295 w 442"/>
                <a:gd name="T103" fmla="*/ 211 h 442"/>
                <a:gd name="T104" fmla="*/ 296 w 442"/>
                <a:gd name="T105" fmla="*/ 220 h 442"/>
                <a:gd name="T106" fmla="*/ 279 w 442"/>
                <a:gd name="T107" fmla="*/ 25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79" y="255"/>
                  </a:moveTo>
                  <a:cubicBezTo>
                    <a:pt x="257" y="276"/>
                    <a:pt x="207" y="277"/>
                    <a:pt x="207" y="277"/>
                  </a:cubicBezTo>
                  <a:cubicBezTo>
                    <a:pt x="207" y="277"/>
                    <a:pt x="185" y="277"/>
                    <a:pt x="184" y="294"/>
                  </a:cubicBezTo>
                  <a:cubicBezTo>
                    <a:pt x="183" y="303"/>
                    <a:pt x="193" y="308"/>
                    <a:pt x="199" y="311"/>
                  </a:cubicBezTo>
                  <a:cubicBezTo>
                    <a:pt x="199" y="311"/>
                    <a:pt x="212" y="317"/>
                    <a:pt x="221" y="325"/>
                  </a:cubicBezTo>
                  <a:cubicBezTo>
                    <a:pt x="229" y="333"/>
                    <a:pt x="241" y="346"/>
                    <a:pt x="241" y="367"/>
                  </a:cubicBezTo>
                  <a:cubicBezTo>
                    <a:pt x="241" y="368"/>
                    <a:pt x="241" y="370"/>
                    <a:pt x="241" y="371"/>
                  </a:cubicBezTo>
                  <a:cubicBezTo>
                    <a:pt x="241" y="381"/>
                    <a:pt x="241" y="381"/>
                    <a:pt x="241" y="381"/>
                  </a:cubicBezTo>
                  <a:cubicBezTo>
                    <a:pt x="199" y="381"/>
                    <a:pt x="199" y="381"/>
                    <a:pt x="199" y="381"/>
                  </a:cubicBezTo>
                  <a:cubicBezTo>
                    <a:pt x="199" y="369"/>
                    <a:pt x="199" y="369"/>
                    <a:pt x="199" y="369"/>
                  </a:cubicBezTo>
                  <a:cubicBezTo>
                    <a:pt x="199" y="367"/>
                    <a:pt x="199" y="367"/>
                    <a:pt x="199" y="367"/>
                  </a:cubicBezTo>
                  <a:cubicBezTo>
                    <a:pt x="199" y="367"/>
                    <a:pt x="200" y="367"/>
                    <a:pt x="200" y="367"/>
                  </a:cubicBezTo>
                  <a:cubicBezTo>
                    <a:pt x="200" y="366"/>
                    <a:pt x="198" y="362"/>
                    <a:pt x="194" y="358"/>
                  </a:cubicBezTo>
                  <a:cubicBezTo>
                    <a:pt x="190" y="354"/>
                    <a:pt x="186" y="352"/>
                    <a:pt x="184" y="351"/>
                  </a:cubicBezTo>
                  <a:cubicBezTo>
                    <a:pt x="174" y="347"/>
                    <a:pt x="165" y="341"/>
                    <a:pt x="156" y="333"/>
                  </a:cubicBezTo>
                  <a:cubicBezTo>
                    <a:pt x="147" y="324"/>
                    <a:pt x="140" y="311"/>
                    <a:pt x="140" y="296"/>
                  </a:cubicBezTo>
                  <a:cubicBezTo>
                    <a:pt x="140" y="294"/>
                    <a:pt x="140" y="293"/>
                    <a:pt x="140" y="292"/>
                  </a:cubicBezTo>
                  <a:cubicBezTo>
                    <a:pt x="141" y="279"/>
                    <a:pt x="147" y="266"/>
                    <a:pt x="156" y="258"/>
                  </a:cubicBezTo>
                  <a:cubicBezTo>
                    <a:pt x="165" y="250"/>
                    <a:pt x="176" y="245"/>
                    <a:pt x="186" y="242"/>
                  </a:cubicBezTo>
                  <a:cubicBezTo>
                    <a:pt x="188" y="241"/>
                    <a:pt x="188" y="241"/>
                    <a:pt x="188" y="241"/>
                  </a:cubicBezTo>
                  <a:cubicBezTo>
                    <a:pt x="231" y="233"/>
                    <a:pt x="231" y="233"/>
                    <a:pt x="231" y="233"/>
                  </a:cubicBezTo>
                  <a:cubicBezTo>
                    <a:pt x="231" y="233"/>
                    <a:pt x="245" y="231"/>
                    <a:pt x="249" y="221"/>
                  </a:cubicBezTo>
                  <a:cubicBezTo>
                    <a:pt x="254" y="206"/>
                    <a:pt x="225" y="200"/>
                    <a:pt x="218" y="194"/>
                  </a:cubicBezTo>
                  <a:cubicBezTo>
                    <a:pt x="208" y="187"/>
                    <a:pt x="198" y="171"/>
                    <a:pt x="198" y="152"/>
                  </a:cubicBezTo>
                  <a:cubicBezTo>
                    <a:pt x="198" y="150"/>
                    <a:pt x="198" y="147"/>
                    <a:pt x="199" y="145"/>
                  </a:cubicBezTo>
                  <a:cubicBezTo>
                    <a:pt x="160" y="145"/>
                    <a:pt x="160" y="145"/>
                    <a:pt x="160" y="145"/>
                  </a:cubicBezTo>
                  <a:cubicBezTo>
                    <a:pt x="160" y="145"/>
                    <a:pt x="160" y="145"/>
                    <a:pt x="160" y="145"/>
                  </a:cubicBezTo>
                  <a:cubicBezTo>
                    <a:pt x="156" y="145"/>
                    <a:pt x="152" y="142"/>
                    <a:pt x="152" y="138"/>
                  </a:cubicBezTo>
                  <a:cubicBezTo>
                    <a:pt x="152" y="136"/>
                    <a:pt x="153" y="135"/>
                    <a:pt x="153" y="134"/>
                  </a:cubicBezTo>
                  <a:cubicBezTo>
                    <a:pt x="221" y="42"/>
                    <a:pt x="221" y="42"/>
                    <a:pt x="221" y="42"/>
                  </a:cubicBezTo>
                  <a:cubicBezTo>
                    <a:pt x="292" y="133"/>
                    <a:pt x="292" y="133"/>
                    <a:pt x="292" y="133"/>
                  </a:cubicBezTo>
                  <a:cubicBezTo>
                    <a:pt x="292" y="133"/>
                    <a:pt x="292" y="133"/>
                    <a:pt x="292" y="133"/>
                  </a:cubicBezTo>
                  <a:cubicBezTo>
                    <a:pt x="293" y="134"/>
                    <a:pt x="294" y="136"/>
                    <a:pt x="294" y="138"/>
                  </a:cubicBezTo>
                  <a:cubicBezTo>
                    <a:pt x="294" y="142"/>
                    <a:pt x="290" y="145"/>
                    <a:pt x="286" y="145"/>
                  </a:cubicBezTo>
                  <a:cubicBezTo>
                    <a:pt x="286" y="145"/>
                    <a:pt x="286" y="145"/>
                    <a:pt x="286" y="145"/>
                  </a:cubicBezTo>
                  <a:cubicBezTo>
                    <a:pt x="241" y="145"/>
                    <a:pt x="241" y="145"/>
                    <a:pt x="241" y="145"/>
                  </a:cubicBezTo>
                  <a:cubicBezTo>
                    <a:pt x="240" y="148"/>
                    <a:pt x="240" y="150"/>
                    <a:pt x="240" y="152"/>
                  </a:cubicBezTo>
                  <a:cubicBezTo>
                    <a:pt x="240" y="158"/>
                    <a:pt x="242" y="159"/>
                    <a:pt x="243" y="160"/>
                  </a:cubicBezTo>
                  <a:cubicBezTo>
                    <a:pt x="245" y="162"/>
                    <a:pt x="247" y="163"/>
                    <a:pt x="248" y="163"/>
                  </a:cubicBezTo>
                  <a:cubicBezTo>
                    <a:pt x="249" y="163"/>
                    <a:pt x="249" y="163"/>
                    <a:pt x="249" y="163"/>
                  </a:cubicBezTo>
                  <a:cubicBezTo>
                    <a:pt x="251" y="164"/>
                    <a:pt x="251" y="164"/>
                    <a:pt x="251" y="164"/>
                  </a:cubicBezTo>
                  <a:cubicBezTo>
                    <a:pt x="260" y="168"/>
                    <a:pt x="269" y="171"/>
                    <a:pt x="278" y="179"/>
                  </a:cubicBezTo>
                  <a:cubicBezTo>
                    <a:pt x="286" y="187"/>
                    <a:pt x="293" y="198"/>
                    <a:pt x="295" y="211"/>
                  </a:cubicBezTo>
                  <a:cubicBezTo>
                    <a:pt x="296" y="214"/>
                    <a:pt x="296" y="217"/>
                    <a:pt x="296" y="220"/>
                  </a:cubicBezTo>
                  <a:cubicBezTo>
                    <a:pt x="296" y="236"/>
                    <a:pt x="288" y="247"/>
                    <a:pt x="279" y="25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24" name="Group 23"/>
          <p:cNvGrpSpPr/>
          <p:nvPr/>
        </p:nvGrpSpPr>
        <p:grpSpPr bwMode="black">
          <a:xfrm>
            <a:off x="1157403" y="1568159"/>
            <a:ext cx="2365847" cy="2054016"/>
            <a:chOff x="2462213" y="1598613"/>
            <a:chExt cx="4222750" cy="3667125"/>
          </a:xfrm>
        </p:grpSpPr>
        <p:sp>
          <p:nvSpPr>
            <p:cNvPr id="25" name="Rectangle 6"/>
            <p:cNvSpPr>
              <a:spLocks noChangeArrowheads="1"/>
            </p:cNvSpPr>
            <p:nvPr/>
          </p:nvSpPr>
          <p:spPr bwMode="black">
            <a:xfrm>
              <a:off x="5564188"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Rectangle 7"/>
            <p:cNvSpPr>
              <a:spLocks noChangeArrowheads="1"/>
            </p:cNvSpPr>
            <p:nvPr/>
          </p:nvSpPr>
          <p:spPr bwMode="black">
            <a:xfrm>
              <a:off x="5795963" y="3346451"/>
              <a:ext cx="112713"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Rectangle 8"/>
            <p:cNvSpPr>
              <a:spLocks noChangeArrowheads="1"/>
            </p:cNvSpPr>
            <p:nvPr/>
          </p:nvSpPr>
          <p:spPr bwMode="black">
            <a:xfrm>
              <a:off x="3092451"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Rectangle 9"/>
            <p:cNvSpPr>
              <a:spLocks noChangeArrowheads="1"/>
            </p:cNvSpPr>
            <p:nvPr/>
          </p:nvSpPr>
          <p:spPr bwMode="black">
            <a:xfrm>
              <a:off x="3324226" y="3346451"/>
              <a:ext cx="11747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4"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5"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6"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0"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23"/>
            <p:cNvSpPr>
              <a:spLocks noEditPoints="1"/>
            </p:cNvSpPr>
            <p:nvPr/>
          </p:nvSpPr>
          <p:spPr bwMode="black">
            <a:xfrm>
              <a:off x="5586413" y="1639888"/>
              <a:ext cx="385763"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3"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4"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7"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8"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Freeform 30"/>
            <p:cNvSpPr>
              <a:spLocks/>
            </p:cNvSpPr>
            <p:nvPr/>
          </p:nvSpPr>
          <p:spPr bwMode="black">
            <a:xfrm>
              <a:off x="3425826" y="4279901"/>
              <a:ext cx="442913"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0" name="Freeform 31"/>
            <p:cNvSpPr>
              <a:spLocks noEditPoints="1"/>
            </p:cNvSpPr>
            <p:nvPr/>
          </p:nvSpPr>
          <p:spPr bwMode="black">
            <a:xfrm>
              <a:off x="3414713" y="4456113"/>
              <a:ext cx="476250"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2" name="Content Placeholder 4"/>
          <p:cNvSpPr txBox="1">
            <a:spLocks/>
          </p:cNvSpPr>
          <p:nvPr/>
        </p:nvSpPr>
        <p:spPr>
          <a:xfrm>
            <a:off x="703270" y="4985868"/>
            <a:ext cx="3459859" cy="148348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1200"/>
              </a:spcAft>
              <a:buNone/>
            </a:pPr>
            <a:r>
              <a:rPr lang="en-US" sz="2400" spc="-51" dirty="0">
                <a:latin typeface="Segoe UI Light" pitchFamily="34" charset="0"/>
              </a:rPr>
              <a:t>Broad support for </a:t>
            </a:r>
            <a:r>
              <a:rPr lang="en-US" sz="2400" spc="-51" dirty="0" smtClean="0">
                <a:latin typeface="Segoe UI Light" pitchFamily="34" charset="0"/>
              </a:rPr>
              <a:t/>
            </a:r>
            <a:br>
              <a:rPr lang="en-US" sz="2400" spc="-51" dirty="0" smtClean="0">
                <a:latin typeface="Segoe UI Light" pitchFamily="34" charset="0"/>
              </a:rPr>
            </a:br>
            <a:r>
              <a:rPr lang="en-US" sz="2400" spc="-51" dirty="0" smtClean="0">
                <a:latin typeface="Segoe UI Light" pitchFamily="34" charset="0"/>
              </a:rPr>
              <a:t>ASP.NET </a:t>
            </a:r>
            <a:r>
              <a:rPr lang="en-US" sz="2400" spc="-51" dirty="0">
                <a:latin typeface="Segoe UI Light" pitchFamily="34" charset="0"/>
              </a:rPr>
              <a:t>Features</a:t>
            </a:r>
          </a:p>
          <a:p>
            <a:pPr marL="0" lvl="1" indent="0">
              <a:spcBef>
                <a:spcPts val="0"/>
              </a:spcBef>
              <a:spcAft>
                <a:spcPts val="1200"/>
              </a:spcAft>
              <a:buNone/>
            </a:pPr>
            <a:r>
              <a:rPr lang="en-US" sz="2400" spc="-51" dirty="0">
                <a:latin typeface="Segoe UI Light" pitchFamily="34" charset="0"/>
              </a:rPr>
              <a:t>Must understand and architect for scale out</a:t>
            </a:r>
          </a:p>
        </p:txBody>
      </p:sp>
      <p:sp>
        <p:nvSpPr>
          <p:cNvPr id="54" name="Content Placeholder 4"/>
          <p:cNvSpPr txBox="1">
            <a:spLocks/>
          </p:cNvSpPr>
          <p:nvPr/>
        </p:nvSpPr>
        <p:spPr>
          <a:xfrm>
            <a:off x="4394119" y="4985868"/>
            <a:ext cx="3459859" cy="997196"/>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1200"/>
              </a:spcAft>
              <a:buNone/>
            </a:pPr>
            <a:r>
              <a:rPr lang="en-US" sz="2400" spc="-51" dirty="0" err="1">
                <a:latin typeface="Segoe UI Light" pitchFamily="34" charset="0"/>
              </a:rPr>
              <a:t>SaaS</a:t>
            </a:r>
            <a:r>
              <a:rPr lang="en-US" sz="2400" spc="-51" dirty="0">
                <a:latin typeface="Segoe UI Light" pitchFamily="34" charset="0"/>
              </a:rPr>
              <a:t> Applications using</a:t>
            </a:r>
            <a:br>
              <a:rPr lang="en-US" sz="2400" spc="-51" dirty="0">
                <a:latin typeface="Segoe UI Light" pitchFamily="34" charset="0"/>
              </a:rPr>
            </a:br>
            <a:r>
              <a:rPr lang="en-US" sz="2400" spc="-51" dirty="0">
                <a:latin typeface="Segoe UI Light" pitchFamily="34" charset="0"/>
              </a:rPr>
              <a:t>Virtual Path Providers </a:t>
            </a:r>
            <a:r>
              <a:rPr lang="en-US" sz="2400" spc="-51" dirty="0" smtClean="0">
                <a:latin typeface="Segoe UI Light" pitchFamily="34" charset="0"/>
              </a:rPr>
              <a:t/>
            </a:r>
            <a:br>
              <a:rPr lang="en-US" sz="2400" spc="-51" dirty="0" smtClean="0">
                <a:latin typeface="Segoe UI Light" pitchFamily="34" charset="0"/>
              </a:rPr>
            </a:br>
            <a:r>
              <a:rPr lang="en-US" sz="2400" spc="-51" dirty="0" smtClean="0">
                <a:latin typeface="Segoe UI Light" pitchFamily="34" charset="0"/>
              </a:rPr>
              <a:t>and </a:t>
            </a:r>
            <a:r>
              <a:rPr lang="en-US" sz="2400" spc="-51" dirty="0">
                <a:latin typeface="Segoe UI Light" pitchFamily="34" charset="0"/>
              </a:rPr>
              <a:t>Host header checking</a:t>
            </a:r>
          </a:p>
        </p:txBody>
      </p:sp>
    </p:spTree>
    <p:extLst>
      <p:ext uri="{BB962C8B-B14F-4D97-AF65-F5344CB8AC3E}">
        <p14:creationId xmlns:p14="http://schemas.microsoft.com/office/powerpoint/2010/main" val="226032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24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Preparing an ASP.NET Site for Windows Azure</a:t>
            </a:r>
            <a:endParaRPr lang="en-US" dirty="0"/>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1476787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47897"/>
          </a:xfrm>
        </p:spPr>
        <p:txBody>
          <a:bodyPr/>
          <a:lstStyle/>
          <a:p>
            <a:r>
              <a:rPr lang="en-US" dirty="0" smtClean="0"/>
              <a:t>Preparing your IDE for Windows Azure</a:t>
            </a:r>
            <a:endParaRPr lang="en-US" dirty="0"/>
          </a:p>
        </p:txBody>
      </p:sp>
      <p:sp>
        <p:nvSpPr>
          <p:cNvPr id="4" name="Content Placeholder 3"/>
          <p:cNvSpPr>
            <a:spLocks noGrp="1"/>
          </p:cNvSpPr>
          <p:nvPr>
            <p:ph type="body" sz="quarter" idx="10"/>
          </p:nvPr>
        </p:nvSpPr>
        <p:spPr>
          <a:xfrm>
            <a:off x="519112" y="1380065"/>
            <a:ext cx="11156210" cy="553998"/>
          </a:xfrm>
        </p:spPr>
        <p:txBody>
          <a:bodyPr/>
          <a:lstStyle/>
          <a:p>
            <a:pPr marL="3175" indent="0" defTabSz="914325">
              <a:spcBef>
                <a:spcPts val="0"/>
              </a:spcBef>
              <a:spcAft>
                <a:spcPts val="900"/>
              </a:spcAft>
              <a:buNone/>
            </a:pPr>
            <a:r>
              <a:rPr lang="en-US" spc="-100" dirty="0">
                <a:solidFill>
                  <a:schemeClr val="tx2">
                    <a:alpha val="99000"/>
                  </a:schemeClr>
                </a:solidFill>
              </a:rPr>
              <a:t>Windows Azure </a:t>
            </a:r>
            <a:r>
              <a:rPr lang="en-US" spc="-100" dirty="0" smtClean="0">
                <a:solidFill>
                  <a:schemeClr val="tx2">
                    <a:alpha val="99000"/>
                  </a:schemeClr>
                </a:solidFill>
              </a:rPr>
              <a:t>Tools for </a:t>
            </a:r>
            <a:r>
              <a:rPr lang="en-US" spc="-100" dirty="0" smtClean="0">
                <a:solidFill>
                  <a:schemeClr val="tx2">
                    <a:alpha val="99000"/>
                  </a:schemeClr>
                </a:solidFill>
              </a:rPr>
              <a:t>Visual </a:t>
            </a:r>
            <a:r>
              <a:rPr lang="en-US" spc="-100" dirty="0">
                <a:solidFill>
                  <a:schemeClr val="tx2">
                    <a:alpha val="99000"/>
                  </a:schemeClr>
                </a:solidFill>
              </a:rPr>
              <a:t>Studio </a:t>
            </a:r>
            <a:endParaRPr lang="en-US" sz="3200" spc="-51" dirty="0">
              <a:solidFill>
                <a:schemeClr val="tx2">
                  <a:alpha val="99000"/>
                </a:schemeClr>
              </a:solidFill>
              <a:latin typeface="Segoe UI Light" pitchFamily="34" charset="0"/>
            </a:endParaRPr>
          </a:p>
        </p:txBody>
      </p:sp>
      <p:pic>
        <p:nvPicPr>
          <p:cNvPr id="1026" name="Picture 2" descr="C:\Users\bradyg\AppData\Local\Temp\SNAGHTML5c1e2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7222" y="2206272"/>
            <a:ext cx="7814380" cy="375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8921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747897"/>
          </a:xfrm>
        </p:spPr>
        <p:txBody>
          <a:bodyPr/>
          <a:lstStyle/>
          <a:p>
            <a:r>
              <a:rPr lang="en-US" dirty="0" smtClean="0"/>
              <a:t>Up-to-date with Web Platform Installer</a:t>
            </a:r>
            <a:endParaRPr lang="en-US" dirty="0"/>
          </a:p>
        </p:txBody>
      </p:sp>
      <p:pic>
        <p:nvPicPr>
          <p:cNvPr id="2050" name="Picture 2" descr="C:\Users\bradyg\AppData\Local\Temp\SNAGHTML5fbb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2" y="1228552"/>
            <a:ext cx="7391400" cy="483870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689299" y="2024095"/>
            <a:ext cx="1319099" cy="1534720"/>
            <a:chOff x="3871788" y="2125410"/>
            <a:chExt cx="1319099" cy="1534720"/>
          </a:xfrm>
        </p:grpSpPr>
        <p:sp>
          <p:nvSpPr>
            <p:cNvPr id="5" name="Left Arrow 4"/>
            <p:cNvSpPr/>
            <p:nvPr/>
          </p:nvSpPr>
          <p:spPr bwMode="auto">
            <a:xfrm rot="19677103">
              <a:off x="3871788" y="2125410"/>
              <a:ext cx="970844" cy="496711"/>
            </a:xfrm>
            <a:prstGeom prst="lef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Left Arrow 7"/>
            <p:cNvSpPr/>
            <p:nvPr/>
          </p:nvSpPr>
          <p:spPr bwMode="auto">
            <a:xfrm rot="19611000">
              <a:off x="3872793" y="2824565"/>
              <a:ext cx="970844" cy="496711"/>
            </a:xfrm>
            <a:prstGeom prst="lef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b="1" dirty="0" smtClean="0">
                <a:gradFill>
                  <a:gsLst>
                    <a:gs pos="0">
                      <a:srgbClr val="FFFFFF"/>
                    </a:gs>
                    <a:gs pos="100000">
                      <a:srgbClr val="FFFFFF"/>
                    </a:gs>
                  </a:gsLst>
                  <a:lin ang="5400000" scaled="0"/>
                </a:gradFill>
              </a:endParaRPr>
            </a:p>
          </p:txBody>
        </p:sp>
        <p:sp>
          <p:nvSpPr>
            <p:cNvPr id="9" name="Left Arrow 8"/>
            <p:cNvSpPr/>
            <p:nvPr/>
          </p:nvSpPr>
          <p:spPr bwMode="auto">
            <a:xfrm rot="19077365">
              <a:off x="4220043" y="3163419"/>
              <a:ext cx="970844" cy="496711"/>
            </a:xfrm>
            <a:prstGeom prst="lef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30218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a new Cloud project</a:t>
            </a:r>
            <a:endParaRPr lang="en-US" dirty="0"/>
          </a:p>
        </p:txBody>
      </p:sp>
      <p:sp>
        <p:nvSpPr>
          <p:cNvPr id="7" name="Text Placeholder 6"/>
          <p:cNvSpPr>
            <a:spLocks noGrp="1"/>
          </p:cNvSpPr>
          <p:nvPr>
            <p:ph type="body" sz="quarter" idx="3"/>
          </p:nvPr>
        </p:nvSpPr>
        <p:spPr>
          <a:xfrm>
            <a:off x="482428" y="857845"/>
            <a:ext cx="11099972" cy="886397"/>
          </a:xfrm>
        </p:spPr>
        <p:txBody>
          <a:bodyPr/>
          <a:lstStyle/>
          <a:p>
            <a:r>
              <a:rPr lang="en-US" dirty="0" smtClean="0"/>
              <a:t>Create a new Windows Azure Project and add roles to it</a:t>
            </a:r>
            <a:endParaRPr lang="en-US" dirty="0"/>
          </a:p>
        </p:txBody>
      </p:sp>
      <p:pic>
        <p:nvPicPr>
          <p:cNvPr id="3079" name="Picture 7" descr="C:\Users\bradyg\AppData\Local\Temp\SNAGHTML73ba8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44" y="1942218"/>
            <a:ext cx="5956803" cy="3730448"/>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bradyg\AppData\Local\Temp\SNAGHTML724a5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8711" y="2032529"/>
            <a:ext cx="6613525" cy="44187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898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fade">
                                      <p:cBhvr>
                                        <p:cTn id="7" dur="500"/>
                                        <p:tgtEl>
                                          <p:spTgt spid="3077"/>
                                        </p:tgtEl>
                                      </p:cBhvr>
                                    </p:animEffect>
                                  </p:childTnLst>
                                </p:cTn>
                              </p:par>
                              <p:par>
                                <p:cTn id="8" presetID="9" presetClass="emph" presetSubtype="0" nodeType="withEffect">
                                  <p:stCondLst>
                                    <p:cond delay="0"/>
                                  </p:stCondLst>
                                  <p:childTnLst>
                                    <p:set>
                                      <p:cBhvr rctx="PPT">
                                        <p:cTn id="9" dur="indefinite"/>
                                        <p:tgtEl>
                                          <p:spTgt spid="3079"/>
                                        </p:tgtEl>
                                        <p:attrNameLst>
                                          <p:attrName>style.opacity</p:attrName>
                                        </p:attrNameLst>
                                      </p:cBhvr>
                                      <p:to>
                                        <p:strVal val="0.25"/>
                                      </p:to>
                                    </p:set>
                                    <p:animEffect filter="image" prLst="opacity: 0.25">
                                      <p:cBhvr rctx="IE">
                                        <p:cTn id="10" dur="indefinite"/>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project turned Cloud project</a:t>
            </a:r>
            <a:endParaRPr lang="en-US" dirty="0"/>
          </a:p>
        </p:txBody>
      </p:sp>
      <p:sp>
        <p:nvSpPr>
          <p:cNvPr id="5" name="Text Placeholder 4"/>
          <p:cNvSpPr>
            <a:spLocks noGrp="1"/>
          </p:cNvSpPr>
          <p:nvPr>
            <p:ph type="body" idx="1"/>
          </p:nvPr>
        </p:nvSpPr>
        <p:spPr>
          <a:xfrm>
            <a:off x="519113" y="1447800"/>
            <a:ext cx="3236206" cy="443198"/>
          </a:xfrm>
        </p:spPr>
        <p:txBody>
          <a:bodyPr/>
          <a:lstStyle/>
          <a:p>
            <a:r>
              <a:rPr lang="en-US" dirty="0" smtClean="0"/>
              <a:t>Take an MVC app</a:t>
            </a:r>
            <a:endParaRPr lang="en-US" dirty="0"/>
          </a:p>
        </p:txBody>
      </p:sp>
      <p:sp>
        <p:nvSpPr>
          <p:cNvPr id="7" name="Text Placeholder 6"/>
          <p:cNvSpPr>
            <a:spLocks noGrp="1"/>
          </p:cNvSpPr>
          <p:nvPr>
            <p:ph type="body" sz="quarter" idx="3"/>
          </p:nvPr>
        </p:nvSpPr>
        <p:spPr>
          <a:xfrm>
            <a:off x="3959406" y="1004601"/>
            <a:ext cx="8206841" cy="886397"/>
          </a:xfrm>
        </p:spPr>
        <p:txBody>
          <a:bodyPr/>
          <a:lstStyle/>
          <a:p>
            <a:r>
              <a:rPr lang="en-US" dirty="0" smtClean="0"/>
              <a:t>Add a new Windows Azure project to the SLN</a:t>
            </a:r>
            <a:endParaRPr lang="en-US" dirty="0"/>
          </a:p>
        </p:txBody>
      </p:sp>
      <p:pic>
        <p:nvPicPr>
          <p:cNvPr id="3074" name="Picture 2" descr="C:\Users\bradyg\AppData\Local\Temp\SNAGHTML6de9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819" y="2041701"/>
            <a:ext cx="3238500" cy="423862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984" y="2041701"/>
            <a:ext cx="7332768" cy="4238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553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075"/>
                                        </p:tgtEl>
                                        <p:attrNameLst>
                                          <p:attrName>style.visibility</p:attrName>
                                        </p:attrNameLst>
                                      </p:cBhvr>
                                      <p:to>
                                        <p:strVal val="visible"/>
                                      </p:to>
                                    </p:set>
                                    <p:animEffect transition="in" filter="fade">
                                      <p:cBhvr>
                                        <p:cTn id="1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project turned Cloud project</a:t>
            </a:r>
            <a:endParaRPr lang="en-US" dirty="0"/>
          </a:p>
        </p:txBody>
      </p:sp>
      <p:sp>
        <p:nvSpPr>
          <p:cNvPr id="7" name="Text Placeholder 6"/>
          <p:cNvSpPr>
            <a:spLocks noGrp="1"/>
          </p:cNvSpPr>
          <p:nvPr>
            <p:ph type="body" sz="quarter" idx="3"/>
          </p:nvPr>
        </p:nvSpPr>
        <p:spPr>
          <a:xfrm>
            <a:off x="467610" y="1141588"/>
            <a:ext cx="5560657" cy="1329595"/>
          </a:xfrm>
        </p:spPr>
        <p:txBody>
          <a:bodyPr/>
          <a:lstStyle/>
          <a:p>
            <a:r>
              <a:rPr lang="en-US" dirty="0" smtClean="0"/>
              <a:t>Add a new </a:t>
            </a:r>
            <a:r>
              <a:rPr lang="en-US" b="1" dirty="0" smtClean="0"/>
              <a:t>Web Role</a:t>
            </a:r>
            <a:r>
              <a:rPr lang="en-US" dirty="0" smtClean="0"/>
              <a:t> to the project, but select the already-there ASP.NET site project</a:t>
            </a:r>
            <a:endParaRPr lang="en-US" dirty="0"/>
          </a:p>
        </p:txBody>
      </p:sp>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319" y="1141588"/>
            <a:ext cx="44577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842364"/>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A1FB72-16A7-439C-A7B6-B93E989BA156}">
  <ds:schemaRefs>
    <ds:schemaRef ds:uri="http://schemas.microsoft.com/sharepoint/v3/contenttype/forms"/>
  </ds:schemaRefs>
</ds:datastoreItem>
</file>

<file path=customXml/itemProps2.xml><?xml version="1.0" encoding="utf-8"?>
<ds:datastoreItem xmlns:ds="http://schemas.openxmlformats.org/officeDocument/2006/customXml" ds:itemID="{576424E2-6471-4753-8358-4A5A95D3A300}">
  <ds:schemaRefs>
    <ds:schemaRef ds:uri="http://www.w3.org/XML/1998/namespace"/>
    <ds:schemaRef ds:uri="http://schemas.microsoft.com/office/infopath/2007/PartnerControls"/>
    <ds:schemaRef ds:uri="http://schemas.microsoft.com/office/2006/documentManagement/types"/>
    <ds:schemaRef ds:uri="http://purl.org/dc/terms/"/>
    <ds:schemaRef ds:uri="http://purl.org/dc/dcmitype/"/>
    <ds:schemaRef ds:uri="http://purl.org/dc/elements/1.1/"/>
    <ds:schemaRef ds:uri="http://schemas.openxmlformats.org/package/2006/metadata/core-properties"/>
    <ds:schemaRef ds:uri="230e9df3-be65-4c73-a93b-d1236ebd677e"/>
    <ds:schemaRef ds:uri="http://schemas.microsoft.com/office/2006/metadata/properties"/>
  </ds:schemaRefs>
</ds:datastoreItem>
</file>

<file path=customXml/itemProps3.xml><?xml version="1.0" encoding="utf-8"?>
<ds:datastoreItem xmlns:ds="http://schemas.openxmlformats.org/officeDocument/2006/customXml" ds:itemID="{3F17537F-FF94-4C02-8CAB-AC3F81409D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WindowsAzurePlatformTemplate16x9</Template>
  <TotalTime>0</TotalTime>
  <Words>3284</Words>
  <Application>Microsoft Office PowerPoint</Application>
  <PresentationFormat>Custom</PresentationFormat>
  <Paragraphs>694</Paragraphs>
  <Slides>34</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Kozuka Gothic Pro R</vt:lpstr>
      <vt:lpstr>Segoe UI Light</vt:lpstr>
      <vt:lpstr>Segoe Light</vt:lpstr>
      <vt:lpstr>Segoe UI</vt:lpstr>
      <vt:lpstr>Consolas</vt:lpstr>
      <vt:lpstr>MS1444_Windows Azure Template 16x9_r08b</vt:lpstr>
      <vt:lpstr>1_White with Consolas font for code slides</vt:lpstr>
      <vt:lpstr>WebCamps Online</vt:lpstr>
      <vt:lpstr>Deploying ASP.NET  Apps to the Cloud</vt:lpstr>
      <vt:lpstr>Agenda</vt:lpstr>
      <vt:lpstr>PowerPoint Presentation</vt:lpstr>
      <vt:lpstr>Preparing your IDE for Windows Azure</vt:lpstr>
      <vt:lpstr>Up-to-date with Web Platform Installer</vt:lpstr>
      <vt:lpstr>Create a new Cloud project</vt:lpstr>
      <vt:lpstr>ASP.NET project turned Cloud project</vt:lpstr>
      <vt:lpstr>ASP.NET project turned Cloud project</vt:lpstr>
      <vt:lpstr>What’s Different?</vt:lpstr>
      <vt:lpstr>Two Approaches for Configuration</vt:lpstr>
      <vt:lpstr>Two Approaches for Configuration</vt:lpstr>
      <vt:lpstr>An ASP.NET MVC site running in (and out of) Windows Azure</vt:lpstr>
      <vt:lpstr>PowerPoint Presentation</vt:lpstr>
      <vt:lpstr>Statelessness</vt:lpstr>
      <vt:lpstr>AJAX and Windows Azure</vt:lpstr>
      <vt:lpstr>Windows Azure Session State</vt:lpstr>
      <vt:lpstr>Solving Session State</vt:lpstr>
      <vt:lpstr>SQL Server Session State</vt:lpstr>
      <vt:lpstr>SQL Azure Session State</vt:lpstr>
      <vt:lpstr>Windows Azure Storage Providers</vt:lpstr>
      <vt:lpstr>Cookies</vt:lpstr>
      <vt:lpstr>PowerPoint Presentation</vt:lpstr>
      <vt:lpstr>DNS</vt:lpstr>
      <vt:lpstr>High Performance DNS Approach</vt:lpstr>
      <vt:lpstr>PowerPoint Presentation</vt:lpstr>
      <vt:lpstr>Full IIS</vt:lpstr>
      <vt:lpstr>Multi-Tenancy</vt:lpstr>
      <vt:lpstr>Web Deploy</vt:lpstr>
      <vt:lpstr>PowerPoint Presentation</vt:lpstr>
      <vt:lpstr>File Upload</vt:lpstr>
      <vt:lpstr>File Upload Solutions</vt:lpstr>
      <vt:lpstr>Takeaways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ASP.NET Apps to the Cloud</dc:title>
  <dc:subject>Windows Azure</dc:subject>
  <dc:creator/>
  <dc:description>This presentation covers ASP.NET in Windows Azure through a discussion of WebForms and MVC, statelessness, DNS configuration, and additional advanced topics.
by wwegnerwwegner@microsoft.com
http://www.wadewegner.com</dc:description>
  <cp:lastModifiedBy/>
  <cp:revision>1</cp:revision>
  <dcterms:created xsi:type="dcterms:W3CDTF">2010-12-06T17:38:49Z</dcterms:created>
  <dcterms:modified xsi:type="dcterms:W3CDTF">2012-04-30T05:27:38Z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