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77" r:id="rId4"/>
    <p:sldMasterId id="2147483796" r:id="rId5"/>
  </p:sldMasterIdLst>
  <p:notesMasterIdLst>
    <p:notesMasterId r:id="rId38"/>
  </p:notesMasterIdLst>
  <p:handoutMasterIdLst>
    <p:handoutMasterId r:id="rId39"/>
  </p:handoutMasterIdLst>
  <p:sldIdLst>
    <p:sldId id="301" r:id="rId6"/>
    <p:sldId id="256" r:id="rId7"/>
    <p:sldId id="294" r:id="rId8"/>
    <p:sldId id="267" r:id="rId9"/>
    <p:sldId id="269" r:id="rId10"/>
    <p:sldId id="303" r:id="rId11"/>
    <p:sldId id="302" r:id="rId12"/>
    <p:sldId id="307" r:id="rId13"/>
    <p:sldId id="306" r:id="rId14"/>
    <p:sldId id="291" r:id="rId15"/>
    <p:sldId id="308" r:id="rId16"/>
    <p:sldId id="309" r:id="rId17"/>
    <p:sldId id="310" r:id="rId18"/>
    <p:sldId id="299" r:id="rId19"/>
    <p:sldId id="270" r:id="rId20"/>
    <p:sldId id="271" r:id="rId21"/>
    <p:sldId id="295" r:id="rId22"/>
    <p:sldId id="273" r:id="rId23"/>
    <p:sldId id="274" r:id="rId24"/>
    <p:sldId id="297" r:id="rId25"/>
    <p:sldId id="277" r:id="rId26"/>
    <p:sldId id="278" r:id="rId27"/>
    <p:sldId id="300" r:id="rId28"/>
    <p:sldId id="279" r:id="rId29"/>
    <p:sldId id="280" r:id="rId30"/>
    <p:sldId id="292" r:id="rId31"/>
    <p:sldId id="298" r:id="rId32"/>
    <p:sldId id="293" r:id="rId33"/>
    <p:sldId id="286" r:id="rId34"/>
    <p:sldId id="287" r:id="rId35"/>
    <p:sldId id="288" r:id="rId36"/>
    <p:sldId id="266" r:id="rId37"/>
  </p:sldIdLst>
  <p:sldSz cx="12188825" cy="6858000"/>
  <p:notesSz cx="6858000" cy="9144000"/>
  <p:embeddedFontLst>
    <p:embeddedFont>
      <p:font typeface="Segoe Light" pitchFamily="34" charset="0"/>
      <p:regular r:id="rId40"/>
      <p:italic r:id="rId41"/>
    </p:embeddedFont>
    <p:embeddedFont>
      <p:font typeface="Segoe UI Light" pitchFamily="34" charset="0"/>
      <p:regular r:id="rId42"/>
    </p:embeddedFont>
    <p:embeddedFont>
      <p:font typeface="Segoe UI" pitchFamily="34" charset="0"/>
      <p:regular r:id="rId43"/>
      <p:bold r:id="rId44"/>
      <p:italic r:id="rId45"/>
      <p:boldItalic r:id="rId46"/>
    </p:embeddedFont>
    <p:embeddedFont>
      <p:font typeface="Consolas" pitchFamily="49" charset="0"/>
      <p:regular r:id="rId47"/>
      <p:bold r:id="rId48"/>
      <p:italic r:id="rId49"/>
      <p:boldItalic r:id="rId50"/>
    </p:embeddedFont>
  </p:embeddedFontLst>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00"/>
    <a:srgbClr val="FFFFFF"/>
    <a:srgbClr val="F8F57B"/>
    <a:srgbClr val="000000"/>
    <a:srgbClr val="333333"/>
    <a:srgbClr val="292929"/>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1492" autoAdjust="0"/>
  </p:normalViewPr>
  <p:slideViewPr>
    <p:cSldViewPr snapToGrid="0">
      <p:cViewPr varScale="1">
        <p:scale>
          <a:sx n="84" d="100"/>
          <a:sy n="84" d="100"/>
        </p:scale>
        <p:origin x="-1032" y="-8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myapp.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84551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Recap on statelessness</a:t>
            </a:r>
          </a:p>
          <a:p>
            <a:pPr rtl="0"/>
            <a:r>
              <a:rPr lang="en-NZ" sz="900" kern="1200" dirty="0" smtClean="0">
                <a:solidFill>
                  <a:schemeClr val="tx1"/>
                </a:solidFill>
                <a:effectLst/>
                <a:latin typeface="Segoe UI" pitchFamily="34" charset="0"/>
                <a:ea typeface="Arial" pitchFamily="-106" charset="0"/>
                <a:cs typeface="Arial" charset="0"/>
              </a:rPr>
              <a:t>Reinforces</a:t>
            </a:r>
            <a:r>
              <a:rPr lang="en-NZ" sz="900" kern="1200" baseline="0" dirty="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a:t>
            </a:r>
            <a:r>
              <a:rPr lang="en-NZ" sz="900" kern="1200" baseline="0" dirty="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Some</a:t>
            </a:r>
            <a:r>
              <a:rPr lang="en-NZ" sz="900" kern="1200" baseline="0" dirty="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dirty="0" err="1" smtClean="0">
                <a:solidFill>
                  <a:schemeClr val="tx1"/>
                </a:solidFill>
                <a:effectLst/>
                <a:latin typeface="Segoe UI" pitchFamily="34" charset="0"/>
                <a:ea typeface="Arial" pitchFamily="-106" charset="0"/>
                <a:cs typeface="Arial" charset="0"/>
              </a:rPr>
              <a:t>url</a:t>
            </a:r>
            <a:r>
              <a:rPr lang="en-NZ" sz="900" kern="1200" baseline="0" dirty="0" smtClean="0">
                <a:solidFill>
                  <a:schemeClr val="tx1"/>
                </a:solidFill>
                <a:effectLst/>
                <a:latin typeface="Segoe UI" pitchFamily="34" charset="0"/>
                <a:ea typeface="Arial" pitchFamily="-106" charset="0"/>
                <a:cs typeface="Arial" charset="0"/>
              </a:rPr>
              <a:t> that is served by an HTTP Handler</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leads on to talking about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653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dirty="0" smtClean="0">
                <a:solidFill>
                  <a:schemeClr val="tx1"/>
                </a:solidFill>
                <a:effectLst/>
                <a:latin typeface="Segoe UI" pitchFamily="34" charset="0"/>
                <a:ea typeface="Arial" pitchFamily="-106" charset="0"/>
                <a:cs typeface="Arial" charset="0"/>
              </a:rPr>
              <a:t> with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AJAX requests</a:t>
            </a:r>
            <a:r>
              <a:rPr lang="en-NZ" sz="900" kern="1200" baseline="0" dirty="0" smtClean="0">
                <a:solidFill>
                  <a:schemeClr val="tx1"/>
                </a:solidFill>
                <a:effectLst/>
                <a:latin typeface="Segoe UI" pitchFamily="34" charset="0"/>
                <a:ea typeface="Arial" pitchFamily="-106" charset="0"/>
                <a:cs typeface="Arial" charset="0"/>
              </a:rPr>
              <a:t> (e.g. </a:t>
            </a:r>
            <a:r>
              <a:rPr lang="en-NZ" sz="900" kern="1200" baseline="0" dirty="0" err="1" smtClean="0">
                <a:solidFill>
                  <a:schemeClr val="tx1"/>
                </a:solidFill>
                <a:effectLst/>
                <a:latin typeface="Segoe UI" pitchFamily="34" charset="0"/>
                <a:ea typeface="Arial" pitchFamily="-106" charset="0"/>
                <a:cs typeface="Arial" charset="0"/>
              </a:rPr>
              <a:t>JQuery</a:t>
            </a:r>
            <a:r>
              <a:rPr lang="en-NZ" sz="900" kern="1200" baseline="0" dirty="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There is NO support for sticky sessions.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r>
              <a:rPr lang="en-US" dirty="0" smtClean="0"/>
              <a:t>http://wiki.asp.net/page.aspx/1248/aspnet-and-load-balancing/ </a:t>
            </a:r>
          </a:p>
          <a:p>
            <a:endParaRPr lang="en-US" dirty="0" smtClean="0"/>
          </a:p>
          <a:p>
            <a:r>
              <a:rPr lang="en-US" dirty="0" smtClean="0"/>
              <a:t>Changing machine key in code</a:t>
            </a:r>
          </a:p>
          <a:p>
            <a:r>
              <a:rPr lang="en-US" dirty="0" smtClean="0"/>
              <a:t>http://social.msdn.microsoft.com/Forums/en-US/windowsazure/thread/a6f00720-3aad-40c8-ac31-c585bc0c3b67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23163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First</a:t>
            </a:r>
            <a:r>
              <a:rPr lang="en-NZ" sz="900" kern="1200" baseline="0" dirty="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062717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caching is the obvious choice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and Windows Azure storage are </a:t>
            </a:r>
            <a:r>
              <a:rPr lang="en-NZ" sz="900" kern="1200" baseline="0" dirty="0" err="1" smtClean="0">
                <a:solidFill>
                  <a:schemeClr val="tx1"/>
                </a:solidFill>
                <a:effectLst/>
                <a:latin typeface="Segoe UI" pitchFamily="34" charset="0"/>
                <a:ea typeface="Arial" pitchFamily="-106" charset="0"/>
                <a:cs typeface="Arial" charset="0"/>
              </a:rPr>
              <a:t>are</a:t>
            </a:r>
            <a:r>
              <a:rPr lang="en-NZ" sz="900" kern="1200" baseline="0" dirty="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need to implement your own session </a:t>
            </a: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Another</a:t>
            </a:r>
            <a:r>
              <a:rPr lang="en-NZ" sz="900" kern="1200" baseline="0" dirty="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dirty="0" smtClean="0">
                <a:solidFill>
                  <a:schemeClr val="tx1"/>
                </a:solidFill>
                <a:effectLst/>
                <a:latin typeface="Segoe UI" pitchFamily="34" charset="0"/>
                <a:ea typeface="Arial" pitchFamily="-106" charset="0"/>
                <a:cs typeface="Arial" charset="0"/>
              </a:rPr>
              <a:t>Could also use a custom or 3</a:t>
            </a:r>
            <a:r>
              <a:rPr lang="en-NZ" sz="900" kern="1200" baseline="30000" dirty="0" smtClean="0">
                <a:solidFill>
                  <a:schemeClr val="tx1"/>
                </a:solidFill>
                <a:effectLst/>
                <a:latin typeface="Segoe UI" pitchFamily="34" charset="0"/>
                <a:ea typeface="Arial" pitchFamily="-106" charset="0"/>
                <a:cs typeface="Arial" charset="0"/>
              </a:rPr>
              <a:t>rd</a:t>
            </a:r>
            <a:r>
              <a:rPr lang="en-NZ" sz="900" kern="1200" baseline="0" dirty="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dirty="0" err="1" smtClean="0">
                <a:solidFill>
                  <a:schemeClr val="tx1"/>
                </a:solidFill>
                <a:effectLst/>
                <a:latin typeface="Segoe UI" pitchFamily="34" charset="0"/>
                <a:ea typeface="Arial" pitchFamily="-106" charset="0"/>
                <a:cs typeface="Arial" charset="0"/>
              </a:rPr>
              <a:t>memcached</a:t>
            </a:r>
            <a:r>
              <a:rPr lang="en-NZ" sz="900" kern="1200" baseline="0" dirty="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dirty="0" smtClean="0">
                <a:solidFill>
                  <a:schemeClr val="tx1"/>
                </a:solidFill>
                <a:effectLst/>
                <a:latin typeface="Segoe UI" pitchFamily="34" charset="0"/>
                <a:ea typeface="Arial" pitchFamily="-106" charset="0"/>
                <a:cs typeface="Arial" charset="0"/>
              </a:rPr>
              <a:t>Cookie size performance</a:t>
            </a:r>
            <a:r>
              <a:rPr lang="en-NZ" sz="900" b="0" kern="1200" baseline="0" dirty="0" smtClean="0">
                <a:solidFill>
                  <a:schemeClr val="tx1"/>
                </a:solidFill>
                <a:effectLst/>
                <a:latin typeface="Segoe UI" pitchFamily="34" charset="0"/>
                <a:ea typeface="Arial" pitchFamily="-106" charset="0"/>
                <a:cs typeface="Arial" charset="0"/>
              </a:rPr>
              <a:t> impact</a:t>
            </a:r>
          </a:p>
          <a:p>
            <a:pPr rtl="0"/>
            <a:r>
              <a:rPr lang="en-NZ" sz="900" b="0" kern="1200" dirty="0" smtClean="0">
                <a:solidFill>
                  <a:schemeClr val="tx1"/>
                </a:solidFill>
                <a:effectLst/>
                <a:latin typeface="Segoe UI" pitchFamily="34" charset="0"/>
                <a:ea typeface="Arial" pitchFamily="-106" charset="0"/>
                <a:cs typeface="Arial" charset="0"/>
              </a:rPr>
              <a:t>http://www.yuiblog.com/blog/2007/03/01/performance-research-part-3/ </a:t>
            </a:r>
          </a:p>
          <a:p>
            <a:r>
              <a:rPr lang="en-US" dirty="0" smtClean="0"/>
              <a:t>http://blogs.msdn.com/b/eugeniop/archive/2010/06/05/windows-azure-architecture-guide-part-2-managing-sessions.aspx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4676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 the use of SQL Azure as a backing store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 Out of the Box SQL Server</a:t>
            </a:r>
            <a:r>
              <a:rPr lang="en-NZ" sz="900" kern="1200" baseline="0" dirty="0" smtClean="0">
                <a:solidFill>
                  <a:schemeClr val="tx1"/>
                </a:solidFill>
                <a:effectLst/>
                <a:latin typeface="Segoe UI" pitchFamily="34" charset="0"/>
                <a:ea typeface="Arial" pitchFamily="-106" charset="0"/>
                <a:cs typeface="Arial" charset="0"/>
              </a:rPr>
              <a:t> </a:t>
            </a:r>
            <a:r>
              <a:rPr lang="en-NZ" sz="900" kern="1200" dirty="0" smtClean="0">
                <a:solidFill>
                  <a:schemeClr val="tx1"/>
                </a:solidFill>
                <a:effectLst/>
                <a:latin typeface="Segoe UI" pitchFamily="34" charset="0"/>
                <a:ea typeface="Arial" pitchFamily="-106" charset="0"/>
                <a:cs typeface="Arial" charset="0"/>
              </a:rPr>
              <a:t>ASP.NET Session State mechanism is not suitable for Azure</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Relies on SQL Server Agent which is not available in SQL Azure</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Will need to implement</a:t>
            </a:r>
            <a:r>
              <a:rPr lang="en-NZ" sz="900" kern="1200" baseline="0" dirty="0" smtClean="0">
                <a:solidFill>
                  <a:schemeClr val="tx1"/>
                </a:solidFill>
                <a:effectLst/>
                <a:latin typeface="Segoe UI" pitchFamily="34" charset="0"/>
                <a:ea typeface="Arial" pitchFamily="-106" charset="0"/>
                <a:cs typeface="Arial" charset="0"/>
              </a:rPr>
              <a:t> a custom session state provider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Store and retrieve state</a:t>
            </a:r>
          </a:p>
          <a:p>
            <a:pPr marL="628650" lvl="1" indent="-171450" rtl="0">
              <a:buFont typeface="Arial" pitchFamily="34" charset="0"/>
              <a:buChar char="•"/>
            </a:pP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probably want to use some sort of partitioning mechanism.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Partitioning is a feature in the ASP.NET provider interfaces… so just need to implement the mechanism to </a:t>
            </a:r>
            <a:r>
              <a:rPr lang="en-NZ" sz="900" kern="1200" baseline="0" dirty="0" err="1" smtClean="0">
                <a:solidFill>
                  <a:schemeClr val="tx1"/>
                </a:solidFill>
                <a:effectLst/>
                <a:latin typeface="Segoe UI" pitchFamily="34" charset="0"/>
                <a:ea typeface="Arial" pitchFamily="-106" charset="0"/>
                <a:cs typeface="Arial" charset="0"/>
              </a:rPr>
              <a:t>reolsve</a:t>
            </a:r>
            <a:r>
              <a:rPr lang="en-NZ" sz="900" kern="1200" baseline="0" dirty="0" smtClean="0">
                <a:solidFill>
                  <a:schemeClr val="tx1"/>
                </a:solidFill>
                <a:effectLst/>
                <a:latin typeface="Segoe UI" pitchFamily="34" charset="0"/>
                <a:ea typeface="Arial" pitchFamily="-106" charset="0"/>
                <a:cs typeface="Arial" charset="0"/>
              </a:rPr>
              <a:t> the partition</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For more on partitioning see the day 2 storage strategies session</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is cost competitive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Particularly in high and consistent load scenarios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does not have the storage transaction charge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Session state generally only requires a small amount of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Scale out across 1GB SQL Azure databases</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260385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a:t>
            </a:r>
            <a:r>
              <a:rPr lang="en-NZ" sz="12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 using partitioned SQL Azure as the mechanism</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In this approach</a:t>
            </a:r>
          </a:p>
          <a:p>
            <a:pPr marL="171450" indent="-171450" rtl="0">
              <a:buFont typeface="Arial" pitchFamily="34" charset="0"/>
              <a:buChar char="•"/>
            </a:pPr>
            <a:endParaRPr lang="en-NZ" sz="12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3 x 1GB SQL Azure databases</a:t>
            </a:r>
            <a:r>
              <a:rPr lang="en-NZ" sz="1200" kern="1200" baseline="0" dirty="0" smtClean="0">
                <a:solidFill>
                  <a:schemeClr val="tx1"/>
                </a:solidFill>
                <a:effectLst/>
                <a:latin typeface="Segoe UI" pitchFamily="34" charset="0"/>
                <a:ea typeface="Arial" pitchFamily="-106" charset="0"/>
                <a:cs typeface="Arial" charset="0"/>
              </a:rPr>
              <a:t> are used</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appropriate partition is resolved by the Web Role and the session state is pushed to the correct database</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At the end of this process the session state value will be reliably read as being 2</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49425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 pointer to and discussion of the Windows Azure Storage providers</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Windows</a:t>
            </a:r>
            <a:r>
              <a:rPr lang="en-NZ" sz="1200" kern="1200" baseline="0" dirty="0" smtClean="0">
                <a:solidFill>
                  <a:schemeClr val="tx1"/>
                </a:solidFill>
                <a:effectLst/>
                <a:latin typeface="Segoe UI" pitchFamily="34" charset="0"/>
                <a:ea typeface="Arial" pitchFamily="-106" charset="0"/>
                <a:cs typeface="Arial" charset="0"/>
              </a:rPr>
              <a:t> Azure storage also makes an ideal location for session state</a:t>
            </a: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The sample providers available on</a:t>
            </a:r>
            <a:r>
              <a:rPr lang="en-NZ" sz="1200" kern="1200" baseline="0" dirty="0" smtClean="0">
                <a:solidFill>
                  <a:schemeClr val="tx1"/>
                </a:solidFill>
                <a:effectLst/>
                <a:latin typeface="Segoe UI" pitchFamily="34" charset="0"/>
                <a:ea typeface="Arial" pitchFamily="-106" charset="0"/>
                <a:cs typeface="Arial" charset="0"/>
              </a:rPr>
              <a:t> MSDN should be treated as a starting point only</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652416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the approach of using Cookies to hold state.</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Avoiding session</a:t>
            </a:r>
            <a:r>
              <a:rPr lang="en-NZ" sz="1200" kern="1200" baseline="0" dirty="0" smtClean="0">
                <a:solidFill>
                  <a:schemeClr val="tx1"/>
                </a:solidFill>
                <a:effectLst/>
                <a:latin typeface="Segoe UI" pitchFamily="34" charset="0"/>
                <a:ea typeface="Arial" pitchFamily="-106" charset="0"/>
                <a:cs typeface="Arial" charset="0"/>
              </a:rPr>
              <a:t> state and simply pushing the state to the client as a cookie</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Could implement a session state provider on top of this approach</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Avoids the need to </a:t>
            </a:r>
            <a:r>
              <a:rPr lang="en-NZ" sz="1200" kern="1200" baseline="0" dirty="0" err="1" smtClean="0">
                <a:solidFill>
                  <a:schemeClr val="tx1"/>
                </a:solidFill>
                <a:effectLst/>
                <a:latin typeface="Segoe UI" pitchFamily="34" charset="0"/>
                <a:ea typeface="Arial" pitchFamily="-106" charset="0"/>
                <a:cs typeface="Arial" charset="0"/>
              </a:rPr>
              <a:t>roundtrip</a:t>
            </a:r>
            <a:r>
              <a:rPr lang="en-NZ" sz="1200" kern="1200" baseline="0" dirty="0" smtClean="0">
                <a:solidFill>
                  <a:schemeClr val="tx1"/>
                </a:solidFill>
                <a:effectLst/>
                <a:latin typeface="Segoe UI" pitchFamily="34" charset="0"/>
                <a:ea typeface="Arial" pitchFamily="-106" charset="0"/>
                <a:cs typeface="Arial" charset="0"/>
              </a:rPr>
              <a:t> to/from the database or storage each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Worth comparing the </a:t>
            </a:r>
            <a:r>
              <a:rPr lang="en-NZ" sz="1200" kern="1200" baseline="0" dirty="0" err="1" smtClean="0">
                <a:solidFill>
                  <a:schemeClr val="tx1"/>
                </a:solidFill>
                <a:effectLst/>
                <a:latin typeface="Segoe UI" pitchFamily="34" charset="0"/>
                <a:ea typeface="Arial" pitchFamily="-106" charset="0"/>
                <a:cs typeface="Arial" charset="0"/>
              </a:rPr>
              <a:t>perf</a:t>
            </a:r>
            <a:r>
              <a:rPr lang="en-NZ" sz="1200" kern="1200" baseline="0" dirty="0" smtClean="0">
                <a:solidFill>
                  <a:schemeClr val="tx1"/>
                </a:solidFill>
                <a:effectLst/>
                <a:latin typeface="Segoe UI" pitchFamily="34" charset="0"/>
                <a:ea typeface="Arial" pitchFamily="-106" charset="0"/>
                <a:cs typeface="Arial" charset="0"/>
              </a:rPr>
              <a:t> difference between the two approaches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Don’t forget that cookies are sent back and forth with every HTTP request- e.g. if you serve images from your Web Role you will end up with cookies being sent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use an alternative Host header in order to avoid this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also use Windows Azure Blob storage to serve images and other static content.</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4194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dirty="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supports ASP.NET very</a:t>
            </a:r>
            <a:r>
              <a:rPr lang="en-NZ" sz="900" kern="1200" baseline="0" dirty="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Core ASP.NET (</a:t>
            </a:r>
            <a:r>
              <a:rPr lang="en-NZ" sz="900" kern="1200" baseline="0" dirty="0" err="1" smtClean="0">
                <a:solidFill>
                  <a:schemeClr val="tx1"/>
                </a:solidFill>
                <a:effectLst/>
                <a:latin typeface="Segoe UI" pitchFamily="34" charset="0"/>
                <a:ea typeface="Arial" pitchFamily="-106" charset="0"/>
                <a:cs typeface="Arial" charset="0"/>
              </a:rPr>
              <a:t>HttpModules</a:t>
            </a:r>
            <a:r>
              <a:rPr lang="en-NZ" sz="900" kern="1200" baseline="0" dirty="0" smtClean="0">
                <a:solidFill>
                  <a:schemeClr val="tx1"/>
                </a:solidFill>
                <a:effectLst/>
                <a:latin typeface="Segoe UI" pitchFamily="34" charset="0"/>
                <a:ea typeface="Arial" pitchFamily="-106" charset="0"/>
                <a:cs typeface="Arial" charset="0"/>
              </a:rPr>
              <a:t>/</a:t>
            </a:r>
            <a:r>
              <a:rPr lang="en-NZ" sz="900" kern="1200" baseline="0" dirty="0" err="1" smtClean="0">
                <a:solidFill>
                  <a:schemeClr val="tx1"/>
                </a:solidFill>
                <a:effectLst/>
                <a:latin typeface="Segoe UI" pitchFamily="34" charset="0"/>
                <a:ea typeface="Arial" pitchFamily="-106" charset="0"/>
                <a:cs typeface="Arial" charset="0"/>
              </a:rPr>
              <a:t>HttpHandlers</a:t>
            </a:r>
            <a:r>
              <a:rPr lang="en-NZ" sz="900" kern="1200" baseline="0" dirty="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very much suited to </a:t>
            </a:r>
            <a:r>
              <a:rPr lang="en-NZ" sz="900" kern="1200" baseline="0" dirty="0" err="1" smtClean="0">
                <a:solidFill>
                  <a:schemeClr val="tx1"/>
                </a:solidFill>
                <a:effectLst/>
                <a:latin typeface="Segoe UI" pitchFamily="34" charset="0"/>
                <a:ea typeface="Arial" pitchFamily="-106" charset="0"/>
                <a:cs typeface="Arial" charset="0"/>
              </a:rPr>
              <a:t>SaaS</a:t>
            </a:r>
            <a:r>
              <a:rPr lang="en-NZ" sz="900" kern="1200" baseline="0" dirty="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dirty="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managing DNS entries for Windows Azure</a:t>
            </a:r>
            <a:r>
              <a:rPr lang="en-NZ" sz="1200" kern="1200" baseline="0" dirty="0" smtClean="0">
                <a:solidFill>
                  <a:schemeClr val="tx1"/>
                </a:solidFill>
                <a:effectLst/>
                <a:latin typeface="Segoe UI" pitchFamily="34" charset="0"/>
                <a:ea typeface="Arial" pitchFamily="-106" charset="0"/>
                <a:cs typeface="Arial" charset="0"/>
              </a:rPr>
              <a:t> Web Role hosted sites</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By default all sites get a *.cloudapp.net URL</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Should avoid using this for anything other than testing your site</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10 second TTL on the DNS entry means it will do a full DNS lookup an almost every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Runs the risk of leaking data from cookies </a:t>
            </a:r>
            <a:r>
              <a:rPr lang="en-NZ" sz="1200" kern="1200" baseline="0" dirty="0" err="1" smtClean="0">
                <a:solidFill>
                  <a:schemeClr val="tx1"/>
                </a:solidFill>
                <a:effectLst/>
                <a:latin typeface="Segoe UI" pitchFamily="34" charset="0"/>
                <a:ea typeface="Arial" pitchFamily="-106" charset="0"/>
                <a:cs typeface="Arial" charset="0"/>
              </a:rPr>
              <a:t>etc</a:t>
            </a:r>
            <a:r>
              <a:rPr lang="en-NZ" sz="1200" kern="1200" baseline="0" dirty="0" smtClean="0">
                <a:solidFill>
                  <a:schemeClr val="tx1"/>
                </a:solidFill>
                <a:effectLst/>
                <a:latin typeface="Segoe UI" pitchFamily="34" charset="0"/>
                <a:ea typeface="Arial" pitchFamily="-106" charset="0"/>
                <a:cs typeface="Arial" charset="0"/>
              </a:rPr>
              <a:t> due to many sites using the same cloudapp.net domain</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standard approach of using a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has a number of limitations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will require two DNS lookups</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One to lookup the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resolving it to foo.cloudapp.net</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Another to </a:t>
            </a:r>
            <a:r>
              <a:rPr lang="en-NZ" sz="1200" kern="1200" baseline="0" dirty="0" err="1" smtClean="0">
                <a:solidFill>
                  <a:schemeClr val="tx1"/>
                </a:solidFill>
                <a:effectLst/>
                <a:latin typeface="Segoe UI" pitchFamily="34" charset="0"/>
                <a:ea typeface="Arial" pitchFamily="-106" charset="0"/>
                <a:cs typeface="Arial" charset="0"/>
              </a:rPr>
              <a:t>reoslve</a:t>
            </a:r>
            <a:r>
              <a:rPr lang="en-NZ" sz="1200" kern="1200" baseline="0" dirty="0" smtClean="0">
                <a:solidFill>
                  <a:schemeClr val="tx1"/>
                </a:solidFill>
                <a:effectLst/>
                <a:latin typeface="Segoe UI" pitchFamily="34" charset="0"/>
                <a:ea typeface="Arial" pitchFamily="-106" charset="0"/>
                <a:cs typeface="Arial" charset="0"/>
              </a:rPr>
              <a:t> foo.cloudapp.net to the actual IP address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low TTL on the cloudapp.net domain means there will be unnecessary lookups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is not possible to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the root of a domain e.g. you may want to use http://myapp.com which will require an A record resolving to an IP address</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nice thing is that for the lifetime of your deployment you actually have a fixed IP address.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Let’s see how we can take advantage of this</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pPr rtl="0"/>
            <a:r>
              <a:rPr lang="en-NZ" sz="1200" b="0" kern="1200" dirty="0" smtClean="0">
                <a:solidFill>
                  <a:schemeClr val="tx1"/>
                </a:solidFill>
                <a:effectLst/>
                <a:latin typeface="Segoe UI" pitchFamily="34" charset="0"/>
                <a:ea typeface="Arial" pitchFamily="-106" charset="0"/>
                <a:cs typeface="Arial" charset="0"/>
              </a:rPr>
              <a:t>Good thread</a:t>
            </a:r>
          </a:p>
          <a:p>
            <a:pPr rtl="0"/>
            <a:r>
              <a:rPr lang="en-NZ" sz="1200" b="0" kern="1200" dirty="0" smtClean="0">
                <a:solidFill>
                  <a:schemeClr val="tx1"/>
                </a:solidFill>
                <a:effectLst/>
                <a:latin typeface="Segoe UI" pitchFamily="34" charset="0"/>
                <a:ea typeface="Arial" pitchFamily="-106" charset="0"/>
                <a:cs typeface="Arial" charset="0"/>
              </a:rPr>
              <a:t>http://social.msdn.microsoft.com/Forums/en/windowsazure/thread/fa00d06d-b631-46ce-af66-f463cf667282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119065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NZ" sz="1300" b="1" kern="1200" dirty="0" smtClean="0">
                <a:solidFill>
                  <a:schemeClr val="tx1"/>
                </a:solidFill>
                <a:effectLst/>
                <a:latin typeface="Segoe UI" pitchFamily="34" charset="0"/>
              </a:rPr>
              <a:t>Slide Objective</a:t>
            </a:r>
            <a:endParaRPr lang="en-NZ" sz="1300" kern="1200" dirty="0" smtClean="0">
              <a:solidFill>
                <a:schemeClr val="tx1"/>
              </a:solidFill>
              <a:effectLst/>
              <a:latin typeface="Segoe UI" pitchFamily="34" charset="0"/>
            </a:endParaRPr>
          </a:p>
          <a:p>
            <a:pPr rtl="0"/>
            <a:r>
              <a:rPr lang="en-NZ" sz="1300" kern="1200" dirty="0" smtClean="0">
                <a:solidFill>
                  <a:schemeClr val="tx1"/>
                </a:solidFill>
                <a:effectLst/>
                <a:latin typeface="Segoe UI" pitchFamily="34" charset="0"/>
              </a:rPr>
              <a:t>Discusses managing DNS entries for Windows Azure</a:t>
            </a:r>
            <a:r>
              <a:rPr lang="en-NZ" sz="1300" kern="1200" baseline="0" dirty="0" smtClean="0">
                <a:solidFill>
                  <a:schemeClr val="tx1"/>
                </a:solidFill>
                <a:effectLst/>
                <a:latin typeface="Segoe UI" pitchFamily="34" charset="0"/>
              </a:rPr>
              <a:t> Web Role hosted sites</a:t>
            </a:r>
            <a:endParaRPr lang="en-NZ" sz="1300" kern="1200" dirty="0" smtClean="0">
              <a:solidFill>
                <a:schemeClr val="tx1"/>
              </a:solidFill>
              <a:effectLst/>
              <a:latin typeface="Segoe UI" pitchFamily="34" charset="0"/>
            </a:endParaRPr>
          </a:p>
          <a:p>
            <a:pPr rtl="0"/>
            <a:endParaRPr lang="en-NZ" sz="1300" kern="1200" dirty="0" smtClean="0">
              <a:solidFill>
                <a:schemeClr val="tx1"/>
              </a:solidFill>
              <a:effectLst/>
              <a:latin typeface="Segoe UI" pitchFamily="34" charset="0"/>
            </a:endParaRPr>
          </a:p>
          <a:p>
            <a:pPr rtl="0"/>
            <a:r>
              <a:rPr lang="en-NZ" sz="1300" b="1" kern="1200" dirty="0" smtClean="0">
                <a:solidFill>
                  <a:schemeClr val="tx1"/>
                </a:solidFill>
                <a:effectLst/>
                <a:latin typeface="Segoe UI" pitchFamily="34" charset="0"/>
              </a:rPr>
              <a:t>Speaking Notes</a:t>
            </a:r>
            <a:endParaRPr lang="en-NZ" sz="1300" b="0" kern="1200" dirty="0" smtClean="0">
              <a:solidFill>
                <a:schemeClr val="tx1"/>
              </a:solidFill>
              <a:effectLst/>
              <a:latin typeface="Segoe UI" pitchFamily="34" charset="0"/>
            </a:endParaRPr>
          </a:p>
          <a:p>
            <a:pPr marL="171450" indent="-171450" rtl="0">
              <a:buFont typeface="Arial" pitchFamily="34" charset="0"/>
              <a:buChar char="•"/>
            </a:pPr>
            <a:r>
              <a:rPr lang="en-NZ" sz="1300" dirty="0" smtClean="0"/>
              <a:t>For all intents and purposes Windows Azure IPs are fixed. </a:t>
            </a:r>
          </a:p>
          <a:p>
            <a:pPr marL="628650" lvl="1" indent="-171450" rtl="0">
              <a:buFont typeface="Arial" pitchFamily="34" charset="0"/>
              <a:buChar char="•"/>
            </a:pPr>
            <a:r>
              <a:rPr lang="en-NZ" sz="1300" dirty="0" smtClean="0"/>
              <a:t>They are fixed for the lifetime</a:t>
            </a:r>
            <a:r>
              <a:rPr lang="en-NZ" sz="1300" baseline="0" dirty="0" smtClean="0"/>
              <a:t> of a deployment</a:t>
            </a:r>
          </a:p>
          <a:p>
            <a:pPr marL="628650" lvl="1" indent="-171450" rtl="0">
              <a:buFont typeface="Arial" pitchFamily="34" charset="0"/>
              <a:buChar char="•"/>
            </a:pPr>
            <a:r>
              <a:rPr lang="en-NZ" sz="1300" baseline="0" dirty="0" smtClean="0"/>
              <a:t>They remain fixed even when you VIP Swap</a:t>
            </a:r>
            <a:endParaRPr lang="en-NZ" sz="1300" dirty="0" smtClean="0"/>
          </a:p>
          <a:p>
            <a:pPr marL="171450" indent="-171450" rtl="0">
              <a:buFont typeface="Arial" pitchFamily="34" charset="0"/>
              <a:buChar char="•"/>
            </a:pPr>
            <a:r>
              <a:rPr lang="en-NZ" sz="1300" dirty="0" smtClean="0"/>
              <a:t>Therefore you can comfortably create A records against the IP address for your production slot. </a:t>
            </a:r>
          </a:p>
          <a:p>
            <a:pPr marL="628650" lvl="1" indent="-171450" rtl="0">
              <a:buFont typeface="Arial" pitchFamily="34" charset="0"/>
              <a:buChar char="•"/>
            </a:pPr>
            <a:r>
              <a:rPr lang="en-NZ" sz="1300" dirty="0" smtClean="0"/>
              <a:t>This will save you the double lookup for a </a:t>
            </a:r>
            <a:r>
              <a:rPr lang="en-NZ" sz="1300" dirty="0" err="1" smtClean="0"/>
              <a:t>CName</a:t>
            </a:r>
            <a:r>
              <a:rPr lang="en-NZ" sz="1300" dirty="0" smtClean="0"/>
              <a:t> record.</a:t>
            </a:r>
          </a:p>
          <a:p>
            <a:pPr marL="628650" lvl="1" indent="-171450" rtl="0">
              <a:buFont typeface="Arial" pitchFamily="34" charset="0"/>
              <a:buChar char="•"/>
            </a:pPr>
            <a:r>
              <a:rPr lang="en-NZ" sz="1300" dirty="0" smtClean="0"/>
              <a:t>It</a:t>
            </a:r>
            <a:r>
              <a:rPr lang="en-NZ" sz="1300" baseline="0" dirty="0" smtClean="0"/>
              <a:t> will also allow you to create an entry for the root of a domain</a:t>
            </a:r>
            <a:endParaRPr lang="en-NZ" sz="1300" dirty="0" smtClean="0"/>
          </a:p>
          <a:p>
            <a:pPr marL="171450" indent="-171450" rtl="0">
              <a:buFont typeface="Arial" pitchFamily="34" charset="0"/>
              <a:buChar char="•"/>
            </a:pPr>
            <a:r>
              <a:rPr lang="en-NZ" sz="1300" dirty="0" smtClean="0"/>
              <a:t>So the approach for high performance DNS is as follows</a:t>
            </a:r>
          </a:p>
          <a:p>
            <a:pPr marL="685800" lvl="1" indent="-228600" rtl="0">
              <a:buFont typeface="+mj-lt"/>
              <a:buAutoNum type="arabicPeriod"/>
            </a:pPr>
            <a:r>
              <a:rPr lang="en-NZ" sz="1300" dirty="0" smtClean="0"/>
              <a:t>Create your hosted service </a:t>
            </a:r>
          </a:p>
          <a:p>
            <a:pPr marL="685800" lvl="1" indent="-228600" rtl="0">
              <a:buFont typeface="+mj-lt"/>
              <a:buAutoNum type="arabicPeriod"/>
            </a:pPr>
            <a:r>
              <a:rPr lang="en-NZ" sz="1300" dirty="0" smtClean="0"/>
              <a:t>Deploy into the production slot </a:t>
            </a:r>
          </a:p>
          <a:p>
            <a:pPr marL="685800" lvl="1" indent="-228600" rtl="0">
              <a:buFont typeface="+mj-lt"/>
              <a:buAutoNum type="arabicPeriod"/>
            </a:pPr>
            <a:r>
              <a:rPr lang="en-NZ" sz="1300" dirty="0" err="1" smtClean="0"/>
              <a:t>nslookup</a:t>
            </a:r>
            <a:r>
              <a:rPr lang="en-NZ" sz="1300" dirty="0" smtClean="0"/>
              <a:t> myapp.cloudapp.net to get the IP </a:t>
            </a:r>
          </a:p>
          <a:p>
            <a:pPr marL="685800" lvl="1" indent="-228600" rtl="0">
              <a:buFont typeface="+mj-lt"/>
              <a:buAutoNum type="arabicPeriod"/>
            </a:pPr>
            <a:r>
              <a:rPr lang="en-NZ" sz="1300" dirty="0" smtClean="0"/>
              <a:t>Create A records for </a:t>
            </a:r>
            <a:r>
              <a:rPr lang="en-NZ" sz="1300" dirty="0" smtClean="0">
                <a:hlinkClick r:id="rId3"/>
              </a:rPr>
              <a:t>www.myapp.com</a:t>
            </a:r>
            <a:r>
              <a:rPr lang="en-NZ" sz="1300" dirty="0" smtClean="0"/>
              <a:t> and myapp.com with a decent length TTL </a:t>
            </a:r>
          </a:p>
          <a:p>
            <a:pPr marL="685800" lvl="1" indent="-228600" rtl="0">
              <a:buFont typeface="+mj-lt"/>
              <a:buAutoNum type="arabicPeriod"/>
            </a:pPr>
            <a:r>
              <a:rPr lang="en-NZ" sz="1300" dirty="0" smtClean="0"/>
              <a:t>Run your service doing rolling upgrades and VIP swaps till your hearts content </a:t>
            </a:r>
          </a:p>
          <a:p>
            <a:pPr marL="171450" indent="-171450" rtl="0">
              <a:buFont typeface="Arial" pitchFamily="34" charset="0"/>
              <a:buChar char="•"/>
            </a:pPr>
            <a:endParaRPr lang="en-NZ" sz="1300" dirty="0" smtClean="0"/>
          </a:p>
          <a:p>
            <a:pPr marL="171450" indent="-171450" rtl="0">
              <a:buFont typeface="Arial" pitchFamily="34" charset="0"/>
              <a:buChar char="•"/>
            </a:pPr>
            <a:r>
              <a:rPr lang="en-NZ" sz="1300" dirty="0" smtClean="0"/>
              <a:t>If you need to delete your deployment (e.g. to reconfigure external endpoints) then you should;</a:t>
            </a:r>
          </a:p>
          <a:p>
            <a:pPr marL="685800" lvl="1" indent="-228600" rtl="0">
              <a:buFont typeface="+mj-lt"/>
              <a:buAutoNum type="arabicPeriod"/>
            </a:pPr>
            <a:r>
              <a:rPr lang="en-NZ" sz="1300" dirty="0" smtClean="0"/>
              <a:t> lower the TTL on the A records</a:t>
            </a:r>
          </a:p>
          <a:p>
            <a:pPr marL="685800" lvl="1" indent="-228600" rtl="0">
              <a:buFont typeface="+mj-lt"/>
              <a:buAutoNum type="arabicPeriod"/>
            </a:pPr>
            <a:r>
              <a:rPr lang="en-NZ" sz="1300" dirty="0" smtClean="0"/>
              <a:t>wait till the old TTL expires</a:t>
            </a:r>
          </a:p>
          <a:p>
            <a:pPr marL="685800" lvl="1" indent="-228600" rtl="0">
              <a:buFont typeface="+mj-lt"/>
              <a:buAutoNum type="arabicPeriod"/>
            </a:pPr>
            <a:r>
              <a:rPr lang="en-NZ" sz="1300" dirty="0" smtClean="0"/>
              <a:t>create a new service</a:t>
            </a:r>
          </a:p>
          <a:p>
            <a:pPr marL="685800" lvl="1" indent="-228600" rtl="0">
              <a:buFont typeface="+mj-lt"/>
              <a:buAutoNum type="arabicPeriod"/>
            </a:pPr>
            <a:r>
              <a:rPr lang="en-NZ" sz="1300" dirty="0" smtClean="0"/>
              <a:t>deploy to prod slot</a:t>
            </a:r>
          </a:p>
          <a:p>
            <a:pPr marL="685800" lvl="1" indent="-228600" rtl="0">
              <a:buFont typeface="+mj-lt"/>
              <a:buAutoNum type="arabicPeriod"/>
            </a:pPr>
            <a:r>
              <a:rPr lang="en-NZ" sz="1300" dirty="0" err="1" smtClean="0"/>
              <a:t>NSLookup</a:t>
            </a:r>
            <a:endParaRPr lang="en-NZ" sz="1300" dirty="0" smtClean="0"/>
          </a:p>
          <a:p>
            <a:pPr marL="685800" lvl="1" indent="-228600" rtl="0">
              <a:buFont typeface="+mj-lt"/>
              <a:buAutoNum type="arabicPeriod"/>
            </a:pPr>
            <a:r>
              <a:rPr lang="en-NZ" sz="1300" dirty="0" smtClean="0"/>
              <a:t>swap the IP on the A records </a:t>
            </a:r>
          </a:p>
          <a:p>
            <a:pPr marL="685800" lvl="1" indent="-228600" rtl="0">
              <a:buFont typeface="+mj-lt"/>
              <a:buAutoNum type="arabicPeriod"/>
            </a:pPr>
            <a:r>
              <a:rPr lang="en-NZ" sz="1300" dirty="0" smtClean="0"/>
              <a:t>delete the old deployment.</a:t>
            </a:r>
          </a:p>
          <a:p>
            <a:pPr marL="685800" lvl="1" indent="-228600" rtl="0">
              <a:buFont typeface="+mj-lt"/>
              <a:buAutoNum type="arabicPeriod"/>
            </a:pPr>
            <a:endParaRPr lang="en-NZ" sz="1300" dirty="0" smtClean="0"/>
          </a:p>
          <a:p>
            <a:pPr marL="171450" indent="-171450" rtl="0">
              <a:buFont typeface="Arial" pitchFamily="34" charset="0"/>
              <a:buChar char="•"/>
            </a:pPr>
            <a:r>
              <a:rPr lang="en-NZ" sz="1300" b="1" kern="1200" dirty="0" smtClean="0">
                <a:solidFill>
                  <a:schemeClr val="tx1"/>
                </a:solidFill>
                <a:effectLst/>
                <a:latin typeface="Segoe UI" pitchFamily="34" charset="0"/>
              </a:rPr>
              <a:t>Notes</a:t>
            </a:r>
          </a:p>
          <a:p>
            <a:pPr rtl="0"/>
            <a:r>
              <a:rPr lang="en-NZ" sz="1300" b="0" kern="1200" dirty="0" smtClean="0">
                <a:solidFill>
                  <a:schemeClr val="tx1"/>
                </a:solidFill>
                <a:effectLst/>
                <a:latin typeface="Segoe UI" pitchFamily="34" charset="0"/>
              </a:rPr>
              <a:t>Good thread</a:t>
            </a:r>
          </a:p>
          <a:p>
            <a:pPr rtl="0"/>
            <a:r>
              <a:rPr lang="en-NZ" sz="1300" b="0" kern="1200" dirty="0" smtClean="0">
                <a:solidFill>
                  <a:schemeClr val="tx1"/>
                </a:solidFill>
                <a:effectLst/>
                <a:latin typeface="Segoe UI" pitchFamily="34" charset="0"/>
              </a:rPr>
              <a:t>http://social.msdn.microsoft.com/Forums/en/windowsazure/thread/fa00d06d-b631-46ce-af66-f463cf667282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621450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5614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 using host headers to route to an appropriate partition</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0" dirty="0" smtClean="0"/>
              <a:t>Scenario in many</a:t>
            </a:r>
            <a:r>
              <a:rPr lang="en-NZ" b="0" baseline="0" dirty="0" smtClean="0"/>
              <a:t> multi-tenanted </a:t>
            </a:r>
            <a:r>
              <a:rPr lang="en-NZ" b="0" baseline="0" dirty="0" err="1" smtClean="0"/>
              <a:t>SaaS</a:t>
            </a:r>
            <a:r>
              <a:rPr lang="en-NZ" b="0" baseline="0" dirty="0" smtClean="0"/>
              <a:t> type applications want to run a separate DB per tenant</a:t>
            </a:r>
          </a:p>
          <a:p>
            <a:pPr marL="171450" indent="-171450" rtl="0">
              <a:buFont typeface="Arial" pitchFamily="34" charset="0"/>
              <a:buChar char="•"/>
            </a:pPr>
            <a:endParaRPr lang="en-NZ" b="0" baseline="0" dirty="0" smtClean="0"/>
          </a:p>
          <a:p>
            <a:pPr marL="171450" indent="-171450" rtl="0">
              <a:buFont typeface="Arial" pitchFamily="34" charset="0"/>
              <a:buChar char="•"/>
            </a:pPr>
            <a:r>
              <a:rPr lang="en-NZ" b="0" baseline="0" dirty="0" smtClean="0"/>
              <a:t>A neat approach is to map a wildcard DNS entry to your primary site</a:t>
            </a:r>
          </a:p>
          <a:p>
            <a:pPr marL="628650" lvl="1" indent="-171450" rtl="0">
              <a:buFont typeface="Arial" pitchFamily="34" charset="0"/>
              <a:buChar char="•"/>
            </a:pPr>
            <a:r>
              <a:rPr lang="en-NZ" b="0" baseline="0" dirty="0" smtClean="0"/>
              <a:t>http://*.saasservice.com</a:t>
            </a:r>
          </a:p>
          <a:p>
            <a:pPr marL="171450" lvl="0" indent="-171450" rtl="0">
              <a:buFont typeface="Arial" pitchFamily="34" charset="0"/>
              <a:buChar char="•"/>
            </a:pPr>
            <a:r>
              <a:rPr lang="en-NZ" b="0" baseline="0" dirty="0" smtClean="0"/>
              <a:t>Then have a specific subdomain for each customer</a:t>
            </a:r>
          </a:p>
          <a:p>
            <a:pPr marL="628650" lvl="1" indent="-171450" rtl="0">
              <a:buFont typeface="Arial" pitchFamily="34" charset="0"/>
              <a:buChar char="•"/>
            </a:pPr>
            <a:r>
              <a:rPr lang="en-NZ" b="0" baseline="0" dirty="0" smtClean="0"/>
              <a:t>Tenant1.saasservice.com</a:t>
            </a:r>
          </a:p>
          <a:p>
            <a:pPr marL="628650" lvl="1" indent="-171450" rtl="0">
              <a:buFont typeface="Arial" pitchFamily="34" charset="0"/>
              <a:buChar char="•"/>
            </a:pPr>
            <a:r>
              <a:rPr lang="en-NZ" b="0" baseline="0" dirty="0" smtClean="0"/>
              <a:t>Tenant2.saasservice.com</a:t>
            </a:r>
          </a:p>
          <a:p>
            <a:pPr marL="171450" lvl="0" indent="-171450" rtl="0">
              <a:buFont typeface="Arial" pitchFamily="34" charset="0"/>
              <a:buChar char="•"/>
            </a:pPr>
            <a:r>
              <a:rPr lang="en-NZ" b="0" baseline="0" dirty="0" smtClean="0"/>
              <a:t>Needn’t just be subdomains- could lookup on any host name.</a:t>
            </a:r>
          </a:p>
          <a:p>
            <a:pPr marL="171450" lvl="0" indent="-171450" rtl="0">
              <a:buFont typeface="Arial" pitchFamily="34" charset="0"/>
              <a:buChar char="•"/>
            </a:pPr>
            <a:endParaRPr lang="en-NZ" b="0" baseline="0" dirty="0" smtClean="0"/>
          </a:p>
          <a:p>
            <a:pPr marL="171450" lvl="0" indent="-171450" rtl="0">
              <a:buFont typeface="Arial" pitchFamily="34" charset="0"/>
              <a:buChar char="•"/>
            </a:pPr>
            <a:r>
              <a:rPr lang="en-NZ" b="0" baseline="0" dirty="0" smtClean="0"/>
              <a:t>Use a mechanism to lookup the correct tenant DB based on the incoming host header</a:t>
            </a:r>
          </a:p>
          <a:p>
            <a:pPr marL="628650" lvl="1" indent="-171450" rtl="0">
              <a:buFont typeface="Arial" pitchFamily="34" charset="0"/>
              <a:buChar char="•"/>
            </a:pPr>
            <a:r>
              <a:rPr lang="en-NZ" b="0" baseline="0" dirty="0" smtClean="0"/>
              <a:t>Send a unique UI down based on the tenant</a:t>
            </a:r>
          </a:p>
          <a:p>
            <a:pPr marL="628650" lvl="1" indent="-171450" rtl="0">
              <a:buFont typeface="Arial" pitchFamily="34" charset="0"/>
              <a:buChar char="•"/>
            </a:pPr>
            <a:r>
              <a:rPr lang="en-NZ" b="0" baseline="0" dirty="0" smtClean="0"/>
              <a:t>Etc….</a:t>
            </a:r>
            <a:endParaRPr lang="en-NZ" b="0" dirty="0" smtClean="0"/>
          </a:p>
          <a:p>
            <a:pPr rtl="0"/>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556819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Introduces the challenge of using Windows Azure for file </a:t>
            </a:r>
            <a:r>
              <a:rPr lang="en-NZ" sz="1200" kern="1200" dirty="0" err="1" smtClean="0">
                <a:solidFill>
                  <a:schemeClr val="tx1"/>
                </a:solidFill>
                <a:effectLst/>
                <a:latin typeface="Segoe UI" pitchFamily="34" charset="0"/>
                <a:ea typeface="Arial" pitchFamily="-106" charset="0"/>
                <a:cs typeface="Arial" charset="0"/>
              </a:rPr>
              <a:t>uplaod</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Windows Azure instances have a very limited amount of free space</a:t>
            </a:r>
          </a:p>
          <a:p>
            <a:pPr marL="171450" indent="-171450" rtl="0">
              <a:buFont typeface="Arial" pitchFamily="34" charset="0"/>
              <a:buChar char="•"/>
            </a:pPr>
            <a:r>
              <a:rPr lang="en-NZ" baseline="0" dirty="0" smtClean="0"/>
              <a:t>In most cases this can be remedied with either Drives of Local resources</a:t>
            </a:r>
          </a:p>
          <a:p>
            <a:pPr marL="171450" indent="-171450" rtl="0">
              <a:buFont typeface="Arial" pitchFamily="34" charset="0"/>
              <a:buChar char="•"/>
            </a:pPr>
            <a:r>
              <a:rPr lang="en-NZ" baseline="0" dirty="0" smtClean="0"/>
              <a:t>Both drives and local resources only expose their drive letter/path at run time</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Problems</a:t>
            </a:r>
          </a:p>
          <a:p>
            <a:pPr marL="455375" lvl="1" indent="-171450" rtl="0">
              <a:buFont typeface="Arial" pitchFamily="34" charset="0"/>
              <a:buChar char="•"/>
            </a:pPr>
            <a:r>
              <a:rPr lang="en-NZ" baseline="0" dirty="0" smtClean="0"/>
              <a:t>Uploading file to single instance – could be lost</a:t>
            </a:r>
          </a:p>
          <a:p>
            <a:pPr marL="455375" lvl="1" indent="-171450" rtl="0">
              <a:buFont typeface="Arial" pitchFamily="34" charset="0"/>
              <a:buChar char="•"/>
            </a:pPr>
            <a:r>
              <a:rPr lang="en-NZ" baseline="0" dirty="0" smtClean="0"/>
              <a:t>Not good for big files, utilize resources of your website/server</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Default ASP. NET file upload mechanism requires path to be changed in </a:t>
            </a:r>
            <a:r>
              <a:rPr lang="en-NZ" baseline="0" dirty="0" err="1" smtClean="0"/>
              <a:t>config</a:t>
            </a:r>
            <a:endParaRPr lang="en-NZ" baseline="0" dirty="0" smtClean="0"/>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This causes issues when uploading large files &gt;~100MB or where many users are uploading files</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25813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approaches for resolving the file upload issue</a:t>
            </a:r>
          </a:p>
          <a:p>
            <a:pPr rtl="0"/>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Upload directly to blob storage</a:t>
            </a:r>
          </a:p>
          <a:p>
            <a:pPr marL="628650" lvl="1" indent="-171450" rtl="0">
              <a:buFont typeface="Arial" pitchFamily="34" charset="0"/>
              <a:buChar char="•"/>
            </a:pPr>
            <a:r>
              <a:rPr lang="en-NZ" baseline="0" dirty="0" smtClean="0"/>
              <a:t>Provide a Shared Access Signature (generate in web role) to the client (Silverlight is a good option for an ASP.NET app)</a:t>
            </a:r>
          </a:p>
          <a:p>
            <a:pPr marL="628650" lvl="1" indent="-171450" rtl="0">
              <a:buFont typeface="Arial" pitchFamily="34" charset="0"/>
              <a:buChar char="•"/>
            </a:pPr>
            <a:r>
              <a:rPr lang="en-NZ" baseline="0" dirty="0" smtClean="0"/>
              <a:t>Client performs </a:t>
            </a:r>
            <a:r>
              <a:rPr lang="en-NZ" baseline="0" dirty="0" err="1" smtClean="0"/>
              <a:t>blockwise</a:t>
            </a:r>
            <a:r>
              <a:rPr lang="en-NZ" baseline="0" dirty="0" smtClean="0"/>
              <a:t> upload to blob storage</a:t>
            </a:r>
          </a:p>
          <a:p>
            <a:pPr marL="628650" lvl="1" indent="-171450" rtl="0">
              <a:buFont typeface="Arial" pitchFamily="34" charset="0"/>
              <a:buChar char="•"/>
            </a:pPr>
            <a:r>
              <a:rPr lang="en-NZ" baseline="0" dirty="0" smtClean="0"/>
              <a:t>Notify web role once upload complete (note cannot call Queue/Table storage directly from client in a secured fashion- i.e. would have to send down the storage key to the client)</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Use 3</a:t>
            </a:r>
            <a:r>
              <a:rPr lang="en-NZ" baseline="30000" dirty="0" smtClean="0"/>
              <a:t>rd</a:t>
            </a:r>
            <a:r>
              <a:rPr lang="en-NZ" baseline="0" dirty="0" smtClean="0"/>
              <a:t> Party Control</a:t>
            </a:r>
          </a:p>
          <a:p>
            <a:pPr marL="628650" lvl="1" indent="-171450" rtl="0">
              <a:buFont typeface="Arial" pitchFamily="34" charset="0"/>
              <a:buChar char="•"/>
            </a:pPr>
            <a:r>
              <a:rPr lang="en-NZ" baseline="0" dirty="0" smtClean="0"/>
              <a:t>Use a 3</a:t>
            </a:r>
            <a:r>
              <a:rPr lang="en-NZ" baseline="30000" dirty="0" smtClean="0"/>
              <a:t>rd</a:t>
            </a:r>
            <a:r>
              <a:rPr lang="en-NZ" baseline="0" dirty="0" smtClean="0"/>
              <a:t> party upload control with a mechanism to modify the drive location where files are streamed to</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Implement a custom </a:t>
            </a:r>
            <a:r>
              <a:rPr lang="en-NZ" baseline="0" dirty="0" err="1" smtClean="0"/>
              <a:t>IHttpHandler</a:t>
            </a:r>
            <a:r>
              <a:rPr lang="en-NZ" baseline="0" dirty="0" smtClean="0"/>
              <a:t> to receive the uploaded file and buffer to a Local Resource location</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401584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8341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18650864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79199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7752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43492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63803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grpSp>
        <p:nvGrpSpPr>
          <p:cNvPr id="5" name="Group 4"/>
          <p:cNvGrpSpPr/>
          <p:nvPr userDrawn="1"/>
        </p:nvGrpSpPr>
        <p:grpSpPr>
          <a:xfrm>
            <a:off x="9264689" y="6225727"/>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7" name="Rectangle 6"/>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8571187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09253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2742509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52635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067603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7959219" y="1785258"/>
            <a:ext cx="2934543" cy="2933776"/>
            <a:chOff x="446088" y="3778250"/>
            <a:chExt cx="920750" cy="920750"/>
          </a:xfrm>
          <a:solidFill>
            <a:srgbClr val="FFFFFF"/>
          </a:solidFill>
        </p:grpSpPr>
        <p:sp>
          <p:nvSpPr>
            <p:cNvPr id="1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07684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380375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56920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778797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553799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88744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7147941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477224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93627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3261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3976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340540"/>
      </p:ext>
    </p:extLst>
  </p:cSld>
  <p:clrMap bg1="lt1" tx1="dk1" bg2="lt2" tx2="dk2" accent1="accent1" accent2="accent2" accent3="accent3" accent4="accent4" accent5="accent5" accent6="accent6" hlink="hlink" folHlink="folHlink"/>
  <p:sldLayoutIdLst>
    <p:sldLayoutId id="2147483797"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it.ly/scale-sess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160586"/>
            <a:ext cx="12188825" cy="569741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What’s Different?</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33" y="4776349"/>
            <a:ext cx="8162925" cy="16954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6878505" y="1318187"/>
            <a:ext cx="3299753" cy="3299753"/>
            <a:chOff x="5256211" y="1266238"/>
            <a:chExt cx="3299753" cy="3299753"/>
          </a:xfrm>
        </p:grpSpPr>
        <p:sp>
          <p:nvSpPr>
            <p:cNvPr id="10" name="Rectangle 9"/>
            <p:cNvSpPr/>
            <p:nvPr/>
          </p:nvSpPr>
          <p:spPr>
            <a:xfrm>
              <a:off x="5256211" y="1266238"/>
              <a:ext cx="3299753" cy="3299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555"/>
            <a:stretch/>
          </p:blipFill>
          <p:spPr bwMode="auto">
            <a:xfrm>
              <a:off x="5373441" y="1383469"/>
              <a:ext cx="3027362" cy="30670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333" y="1312765"/>
            <a:ext cx="33051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5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7"/>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7" y="1155118"/>
            <a:ext cx="6724760"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add key="</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 value="Hello from Site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Web.config</a:t>
            </a:r>
            <a:endParaRPr lang="en-US" dirty="0">
              <a:solidFill>
                <a:schemeClr val="tx2">
                  <a:alpha val="99000"/>
                </a:schemeClr>
              </a:solidFill>
              <a:latin typeface="Segoe UI Light" pitchFamily="34" charset="0"/>
            </a:endParaRPr>
          </a:p>
        </p:txBody>
      </p:sp>
      <p:sp>
        <p:nvSpPr>
          <p:cNvPr id="9" name="TextBox 8"/>
          <p:cNvSpPr txBox="1"/>
          <p:nvPr/>
        </p:nvSpPr>
        <p:spPr>
          <a:xfrm>
            <a:off x="4617157" y="2430926"/>
            <a:ext cx="672475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&lt;Role name="</a:t>
            </a:r>
            <a:r>
              <a:rPr lang="en-US" sz="1400" dirty="0" err="1">
                <a:solidFill>
                  <a:schemeClr val="lt1">
                    <a:alpha val="99000"/>
                  </a:schemeClr>
                </a:solidFill>
                <a:latin typeface="Consolas" pitchFamily="49" charset="0"/>
                <a:cs typeface="Consolas" pitchFamily="49" charset="0"/>
              </a:rPr>
              <a:t>DeployingMVCAppsToAzure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&lt;Instances count="1"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Setting </a:t>
            </a:r>
            <a:r>
              <a:rPr lang="en-US" sz="1400" dirty="0" smtClean="0">
                <a:solidFill>
                  <a:schemeClr val="lt1">
                    <a:alpha val="99000"/>
                  </a:schemeClr>
                </a:solidFill>
                <a:latin typeface="Consolas" pitchFamily="49" charset="0"/>
                <a:cs typeface="Consolas" pitchFamily="49" charset="0"/>
              </a:rPr>
              <a:t>name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 </a:t>
            </a:r>
            <a:endParaRPr lang="en-US" sz="1400" dirty="0" smtClean="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value</a:t>
            </a:r>
            <a:r>
              <a:rPr lang="en-US" sz="1400" dirty="0">
                <a:solidFill>
                  <a:schemeClr val="lt1">
                    <a:alpha val="99000"/>
                  </a:schemeClr>
                </a:solidFill>
                <a:latin typeface="Consolas" pitchFamily="49" charset="0"/>
                <a:cs typeface="Consolas" pitchFamily="49" charset="0"/>
              </a:rPr>
              <a:t>="Hello from Windows Azure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&lt;/Role&gt;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5857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ServiceConfiguration.cscfg</a:t>
            </a:r>
            <a:endParaRPr lang="en-US" dirty="0" smtClean="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1043559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88973"/>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090604"/>
            <a:ext cx="12188825" cy="138177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6" y="1087384"/>
            <a:ext cx="7112000"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WebAppSetting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090604"/>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App Settings</a:t>
            </a:r>
            <a:endParaRPr lang="en-US" dirty="0">
              <a:solidFill>
                <a:schemeClr val="tx2">
                  <a:alpha val="99000"/>
                </a:schemeClr>
              </a:solidFill>
              <a:latin typeface="Segoe UI Light" pitchFamily="34" charset="0"/>
            </a:endParaRPr>
          </a:p>
        </p:txBody>
      </p:sp>
      <p:sp>
        <p:nvSpPr>
          <p:cNvPr id="9" name="TextBox 8"/>
          <p:cNvSpPr txBox="1"/>
          <p:nvPr/>
        </p:nvSpPr>
        <p:spPr>
          <a:xfrm>
            <a:off x="4617157" y="2588972"/>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WindowsAzureAppSetting</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 </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RoleEnvironment</a:t>
            </a:r>
            <a:endParaRPr lang="en-US" sz="1400" dirty="0" smtClean="0">
              <a:solidFill>
                <a:schemeClr val="accent4">
                  <a:lumMod val="40000"/>
                  <a:lumOff val="60000"/>
                  <a:alpha val="99000"/>
                </a:schemeClr>
              </a:solidFill>
              <a:latin typeface="Consolas" pitchFamily="49" charset="0"/>
              <a:cs typeface="Consolas" pitchFamily="49" charset="0"/>
            </a:endParaRPr>
          </a:p>
          <a:p>
            <a:r>
              <a:rPr lang="en-US" sz="1400" dirty="0">
                <a:solidFill>
                  <a:schemeClr val="accent4">
                    <a:lumMod val="40000"/>
                    <a:lumOff val="60000"/>
                    <a:alpha val="99000"/>
                  </a:schemeClr>
                </a:solidFill>
                <a:latin typeface="Consolas" pitchFamily="49" charset="0"/>
                <a:cs typeface="Consolas" pitchFamily="49" charset="0"/>
              </a:rPr>
              <a:t> </a:t>
            </a:r>
            <a:r>
              <a:rPr lang="en-US" sz="1400" dirty="0" smtClean="0">
                <a:solidFill>
                  <a:schemeClr val="accent4">
                    <a:lumMod val="40000"/>
                    <a:lumOff val="60000"/>
                    <a:alpha val="99000"/>
                  </a:schemeClr>
                </a:solidFill>
                <a:latin typeface="Consolas" pitchFamily="49" charset="0"/>
                <a:cs typeface="Consolas" pitchFamily="49" charset="0"/>
              </a:rPr>
              <a:t>          .</a:t>
            </a:r>
            <a:r>
              <a:rPr lang="en-US" sz="1400" dirty="0" err="1" smtClean="0">
                <a:solidFill>
                  <a:schemeClr val="accent4">
                    <a:lumMod val="40000"/>
                    <a:lumOff val="60000"/>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88972"/>
            <a:ext cx="346306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RoleEnvironment</a:t>
            </a:r>
            <a:r>
              <a:rPr lang="en-US" dirty="0" smtClean="0">
                <a:solidFill>
                  <a:schemeClr val="tx2">
                    <a:alpha val="99000"/>
                  </a:schemeClr>
                </a:solidFill>
                <a:latin typeface="Segoe UI Light" pitchFamily="34" charset="0"/>
              </a:rPr>
              <a:t> Settings</a:t>
            </a:r>
          </a:p>
        </p:txBody>
      </p:sp>
      <p:sp>
        <p:nvSpPr>
          <p:cNvPr id="11" name="Rectangle 10"/>
          <p:cNvSpPr/>
          <p:nvPr/>
        </p:nvSpPr>
        <p:spPr bwMode="auto">
          <a:xfrm>
            <a:off x="0" y="4265368"/>
            <a:ext cx="12188825" cy="160043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4617156" y="4265369"/>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if</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RoleEnvironment.IsAvailable</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else</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RoleEnvironment</a:t>
            </a:r>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3" name="Rectangle 12"/>
          <p:cNvSpPr/>
          <p:nvPr/>
        </p:nvSpPr>
        <p:spPr>
          <a:xfrm>
            <a:off x="433837" y="4265369"/>
            <a:ext cx="2109873"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Both</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Be Flexible</a:t>
            </a:r>
          </a:p>
        </p:txBody>
      </p:sp>
    </p:spTree>
    <p:extLst>
      <p:ext uri="{BB962C8B-B14F-4D97-AF65-F5344CB8AC3E}">
        <p14:creationId xmlns:p14="http://schemas.microsoft.com/office/powerpoint/2010/main" val="400060314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0"/>
            <a:ext cx="7017809" cy="1523494"/>
          </a:xfrm>
        </p:spPr>
        <p:txBody>
          <a:bodyPr/>
          <a:lstStyle/>
          <a:p>
            <a:r>
              <a:rPr lang="en-US" dirty="0" smtClean="0"/>
              <a:t>An ASP.NET MVC site running in (and out of) Windows Azure</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751005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State Considerations</a:t>
            </a:r>
            <a:endParaRPr lang="en-US" dirty="0"/>
          </a:p>
        </p:txBody>
      </p:sp>
      <p:sp>
        <p:nvSpPr>
          <p:cNvPr id="9"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814291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Statelessness</a:t>
            </a:r>
            <a:endParaRPr lang="en-US" dirty="0"/>
          </a:p>
        </p:txBody>
      </p:sp>
      <p:sp>
        <p:nvSpPr>
          <p:cNvPr id="3" name="Content Placeholder 2"/>
          <p:cNvSpPr>
            <a:spLocks noGrp="1"/>
          </p:cNvSpPr>
          <p:nvPr>
            <p:ph type="body" sz="quarter" idx="10"/>
          </p:nvPr>
        </p:nvSpPr>
        <p:spPr>
          <a:xfrm>
            <a:off x="519112" y="1447799"/>
            <a:ext cx="7420777" cy="4698209"/>
          </a:xfrm>
        </p:spPr>
        <p:txBody>
          <a:bodyPr/>
          <a:lstStyle/>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Load balancer round-robins </a:t>
            </a:r>
            <a:br>
              <a:rPr lang="en-US" sz="4000" spc="-100" dirty="0" smtClean="0">
                <a:solidFill>
                  <a:schemeClr val="accent2">
                    <a:alpha val="99000"/>
                  </a:schemeClr>
                </a:solidFill>
                <a:latin typeface="Segoe UI Light" pitchFamily="34" charset="0"/>
              </a:rPr>
            </a:br>
            <a:r>
              <a:rPr lang="en-US" sz="4000" spc="-100" dirty="0" smtClean="0">
                <a:solidFill>
                  <a:schemeClr val="accent2">
                    <a:alpha val="99000"/>
                  </a:schemeClr>
                </a:solidFill>
                <a:latin typeface="Segoe UI Light" pitchFamily="34" charset="0"/>
              </a:rPr>
              <a:t>requests in multi instance roles</a:t>
            </a:r>
          </a:p>
          <a:p>
            <a:pPr marL="3175" lvl="1" indent="0" defTabSz="914325">
              <a:spcBef>
                <a:spcPts val="0"/>
              </a:spcBef>
              <a:spcAft>
                <a:spcPts val="900"/>
              </a:spcAft>
              <a:buNone/>
            </a:pPr>
            <a:endParaRPr lang="en-US" sz="2000" spc="-100" dirty="0" smtClean="0">
              <a:solidFill>
                <a:schemeClr val="accent2">
                  <a:alpha val="99000"/>
                </a:schemeClr>
              </a:solidFill>
              <a:latin typeface="Segoe UI Light" pitchFamily="34" charset="0"/>
            </a:endParaRPr>
          </a:p>
          <a:p>
            <a:pPr marL="3175" indent="0" defTabSz="914325">
              <a:spcBef>
                <a:spcPts val="0"/>
              </a:spcBef>
              <a:spcAft>
                <a:spcPts val="900"/>
              </a:spcAft>
              <a:buNone/>
            </a:pPr>
            <a:r>
              <a:rPr lang="en-US" sz="4000" spc="-100" dirty="0" smtClean="0">
                <a:solidFill>
                  <a:schemeClr val="tx2">
                    <a:alpha val="99000"/>
                  </a:schemeClr>
                </a:solidFill>
                <a:latin typeface="Segoe UI Light" pitchFamily="34" charset="0"/>
              </a:rPr>
              <a:t>Follow web farm best practices</a:t>
            </a:r>
          </a:p>
          <a:p>
            <a:pPr marL="690562" lvl="5" indent="0">
              <a:buNone/>
            </a:pPr>
            <a:r>
              <a:rPr lang="en-US" sz="2800" spc="-51" dirty="0" smtClean="0">
                <a:latin typeface="Segoe UI Light" pitchFamily="34" charset="0"/>
              </a:rPr>
              <a:t>Do not store state on individual instances </a:t>
            </a:r>
          </a:p>
          <a:p>
            <a:pPr marL="690562" lvl="5" indent="0">
              <a:buNone/>
            </a:pPr>
            <a:r>
              <a:rPr lang="en-US" sz="2800" spc="-51" dirty="0" smtClean="0">
                <a:latin typeface="Segoe UI Light" pitchFamily="34" charset="0"/>
              </a:rPr>
              <a:t>Do not assume subsequent requests </a:t>
            </a:r>
            <a:br>
              <a:rPr lang="en-US" sz="2800" spc="-51" dirty="0" smtClean="0">
                <a:latin typeface="Segoe UI Light" pitchFamily="34" charset="0"/>
              </a:rPr>
            </a:br>
            <a:r>
              <a:rPr lang="en-US" sz="2800" spc="-51" dirty="0" smtClean="0">
                <a:latin typeface="Segoe UI Light" pitchFamily="34" charset="0"/>
              </a:rPr>
              <a:t>will hit the same instance</a:t>
            </a:r>
          </a:p>
          <a:p>
            <a:pPr marL="690562" lvl="5" indent="0">
              <a:buNone/>
            </a:pPr>
            <a:r>
              <a:rPr lang="en-US" sz="2800" spc="-51" dirty="0" smtClean="0">
                <a:latin typeface="Segoe UI Light" pitchFamily="34" charset="0"/>
              </a:rPr>
              <a:t>Don’t forget things like dynamically </a:t>
            </a:r>
            <a:br>
              <a:rPr lang="en-US" sz="2800" spc="-51" dirty="0" smtClean="0">
                <a:latin typeface="Segoe UI Light" pitchFamily="34" charset="0"/>
              </a:rPr>
            </a:br>
            <a:r>
              <a:rPr lang="en-US" sz="2800" spc="-51" dirty="0" smtClean="0">
                <a:latin typeface="Segoe UI Light" pitchFamily="34" charset="0"/>
              </a:rPr>
              <a:t>generated images loaded by a page</a:t>
            </a:r>
            <a:endParaRPr lang="en-US" sz="2800" spc="-51" dirty="0">
              <a:latin typeface="Segoe UI Light" pitchFamily="34" charset="0"/>
            </a:endParaRPr>
          </a:p>
        </p:txBody>
      </p:sp>
      <p:sp>
        <p:nvSpPr>
          <p:cNvPr id="4" name="Freeform 83"/>
          <p:cNvSpPr>
            <a:spLocks noEditPoints="1"/>
          </p:cNvSpPr>
          <p:nvPr/>
        </p:nvSpPr>
        <p:spPr bwMode="black">
          <a:xfrm>
            <a:off x="8319247" y="3081320"/>
            <a:ext cx="3352613" cy="353911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AJAX and Windows Azure</a:t>
            </a:r>
            <a:endParaRPr lang="en-US" dirty="0"/>
          </a:p>
        </p:txBody>
      </p:sp>
      <p:sp>
        <p:nvSpPr>
          <p:cNvPr id="3" name="Content Placeholder 2"/>
          <p:cNvSpPr>
            <a:spLocks noGrp="1"/>
          </p:cNvSpPr>
          <p:nvPr>
            <p:ph type="body" sz="quarter" idx="10"/>
          </p:nvPr>
        </p:nvSpPr>
        <p:spPr>
          <a:xfrm>
            <a:off x="519111" y="1447799"/>
            <a:ext cx="11161713" cy="4919808"/>
          </a:xfrm>
        </p:spPr>
        <p:txBody>
          <a:bodyPr/>
          <a:lstStyle/>
          <a:p>
            <a:pPr marL="3175" indent="0" defTabSz="914325">
              <a:spcBef>
                <a:spcPts val="0"/>
              </a:spcBef>
              <a:spcAft>
                <a:spcPts val="900"/>
              </a:spcAft>
              <a:buNone/>
            </a:pPr>
            <a:r>
              <a:rPr lang="en-US" sz="3600" spc="-100" dirty="0" smtClean="0">
                <a:solidFill>
                  <a:schemeClr val="accent2">
                    <a:alpha val="99000"/>
                  </a:schemeClr>
                </a:solidFill>
              </a:rPr>
              <a:t>Client side calls may not return to the same </a:t>
            </a:r>
            <a:br>
              <a:rPr lang="en-US" sz="3600" spc="-100" dirty="0" smtClean="0">
                <a:solidFill>
                  <a:schemeClr val="accent2">
                    <a:alpha val="99000"/>
                  </a:schemeClr>
                </a:solidFill>
              </a:rPr>
            </a:br>
            <a:r>
              <a:rPr lang="en-US" sz="3600" spc="-100" dirty="0" smtClean="0">
                <a:solidFill>
                  <a:schemeClr val="accent2">
                    <a:alpha val="99000"/>
                  </a:schemeClr>
                </a:solidFill>
              </a:rPr>
              <a:t>instance the original page came from</a:t>
            </a:r>
          </a:p>
          <a:p>
            <a:pPr marL="0" lvl="1" indent="0">
              <a:spcBef>
                <a:spcPts val="0"/>
              </a:spcBef>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tx2">
                    <a:alpha val="99000"/>
                  </a:schemeClr>
                </a:solidFill>
              </a:rPr>
              <a:t>AJAX calls must be stateless</a:t>
            </a:r>
          </a:p>
          <a:p>
            <a:pPr marL="1255713" lvl="2" indent="0">
              <a:buNone/>
            </a:pPr>
            <a:r>
              <a:rPr lang="en-US" sz="3200" spc="-51" dirty="0" smtClean="0">
                <a:latin typeface="Segoe UI Light" pitchFamily="34" charset="0"/>
              </a:rPr>
              <a:t>Don’t generate a page and leave state </a:t>
            </a:r>
            <a:br>
              <a:rPr lang="en-US" sz="3200" spc="-51" dirty="0" smtClean="0">
                <a:latin typeface="Segoe UI Light" pitchFamily="34" charset="0"/>
              </a:rPr>
            </a:br>
            <a:r>
              <a:rPr lang="en-US" sz="3200" spc="-51" dirty="0" smtClean="0">
                <a:latin typeface="Segoe UI Light" pitchFamily="34" charset="0"/>
              </a:rPr>
              <a:t>on the server to call via AJAX later</a:t>
            </a:r>
          </a:p>
          <a:p>
            <a:pPr marL="0" lvl="1" indent="0">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accent2">
                    <a:alpha val="99000"/>
                  </a:schemeClr>
                </a:solidFill>
              </a:rPr>
              <a:t>All instances require the same </a:t>
            </a:r>
            <a:br>
              <a:rPr lang="en-US" sz="3600" spc="-100" dirty="0" smtClean="0">
                <a:solidFill>
                  <a:schemeClr val="accent2">
                    <a:alpha val="99000"/>
                  </a:schemeClr>
                </a:solidFill>
              </a:rPr>
            </a:br>
            <a:r>
              <a:rPr lang="en-US" sz="3600" spc="-100" dirty="0" err="1" smtClean="0">
                <a:solidFill>
                  <a:schemeClr val="accent2">
                    <a:alpha val="99000"/>
                  </a:schemeClr>
                </a:solidFill>
              </a:rPr>
              <a:t>MachineKey</a:t>
            </a:r>
            <a:r>
              <a:rPr lang="en-US" sz="3600" spc="-100" dirty="0" smtClean="0">
                <a:solidFill>
                  <a:schemeClr val="accent2">
                    <a:alpha val="99000"/>
                  </a:schemeClr>
                </a:solidFill>
              </a:rPr>
              <a:t> for </a:t>
            </a:r>
            <a:r>
              <a:rPr lang="en-US" sz="3600" spc="-100" dirty="0" err="1" smtClean="0">
                <a:solidFill>
                  <a:schemeClr val="accent2">
                    <a:alpha val="99000"/>
                  </a:schemeClr>
                </a:solidFill>
              </a:rPr>
              <a:t>ViewState</a:t>
            </a:r>
            <a:r>
              <a:rPr lang="en-US" sz="3600" spc="-100" dirty="0" smtClean="0">
                <a:solidFill>
                  <a:schemeClr val="accent2">
                    <a:alpha val="99000"/>
                  </a:schemeClr>
                </a:solidFill>
              </a:rPr>
              <a:t> hashing</a:t>
            </a:r>
          </a:p>
          <a:p>
            <a:pPr marL="1255713" lvl="2" indent="0">
              <a:buNone/>
            </a:pPr>
            <a:r>
              <a:rPr lang="en-US" sz="3200" spc="-51" dirty="0" smtClean="0">
                <a:solidFill>
                  <a:schemeClr val="accent2">
                    <a:alpha val="99000"/>
                  </a:schemeClr>
                </a:solidFill>
                <a:latin typeface="Segoe UI Light" pitchFamily="34" charset="0"/>
              </a:rPr>
              <a:t>Fabric uses same machine key for all instances in a role</a:t>
            </a:r>
            <a:endParaRPr lang="en-US" sz="3200" spc="-51"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9250767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ounded Rectangle 90"/>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2" name="Rounded Rectangle 101"/>
          <p:cNvSpPr/>
          <p:nvPr/>
        </p:nvSpPr>
        <p:spPr bwMode="auto">
          <a:xfrm>
            <a:off x="6146384"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8" name="Rounded Rectangle 87"/>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1" name="Rounded Rectangle 100"/>
          <p:cNvSpPr/>
          <p:nvPr/>
        </p:nvSpPr>
        <p:spPr bwMode="auto">
          <a:xfrm>
            <a:off x="5128039"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62" name="Rounded Rectangle 61"/>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5" name="Rounded Rectangle 84"/>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7" name="Rounded Rectangle 96"/>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 name="Title 3"/>
          <p:cNvSpPr>
            <a:spLocks noGrp="1"/>
          </p:cNvSpPr>
          <p:nvPr>
            <p:ph type="title"/>
          </p:nvPr>
        </p:nvSpPr>
        <p:spPr/>
        <p:txBody>
          <a:bodyPr/>
          <a:lstStyle/>
          <a:p>
            <a:r>
              <a:rPr lang="en-US" smtClean="0"/>
              <a:t>Windows Azure Session State</a:t>
            </a:r>
            <a:endParaRPr lang="en-US" dirty="0"/>
          </a:p>
        </p:txBody>
      </p:sp>
      <p:sp>
        <p:nvSpPr>
          <p:cNvPr id="99" name="Content Placeholder 55"/>
          <p:cNvSpPr>
            <a:spLocks noGrp="1"/>
          </p:cNvSpPr>
          <p:nvPr>
            <p:ph type="body" sz="quarter" idx="4294967295"/>
          </p:nvPr>
        </p:nvSpPr>
        <p:spPr>
          <a:xfrm>
            <a:off x="482133" y="1183640"/>
            <a:ext cx="11198692" cy="775597"/>
          </a:xfrm>
        </p:spPr>
        <p:txBody>
          <a:bodyPr/>
          <a:lstStyle/>
          <a:p>
            <a:pPr marL="0" indent="0">
              <a:buNone/>
            </a:pPr>
            <a:r>
              <a:rPr lang="en-US" sz="2800" dirty="0" smtClean="0"/>
              <a:t>Windows Azure Load Balancer uses round-robin allocation. Session state must persist to client or storage on every request</a:t>
            </a:r>
            <a:endParaRPr lang="en-US" sz="2800" dirty="0"/>
          </a:p>
        </p:txBody>
      </p:sp>
      <p:cxnSp>
        <p:nvCxnSpPr>
          <p:cNvPr id="45" name="Straight Arrow Connector 44"/>
          <p:cNvCxnSpPr/>
          <p:nvPr/>
        </p:nvCxnSpPr>
        <p:spPr>
          <a:xfrm>
            <a:off x="6090444"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76915" y="3510614"/>
            <a:ext cx="313529" cy="57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095309" y="3510614"/>
            <a:ext cx="319709" cy="554180"/>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2" name="TextBox 51"/>
          <p:cNvSpPr txBox="1"/>
          <p:nvPr/>
        </p:nvSpPr>
        <p:spPr>
          <a:xfrm>
            <a:off x="3649206" y="5033474"/>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grpSp>
        <p:nvGrpSpPr>
          <p:cNvPr id="2" name="Group 1"/>
          <p:cNvGrpSpPr/>
          <p:nvPr/>
        </p:nvGrpSpPr>
        <p:grpSpPr>
          <a:xfrm>
            <a:off x="5630893" y="2111287"/>
            <a:ext cx="823091" cy="863217"/>
            <a:chOff x="517525" y="2109891"/>
            <a:chExt cx="1865906" cy="1956870"/>
          </a:xfrm>
          <a:solidFill>
            <a:schemeClr val="accent2"/>
          </a:solidFill>
        </p:grpSpPr>
        <p:grpSp>
          <p:nvGrpSpPr>
            <p:cNvPr id="30" name="Group 29"/>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31" name="Group 30"/>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100" name="Rounded Rectangle 99"/>
          <p:cNvSpPr/>
          <p:nvPr/>
        </p:nvSpPr>
        <p:spPr bwMode="auto">
          <a:xfrm>
            <a:off x="2280557" y="5560687"/>
            <a:ext cx="7604911" cy="12192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2" name="Rectangle 31"/>
          <p:cNvSpPr/>
          <p:nvPr/>
        </p:nvSpPr>
        <p:spPr>
          <a:xfrm>
            <a:off x="2280558" y="5859334"/>
            <a:ext cx="3323032" cy="621907"/>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SQL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a:t>
            </a:r>
          </a:p>
        </p:txBody>
      </p:sp>
      <p:sp>
        <p:nvSpPr>
          <p:cNvPr id="33" name="Rectangle 32"/>
          <p:cNvSpPr/>
          <p:nvPr/>
        </p:nvSpPr>
        <p:spPr>
          <a:xfrm>
            <a:off x="6565717" y="5862085"/>
            <a:ext cx="3319751" cy="616404"/>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Windows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 Storage</a:t>
            </a:r>
          </a:p>
        </p:txBody>
      </p:sp>
      <p:grpSp>
        <p:nvGrpSpPr>
          <p:cNvPr id="7" name="Group 6"/>
          <p:cNvGrpSpPr/>
          <p:nvPr/>
        </p:nvGrpSpPr>
        <p:grpSpPr>
          <a:xfrm>
            <a:off x="5603589" y="5657232"/>
            <a:ext cx="962128" cy="1026111"/>
            <a:chOff x="953111" y="5235069"/>
            <a:chExt cx="1361079" cy="1451593"/>
          </a:xfrm>
        </p:grpSpPr>
        <p:grpSp>
          <p:nvGrpSpPr>
            <p:cNvPr id="80" name="Group 79"/>
            <p:cNvGrpSpPr/>
            <p:nvPr/>
          </p:nvGrpSpPr>
          <p:grpSpPr>
            <a:xfrm>
              <a:off x="1352061" y="5235069"/>
              <a:ext cx="563178" cy="1013102"/>
              <a:chOff x="1055951" y="6468452"/>
              <a:chExt cx="563178" cy="1013102"/>
            </a:xfrm>
          </p:grpSpPr>
          <p:sp>
            <p:nvSpPr>
              <p:cNvPr id="8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953111" y="5455350"/>
              <a:ext cx="563178" cy="1013102"/>
              <a:chOff x="1055951" y="6468452"/>
              <a:chExt cx="563178" cy="1013102"/>
            </a:xfrm>
          </p:grpSpPr>
          <p:sp>
            <p:nvSpPr>
              <p:cNvPr id="7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1751012" y="5455350"/>
              <a:ext cx="563178" cy="1013102"/>
              <a:chOff x="1055951" y="6468452"/>
              <a:chExt cx="563178" cy="1013102"/>
            </a:xfrm>
          </p:grpSpPr>
          <p:sp>
            <p:nvSpPr>
              <p:cNvPr id="7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352061" y="5673560"/>
              <a:ext cx="563178" cy="1013102"/>
              <a:chOff x="1055951" y="6468452"/>
              <a:chExt cx="563178" cy="1013102"/>
            </a:xfrm>
          </p:grpSpPr>
          <p:sp>
            <p:nvSpPr>
              <p:cNvPr id="7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06" name="Rounded Rectangle 105"/>
          <p:cNvSpPr/>
          <p:nvPr/>
        </p:nvSpPr>
        <p:spPr bwMode="auto">
          <a:xfrm>
            <a:off x="5128039"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7" name="Rounded Rectangle 106"/>
          <p:cNvSpPr/>
          <p:nvPr/>
        </p:nvSpPr>
        <p:spPr bwMode="auto">
          <a:xfrm>
            <a:off x="6146384"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8" name="Rounded Rectangle 107"/>
          <p:cNvSpPr/>
          <p:nvPr/>
        </p:nvSpPr>
        <p:spPr bwMode="auto">
          <a:xfrm>
            <a:off x="8183075"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5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5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5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5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sp>
        <p:nvSpPr>
          <p:cNvPr id="44" name="Oval 43"/>
          <p:cNvSpPr/>
          <p:nvPr/>
        </p:nvSpPr>
        <p:spPr bwMode="auto">
          <a:xfrm>
            <a:off x="5825330"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157578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10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5"/>
                                        </p:tgtEl>
                                      </p:cBhvr>
                                    </p:animEffect>
                                    <p:set>
                                      <p:cBhvr>
                                        <p:cTn id="24" dur="1" fill="hold">
                                          <p:stCondLst>
                                            <p:cond delay="499"/>
                                          </p:stCondLst>
                                        </p:cTn>
                                        <p:tgtEl>
                                          <p:spTgt spid="4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1000"/>
                                        <p:tgtEl>
                                          <p:spTgt spid="45"/>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1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50"/>
                                        </p:tgtEl>
                                      </p:cBhvr>
                                    </p:animEffect>
                                    <p:set>
                                      <p:cBhvr>
                                        <p:cTn id="58" dur="1" fill="hold">
                                          <p:stCondLst>
                                            <p:cond delay="499"/>
                                          </p:stCondLst>
                                        </p:cTn>
                                        <p:tgtEl>
                                          <p:spTgt spid="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xit" presetSubtype="0" fill="hold" grpId="1" nodeType="withEffect">
                                  <p:stCondLst>
                                    <p:cond delay="0"/>
                                  </p:stCondLst>
                                  <p:childTnLst>
                                    <p:animEffect transition="out" filter="fade">
                                      <p:cBhvr>
                                        <p:cTn id="75" dur="500"/>
                                        <p:tgtEl>
                                          <p:spTgt spid="106"/>
                                        </p:tgtEl>
                                      </p:cBhvr>
                                    </p:animEffect>
                                    <p:set>
                                      <p:cBhvr>
                                        <p:cTn id="76" dur="1" fill="hold">
                                          <p:stCondLst>
                                            <p:cond delay="499"/>
                                          </p:stCondLst>
                                        </p:cTn>
                                        <p:tgtEl>
                                          <p:spTgt spid="10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500"/>
                                        <p:tgtEl>
                                          <p:spTgt spid="108"/>
                                        </p:tgtEl>
                                      </p:cBhvr>
                                    </p:animEffect>
                                  </p:childTnLst>
                                </p:cTn>
                              </p:par>
                              <p:par>
                                <p:cTn id="82" presetID="10" presetClass="exit" presetSubtype="0" fill="hold" grpId="1" nodeType="withEffect">
                                  <p:stCondLst>
                                    <p:cond delay="0"/>
                                  </p:stCondLst>
                                  <p:childTnLst>
                                    <p:animEffect transition="out" filter="fade">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1" grpId="0" animBg="1"/>
      <p:bldP spid="47" grpId="0"/>
      <p:bldP spid="47" grpId="1"/>
      <p:bldP spid="50" grpId="0"/>
      <p:bldP spid="50" grpId="1"/>
      <p:bldP spid="52" grpId="0"/>
      <p:bldP spid="106" grpId="0" animBg="1"/>
      <p:bldP spid="106" grpId="1" animBg="1"/>
      <p:bldP spid="107" grpId="0" animBg="1"/>
      <p:bldP spid="107" grpId="1" animBg="1"/>
      <p:bldP spid="1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342755"/>
            <a:ext cx="12188825" cy="17586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Solving </a:t>
            </a:r>
            <a:r>
              <a:rPr lang="en-US" dirty="0"/>
              <a:t>Session State</a:t>
            </a:r>
          </a:p>
        </p:txBody>
      </p:sp>
      <p:sp>
        <p:nvSpPr>
          <p:cNvPr id="3" name="Content Placeholder 2"/>
          <p:cNvSpPr>
            <a:spLocks noGrp="1"/>
          </p:cNvSpPr>
          <p:nvPr>
            <p:ph type="body" sz="quarter" idx="10"/>
          </p:nvPr>
        </p:nvSpPr>
        <p:spPr>
          <a:xfrm>
            <a:off x="519112" y="1447799"/>
            <a:ext cx="11149013" cy="3051605"/>
          </a:xfrm>
        </p:spPr>
        <p:txBody>
          <a:bodyPr numCol="2"/>
          <a:lstStyle/>
          <a:p>
            <a:pPr marL="3175" indent="0" defTabSz="914325">
              <a:spcBef>
                <a:spcPts val="0"/>
              </a:spcBef>
              <a:spcAft>
                <a:spcPts val="900"/>
              </a:spcAft>
              <a:buNone/>
            </a:pPr>
            <a:r>
              <a:rPr lang="en-US" sz="4000" spc="-100" dirty="0">
                <a:solidFill>
                  <a:schemeClr val="accent2">
                    <a:alpha val="99000"/>
                  </a:schemeClr>
                </a:solidFill>
              </a:rPr>
              <a:t>Persist to Storage via Session State Provider</a:t>
            </a:r>
          </a:p>
          <a:p>
            <a:pPr marL="0" lvl="1" indent="0">
              <a:buNone/>
            </a:pPr>
            <a:r>
              <a:rPr lang="en-US" sz="2800" spc="-51" dirty="0" smtClean="0">
                <a:latin typeface="Segoe UI Light" pitchFamily="34" charset="0"/>
              </a:rPr>
              <a:t>Windows Azure Caching</a:t>
            </a:r>
          </a:p>
          <a:p>
            <a:pPr marL="0" lvl="1" indent="0">
              <a:buNone/>
            </a:pPr>
            <a:r>
              <a:rPr lang="en-US" sz="2800" spc="-51" dirty="0" smtClean="0">
                <a:latin typeface="Segoe UI Light" pitchFamily="34" charset="0"/>
              </a:rPr>
              <a:t>SQL </a:t>
            </a:r>
            <a:r>
              <a:rPr lang="en-US" sz="2800" spc="-51" dirty="0">
                <a:latin typeface="Segoe UI Light" pitchFamily="34" charset="0"/>
              </a:rPr>
              <a:t>Azure</a:t>
            </a:r>
          </a:p>
          <a:p>
            <a:pPr marL="0" lvl="1" indent="0">
              <a:buNone/>
            </a:pPr>
            <a:r>
              <a:rPr lang="en-US" sz="2800" spc="-51" dirty="0">
                <a:latin typeface="Segoe UI Light" pitchFamily="34" charset="0"/>
              </a:rPr>
              <a:t>Windows Azure Storage</a:t>
            </a:r>
          </a:p>
          <a:p>
            <a:pPr marL="0" lvl="1" indent="0">
              <a:buNone/>
            </a:pPr>
            <a:r>
              <a:rPr lang="en-US" sz="2800" spc="-51" dirty="0" smtClean="0">
                <a:latin typeface="Segoe UI Light" pitchFamily="34" charset="0"/>
              </a:rPr>
              <a:t>Custom</a:t>
            </a:r>
          </a:p>
          <a:p>
            <a:pPr marL="0" lvl="1" indent="0">
              <a:buNone/>
            </a:pPr>
            <a:endParaRPr lang="en-US" sz="2000" spc="-51" dirty="0">
              <a:latin typeface="Segoe UI Light" pitchFamily="34" charset="0"/>
            </a:endParaRPr>
          </a:p>
          <a:p>
            <a:pPr marL="3175" indent="0" defTabSz="914325">
              <a:spcBef>
                <a:spcPts val="0"/>
              </a:spcBef>
              <a:spcAft>
                <a:spcPts val="900"/>
              </a:spcAft>
              <a:buNone/>
            </a:pPr>
            <a:r>
              <a:rPr lang="en-US" sz="4000" spc="-100" dirty="0">
                <a:solidFill>
                  <a:schemeClr val="accent2">
                    <a:alpha val="99000"/>
                  </a:schemeClr>
                </a:solidFill>
              </a:rPr>
              <a:t>Persist to Client</a:t>
            </a:r>
          </a:p>
          <a:p>
            <a:pPr marL="0" lvl="1" indent="0">
              <a:buNone/>
            </a:pPr>
            <a:r>
              <a:rPr lang="en-US" sz="2800" spc="-51" dirty="0">
                <a:latin typeface="Segoe UI Light" pitchFamily="34" charset="0"/>
              </a:rPr>
              <a:t>Use </a:t>
            </a:r>
            <a:r>
              <a:rPr lang="en-US" sz="2800" spc="-51" dirty="0" smtClean="0">
                <a:latin typeface="Segoe UI Light" pitchFamily="34" charset="0"/>
              </a:rPr>
              <a:t>cookies</a:t>
            </a:r>
            <a:endParaRPr lang="en-US" sz="2800" spc="-51" dirty="0">
              <a:latin typeface="Segoe UI Light" pitchFamily="34" charset="0"/>
            </a:endParaRPr>
          </a:p>
        </p:txBody>
      </p:sp>
      <p:sp>
        <p:nvSpPr>
          <p:cNvPr id="10" name="Content Placeholder 62"/>
          <p:cNvSpPr txBox="1">
            <a:spLocks/>
          </p:cNvSpPr>
          <p:nvPr/>
        </p:nvSpPr>
        <p:spPr>
          <a:xfrm>
            <a:off x="2681119" y="4441860"/>
            <a:ext cx="8783033" cy="1560427"/>
          </a:xfrm>
          <a:prstGeom prst="rect">
            <a:avLst/>
          </a:prstGeom>
        </p:spPr>
        <p:txBody>
          <a:bodyPr lIns="0" tIns="0" rIns="0" bIns="0" anchor="ctr" anchorCtr="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z="4000" spc="-100" dirty="0">
                <a:latin typeface="Segoe UI Light" pitchFamily="34" charset="0"/>
              </a:rPr>
              <a:t>Don’t forget ASP.NET MVC </a:t>
            </a:r>
            <a:r>
              <a:rPr lang="en-US" sz="4000" spc="-100" dirty="0" err="1">
                <a:latin typeface="Segoe UI Light" pitchFamily="34" charset="0"/>
              </a:rPr>
              <a:t>TempData</a:t>
            </a:r>
            <a:r>
              <a:rPr lang="en-US" sz="4000" spc="-100" dirty="0">
                <a:latin typeface="Segoe UI Light" pitchFamily="34" charset="0"/>
              </a:rPr>
              <a:t> </a:t>
            </a:r>
            <a:br>
              <a:rPr lang="en-US" sz="4000" spc="-100" dirty="0">
                <a:latin typeface="Segoe UI Light" pitchFamily="34" charset="0"/>
              </a:rPr>
            </a:br>
            <a:r>
              <a:rPr lang="en-US" sz="4000" spc="-100" dirty="0">
                <a:latin typeface="Segoe UI Light" pitchFamily="34" charset="0"/>
              </a:rPr>
              <a:t>relies on Session State provider by default</a:t>
            </a:r>
          </a:p>
        </p:txBody>
      </p:sp>
      <p:sp>
        <p:nvSpPr>
          <p:cNvPr id="4" name="Rectangle 3"/>
          <p:cNvSpPr/>
          <p:nvPr/>
        </p:nvSpPr>
        <p:spPr bwMode="auto">
          <a:xfrm>
            <a:off x="1674891" y="4925085"/>
            <a:ext cx="298764" cy="7695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7"/>
          <p:cNvSpPr>
            <a:spLocks noEditPoints="1"/>
          </p:cNvSpPr>
          <p:nvPr/>
        </p:nvSpPr>
        <p:spPr bwMode="auto">
          <a:xfrm>
            <a:off x="1144759" y="4668877"/>
            <a:ext cx="1354187" cy="11063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702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SQL Server </a:t>
            </a:r>
            <a:r>
              <a:rPr lang="en-US" dirty="0"/>
              <a:t>Session State</a:t>
            </a:r>
          </a:p>
        </p:txBody>
      </p:sp>
      <p:sp>
        <p:nvSpPr>
          <p:cNvPr id="3" name="Content Placeholder 2"/>
          <p:cNvSpPr>
            <a:spLocks noGrp="1"/>
          </p:cNvSpPr>
          <p:nvPr>
            <p:ph type="body" sz="quarter" idx="10"/>
          </p:nvPr>
        </p:nvSpPr>
        <p:spPr>
          <a:xfrm>
            <a:off x="519112" y="1447799"/>
            <a:ext cx="7420777" cy="4745915"/>
          </a:xfrm>
        </p:spPr>
        <p:txBody>
          <a:bodyPr/>
          <a:lstStyle/>
          <a:p>
            <a:pPr marL="3175" indent="0" defTabSz="914325">
              <a:spcBef>
                <a:spcPts val="0"/>
              </a:spcBef>
              <a:spcAft>
                <a:spcPts val="900"/>
              </a:spcAft>
              <a:buNone/>
            </a:pPr>
            <a:r>
              <a:rPr lang="en-US" sz="3200" spc="-100" dirty="0">
                <a:solidFill>
                  <a:schemeClr val="accent2">
                    <a:alpha val="99000"/>
                  </a:schemeClr>
                </a:solidFill>
              </a:rPr>
              <a:t>Use SQL Azure as backing store</a:t>
            </a:r>
          </a:p>
          <a:p>
            <a:pPr marL="3175" indent="0" defTabSz="914325">
              <a:spcBef>
                <a:spcPts val="0"/>
              </a:spcBef>
              <a:spcAft>
                <a:spcPts val="900"/>
              </a:spcAft>
              <a:buNone/>
            </a:pPr>
            <a:r>
              <a:rPr lang="en-US" sz="3200" spc="-100" dirty="0">
                <a:solidFill>
                  <a:schemeClr val="tx2">
                    <a:alpha val="99000"/>
                  </a:schemeClr>
                </a:solidFill>
              </a:rPr>
              <a:t>Round trip to database twice per request</a:t>
            </a:r>
          </a:p>
          <a:p>
            <a:pPr marL="1255713" lvl="2" indent="0">
              <a:buNone/>
            </a:pPr>
            <a:r>
              <a:rPr lang="en-US" spc="-51" dirty="0">
                <a:latin typeface="Segoe UI Light" pitchFamily="34" charset="0"/>
              </a:rPr>
              <a:t>Read at request start</a:t>
            </a:r>
          </a:p>
          <a:p>
            <a:pPr marL="1255713" lvl="2" indent="0">
              <a:buNone/>
            </a:pPr>
            <a:r>
              <a:rPr lang="en-US" spc="-51" dirty="0">
                <a:latin typeface="Segoe UI Light" pitchFamily="34" charset="0"/>
              </a:rPr>
              <a:t>Write at request </a:t>
            </a:r>
            <a:r>
              <a:rPr lang="en-US" spc="-51" dirty="0" smtClean="0">
                <a:latin typeface="Segoe UI Light" pitchFamily="34" charset="0"/>
              </a:rPr>
              <a:t>end</a:t>
            </a: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Enable ASP.NET 4 Session Compression</a:t>
            </a:r>
          </a:p>
          <a:p>
            <a:pPr marL="3175" indent="0" defTabSz="914325">
              <a:spcBef>
                <a:spcPts val="0"/>
              </a:spcBef>
              <a:spcAft>
                <a:spcPts val="900"/>
              </a:spcAft>
              <a:buNone/>
            </a:pPr>
            <a:r>
              <a:rPr lang="en-US" sz="3200" spc="-100" dirty="0">
                <a:solidFill>
                  <a:schemeClr val="tx2">
                    <a:alpha val="99000"/>
                  </a:schemeClr>
                </a:solidFill>
              </a:rPr>
              <a:t>Scale out across multiple DBs</a:t>
            </a:r>
          </a:p>
          <a:p>
            <a:pPr marL="1255713" lvl="2" indent="0">
              <a:buNone/>
            </a:pPr>
            <a:r>
              <a:rPr lang="en-US" spc="-51" dirty="0">
                <a:latin typeface="Segoe UI Light" pitchFamily="34" charset="0"/>
              </a:rPr>
              <a:t>Use session state partitioning</a:t>
            </a:r>
          </a:p>
          <a:p>
            <a:pPr marL="1255713" lvl="2" indent="0">
              <a:buNone/>
            </a:pPr>
            <a:r>
              <a:rPr lang="en-US" spc="-51" dirty="0">
                <a:latin typeface="Segoe UI Light" pitchFamily="34" charset="0"/>
                <a:hlinkClick r:id="rId3"/>
              </a:rPr>
              <a:t>http://</a:t>
            </a:r>
            <a:r>
              <a:rPr lang="en-US" spc="-51" dirty="0" smtClean="0">
                <a:latin typeface="Segoe UI Light" pitchFamily="34" charset="0"/>
                <a:hlinkClick r:id="rId3"/>
              </a:rPr>
              <a:t>bit.ly/scale-session</a:t>
            </a:r>
            <a:endParaRPr lang="en-US" spc="-51" dirty="0" smtClean="0">
              <a:latin typeface="Segoe UI Light" pitchFamily="34" charset="0"/>
            </a:endParaRP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SQL Azure is competitive on cost basis</a:t>
            </a:r>
          </a:p>
        </p:txBody>
      </p:sp>
      <p:sp>
        <p:nvSpPr>
          <p:cNvPr id="4" name="Freeform 83"/>
          <p:cNvSpPr>
            <a:spLocks noEditPoints="1"/>
          </p:cNvSpPr>
          <p:nvPr/>
        </p:nvSpPr>
        <p:spPr bwMode="black">
          <a:xfrm>
            <a:off x="8661629" y="658740"/>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538374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Deploying ASP.NET </a:t>
            </a:r>
            <a:br>
              <a:rPr lang="en-US" dirty="0" smtClean="0"/>
            </a:br>
            <a:r>
              <a:rPr lang="en-US" dirty="0" smtClean="0"/>
              <a:t>Apps to the Cloud</a:t>
            </a:r>
            <a:endParaRPr lang="en-US" dirty="0"/>
          </a:p>
        </p:txBody>
      </p:sp>
      <p:sp>
        <p:nvSpPr>
          <p:cNvPr id="5" name="Subtitle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665555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ounded Rectangle 118"/>
          <p:cNvSpPr/>
          <p:nvPr/>
        </p:nvSpPr>
        <p:spPr bwMode="auto">
          <a:xfrm>
            <a:off x="6655557" y="5506281"/>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dirty="0" smtClean="0"/>
              <a:t>SQL Azure </a:t>
            </a:r>
            <a:r>
              <a:rPr lang="en-US" dirty="0"/>
              <a:t>Session State</a:t>
            </a:r>
          </a:p>
        </p:txBody>
      </p:sp>
      <p:sp>
        <p:nvSpPr>
          <p:cNvPr id="3" name="Content Placeholder 2"/>
          <p:cNvSpPr>
            <a:spLocks noGrp="1"/>
          </p:cNvSpPr>
          <p:nvPr>
            <p:ph type="body" sz="quarter" idx="10"/>
          </p:nvPr>
        </p:nvSpPr>
        <p:spPr>
          <a:xfrm>
            <a:off x="519113" y="1120350"/>
            <a:ext cx="7919210" cy="775597"/>
          </a:xfrm>
        </p:spPr>
        <p:txBody>
          <a:bodyPr/>
          <a:lstStyle/>
          <a:p>
            <a:r>
              <a:rPr lang="en-US" sz="2800" dirty="0"/>
              <a:t>Session state stored using SQL Server Session State Provider and session state partitioning</a:t>
            </a:r>
          </a:p>
        </p:txBody>
      </p:sp>
      <p:sp>
        <p:nvSpPr>
          <p:cNvPr id="34" name="Rounded Rectangle 33"/>
          <p:cNvSpPr/>
          <p:nvPr/>
        </p:nvSpPr>
        <p:spPr bwMode="auto">
          <a:xfrm>
            <a:off x="614638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6" name="Rounded Rectangle 35"/>
          <p:cNvSpPr/>
          <p:nvPr/>
        </p:nvSpPr>
        <p:spPr bwMode="auto">
          <a:xfrm>
            <a:off x="512803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8" name="Rounded Rectangle 37"/>
          <p:cNvSpPr/>
          <p:nvPr/>
        </p:nvSpPr>
        <p:spPr bwMode="auto">
          <a:xfrm>
            <a:off x="309134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0" name="Rounded Rectangle 39"/>
          <p:cNvSpPr/>
          <p:nvPr/>
        </p:nvSpPr>
        <p:spPr bwMode="auto">
          <a:xfrm>
            <a:off x="410969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2" name="Rounded Rectangle 41"/>
          <p:cNvSpPr/>
          <p:nvPr/>
        </p:nvSpPr>
        <p:spPr bwMode="auto">
          <a:xfrm>
            <a:off x="716472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4" name="Rounded Rectangle 43"/>
          <p:cNvSpPr/>
          <p:nvPr/>
        </p:nvSpPr>
        <p:spPr bwMode="auto">
          <a:xfrm>
            <a:off x="8183075"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5" name="Oval 44"/>
          <p:cNvSpPr/>
          <p:nvPr/>
        </p:nvSpPr>
        <p:spPr bwMode="auto">
          <a:xfrm>
            <a:off x="5865812" y="3177062"/>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6" name="Straight Arrow Connector 45"/>
          <p:cNvCxnSpPr>
            <a:endCxn id="45" idx="0"/>
          </p:cNvCxnSpPr>
          <p:nvPr/>
        </p:nvCxnSpPr>
        <p:spPr>
          <a:xfrm>
            <a:off x="6132512" y="2446199"/>
            <a:ext cx="0" cy="73086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747063" y="3675616"/>
            <a:ext cx="271149" cy="35286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249279" y="3675616"/>
            <a:ext cx="201217" cy="29009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1" name="TextBox 50"/>
          <p:cNvSpPr txBox="1"/>
          <p:nvPr/>
        </p:nvSpPr>
        <p:spPr>
          <a:xfrm>
            <a:off x="3649206" y="4943089"/>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sp>
        <p:nvSpPr>
          <p:cNvPr id="61" name="Rectangle 60"/>
          <p:cNvSpPr/>
          <p:nvPr/>
        </p:nvSpPr>
        <p:spPr>
          <a:xfrm>
            <a:off x="2623456" y="5652528"/>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7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474083"/>
            <a:ext cx="980722" cy="980720"/>
          </a:xfrm>
          <a:prstGeom prst="rect">
            <a:avLst/>
          </a:prstGeom>
          <a:noFill/>
        </p:spPr>
      </p:pic>
      <p:sp>
        <p:nvSpPr>
          <p:cNvPr id="68" name="Freeform 6"/>
          <p:cNvSpPr>
            <a:spLocks noEditPoints="1"/>
          </p:cNvSpPr>
          <p:nvPr/>
        </p:nvSpPr>
        <p:spPr bwMode="auto">
          <a:xfrm rot="10800000">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
          <p:cNvSpPr>
            <a:spLocks noEditPoints="1"/>
          </p:cNvSpPr>
          <p:nvPr/>
        </p:nvSpPr>
        <p:spPr bwMode="auto">
          <a:xfrm>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Rounded Rectangle 95"/>
          <p:cNvSpPr/>
          <p:nvPr/>
        </p:nvSpPr>
        <p:spPr bwMode="auto">
          <a:xfrm>
            <a:off x="5637212"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474083"/>
            <a:ext cx="980722" cy="980720"/>
          </a:xfrm>
          <a:prstGeom prst="rect">
            <a:avLst/>
          </a:prstGeom>
          <a:noFill/>
        </p:spPr>
      </p:pic>
      <p:grpSp>
        <p:nvGrpSpPr>
          <p:cNvPr id="98" name="Group 97"/>
          <p:cNvGrpSpPr/>
          <p:nvPr/>
        </p:nvGrpSpPr>
        <p:grpSpPr>
          <a:xfrm>
            <a:off x="6146384" y="5910623"/>
            <a:ext cx="248860" cy="447674"/>
            <a:chOff x="1055951" y="6468452"/>
            <a:chExt cx="563178" cy="1013102"/>
          </a:xfrm>
        </p:grpSpPr>
        <p:sp>
          <p:nvSpPr>
            <p:cNvPr id="99"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461886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474083"/>
            <a:ext cx="980722" cy="980720"/>
          </a:xfrm>
          <a:prstGeom prst="rect">
            <a:avLst/>
          </a:prstGeom>
          <a:noFill/>
        </p:spPr>
      </p:pic>
      <p:grpSp>
        <p:nvGrpSpPr>
          <p:cNvPr id="110" name="Group 109"/>
          <p:cNvGrpSpPr/>
          <p:nvPr/>
        </p:nvGrpSpPr>
        <p:grpSpPr>
          <a:xfrm>
            <a:off x="5128039" y="5910623"/>
            <a:ext cx="248860" cy="447674"/>
            <a:chOff x="1055951" y="6468452"/>
            <a:chExt cx="563178" cy="1013102"/>
          </a:xfrm>
        </p:grpSpPr>
        <p:sp>
          <p:nvSpPr>
            <p:cNvPr id="11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Rectangle 112"/>
          <p:cNvSpPr/>
          <p:nvPr/>
        </p:nvSpPr>
        <p:spPr>
          <a:xfrm>
            <a:off x="7569958" y="5652528"/>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3 x 1GB Databases</a:t>
            </a:r>
          </a:p>
        </p:txBody>
      </p:sp>
      <p:cxnSp>
        <p:nvCxnSpPr>
          <p:cNvPr id="114" name="Straight Arrow Connector 113"/>
          <p:cNvCxnSpPr/>
          <p:nvPr/>
        </p:nvCxnSpPr>
        <p:spPr>
          <a:xfrm>
            <a:off x="5682089" y="4625370"/>
            <a:ext cx="1252407" cy="102715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710344" y="4625370"/>
            <a:ext cx="454385" cy="971327"/>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913559" y="4943089"/>
            <a:ext cx="2278701" cy="369332"/>
          </a:xfrm>
          <a:prstGeom prst="rect">
            <a:avLst/>
          </a:prstGeom>
          <a:noFill/>
        </p:spPr>
        <p:txBody>
          <a:bodyPr wrap="none" lIns="0" tIns="0" rIns="0" bIns="0" rtlCol="0">
            <a:spAutoFit/>
          </a:bodyPr>
          <a:lstStyle/>
          <a:p>
            <a:r>
              <a:rPr lang="en-US" sz="2400" dirty="0" smtClean="0">
                <a:solidFill>
                  <a:schemeClr val="accent1">
                    <a:alpha val="99000"/>
                  </a:schemeClr>
                </a:solidFill>
              </a:rPr>
              <a:t>Resolve partition</a:t>
            </a:r>
          </a:p>
        </p:txBody>
      </p:sp>
      <p:pic>
        <p:nvPicPr>
          <p:cNvPr id="5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838573"/>
            <a:ext cx="980722" cy="980720"/>
          </a:xfrm>
          <a:prstGeom prst="rect">
            <a:avLst/>
          </a:prstGeom>
          <a:noFill/>
        </p:spPr>
      </p:pic>
      <p:pic>
        <p:nvPicPr>
          <p:cNvPr id="6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838573"/>
            <a:ext cx="980722" cy="980720"/>
          </a:xfrm>
          <a:prstGeom prst="rect">
            <a:avLst/>
          </a:prstGeom>
          <a:noFill/>
        </p:spPr>
      </p:pic>
      <p:pic>
        <p:nvPicPr>
          <p:cNvPr id="6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838573"/>
            <a:ext cx="980722" cy="980720"/>
          </a:xfrm>
          <a:prstGeom prst="rect">
            <a:avLst/>
          </a:prstGeom>
          <a:noFill/>
        </p:spPr>
      </p:pic>
      <p:pic>
        <p:nvPicPr>
          <p:cNvPr id="6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838573"/>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838573"/>
            <a:ext cx="980722" cy="980720"/>
          </a:xfrm>
          <a:prstGeom prst="rect">
            <a:avLst/>
          </a:prstGeom>
          <a:noFill/>
        </p:spPr>
      </p:pic>
      <p:pic>
        <p:nvPicPr>
          <p:cNvPr id="6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838573"/>
            <a:ext cx="980722" cy="980720"/>
          </a:xfrm>
          <a:prstGeom prst="rect">
            <a:avLst/>
          </a:prstGeom>
          <a:noFill/>
        </p:spPr>
      </p:pic>
      <p:grpSp>
        <p:nvGrpSpPr>
          <p:cNvPr id="71" name="Group 70"/>
          <p:cNvGrpSpPr/>
          <p:nvPr/>
        </p:nvGrpSpPr>
        <p:grpSpPr>
          <a:xfrm>
            <a:off x="5630893" y="2111287"/>
            <a:ext cx="823091" cy="863217"/>
            <a:chOff x="517525" y="2109891"/>
            <a:chExt cx="1865906" cy="1956870"/>
          </a:xfrm>
          <a:solidFill>
            <a:schemeClr val="accent2"/>
          </a:solidFill>
        </p:grpSpPr>
        <p:grpSp>
          <p:nvGrpSpPr>
            <p:cNvPr id="72" name="Group 71"/>
            <p:cNvGrpSpPr/>
            <p:nvPr/>
          </p:nvGrpSpPr>
          <p:grpSpPr>
            <a:xfrm>
              <a:off x="1122671" y="2109891"/>
              <a:ext cx="1260760" cy="759228"/>
              <a:chOff x="2893227" y="1263576"/>
              <a:chExt cx="895245" cy="539115"/>
            </a:xfrm>
            <a:grpFill/>
          </p:grpSpPr>
          <p:sp>
            <p:nvSpPr>
              <p:cNvPr id="76" name="Freeform 75"/>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3" name="Group 72"/>
            <p:cNvGrpSpPr/>
            <p:nvPr/>
          </p:nvGrpSpPr>
          <p:grpSpPr>
            <a:xfrm>
              <a:off x="517525" y="2154961"/>
              <a:ext cx="752615" cy="1911800"/>
              <a:chOff x="7558088" y="1685925"/>
              <a:chExt cx="1322387" cy="3359150"/>
            </a:xfrm>
            <a:grpFill/>
          </p:grpSpPr>
          <p:sp>
            <p:nvSpPr>
              <p:cNvPr id="74"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5" name="Freeform 74"/>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Tree>
    <p:extLst>
      <p:ext uri="{BB962C8B-B14F-4D97-AF65-F5344CB8AC3E}">
        <p14:creationId xmlns:p14="http://schemas.microsoft.com/office/powerpoint/2010/main" val="3930589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par>
                                <p:cTn id="8" presetID="22" presetClass="entr" presetSubtype="1"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22" presetClass="entr" presetSubtype="1" fill="hold" nodeType="withEffect">
                                  <p:stCondLst>
                                    <p:cond delay="50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1000"/>
                                        <p:tgtEl>
                                          <p:spTgt spid="114"/>
                                        </p:tgtEl>
                                      </p:cBhvr>
                                    </p:animEffect>
                                  </p:childTnLst>
                                </p:cTn>
                              </p:par>
                              <p:par>
                                <p:cTn id="29" presetID="19" presetClass="emph" presetSubtype="0" fill="hold" grpId="0" nodeType="withEffect">
                                  <p:stCondLst>
                                    <p:cond delay="1500"/>
                                  </p:stCondLst>
                                  <p:childTnLst>
                                    <p:animClr clrSpc="rgb" dir="cw">
                                      <p:cBhvr override="childStyle">
                                        <p:cTn id="30" dur="1000" fill="hold"/>
                                        <p:tgtEl>
                                          <p:spTgt spid="69"/>
                                        </p:tgtEl>
                                        <p:attrNameLst>
                                          <p:attrName>style.color</p:attrName>
                                        </p:attrNameLst>
                                      </p:cBhvr>
                                      <p:to>
                                        <a:srgbClr val="FF8A01"/>
                                      </p:to>
                                    </p:animClr>
                                    <p:animClr clrSpc="rgb" dir="cw">
                                      <p:cBhvr>
                                        <p:cTn id="31" dur="1000" fill="hold"/>
                                        <p:tgtEl>
                                          <p:spTgt spid="69"/>
                                        </p:tgtEl>
                                        <p:attrNameLst>
                                          <p:attrName>fillcolor</p:attrName>
                                        </p:attrNameLst>
                                      </p:cBhvr>
                                      <p:to>
                                        <a:srgbClr val="FF8A01"/>
                                      </p:to>
                                    </p:animClr>
                                    <p:set>
                                      <p:cBhvr>
                                        <p:cTn id="32" dur="1000" fill="hold"/>
                                        <p:tgtEl>
                                          <p:spTgt spid="69"/>
                                        </p:tgtEl>
                                        <p:attrNameLst>
                                          <p:attrName>fill.type</p:attrName>
                                        </p:attrNameLst>
                                      </p:cBhvr>
                                      <p:to>
                                        <p:strVal val="solid"/>
                                      </p:to>
                                    </p:set>
                                    <p:set>
                                      <p:cBhvr>
                                        <p:cTn id="33" dur="1000" fill="hold"/>
                                        <p:tgtEl>
                                          <p:spTgt spid="6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4"/>
                                        </p:tgtEl>
                                      </p:cBhvr>
                                    </p:animEffect>
                                    <p:set>
                                      <p:cBhvr>
                                        <p:cTn id="44" dur="1" fill="hold">
                                          <p:stCondLst>
                                            <p:cond delay="499"/>
                                          </p:stCondLst>
                                        </p:cTn>
                                        <p:tgtEl>
                                          <p:spTgt spid="1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1000"/>
                                        <p:tgtEl>
                                          <p:spTgt spid="46"/>
                                        </p:tgtEl>
                                      </p:cBhvr>
                                    </p:animEffect>
                                  </p:childTnLst>
                                </p:cTn>
                              </p:par>
                              <p:par>
                                <p:cTn id="53" presetID="22" presetClass="entr" presetSubtype="1" fill="hold" nodeType="withEffect">
                                  <p:stCondLst>
                                    <p:cond delay="100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10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2"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3" nodeType="clickEffect">
                                  <p:stCondLst>
                                    <p:cond delay="0"/>
                                  </p:stCondLst>
                                  <p:childTnLst>
                                    <p:animEffect transition="out" filter="fade">
                                      <p:cBhvr>
                                        <p:cTn id="69" dur="500"/>
                                        <p:tgtEl>
                                          <p:spTgt spid="118"/>
                                        </p:tgtEl>
                                      </p:cBhvr>
                                    </p:animEffect>
                                    <p:set>
                                      <p:cBhvr>
                                        <p:cTn id="70" dur="1" fill="hold">
                                          <p:stCondLst>
                                            <p:cond delay="499"/>
                                          </p:stCondLst>
                                        </p:cTn>
                                        <p:tgtEl>
                                          <p:spTgt spid="118"/>
                                        </p:tgtEl>
                                        <p:attrNameLst>
                                          <p:attrName>style.visibility</p:attrName>
                                        </p:attrNameLst>
                                      </p:cBhvr>
                                      <p:to>
                                        <p:strVal val="hidden"/>
                                      </p:to>
                                    </p:set>
                                  </p:childTnLst>
                                </p:cTn>
                              </p:par>
                              <p:par>
                                <p:cTn id="71" presetID="22" presetClass="entr" presetSubtype="1" fill="hold" nodeType="withEffect">
                                  <p:stCondLst>
                                    <p:cond delay="50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10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6"/>
                                        </p:tgtEl>
                                      </p:cBhvr>
                                    </p:animEffect>
                                    <p:set>
                                      <p:cBhvr>
                                        <p:cTn id="78" dur="1" fill="hold">
                                          <p:stCondLst>
                                            <p:cond delay="499"/>
                                          </p:stCondLst>
                                        </p:cTn>
                                        <p:tgtEl>
                                          <p:spTgt spid="4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5"/>
                                        </p:tgtEl>
                                      </p:cBhvr>
                                    </p:animEffect>
                                    <p:set>
                                      <p:cBhvr>
                                        <p:cTn id="84" dur="1" fill="hold">
                                          <p:stCondLst>
                                            <p:cond delay="499"/>
                                          </p:stCondLst>
                                        </p:cTn>
                                        <p:tgtEl>
                                          <p:spTgt spid="11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8" grpId="0"/>
      <p:bldP spid="48" grpId="1"/>
      <p:bldP spid="50" grpId="0"/>
      <p:bldP spid="50" grpId="1"/>
      <p:bldP spid="51" grpId="0"/>
      <p:bldP spid="69" grpId="0" animBg="1"/>
      <p:bldP spid="118" grpId="0"/>
      <p:bldP spid="118" grpId="1"/>
      <p:bldP spid="118" grpId="2"/>
      <p:bldP spid="118" grpId="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Providers</a:t>
            </a:r>
          </a:p>
        </p:txBody>
      </p:sp>
      <p:sp>
        <p:nvSpPr>
          <p:cNvPr id="3" name="Content Placeholder 2"/>
          <p:cNvSpPr>
            <a:spLocks noGrp="1"/>
          </p:cNvSpPr>
          <p:nvPr>
            <p:ph type="body" sz="quarter" idx="10"/>
          </p:nvPr>
        </p:nvSpPr>
        <p:spPr>
          <a:xfrm>
            <a:off x="508000" y="1447799"/>
            <a:ext cx="11172825" cy="2703817"/>
          </a:xfrm>
        </p:spPr>
        <p:txBody>
          <a:bodyPr numCol="2"/>
          <a:lstStyle/>
          <a:p>
            <a:pPr marL="0" indent="0" defTabSz="914325">
              <a:spcBef>
                <a:spcPts val="0"/>
              </a:spcBef>
              <a:spcAft>
                <a:spcPts val="1800"/>
              </a:spcAft>
              <a:buNone/>
            </a:pPr>
            <a:r>
              <a:rPr lang="en-US" sz="3200" dirty="0"/>
              <a:t>Sample ASP.NET Providers </a:t>
            </a:r>
            <a:br>
              <a:rPr lang="en-US" sz="3200" dirty="0"/>
            </a:br>
            <a:r>
              <a:rPr lang="en-US" sz="3200" dirty="0"/>
              <a:t>(Session, Membership, Role etc…)</a:t>
            </a:r>
          </a:p>
          <a:p>
            <a:pPr marL="0" indent="0" defTabSz="914325">
              <a:spcBef>
                <a:spcPts val="0"/>
              </a:spcBef>
              <a:spcAft>
                <a:spcPts val="1800"/>
              </a:spcAft>
              <a:buNone/>
            </a:pPr>
            <a:r>
              <a:rPr lang="en-US" sz="3200" dirty="0"/>
              <a:t>Sample Code</a:t>
            </a:r>
            <a:br>
              <a:rPr lang="en-US" sz="3200" dirty="0"/>
            </a:br>
            <a:r>
              <a:rPr lang="en-US" sz="3200" dirty="0"/>
              <a:t>http://code.msdn.microsoft.com</a:t>
            </a:r>
            <a:r>
              <a:rPr lang="en-US" sz="3200" dirty="0" smtClean="0"/>
              <a:t>/</a:t>
            </a:r>
            <a:br>
              <a:rPr lang="en-US" sz="3200" dirty="0" smtClean="0"/>
            </a:br>
            <a:r>
              <a:rPr lang="en-US" sz="3200" dirty="0" err="1" smtClean="0"/>
              <a:t>windowsazuresamples</a:t>
            </a:r>
            <a:endParaRPr lang="en-US" sz="3200" dirty="0"/>
          </a:p>
          <a:p>
            <a:pPr marL="0" indent="0" defTabSz="914325">
              <a:spcBef>
                <a:spcPts val="0"/>
              </a:spcBef>
              <a:spcAft>
                <a:spcPts val="1800"/>
              </a:spcAft>
              <a:buNone/>
            </a:pPr>
            <a:r>
              <a:rPr lang="en-US" sz="3200" dirty="0"/>
              <a:t>Uses Blob + Table Storage</a:t>
            </a:r>
          </a:p>
          <a:p>
            <a:pPr marL="0" indent="0" defTabSz="914325">
              <a:spcBef>
                <a:spcPts val="0"/>
              </a:spcBef>
              <a:spcAft>
                <a:spcPts val="1800"/>
              </a:spcAft>
              <a:buNone/>
            </a:pPr>
            <a:r>
              <a:rPr lang="en-US" sz="3200" dirty="0"/>
              <a:t>Several storage transactions </a:t>
            </a:r>
            <a:r>
              <a:rPr lang="en-US" sz="3200" dirty="0" smtClean="0"/>
              <a:t/>
            </a:r>
            <a:br>
              <a:rPr lang="en-US" sz="3200" dirty="0" smtClean="0"/>
            </a:br>
            <a:r>
              <a:rPr lang="en-US" sz="3200" dirty="0" smtClean="0"/>
              <a:t>per </a:t>
            </a:r>
            <a:r>
              <a:rPr lang="en-US" sz="3200" dirty="0"/>
              <a:t>request</a:t>
            </a:r>
          </a:p>
          <a:p>
            <a:pPr marL="0" indent="0" defTabSz="914325">
              <a:spcBef>
                <a:spcPts val="0"/>
              </a:spcBef>
              <a:spcAft>
                <a:spcPts val="1800"/>
              </a:spcAft>
              <a:buNone/>
            </a:pPr>
            <a:r>
              <a:rPr lang="en-US" sz="3200" dirty="0"/>
              <a:t>Enable ASP.NET 4 </a:t>
            </a:r>
            <a:r>
              <a:rPr lang="en-US" sz="3200" dirty="0" smtClean="0"/>
              <a:t/>
            </a:r>
            <a:br>
              <a:rPr lang="en-US" sz="3200" dirty="0" smtClean="0"/>
            </a:br>
            <a:r>
              <a:rPr lang="en-US" sz="3200" dirty="0" smtClean="0"/>
              <a:t>Session Compression</a:t>
            </a:r>
            <a:endParaRPr lang="en-US" sz="3200" dirty="0"/>
          </a:p>
        </p:txBody>
      </p:sp>
      <p:sp>
        <p:nvSpPr>
          <p:cNvPr id="5" name="Rectangle 4"/>
          <p:cNvSpPr/>
          <p:nvPr/>
        </p:nvSpPr>
        <p:spPr bwMode="auto">
          <a:xfrm>
            <a:off x="508000" y="4343400"/>
            <a:ext cx="11680825" cy="2286000"/>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Sample Provider should be </a:t>
            </a:r>
            <a:r>
              <a:rPr lang="en-US" sz="4400" dirty="0" smtClean="0">
                <a:solidFill>
                  <a:schemeClr val="bg1">
                    <a:alpha val="99000"/>
                  </a:schemeClr>
                </a:solidFill>
                <a:latin typeface="Segoe UI Light" pitchFamily="34" charset="0"/>
              </a:rPr>
              <a:t/>
            </a:r>
            <a:br>
              <a:rPr lang="en-US" sz="4400" dirty="0" smtClean="0">
                <a:solidFill>
                  <a:schemeClr val="bg1">
                    <a:alpha val="99000"/>
                  </a:schemeClr>
                </a:solidFill>
                <a:latin typeface="Segoe UI Light" pitchFamily="34" charset="0"/>
              </a:rPr>
            </a:br>
            <a:r>
              <a:rPr lang="en-US" sz="4400" dirty="0" smtClean="0">
                <a:solidFill>
                  <a:schemeClr val="bg1">
                    <a:alpha val="99000"/>
                  </a:schemeClr>
                </a:solidFill>
                <a:latin typeface="Segoe UI Light" pitchFamily="34" charset="0"/>
              </a:rPr>
              <a:t>treated</a:t>
            </a:r>
            <a:r>
              <a:rPr lang="en-US" sz="4400" dirty="0">
                <a:solidFill>
                  <a:schemeClr val="bg1">
                    <a:alpha val="99000"/>
                  </a:schemeClr>
                </a:solidFill>
                <a:latin typeface="Segoe UI Light" pitchFamily="34" charset="0"/>
              </a:rPr>
              <a:t> </a:t>
            </a:r>
            <a:r>
              <a:rPr lang="en-US" sz="4400" dirty="0" smtClean="0">
                <a:solidFill>
                  <a:schemeClr val="bg1">
                    <a:alpha val="99000"/>
                  </a:schemeClr>
                </a:solidFill>
                <a:latin typeface="Segoe UI Light" pitchFamily="34" charset="0"/>
              </a:rPr>
              <a:t>as </a:t>
            </a:r>
            <a:r>
              <a:rPr lang="en-US" sz="4400" dirty="0">
                <a:solidFill>
                  <a:schemeClr val="bg1">
                    <a:alpha val="99000"/>
                  </a:schemeClr>
                </a:solidFill>
                <a:latin typeface="Segoe UI Light" pitchFamily="34" charset="0"/>
              </a:rPr>
              <a:t>a starting point only.</a:t>
            </a:r>
          </a:p>
        </p:txBody>
      </p:sp>
      <p:grpSp>
        <p:nvGrpSpPr>
          <p:cNvPr id="18" name="Group 17"/>
          <p:cNvGrpSpPr/>
          <p:nvPr/>
        </p:nvGrpSpPr>
        <p:grpSpPr>
          <a:xfrm>
            <a:off x="8556475" y="4487739"/>
            <a:ext cx="2037634" cy="1997323"/>
            <a:chOff x="2844608" y="3225610"/>
            <a:chExt cx="2450120" cy="2401648"/>
          </a:xfrm>
        </p:grpSpPr>
        <p:grpSp>
          <p:nvGrpSpPr>
            <p:cNvPr id="8" name="Group 7"/>
            <p:cNvGrpSpPr/>
            <p:nvPr/>
          </p:nvGrpSpPr>
          <p:grpSpPr>
            <a:xfrm>
              <a:off x="4151311" y="3225610"/>
              <a:ext cx="1143417" cy="2056892"/>
              <a:chOff x="4255521" y="3225610"/>
              <a:chExt cx="1143417" cy="2056892"/>
            </a:xfrm>
          </p:grpSpPr>
          <p:sp>
            <p:nvSpPr>
              <p:cNvPr id="7" name="Freeform 6"/>
              <p:cNvSpPr>
                <a:spLocks noEditPoints="1"/>
              </p:cNvSpPr>
              <p:nvPr/>
            </p:nvSpPr>
            <p:spPr bwMode="auto">
              <a:xfrm rot="10800000">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844608" y="3225610"/>
              <a:ext cx="1143417" cy="2056892"/>
              <a:chOff x="3969666" y="3225610"/>
              <a:chExt cx="1143417" cy="2056892"/>
            </a:xfrm>
          </p:grpSpPr>
          <p:sp>
            <p:nvSpPr>
              <p:cNvPr id="13" name="Freeform 12"/>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497959" y="3570366"/>
              <a:ext cx="1143417" cy="2056892"/>
              <a:chOff x="3969666" y="3225610"/>
              <a:chExt cx="1143417" cy="2056892"/>
            </a:xfrm>
          </p:grpSpPr>
          <p:sp>
            <p:nvSpPr>
              <p:cNvPr id="16" name="Freeform 15"/>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 name="Rectangle 3"/>
          <p:cNvSpPr/>
          <p:nvPr/>
        </p:nvSpPr>
        <p:spPr bwMode="auto">
          <a:xfrm>
            <a:off x="0" y="4343400"/>
            <a:ext cx="508000" cy="228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6271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Cookies</a:t>
            </a:r>
            <a:endParaRPr lang="en-US" dirty="0"/>
          </a:p>
        </p:txBody>
      </p:sp>
      <p:sp>
        <p:nvSpPr>
          <p:cNvPr id="3" name="Content Placeholder 2"/>
          <p:cNvSpPr>
            <a:spLocks noGrp="1"/>
          </p:cNvSpPr>
          <p:nvPr>
            <p:ph type="body" sz="quarter" idx="10"/>
          </p:nvPr>
        </p:nvSpPr>
        <p:spPr>
          <a:xfrm>
            <a:off x="519112" y="1447799"/>
            <a:ext cx="11149013" cy="4893647"/>
          </a:xfrm>
        </p:spPr>
        <p:txBody>
          <a:bodyPr/>
          <a:lstStyle/>
          <a:p>
            <a:r>
              <a:rPr lang="en-US" dirty="0" smtClean="0">
                <a:solidFill>
                  <a:schemeClr val="accent2">
                    <a:alpha val="99000"/>
                  </a:schemeClr>
                </a:solidFill>
              </a:rPr>
              <a:t>Serialize and Encrypt state into cookie</a:t>
            </a:r>
          </a:p>
          <a:p>
            <a:r>
              <a:rPr lang="en-US" dirty="0" smtClean="0">
                <a:solidFill>
                  <a:schemeClr val="tx2">
                    <a:alpha val="99000"/>
                  </a:schemeClr>
                </a:solidFill>
              </a:rPr>
              <a:t>Possible to implement as Session State Provider</a:t>
            </a:r>
          </a:p>
          <a:p>
            <a:r>
              <a:rPr lang="en-US" dirty="0" smtClean="0">
                <a:solidFill>
                  <a:schemeClr val="accent2">
                    <a:alpha val="99000"/>
                  </a:schemeClr>
                </a:solidFill>
              </a:rPr>
              <a:t>Cookies add significant performance overhead</a:t>
            </a:r>
          </a:p>
          <a:p>
            <a:r>
              <a:rPr lang="en-US" dirty="0" smtClean="0">
                <a:solidFill>
                  <a:schemeClr val="tx2">
                    <a:alpha val="99000"/>
                  </a:schemeClr>
                </a:solidFill>
              </a:rPr>
              <a:t>Cookies sent with every request to domain</a:t>
            </a:r>
          </a:p>
          <a:p>
            <a:pPr marL="855663" lvl="2" indent="0">
              <a:buNone/>
            </a:pPr>
            <a:r>
              <a:rPr lang="en-US" sz="3600" dirty="0" smtClean="0">
                <a:solidFill>
                  <a:schemeClr val="tx2">
                    <a:alpha val="99000"/>
                  </a:schemeClr>
                </a:solidFill>
                <a:latin typeface="Segoe UI Light" pitchFamily="34" charset="0"/>
              </a:rPr>
              <a:t>Use alternative host header to serve images, etc.</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http://www.myweb.com</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http://images.myweb.com </a:t>
            </a:r>
          </a:p>
          <a:p>
            <a:pPr marL="855663" lvl="2" indent="0">
              <a:buNone/>
            </a:pPr>
            <a:r>
              <a:rPr lang="en-US" sz="3600" dirty="0" smtClean="0">
                <a:solidFill>
                  <a:schemeClr val="tx2">
                    <a:alpha val="99000"/>
                  </a:schemeClr>
                </a:solidFill>
                <a:latin typeface="Segoe UI Light" pitchFamily="34" charset="0"/>
              </a:rPr>
              <a:t>Use Windows Azure Storage for static content</a:t>
            </a:r>
            <a:endParaRPr lang="en-US" sz="3600"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6979551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Advanced Topics</a:t>
            </a:r>
            <a:endParaRPr lang="en-US" dirty="0"/>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82767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094130" y="1452648"/>
            <a:ext cx="5111496" cy="14757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6094130" y="3948938"/>
            <a:ext cx="5111496" cy="14721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502784" y="1452648"/>
            <a:ext cx="5110365" cy="1471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502784" y="3948938"/>
            <a:ext cx="5110365" cy="14721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DNS</a:t>
            </a:r>
            <a:endParaRPr lang="en-US" dirty="0"/>
          </a:p>
        </p:txBody>
      </p:sp>
      <p:sp>
        <p:nvSpPr>
          <p:cNvPr id="3" name="Content Placeholder 2"/>
          <p:cNvSpPr>
            <a:spLocks noGrp="1"/>
          </p:cNvSpPr>
          <p:nvPr>
            <p:ph idx="4294967295"/>
          </p:nvPr>
        </p:nvSpPr>
        <p:spPr>
          <a:xfrm>
            <a:off x="2457199" y="1523661"/>
            <a:ext cx="3155950" cy="1329595"/>
          </a:xfrm>
        </p:spPr>
        <p:txBody>
          <a:bodyPr/>
          <a:lstStyle/>
          <a:p>
            <a:pPr marL="3175" indent="0">
              <a:spcBef>
                <a:spcPts val="0"/>
              </a:spcBef>
              <a:spcAft>
                <a:spcPts val="900"/>
              </a:spcAft>
              <a:buNone/>
            </a:pPr>
            <a:r>
              <a:rPr lang="en-US" spc="-100" dirty="0">
                <a:solidFill>
                  <a:schemeClr val="bg1">
                    <a:alpha val="99000"/>
                  </a:schemeClr>
                </a:solidFill>
                <a:latin typeface="Segoe UI Light" pitchFamily="34" charset="0"/>
              </a:rPr>
              <a:t>All services get </a:t>
            </a:r>
            <a:br>
              <a:rPr lang="en-US" spc="-100" dirty="0">
                <a:solidFill>
                  <a:schemeClr val="bg1">
                    <a:alpha val="99000"/>
                  </a:schemeClr>
                </a:solidFill>
                <a:latin typeface="Segoe UI Light" pitchFamily="34" charset="0"/>
              </a:rPr>
            </a:br>
            <a:r>
              <a:rPr lang="en-US" spc="-100" dirty="0">
                <a:solidFill>
                  <a:schemeClr val="bg1">
                    <a:alpha val="99000"/>
                  </a:schemeClr>
                </a:solidFill>
                <a:latin typeface="Segoe UI Light" pitchFamily="34" charset="0"/>
              </a:rPr>
              <a:t>a *.cloudapp.net </a:t>
            </a:r>
            <a:r>
              <a:rPr lang="en-US" spc="-100" dirty="0" smtClean="0">
                <a:solidFill>
                  <a:schemeClr val="bg1">
                    <a:alpha val="99000"/>
                  </a:schemeClr>
                </a:solidFill>
                <a:latin typeface="Segoe UI Light" pitchFamily="34" charset="0"/>
              </a:rPr>
              <a:t>address</a:t>
            </a:r>
            <a:endParaRPr lang="en-US" spc="-100" dirty="0">
              <a:solidFill>
                <a:schemeClr val="bg1">
                  <a:alpha val="99000"/>
                </a:schemeClr>
              </a:solidFill>
              <a:latin typeface="Segoe UI Light" pitchFamily="34" charset="0"/>
            </a:endParaRPr>
          </a:p>
        </p:txBody>
      </p:sp>
      <p:sp>
        <p:nvSpPr>
          <p:cNvPr id="4" name="Content Placeholder 2"/>
          <p:cNvSpPr txBox="1">
            <a:spLocks/>
          </p:cNvSpPr>
          <p:nvPr/>
        </p:nvSpPr>
        <p:spPr>
          <a:xfrm>
            <a:off x="7547372" y="1527484"/>
            <a:ext cx="3452587" cy="1329595"/>
          </a:xfrm>
          <a:prstGeom prst="rect">
            <a:avLst/>
          </a:prstGeom>
        </p:spPr>
        <p:txBody>
          <a:bodyPr vert="horz" wrap="square" lIns="0" tIns="0" rIns="0" bIns="0" rtlCol="0">
            <a:spAutoFit/>
          </a:bodyPr>
          <a:lstStyle>
            <a:lvl1pPr marL="3175" indent="0" defTabSz="914363">
              <a:lnSpc>
                <a:spcPct val="90000"/>
              </a:lnSpc>
              <a:spcBef>
                <a:spcPts val="0"/>
              </a:spcBef>
              <a:spcAft>
                <a:spcPts val="900"/>
              </a:spcAft>
              <a:buSzPct val="80000"/>
              <a:buFont typeface="Arial" pitchFamily="34" charset="0"/>
              <a:buNone/>
              <a:defRPr sz="3200" spc="-100">
                <a:solidFill>
                  <a:schemeClr val="bg1">
                    <a:alpha val="99000"/>
                  </a:schemeClr>
                </a:solidFill>
                <a:latin typeface="Segoe UI Light" pitchFamily="34" charset="0"/>
              </a:defRPr>
            </a:lvl1pPr>
            <a:lvl2pPr marL="855663" indent="-395288" defTabSz="914363">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Use A records to point domain root </a:t>
            </a:r>
            <a:br>
              <a:rPr lang="en-US" dirty="0"/>
            </a:br>
            <a:r>
              <a:rPr lang="en-US" dirty="0"/>
              <a:t>to your </a:t>
            </a:r>
            <a:r>
              <a:rPr lang="en-US" dirty="0" smtClean="0"/>
              <a:t>app</a:t>
            </a:r>
            <a:endParaRPr lang="en-US" dirty="0"/>
          </a:p>
        </p:txBody>
      </p:sp>
      <p:grpSp>
        <p:nvGrpSpPr>
          <p:cNvPr id="5" name="Group 4"/>
          <p:cNvGrpSpPr/>
          <p:nvPr/>
        </p:nvGrpSpPr>
        <p:grpSpPr bwMode="black">
          <a:xfrm>
            <a:off x="716464" y="1573951"/>
            <a:ext cx="1473523" cy="1279305"/>
            <a:chOff x="2462213" y="1598613"/>
            <a:chExt cx="4222750" cy="3667125"/>
          </a:xfrm>
        </p:grpSpPr>
        <p:sp>
          <p:nvSpPr>
            <p:cNvPr id="6"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2" name="Group 31"/>
          <p:cNvGrpSpPr/>
          <p:nvPr/>
        </p:nvGrpSpPr>
        <p:grpSpPr bwMode="black">
          <a:xfrm>
            <a:off x="777843" y="4020232"/>
            <a:ext cx="1297030" cy="1329719"/>
            <a:chOff x="8587169" y="5108012"/>
            <a:chExt cx="1184275" cy="1214438"/>
          </a:xfrm>
          <a:solidFill>
            <a:schemeClr val="tx1"/>
          </a:solidFill>
        </p:grpSpPr>
        <p:sp>
          <p:nvSpPr>
            <p:cNvPr id="33"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35" name="Group 34"/>
          <p:cNvGrpSpPr/>
          <p:nvPr/>
        </p:nvGrpSpPr>
        <p:grpSpPr>
          <a:xfrm>
            <a:off x="6243713" y="4071969"/>
            <a:ext cx="1198965" cy="682803"/>
            <a:chOff x="5853213" y="1342263"/>
            <a:chExt cx="768565" cy="437693"/>
          </a:xfrm>
        </p:grpSpPr>
        <p:sp>
          <p:nvSpPr>
            <p:cNvPr id="36"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8"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9"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0"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2"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0" name="Group 59"/>
          <p:cNvGrpSpPr/>
          <p:nvPr/>
        </p:nvGrpSpPr>
        <p:grpSpPr>
          <a:xfrm>
            <a:off x="6162891" y="1611756"/>
            <a:ext cx="1288840" cy="736574"/>
            <a:chOff x="3016250" y="1684338"/>
            <a:chExt cx="6149976" cy="3514725"/>
          </a:xfrm>
          <a:solidFill>
            <a:schemeClr val="bg1"/>
          </a:solidFill>
        </p:grpSpPr>
        <p:sp>
          <p:nvSpPr>
            <p:cNvPr id="56" name="Freeform 14"/>
            <p:cNvSpPr>
              <a:spLocks/>
            </p:cNvSpPr>
            <p:nvPr/>
          </p:nvSpPr>
          <p:spPr bwMode="auto">
            <a:xfrm>
              <a:off x="5675313" y="1684338"/>
              <a:ext cx="3490913" cy="1316037"/>
            </a:xfrm>
            <a:custGeom>
              <a:avLst/>
              <a:gdLst>
                <a:gd name="T0" fmla="*/ 1098 w 2199"/>
                <a:gd name="T1" fmla="*/ 0 h 829"/>
                <a:gd name="T2" fmla="*/ 0 w 2199"/>
                <a:gd name="T3" fmla="*/ 390 h 829"/>
                <a:gd name="T4" fmla="*/ 1098 w 2199"/>
                <a:gd name="T5" fmla="*/ 829 h 829"/>
                <a:gd name="T6" fmla="*/ 2199 w 2199"/>
                <a:gd name="T7" fmla="*/ 390 h 829"/>
                <a:gd name="T8" fmla="*/ 1098 w 2199"/>
                <a:gd name="T9" fmla="*/ 0 h 829"/>
              </a:gdLst>
              <a:ahLst/>
              <a:cxnLst>
                <a:cxn ang="0">
                  <a:pos x="T0" y="T1"/>
                </a:cxn>
                <a:cxn ang="0">
                  <a:pos x="T2" y="T3"/>
                </a:cxn>
                <a:cxn ang="0">
                  <a:pos x="T4" y="T5"/>
                </a:cxn>
                <a:cxn ang="0">
                  <a:pos x="T6" y="T7"/>
                </a:cxn>
                <a:cxn ang="0">
                  <a:pos x="T8" y="T9"/>
                </a:cxn>
              </a:cxnLst>
              <a:rect l="0" t="0" r="r" b="b"/>
              <a:pathLst>
                <a:path w="2199" h="829">
                  <a:moveTo>
                    <a:pt x="1098" y="0"/>
                  </a:moveTo>
                  <a:lnTo>
                    <a:pt x="0" y="390"/>
                  </a:lnTo>
                  <a:lnTo>
                    <a:pt x="1098" y="829"/>
                  </a:lnTo>
                  <a:lnTo>
                    <a:pt x="2199" y="390"/>
                  </a:lnTo>
                  <a:lnTo>
                    <a:pt x="10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p:nvSpPr>
          <p:spPr bwMode="auto">
            <a:xfrm>
              <a:off x="5675313" y="2441575"/>
              <a:ext cx="1649413" cy="2727325"/>
            </a:xfrm>
            <a:custGeom>
              <a:avLst/>
              <a:gdLst>
                <a:gd name="T0" fmla="*/ 0 w 440"/>
                <a:gd name="T1" fmla="*/ 206 h 727"/>
                <a:gd name="T2" fmla="*/ 111 w 440"/>
                <a:gd name="T3" fmla="*/ 206 h 727"/>
                <a:gd name="T4" fmla="*/ 223 w 440"/>
                <a:gd name="T5" fmla="*/ 307 h 727"/>
                <a:gd name="T6" fmla="*/ 119 w 440"/>
                <a:gd name="T7" fmla="*/ 397 h 727"/>
                <a:gd name="T8" fmla="*/ 75 w 440"/>
                <a:gd name="T9" fmla="*/ 396 h 727"/>
                <a:gd name="T10" fmla="*/ 0 w 440"/>
                <a:gd name="T11" fmla="*/ 396 h 727"/>
                <a:gd name="T12" fmla="*/ 0 w 440"/>
                <a:gd name="T13" fmla="*/ 545 h 727"/>
                <a:gd name="T14" fmla="*/ 440 w 440"/>
                <a:gd name="T15" fmla="*/ 727 h 727"/>
                <a:gd name="T16" fmla="*/ 440 w 440"/>
                <a:gd name="T17" fmla="*/ 183 h 727"/>
                <a:gd name="T18" fmla="*/ 0 w 440"/>
                <a:gd name="T19" fmla="*/ 0 h 727"/>
                <a:gd name="T20" fmla="*/ 0 w 440"/>
                <a:gd name="T21" fmla="*/ 20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0" h="727">
                  <a:moveTo>
                    <a:pt x="0" y="206"/>
                  </a:moveTo>
                  <a:cubicBezTo>
                    <a:pt x="111" y="206"/>
                    <a:pt x="111" y="206"/>
                    <a:pt x="111" y="206"/>
                  </a:cubicBezTo>
                  <a:cubicBezTo>
                    <a:pt x="167" y="206"/>
                    <a:pt x="223" y="241"/>
                    <a:pt x="223" y="307"/>
                  </a:cubicBezTo>
                  <a:cubicBezTo>
                    <a:pt x="223" y="369"/>
                    <a:pt x="169" y="397"/>
                    <a:pt x="119" y="397"/>
                  </a:cubicBezTo>
                  <a:cubicBezTo>
                    <a:pt x="113" y="397"/>
                    <a:pt x="97" y="397"/>
                    <a:pt x="75" y="396"/>
                  </a:cubicBezTo>
                  <a:cubicBezTo>
                    <a:pt x="54" y="396"/>
                    <a:pt x="28" y="396"/>
                    <a:pt x="0" y="396"/>
                  </a:cubicBezTo>
                  <a:cubicBezTo>
                    <a:pt x="0" y="545"/>
                    <a:pt x="0" y="545"/>
                    <a:pt x="0" y="545"/>
                  </a:cubicBezTo>
                  <a:cubicBezTo>
                    <a:pt x="440" y="727"/>
                    <a:pt x="440" y="727"/>
                    <a:pt x="440" y="727"/>
                  </a:cubicBezTo>
                  <a:cubicBezTo>
                    <a:pt x="440" y="183"/>
                    <a:pt x="440" y="183"/>
                    <a:pt x="440" y="183"/>
                  </a:cubicBezTo>
                  <a:cubicBezTo>
                    <a:pt x="0" y="0"/>
                    <a:pt x="0" y="0"/>
                    <a:pt x="0" y="0"/>
                  </a:cubicBez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p:nvSpPr>
          <p:spPr bwMode="auto">
            <a:xfrm>
              <a:off x="7512050" y="2441575"/>
              <a:ext cx="1654175" cy="2727325"/>
            </a:xfrm>
            <a:custGeom>
              <a:avLst/>
              <a:gdLst>
                <a:gd name="T0" fmla="*/ 0 w 1042"/>
                <a:gd name="T1" fmla="*/ 1718 h 1718"/>
                <a:gd name="T2" fmla="*/ 1042 w 1042"/>
                <a:gd name="T3" fmla="*/ 1288 h 1718"/>
                <a:gd name="T4" fmla="*/ 1042 w 1042"/>
                <a:gd name="T5" fmla="*/ 0 h 1718"/>
                <a:gd name="T6" fmla="*/ 0 w 1042"/>
                <a:gd name="T7" fmla="*/ 433 h 1718"/>
                <a:gd name="T8" fmla="*/ 0 w 1042"/>
                <a:gd name="T9" fmla="*/ 1718 h 1718"/>
              </a:gdLst>
              <a:ahLst/>
              <a:cxnLst>
                <a:cxn ang="0">
                  <a:pos x="T0" y="T1"/>
                </a:cxn>
                <a:cxn ang="0">
                  <a:pos x="T2" y="T3"/>
                </a:cxn>
                <a:cxn ang="0">
                  <a:pos x="T4" y="T5"/>
                </a:cxn>
                <a:cxn ang="0">
                  <a:pos x="T6" y="T7"/>
                </a:cxn>
                <a:cxn ang="0">
                  <a:pos x="T8" y="T9"/>
                </a:cxn>
              </a:cxnLst>
              <a:rect l="0" t="0" r="r" b="b"/>
              <a:pathLst>
                <a:path w="1042" h="1718">
                  <a:moveTo>
                    <a:pt x="0" y="1718"/>
                  </a:moveTo>
                  <a:lnTo>
                    <a:pt x="1042" y="1288"/>
                  </a:lnTo>
                  <a:lnTo>
                    <a:pt x="1042" y="0"/>
                  </a:lnTo>
                  <a:lnTo>
                    <a:pt x="0" y="433"/>
                  </a:lnTo>
                  <a:lnTo>
                    <a:pt x="0" y="1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p:cNvSpPr>
              <a:spLocks noEditPoints="1"/>
            </p:cNvSpPr>
            <p:nvPr/>
          </p:nvSpPr>
          <p:spPr bwMode="auto">
            <a:xfrm>
              <a:off x="3016250" y="3357563"/>
              <a:ext cx="3352800" cy="1841500"/>
            </a:xfrm>
            <a:custGeom>
              <a:avLst/>
              <a:gdLst>
                <a:gd name="T0" fmla="*/ 81 w 894"/>
                <a:gd name="T1" fmla="*/ 96 h 491"/>
                <a:gd name="T2" fmla="*/ 81 w 894"/>
                <a:gd name="T3" fmla="*/ 451 h 491"/>
                <a:gd name="T4" fmla="*/ 0 w 894"/>
                <a:gd name="T5" fmla="*/ 480 h 491"/>
                <a:gd name="T6" fmla="*/ 0 w 894"/>
                <a:gd name="T7" fmla="*/ 56 h 491"/>
                <a:gd name="T8" fmla="*/ 81 w 894"/>
                <a:gd name="T9" fmla="*/ 96 h 491"/>
                <a:gd name="T10" fmla="*/ 820 w 894"/>
                <a:gd name="T11" fmla="*/ 0 h 491"/>
                <a:gd name="T12" fmla="*/ 386 w 894"/>
                <a:gd name="T13" fmla="*/ 0 h 491"/>
                <a:gd name="T14" fmla="*/ 125 w 894"/>
                <a:gd name="T15" fmla="*/ 93 h 491"/>
                <a:gd name="T16" fmla="*/ 125 w 894"/>
                <a:gd name="T17" fmla="*/ 451 h 491"/>
                <a:gd name="T18" fmla="*/ 195 w 894"/>
                <a:gd name="T19" fmla="*/ 466 h 491"/>
                <a:gd name="T20" fmla="*/ 460 w 894"/>
                <a:gd name="T21" fmla="*/ 480 h 491"/>
                <a:gd name="T22" fmla="*/ 522 w 894"/>
                <a:gd name="T23" fmla="*/ 421 h 491"/>
                <a:gd name="T24" fmla="*/ 511 w 894"/>
                <a:gd name="T25" fmla="*/ 384 h 491"/>
                <a:gd name="T26" fmla="*/ 519 w 894"/>
                <a:gd name="T27" fmla="*/ 351 h 491"/>
                <a:gd name="T28" fmla="*/ 548 w 894"/>
                <a:gd name="T29" fmla="*/ 299 h 491"/>
                <a:gd name="T30" fmla="*/ 537 w 894"/>
                <a:gd name="T31" fmla="*/ 270 h 491"/>
                <a:gd name="T32" fmla="*/ 544 w 894"/>
                <a:gd name="T33" fmla="*/ 233 h 491"/>
                <a:gd name="T34" fmla="*/ 570 w 894"/>
                <a:gd name="T35" fmla="*/ 185 h 491"/>
                <a:gd name="T36" fmla="*/ 555 w 894"/>
                <a:gd name="T37" fmla="*/ 148 h 491"/>
                <a:gd name="T38" fmla="*/ 555 w 894"/>
                <a:gd name="T39" fmla="*/ 115 h 491"/>
                <a:gd name="T40" fmla="*/ 828 w 894"/>
                <a:gd name="T41" fmla="*/ 115 h 491"/>
                <a:gd name="T42" fmla="*/ 894 w 894"/>
                <a:gd name="T43" fmla="*/ 63 h 491"/>
                <a:gd name="T44" fmla="*/ 820 w 894"/>
                <a:gd name="T4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4" h="491">
                  <a:moveTo>
                    <a:pt x="81" y="96"/>
                  </a:moveTo>
                  <a:cubicBezTo>
                    <a:pt x="81" y="451"/>
                    <a:pt x="81" y="451"/>
                    <a:pt x="81" y="451"/>
                  </a:cubicBezTo>
                  <a:cubicBezTo>
                    <a:pt x="81" y="480"/>
                    <a:pt x="81" y="480"/>
                    <a:pt x="0" y="480"/>
                  </a:cubicBezTo>
                  <a:cubicBezTo>
                    <a:pt x="0" y="392"/>
                    <a:pt x="0" y="203"/>
                    <a:pt x="0" y="56"/>
                  </a:cubicBezTo>
                  <a:cubicBezTo>
                    <a:pt x="81" y="56"/>
                    <a:pt x="81" y="56"/>
                    <a:pt x="81" y="96"/>
                  </a:cubicBezTo>
                  <a:close/>
                  <a:moveTo>
                    <a:pt x="820" y="0"/>
                  </a:moveTo>
                  <a:cubicBezTo>
                    <a:pt x="386" y="0"/>
                    <a:pt x="386" y="0"/>
                    <a:pt x="386" y="0"/>
                  </a:cubicBezTo>
                  <a:cubicBezTo>
                    <a:pt x="294" y="0"/>
                    <a:pt x="221" y="78"/>
                    <a:pt x="125" y="93"/>
                  </a:cubicBezTo>
                  <a:cubicBezTo>
                    <a:pt x="125" y="451"/>
                    <a:pt x="125" y="451"/>
                    <a:pt x="125" y="451"/>
                  </a:cubicBezTo>
                  <a:cubicBezTo>
                    <a:pt x="151" y="451"/>
                    <a:pt x="169" y="454"/>
                    <a:pt x="195" y="466"/>
                  </a:cubicBezTo>
                  <a:cubicBezTo>
                    <a:pt x="268" y="491"/>
                    <a:pt x="460" y="480"/>
                    <a:pt x="460" y="480"/>
                  </a:cubicBezTo>
                  <a:cubicBezTo>
                    <a:pt x="497" y="480"/>
                    <a:pt x="522" y="454"/>
                    <a:pt x="522" y="421"/>
                  </a:cubicBezTo>
                  <a:cubicBezTo>
                    <a:pt x="522" y="406"/>
                    <a:pt x="519" y="395"/>
                    <a:pt x="511" y="384"/>
                  </a:cubicBezTo>
                  <a:cubicBezTo>
                    <a:pt x="515" y="373"/>
                    <a:pt x="515" y="362"/>
                    <a:pt x="519" y="351"/>
                  </a:cubicBezTo>
                  <a:cubicBezTo>
                    <a:pt x="537" y="340"/>
                    <a:pt x="548" y="322"/>
                    <a:pt x="548" y="299"/>
                  </a:cubicBezTo>
                  <a:cubicBezTo>
                    <a:pt x="548" y="288"/>
                    <a:pt x="544" y="277"/>
                    <a:pt x="537" y="270"/>
                  </a:cubicBezTo>
                  <a:cubicBezTo>
                    <a:pt x="541" y="255"/>
                    <a:pt x="544" y="244"/>
                    <a:pt x="544" y="233"/>
                  </a:cubicBezTo>
                  <a:cubicBezTo>
                    <a:pt x="563" y="222"/>
                    <a:pt x="570" y="207"/>
                    <a:pt x="570" y="185"/>
                  </a:cubicBezTo>
                  <a:cubicBezTo>
                    <a:pt x="570" y="163"/>
                    <a:pt x="563" y="159"/>
                    <a:pt x="555" y="148"/>
                  </a:cubicBezTo>
                  <a:cubicBezTo>
                    <a:pt x="555" y="137"/>
                    <a:pt x="555" y="126"/>
                    <a:pt x="555" y="115"/>
                  </a:cubicBezTo>
                  <a:cubicBezTo>
                    <a:pt x="555" y="111"/>
                    <a:pt x="802" y="115"/>
                    <a:pt x="828" y="115"/>
                  </a:cubicBezTo>
                  <a:cubicBezTo>
                    <a:pt x="853" y="115"/>
                    <a:pt x="894" y="104"/>
                    <a:pt x="894" y="63"/>
                  </a:cubicBezTo>
                  <a:cubicBezTo>
                    <a:pt x="894" y="19"/>
                    <a:pt x="853" y="0"/>
                    <a:pt x="8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Content Placeholder 2"/>
          <p:cNvSpPr txBox="1">
            <a:spLocks/>
          </p:cNvSpPr>
          <p:nvPr/>
        </p:nvSpPr>
        <p:spPr>
          <a:xfrm>
            <a:off x="2457199" y="4020232"/>
            <a:ext cx="3155950"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Font typeface="Arial" pitchFamily="34" charset="0"/>
              <a:buNone/>
            </a:pPr>
            <a:r>
              <a:rPr lang="en-US" spc="-100" dirty="0" smtClean="0">
                <a:solidFill>
                  <a:schemeClr val="bg1">
                    <a:alpha val="99000"/>
                  </a:schemeClr>
                </a:solidFill>
                <a:latin typeface="Segoe UI Light" pitchFamily="34" charset="0"/>
              </a:rPr>
              <a:t>Standard approach is to CNAME to *.cloudapp.net</a:t>
            </a:r>
          </a:p>
        </p:txBody>
      </p:sp>
      <p:sp>
        <p:nvSpPr>
          <p:cNvPr id="43" name="Rectangle 42"/>
          <p:cNvSpPr/>
          <p:nvPr/>
        </p:nvSpPr>
        <p:spPr>
          <a:xfrm>
            <a:off x="511212" y="2928383"/>
            <a:ext cx="5101938" cy="830997"/>
          </a:xfrm>
          <a:prstGeom prst="rect">
            <a:avLst/>
          </a:prstGeom>
        </p:spPr>
        <p:txBody>
          <a:bodyPr wrap="square">
            <a:spAutoFit/>
          </a:bodyPr>
          <a:lstStyle/>
          <a:p>
            <a:pPr marL="0" lvl="1" indent="0">
              <a:buFont typeface="Arial" pitchFamily="34" charset="0"/>
              <a:buNone/>
            </a:pPr>
            <a:r>
              <a:rPr lang="en-US" spc="-51" dirty="0">
                <a:solidFill>
                  <a:schemeClr val="tx2">
                    <a:alpha val="99000"/>
                  </a:schemeClr>
                </a:solidFill>
                <a:latin typeface="Segoe UI Light" pitchFamily="34" charset="0"/>
              </a:rPr>
              <a:t>myservicename.cloudapp.net</a:t>
            </a:r>
          </a:p>
          <a:p>
            <a:pPr marL="0" lvl="1" indent="0">
              <a:buFont typeface="Arial" pitchFamily="34" charset="0"/>
              <a:buNone/>
            </a:pPr>
            <a:r>
              <a:rPr lang="en-US" spc="-51" dirty="0">
                <a:solidFill>
                  <a:schemeClr val="tx2">
                    <a:alpha val="99000"/>
                  </a:schemeClr>
                </a:solidFill>
                <a:latin typeface="Segoe UI Light" pitchFamily="34" charset="0"/>
              </a:rPr>
              <a:t>TTL is 10 seconds</a:t>
            </a:r>
          </a:p>
        </p:txBody>
      </p:sp>
      <p:sp>
        <p:nvSpPr>
          <p:cNvPr id="44" name="Rectangle 43"/>
          <p:cNvSpPr/>
          <p:nvPr/>
        </p:nvSpPr>
        <p:spPr>
          <a:xfrm>
            <a:off x="511212" y="5421122"/>
            <a:ext cx="5101938" cy="1200329"/>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Requires two DNS lookups</a:t>
            </a:r>
          </a:p>
          <a:p>
            <a:pPr marL="0" lvl="1">
              <a:buFont typeface="Arial" pitchFamily="34" charset="0"/>
              <a:buNone/>
            </a:pPr>
            <a:r>
              <a:rPr lang="en-US" spc="-51" dirty="0">
                <a:solidFill>
                  <a:schemeClr val="tx2">
                    <a:alpha val="99000"/>
                  </a:schemeClr>
                </a:solidFill>
                <a:latin typeface="Segoe UI Light" pitchFamily="34" charset="0"/>
              </a:rPr>
              <a:t>Limited caching due to low TTL</a:t>
            </a:r>
          </a:p>
          <a:p>
            <a:pPr marL="0" lvl="1">
              <a:buFont typeface="Arial" pitchFamily="34" charset="0"/>
              <a:buNone/>
            </a:pPr>
            <a:endParaRPr lang="en-US" spc="-51" dirty="0">
              <a:solidFill>
                <a:schemeClr val="tx2">
                  <a:alpha val="99000"/>
                </a:schemeClr>
              </a:solidFill>
              <a:latin typeface="Segoe UI Light" pitchFamily="34" charset="0"/>
            </a:endParaRPr>
          </a:p>
        </p:txBody>
      </p:sp>
      <p:sp>
        <p:nvSpPr>
          <p:cNvPr id="45" name="Rectangle 44"/>
          <p:cNvSpPr/>
          <p:nvPr/>
        </p:nvSpPr>
        <p:spPr>
          <a:xfrm>
            <a:off x="7547372" y="4020233"/>
            <a:ext cx="3665141" cy="1329595"/>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3200" spc="-100" dirty="0">
                <a:solidFill>
                  <a:schemeClr val="bg1">
                    <a:alpha val="99000"/>
                  </a:schemeClr>
                </a:solidFill>
                <a:latin typeface="Segoe UI Light" pitchFamily="34" charset="0"/>
              </a:rPr>
              <a:t>IP Address for deployment is fixed </a:t>
            </a:r>
            <a:r>
              <a:rPr lang="en-US" sz="3200" spc="-100" dirty="0" smtClean="0">
                <a:solidFill>
                  <a:schemeClr val="bg1">
                    <a:alpha val="99000"/>
                  </a:schemeClr>
                </a:solidFill>
                <a:latin typeface="Segoe UI Light" pitchFamily="34" charset="0"/>
              </a:rPr>
              <a:t/>
            </a:r>
            <a:br>
              <a:rPr lang="en-US" sz="3200" spc="-100" dirty="0" smtClean="0">
                <a:solidFill>
                  <a:schemeClr val="bg1">
                    <a:alpha val="99000"/>
                  </a:schemeClr>
                </a:solidFill>
                <a:latin typeface="Segoe UI Light" pitchFamily="34" charset="0"/>
              </a:rPr>
            </a:br>
            <a:r>
              <a:rPr lang="en-US" sz="3200" spc="-100" dirty="0" smtClean="0">
                <a:solidFill>
                  <a:schemeClr val="bg1">
                    <a:alpha val="99000"/>
                  </a:schemeClr>
                </a:solidFill>
                <a:latin typeface="Segoe UI Light" pitchFamily="34" charset="0"/>
              </a:rPr>
              <a:t>for </a:t>
            </a:r>
            <a:r>
              <a:rPr lang="en-US" sz="3200" spc="-100" dirty="0">
                <a:solidFill>
                  <a:schemeClr val="bg1">
                    <a:alpha val="99000"/>
                  </a:schemeClr>
                </a:solidFill>
                <a:latin typeface="Segoe UI Light" pitchFamily="34" charset="0"/>
              </a:rPr>
              <a:t>lifetime of that slot</a:t>
            </a:r>
          </a:p>
        </p:txBody>
      </p:sp>
      <p:sp>
        <p:nvSpPr>
          <p:cNvPr id="46" name="Rectangle 45"/>
          <p:cNvSpPr/>
          <p:nvPr/>
        </p:nvSpPr>
        <p:spPr>
          <a:xfrm>
            <a:off x="6100599" y="2928383"/>
            <a:ext cx="4654351" cy="830997"/>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Must not delete your role or your IP address will </a:t>
            </a:r>
            <a:r>
              <a:rPr lang="en-US" spc="-51" dirty="0" smtClean="0">
                <a:solidFill>
                  <a:schemeClr val="tx2">
                    <a:alpha val="99000"/>
                  </a:schemeClr>
                </a:solidFill>
                <a:latin typeface="Segoe UI Light" pitchFamily="34" charset="0"/>
              </a:rPr>
              <a:t>change</a:t>
            </a:r>
            <a:endParaRPr lang="en-US" spc="-51"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05106965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985591"/>
            <a:ext cx="12188825" cy="2872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508000" y="4011616"/>
            <a:ext cx="9434286" cy="1061829"/>
          </a:xfrm>
          <a:prstGeom prst="rect">
            <a:avLst/>
          </a:prstGeom>
          <a:noFill/>
        </p:spPr>
        <p:txBody>
          <a:bodyPr wrap="square" rtlCol="0">
            <a:spAutoFit/>
          </a:bodyPr>
          <a:lstStyle/>
          <a:p>
            <a:r>
              <a:rPr lang="en-US" sz="3600" spc="-100" dirty="0">
                <a:solidFill>
                  <a:schemeClr val="accent2">
                    <a:alpha val="99000"/>
                  </a:schemeClr>
                </a:solidFill>
                <a:latin typeface="Segoe UI Light" pitchFamily="34" charset="0"/>
              </a:rPr>
              <a:t>If you need to plan to delete a service</a:t>
            </a:r>
            <a:r>
              <a:rPr lang="en-US" sz="3600" spc="-100" dirty="0">
                <a:gradFill>
                  <a:gsLst>
                    <a:gs pos="0">
                      <a:srgbClr val="595959"/>
                    </a:gs>
                    <a:gs pos="86000">
                      <a:srgbClr val="595959"/>
                    </a:gs>
                  </a:gsLst>
                  <a:lin ang="5400000" scaled="0"/>
                </a:gradFill>
                <a:latin typeface="Segoe UI Light" pitchFamily="34" charset="0"/>
              </a:rPr>
              <a:t/>
            </a:r>
            <a:br>
              <a:rPr lang="en-US" sz="3600" spc="-100" dirty="0">
                <a:gradFill>
                  <a:gsLst>
                    <a:gs pos="0">
                      <a:srgbClr val="595959"/>
                    </a:gs>
                    <a:gs pos="86000">
                      <a:srgbClr val="595959"/>
                    </a:gs>
                  </a:gsLst>
                  <a:lin ang="5400000" scaled="0"/>
                </a:gradFill>
                <a:latin typeface="Segoe UI Light" pitchFamily="34" charset="0"/>
              </a:rPr>
            </a:br>
            <a:r>
              <a:rPr lang="en-US" sz="2700" spc="-100" dirty="0">
                <a:gradFill>
                  <a:gsLst>
                    <a:gs pos="0">
                      <a:srgbClr val="595959"/>
                    </a:gs>
                    <a:gs pos="86000">
                      <a:srgbClr val="595959"/>
                    </a:gs>
                  </a:gsLst>
                  <a:lin ang="5400000" scaled="0"/>
                </a:gradFill>
                <a:latin typeface="Segoe UI Light" pitchFamily="34" charset="0"/>
              </a:rPr>
              <a:t>e.g. Because you need to change external endpoints</a:t>
            </a:r>
          </a:p>
        </p:txBody>
      </p:sp>
      <p:sp>
        <p:nvSpPr>
          <p:cNvPr id="2" name="Title 1"/>
          <p:cNvSpPr>
            <a:spLocks noGrp="1"/>
          </p:cNvSpPr>
          <p:nvPr>
            <p:ph type="title"/>
          </p:nvPr>
        </p:nvSpPr>
        <p:spPr/>
        <p:txBody>
          <a:bodyPr/>
          <a:lstStyle/>
          <a:p>
            <a:r>
              <a:rPr lang="en-US" dirty="0" smtClean="0"/>
              <a:t>High Performance </a:t>
            </a:r>
            <a:r>
              <a:rPr lang="en-US" dirty="0"/>
              <a:t>DNS Approach</a:t>
            </a:r>
          </a:p>
        </p:txBody>
      </p:sp>
      <p:sp>
        <p:nvSpPr>
          <p:cNvPr id="3" name="Content Placeholder 2"/>
          <p:cNvSpPr>
            <a:spLocks noGrp="1"/>
          </p:cNvSpPr>
          <p:nvPr>
            <p:ph type="body" sz="quarter" idx="10"/>
          </p:nvPr>
        </p:nvSpPr>
        <p:spPr>
          <a:xfrm>
            <a:off x="519112" y="1447800"/>
            <a:ext cx="11149013" cy="2456057"/>
          </a:xfrm>
        </p:spPr>
        <p:txBody>
          <a:bodyPr numCol="2"/>
          <a:lstStyle/>
          <a:p>
            <a:pPr marL="0" indent="0">
              <a:spcBef>
                <a:spcPts val="0"/>
              </a:spcBef>
              <a:spcAft>
                <a:spcPts val="1800"/>
              </a:spcAft>
              <a:buNone/>
            </a:pPr>
            <a:r>
              <a:rPr lang="en-US" sz="3600" spc="-100" dirty="0">
                <a:solidFill>
                  <a:schemeClr val="tx2">
                    <a:alpha val="99000"/>
                  </a:schemeClr>
                </a:solidFill>
              </a:rPr>
              <a:t>Create service, deploy </a:t>
            </a:r>
            <a:r>
              <a:rPr lang="en-US" sz="3600" spc="-100" dirty="0" smtClean="0">
                <a:solidFill>
                  <a:schemeClr val="tx2">
                    <a:alpha val="99000"/>
                  </a:schemeClr>
                </a:solidFill>
              </a:rPr>
              <a:t/>
            </a:r>
            <a:br>
              <a:rPr lang="en-US" sz="3600" spc="-100" dirty="0" smtClean="0">
                <a:solidFill>
                  <a:schemeClr val="tx2">
                    <a:alpha val="99000"/>
                  </a:schemeClr>
                </a:solidFill>
              </a:rPr>
            </a:br>
            <a:r>
              <a:rPr lang="en-US" sz="3600" spc="-100" dirty="0" smtClean="0">
                <a:solidFill>
                  <a:schemeClr val="tx2">
                    <a:alpha val="99000"/>
                  </a:schemeClr>
                </a:solidFill>
              </a:rPr>
              <a:t>to </a:t>
            </a:r>
            <a:r>
              <a:rPr lang="en-US" sz="3600" spc="-100" dirty="0">
                <a:solidFill>
                  <a:schemeClr val="tx2">
                    <a:alpha val="99000"/>
                  </a:schemeClr>
                </a:solidFill>
              </a:rPr>
              <a:t>staging slot</a:t>
            </a:r>
          </a:p>
          <a:p>
            <a:pPr marL="0" indent="0">
              <a:spcBef>
                <a:spcPts val="0"/>
              </a:spcBef>
              <a:spcAft>
                <a:spcPts val="1800"/>
              </a:spcAft>
              <a:buNone/>
            </a:pPr>
            <a:r>
              <a:rPr lang="en-US" sz="3600" spc="-100" dirty="0">
                <a:solidFill>
                  <a:schemeClr val="tx2">
                    <a:alpha val="99000"/>
                  </a:schemeClr>
                </a:solidFill>
              </a:rPr>
              <a:t>Resolve IP for yourapp.cloudapp.net</a:t>
            </a:r>
          </a:p>
          <a:p>
            <a:pPr marL="0" indent="0">
              <a:spcBef>
                <a:spcPts val="0"/>
              </a:spcBef>
              <a:spcAft>
                <a:spcPts val="900"/>
              </a:spcAft>
              <a:buNone/>
            </a:pPr>
            <a:r>
              <a:rPr lang="en-US" sz="3600" spc="-100" dirty="0">
                <a:solidFill>
                  <a:schemeClr val="tx2">
                    <a:alpha val="99000"/>
                  </a:schemeClr>
                </a:solidFill>
              </a:rPr>
              <a:t>Create A Record for</a:t>
            </a:r>
          </a:p>
          <a:p>
            <a:pPr marL="1255713" lvl="2" indent="0">
              <a:spcBef>
                <a:spcPts val="0"/>
              </a:spcBef>
              <a:buNone/>
            </a:pPr>
            <a:r>
              <a:rPr lang="en-US" sz="3200" spc="-51" dirty="0">
                <a:solidFill>
                  <a:schemeClr val="tx2">
                    <a:alpha val="99000"/>
                  </a:schemeClr>
                </a:solidFill>
                <a:latin typeface="Segoe UI Light" pitchFamily="34" charset="0"/>
              </a:rPr>
              <a:t>www.yourapp.com</a:t>
            </a:r>
          </a:p>
          <a:p>
            <a:pPr marL="1255713" lvl="2" indent="0">
              <a:buNone/>
            </a:pPr>
            <a:r>
              <a:rPr lang="en-US" sz="3200" spc="-51" dirty="0">
                <a:solidFill>
                  <a:schemeClr val="tx2">
                    <a:alpha val="99000"/>
                  </a:schemeClr>
                </a:solidFill>
                <a:latin typeface="Segoe UI Light" pitchFamily="34" charset="0"/>
              </a:rPr>
              <a:t>yourapp.com</a:t>
            </a:r>
          </a:p>
        </p:txBody>
      </p:sp>
      <p:grpSp>
        <p:nvGrpSpPr>
          <p:cNvPr id="10" name="Group 9"/>
          <p:cNvGrpSpPr/>
          <p:nvPr/>
        </p:nvGrpSpPr>
        <p:grpSpPr>
          <a:xfrm>
            <a:off x="826408" y="5342278"/>
            <a:ext cx="3179535" cy="937664"/>
            <a:chOff x="826408" y="5411221"/>
            <a:chExt cx="3179535" cy="937664"/>
          </a:xfrm>
        </p:grpSpPr>
        <p:sp>
          <p:nvSpPr>
            <p:cNvPr id="8" name="Rectangle 7"/>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1</a:t>
              </a:r>
            </a:p>
          </p:txBody>
        </p:sp>
        <p:sp>
          <p:nvSpPr>
            <p:cNvPr id="9" name="Rectangle 8"/>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Lower TTL of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A </a:t>
              </a:r>
              <a:r>
                <a:rPr lang="en-US" sz="2000" dirty="0">
                  <a:solidFill>
                    <a:srgbClr val="595959">
                      <a:alpha val="99000"/>
                    </a:srgbClr>
                  </a:solidFill>
                  <a:ea typeface="Kozuka Gothic Pro R" pitchFamily="34" charset="-128"/>
                </a:rPr>
                <a:t>Records…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wait a </a:t>
              </a:r>
              <a:r>
                <a:rPr lang="en-US" sz="2000" dirty="0">
                  <a:solidFill>
                    <a:srgbClr val="595959">
                      <a:alpha val="99000"/>
                    </a:srgbClr>
                  </a:solidFill>
                  <a:ea typeface="Kozuka Gothic Pro R" pitchFamily="34" charset="-128"/>
                </a:rPr>
                <a:t>while…</a:t>
              </a:r>
            </a:p>
          </p:txBody>
        </p:sp>
      </p:grpSp>
      <p:grpSp>
        <p:nvGrpSpPr>
          <p:cNvPr id="11" name="Group 10"/>
          <p:cNvGrpSpPr/>
          <p:nvPr/>
        </p:nvGrpSpPr>
        <p:grpSpPr>
          <a:xfrm>
            <a:off x="4534467" y="5342278"/>
            <a:ext cx="3564504" cy="937664"/>
            <a:chOff x="826408" y="5411221"/>
            <a:chExt cx="3564504" cy="937664"/>
          </a:xfrm>
        </p:grpSpPr>
        <p:sp>
          <p:nvSpPr>
            <p:cNvPr id="12" name="Rectangle 11"/>
            <p:cNvSpPr/>
            <p:nvPr/>
          </p:nvSpPr>
          <p:spPr bwMode="auto">
            <a:xfrm>
              <a:off x="826408" y="5411221"/>
              <a:ext cx="937664" cy="937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2</a:t>
              </a:r>
            </a:p>
          </p:txBody>
        </p:sp>
        <p:sp>
          <p:nvSpPr>
            <p:cNvPr id="13" name="Rectangle 12"/>
            <p:cNvSpPr/>
            <p:nvPr/>
          </p:nvSpPr>
          <p:spPr>
            <a:xfrm>
              <a:off x="1918874" y="5411221"/>
              <a:ext cx="2472038"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Create new service, get new IP, re-point A Records</a:t>
              </a:r>
            </a:p>
          </p:txBody>
        </p:sp>
      </p:grpSp>
      <p:grpSp>
        <p:nvGrpSpPr>
          <p:cNvPr id="14" name="Group 13"/>
          <p:cNvGrpSpPr/>
          <p:nvPr/>
        </p:nvGrpSpPr>
        <p:grpSpPr>
          <a:xfrm>
            <a:off x="8895577" y="5342278"/>
            <a:ext cx="3179535" cy="937664"/>
            <a:chOff x="826408" y="5411221"/>
            <a:chExt cx="3179535" cy="937664"/>
          </a:xfrm>
        </p:grpSpPr>
        <p:sp>
          <p:nvSpPr>
            <p:cNvPr id="15" name="Rectangle 14"/>
            <p:cNvSpPr/>
            <p:nvPr/>
          </p:nvSpPr>
          <p:spPr bwMode="auto">
            <a:xfrm>
              <a:off x="826408" y="5411221"/>
              <a:ext cx="937664" cy="937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3</a:t>
              </a:r>
            </a:p>
          </p:txBody>
        </p:sp>
        <p:sp>
          <p:nvSpPr>
            <p:cNvPr id="16" name="Rectangle 15"/>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Delete old service</a:t>
              </a:r>
            </a:p>
          </p:txBody>
        </p:sp>
      </p:grpSp>
    </p:spTree>
    <p:extLst>
      <p:ext uri="{BB962C8B-B14F-4D97-AF65-F5344CB8AC3E}">
        <p14:creationId xmlns:p14="http://schemas.microsoft.com/office/powerpoint/2010/main" val="35939699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6"/>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3" name="Title 2"/>
          <p:cNvSpPr>
            <a:spLocks noGrp="1"/>
          </p:cNvSpPr>
          <p:nvPr>
            <p:ph type="title"/>
          </p:nvPr>
        </p:nvSpPr>
        <p:spPr/>
        <p:txBody>
          <a:bodyPr/>
          <a:lstStyle/>
          <a:p>
            <a:r>
              <a:rPr lang="en-US" dirty="0" smtClean="0"/>
              <a:t>Full </a:t>
            </a:r>
            <a:r>
              <a:rPr lang="en-US" dirty="0"/>
              <a:t>IIS</a:t>
            </a:r>
          </a:p>
        </p:txBody>
      </p:sp>
      <p:sp>
        <p:nvSpPr>
          <p:cNvPr id="4" name="Content Placeholder 3"/>
          <p:cNvSpPr>
            <a:spLocks noGrp="1"/>
          </p:cNvSpPr>
          <p:nvPr>
            <p:ph type="body" sz="quarter" idx="10"/>
          </p:nvPr>
        </p:nvSpPr>
        <p:spPr>
          <a:xfrm>
            <a:off x="519113" y="1447799"/>
            <a:ext cx="6458158" cy="4661276"/>
          </a:xfrm>
        </p:spPr>
        <p:txBody>
          <a:bodyPr/>
          <a:lstStyle/>
          <a:p>
            <a:pPr marL="0" indent="0">
              <a:spcBef>
                <a:spcPts val="0"/>
              </a:spcBef>
              <a:spcAft>
                <a:spcPts val="1200"/>
              </a:spcAft>
              <a:buNone/>
            </a:pPr>
            <a:r>
              <a:rPr lang="en-US" sz="3200" spc="-100" dirty="0">
                <a:solidFill>
                  <a:schemeClr val="accent2">
                    <a:alpha val="99000"/>
                  </a:schemeClr>
                </a:solidFill>
              </a:rPr>
              <a:t>You can choose to deploy to Full IIS; </a:t>
            </a:r>
            <a:r>
              <a:rPr lang="en-US" sz="3200" spc="-100" dirty="0" smtClean="0">
                <a:solidFill>
                  <a:schemeClr val="accent2">
                    <a:alpha val="99000"/>
                  </a:schemeClr>
                </a:solidFill>
              </a:rPr>
              <a:t>no </a:t>
            </a:r>
            <a:r>
              <a:rPr lang="en-US" sz="3200" spc="-100" dirty="0">
                <a:solidFill>
                  <a:schemeClr val="accent2">
                    <a:alpha val="99000"/>
                  </a:schemeClr>
                </a:solidFill>
              </a:rPr>
              <a:t>longer </a:t>
            </a:r>
            <a:r>
              <a:rPr lang="en-US" sz="3200" spc="-100" dirty="0" smtClean="0">
                <a:solidFill>
                  <a:schemeClr val="accent2">
                    <a:alpha val="99000"/>
                  </a:schemeClr>
                </a:solidFill>
              </a:rPr>
              <a:t>using </a:t>
            </a:r>
            <a:r>
              <a:rPr lang="en-US" sz="3200" spc="-100" dirty="0">
                <a:solidFill>
                  <a:schemeClr val="accent2">
                    <a:alpha val="99000"/>
                  </a:schemeClr>
                </a:solidFill>
              </a:rPr>
              <a:t>required to use Hosted Web Core (HWC)</a:t>
            </a:r>
          </a:p>
          <a:p>
            <a:pPr marL="0" indent="0">
              <a:spcBef>
                <a:spcPts val="0"/>
              </a:spcBef>
              <a:spcAft>
                <a:spcPts val="900"/>
              </a:spcAft>
              <a:buNone/>
            </a:pPr>
            <a:r>
              <a:rPr lang="en-US" sz="3200" spc="-100" dirty="0">
                <a:solidFill>
                  <a:schemeClr val="tx2">
                    <a:alpha val="99000"/>
                  </a:schemeClr>
                </a:solidFill>
              </a:rPr>
              <a:t>Differences:</a:t>
            </a:r>
          </a:p>
          <a:p>
            <a:pPr marL="1255713" lvl="2" indent="0">
              <a:spcBef>
                <a:spcPts val="0"/>
              </a:spcBef>
              <a:buNone/>
            </a:pPr>
            <a:r>
              <a:rPr lang="en-US" sz="2000" spc="-51" dirty="0">
                <a:solidFill>
                  <a:schemeClr val="tx2">
                    <a:alpha val="99000"/>
                  </a:schemeClr>
                </a:solidFill>
                <a:latin typeface="Segoe UI Light" pitchFamily="34" charset="0"/>
              </a:rPr>
              <a:t>In Full IIS, the </a:t>
            </a:r>
            <a:r>
              <a:rPr lang="en-US" sz="2000" spc="-51" dirty="0" err="1">
                <a:solidFill>
                  <a:schemeClr val="tx2">
                    <a:alpha val="99000"/>
                  </a:schemeClr>
                </a:solidFill>
                <a:latin typeface="Segoe UI Light" pitchFamily="34" charset="0"/>
              </a:rPr>
              <a:t>RoleEntryPoint</a:t>
            </a:r>
            <a:r>
              <a:rPr lang="en-US" sz="2000" spc="-51" dirty="0">
                <a:solidFill>
                  <a:schemeClr val="tx2">
                    <a:alpha val="99000"/>
                  </a:schemeClr>
                </a:solidFill>
                <a:latin typeface="Segoe UI Light" pitchFamily="34" charset="0"/>
              </a:rPr>
              <a:t> runs under WaIISHost.exe while </a:t>
            </a:r>
            <a:r>
              <a:rPr lang="en-US" sz="2000" spc="-51" dirty="0" smtClean="0">
                <a:solidFill>
                  <a:schemeClr val="tx2">
                    <a:alpha val="99000"/>
                  </a:schemeClr>
                </a:solidFill>
                <a:latin typeface="Segoe UI Light" pitchFamily="34" charset="0"/>
              </a:rPr>
              <a:t>the </a:t>
            </a:r>
            <a:r>
              <a:rPr lang="en-US" sz="2000" spc="-51" dirty="0">
                <a:solidFill>
                  <a:schemeClr val="tx2">
                    <a:alpha val="99000"/>
                  </a:schemeClr>
                </a:solidFill>
                <a:latin typeface="Segoe UI Light" pitchFamily="34" charset="0"/>
              </a:rPr>
              <a:t>web site runs </a:t>
            </a:r>
            <a:r>
              <a:rPr lang="en-US" sz="2000" spc="-51" dirty="0" smtClean="0">
                <a:solidFill>
                  <a:schemeClr val="tx2">
                    <a:alpha val="99000"/>
                  </a:schemeClr>
                </a:solidFill>
                <a:latin typeface="Segoe UI Light" pitchFamily="34" charset="0"/>
              </a:rPr>
              <a:t/>
            </a:r>
            <a:br>
              <a:rPr lang="en-US" sz="2000" spc="-51" dirty="0" smtClean="0">
                <a:solidFill>
                  <a:schemeClr val="tx2">
                    <a:alpha val="99000"/>
                  </a:schemeClr>
                </a:solidFill>
                <a:latin typeface="Segoe UI Light" pitchFamily="34" charset="0"/>
              </a:rPr>
            </a:br>
            <a:r>
              <a:rPr lang="en-US" sz="2000" spc="-51" dirty="0" smtClean="0">
                <a:solidFill>
                  <a:schemeClr val="tx2">
                    <a:alpha val="99000"/>
                  </a:schemeClr>
                </a:solidFill>
                <a:latin typeface="Segoe UI Light" pitchFamily="34" charset="0"/>
              </a:rPr>
              <a:t>under </a:t>
            </a:r>
            <a:r>
              <a:rPr lang="en-US" sz="2000" spc="-51" dirty="0">
                <a:solidFill>
                  <a:schemeClr val="tx2">
                    <a:alpha val="99000"/>
                  </a:schemeClr>
                </a:solidFill>
                <a:latin typeface="Segoe UI Light" pitchFamily="34" charset="0"/>
              </a:rPr>
              <a:t>the normal IIS w3wp.exe </a:t>
            </a:r>
            <a:r>
              <a:rPr lang="en-US" sz="2000" spc="-51" dirty="0" smtClean="0">
                <a:solidFill>
                  <a:schemeClr val="tx2">
                    <a:alpha val="99000"/>
                  </a:schemeClr>
                </a:solidFill>
                <a:latin typeface="Segoe UI Light" pitchFamily="34" charset="0"/>
              </a:rPr>
              <a:t>process</a:t>
            </a:r>
            <a:endParaRPr lang="en-US" sz="2000" spc="-51" dirty="0">
              <a:solidFill>
                <a:schemeClr val="tx2">
                  <a:alpha val="99000"/>
                </a:schemeClr>
              </a:solidFill>
              <a:latin typeface="Segoe UI Light" pitchFamily="34" charset="0"/>
            </a:endParaRPr>
          </a:p>
          <a:p>
            <a:pPr marL="1255713" lvl="2" indent="0">
              <a:spcBef>
                <a:spcPts val="600"/>
              </a:spcBef>
              <a:buNone/>
            </a:pPr>
            <a:r>
              <a:rPr lang="en-US" sz="2000" spc="-51" dirty="0">
                <a:solidFill>
                  <a:schemeClr val="tx2">
                    <a:alpha val="99000"/>
                  </a:schemeClr>
                </a:solidFill>
                <a:latin typeface="Segoe UI Light" pitchFamily="34" charset="0"/>
              </a:rPr>
              <a:t>Support for running multiple websites</a:t>
            </a:r>
          </a:p>
          <a:p>
            <a:pPr marL="1255713" lvl="2" indent="0">
              <a:spcBef>
                <a:spcPts val="600"/>
              </a:spcBef>
              <a:buNone/>
            </a:pPr>
            <a:r>
              <a:rPr lang="en-US" sz="2000" spc="-51" dirty="0">
                <a:solidFill>
                  <a:schemeClr val="tx2">
                    <a:alpha val="99000"/>
                  </a:schemeClr>
                </a:solidFill>
                <a:latin typeface="Segoe UI Light" pitchFamily="34" charset="0"/>
              </a:rPr>
              <a:t>Load any IIS </a:t>
            </a:r>
            <a:r>
              <a:rPr lang="en-US" sz="2000" spc="-51" dirty="0" smtClean="0">
                <a:solidFill>
                  <a:schemeClr val="tx2">
                    <a:alpha val="99000"/>
                  </a:schemeClr>
                </a:solidFill>
                <a:latin typeface="Segoe UI Light" pitchFamily="34" charset="0"/>
              </a:rPr>
              <a:t>module</a:t>
            </a:r>
          </a:p>
          <a:p>
            <a:pPr marL="0" lvl="1" indent="0">
              <a:spcBef>
                <a:spcPts val="0"/>
              </a:spcBef>
              <a:buNone/>
            </a:pPr>
            <a:endParaRPr lang="en-US" sz="1400" spc="-51" dirty="0">
              <a:latin typeface="Segoe UI Light" pitchFamily="34" charset="0"/>
            </a:endParaRPr>
          </a:p>
          <a:p>
            <a:pPr marL="0" indent="0">
              <a:spcBef>
                <a:spcPts val="0"/>
              </a:spcBef>
              <a:spcAft>
                <a:spcPts val="900"/>
              </a:spcAft>
              <a:buNone/>
            </a:pPr>
            <a:r>
              <a:rPr lang="en-US" sz="3200" spc="-100" dirty="0" smtClean="0">
                <a:solidFill>
                  <a:schemeClr val="accent2">
                    <a:alpha val="99000"/>
                  </a:schemeClr>
                </a:solidFill>
              </a:rPr>
              <a:t>Makes migrating </a:t>
            </a:r>
            <a:r>
              <a:rPr lang="en-US" sz="3200" spc="-100" dirty="0">
                <a:solidFill>
                  <a:schemeClr val="accent2">
                    <a:alpha val="99000"/>
                  </a:schemeClr>
                </a:solidFill>
              </a:rPr>
              <a:t>existing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IIS-based </a:t>
            </a:r>
            <a:r>
              <a:rPr lang="en-US" sz="3200" spc="-100" dirty="0">
                <a:solidFill>
                  <a:schemeClr val="accent2">
                    <a:alpha val="99000"/>
                  </a:schemeClr>
                </a:solidFill>
              </a:rPr>
              <a:t>applications a lot easier</a:t>
            </a:r>
          </a:p>
        </p:txBody>
      </p:sp>
      <p:sp>
        <p:nvSpPr>
          <p:cNvPr id="5" name="Freeform 78"/>
          <p:cNvSpPr>
            <a:spLocks noEditPoints="1"/>
          </p:cNvSpPr>
          <p:nvPr/>
        </p:nvSpPr>
        <p:spPr bwMode="black">
          <a:xfrm>
            <a:off x="8405985" y="317915"/>
            <a:ext cx="3316741" cy="3174170"/>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8965152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bwMode="auto">
          <a:xfrm>
            <a:off x="665555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5637212"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9" name="Rounded Rectangle 98"/>
          <p:cNvSpPr/>
          <p:nvPr/>
        </p:nvSpPr>
        <p:spPr bwMode="auto">
          <a:xfrm>
            <a:off x="461886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512877"/>
            <a:ext cx="980722" cy="980720"/>
          </a:xfrm>
          <a:prstGeom prst="rect">
            <a:avLst/>
          </a:prstGeom>
          <a:noFill/>
        </p:spPr>
      </p:pic>
      <p:pic>
        <p:nvPicPr>
          <p:cNvPr id="5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512877"/>
            <a:ext cx="980722" cy="980720"/>
          </a:xfrm>
          <a:prstGeom prst="rect">
            <a:avLst/>
          </a:prstGeom>
          <a:noFill/>
        </p:spPr>
      </p:pic>
      <p:pic>
        <p:nvPicPr>
          <p:cNvPr id="51"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512877"/>
            <a:ext cx="980722" cy="980720"/>
          </a:xfrm>
          <a:prstGeom prst="rect">
            <a:avLst/>
          </a:prstGeom>
          <a:noFill/>
        </p:spPr>
      </p:pic>
      <p:sp>
        <p:nvSpPr>
          <p:cNvPr id="66" name="Rounded Rectangle 65"/>
          <p:cNvSpPr/>
          <p:nvPr/>
        </p:nvSpPr>
        <p:spPr bwMode="auto">
          <a:xfrm>
            <a:off x="3091349" y="3944157"/>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smtClean="0"/>
              <a:t>Multi-Tenancy</a:t>
            </a:r>
            <a:endParaRPr lang="en-US" dirty="0"/>
          </a:p>
        </p:txBody>
      </p:sp>
      <p:sp>
        <p:nvSpPr>
          <p:cNvPr id="4" name="Content Placeholder 2"/>
          <p:cNvSpPr txBox="1">
            <a:spLocks/>
          </p:cNvSpPr>
          <p:nvPr/>
        </p:nvSpPr>
        <p:spPr>
          <a:xfrm>
            <a:off x="519113" y="1120350"/>
            <a:ext cx="6755592" cy="775597"/>
          </a:xfrm>
          <a:prstGeom prst="rect">
            <a:avLst/>
          </a:prstGeom>
        </p:spPr>
        <p:txBody>
          <a:bodyPr vert="horz" wrap="square" lIns="0" tIns="0" rIns="0" bIns="0" rtlCol="0">
            <a:spAutoFit/>
          </a:bodyPr>
          <a:lstStyle>
            <a:lvl1pPr marL="400050" indent="-400050"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SzPct val="80000"/>
              <a:buNone/>
            </a:pPr>
            <a:r>
              <a:rPr lang="en-US" sz="2800" spc="-100" dirty="0" err="1">
                <a:gradFill>
                  <a:gsLst>
                    <a:gs pos="0">
                      <a:srgbClr val="595959"/>
                    </a:gs>
                    <a:gs pos="86000">
                      <a:srgbClr val="595959"/>
                    </a:gs>
                  </a:gsLst>
                  <a:lin ang="5400000" scaled="0"/>
                </a:gradFill>
                <a:latin typeface="Segoe UI Light" pitchFamily="34" charset="0"/>
              </a:rPr>
              <a:t>SaaS</a:t>
            </a:r>
            <a:r>
              <a:rPr lang="en-US" sz="2800" spc="-100" dirty="0">
                <a:gradFill>
                  <a:gsLst>
                    <a:gs pos="0">
                      <a:srgbClr val="595959"/>
                    </a:gs>
                    <a:gs pos="86000">
                      <a:srgbClr val="595959"/>
                    </a:gs>
                  </a:gsLst>
                  <a:lin ang="5400000" scaled="0"/>
                </a:gradFill>
                <a:latin typeface="Segoe UI Light" pitchFamily="34" charset="0"/>
              </a:rPr>
              <a:t> Applications often need to serve multiple tenants out of a single service deployment</a:t>
            </a:r>
          </a:p>
        </p:txBody>
      </p:sp>
      <p:cxnSp>
        <p:nvCxnSpPr>
          <p:cNvPr id="74" name="Straight Arrow Connector 73"/>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76913" y="3510614"/>
            <a:ext cx="313531" cy="577992"/>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95172"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1</a:t>
            </a:r>
            <a:r>
              <a:rPr lang="en-US" dirty="0">
                <a:solidFill>
                  <a:schemeClr val="tx2">
                    <a:alpha val="99000"/>
                  </a:schemeClr>
                </a:solidFill>
              </a:rPr>
              <a:t>.saasservice.com</a:t>
            </a:r>
          </a:p>
        </p:txBody>
      </p:sp>
      <p:sp>
        <p:nvSpPr>
          <p:cNvPr id="78" name="TextBox 77"/>
          <p:cNvSpPr txBox="1"/>
          <p:nvPr/>
        </p:nvSpPr>
        <p:spPr>
          <a:xfrm>
            <a:off x="7046544"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2</a:t>
            </a:r>
            <a:r>
              <a:rPr lang="en-US" dirty="0">
                <a:solidFill>
                  <a:schemeClr val="tx2">
                    <a:alpha val="99000"/>
                  </a:schemeClr>
                </a:solidFill>
              </a:rPr>
              <a:t>.saasservice.com</a:t>
            </a:r>
          </a:p>
        </p:txBody>
      </p:sp>
      <p:sp>
        <p:nvSpPr>
          <p:cNvPr id="87" name="Rectangle 86"/>
          <p:cNvSpPr/>
          <p:nvPr/>
        </p:nvSpPr>
        <p:spPr>
          <a:xfrm>
            <a:off x="2623456" y="5692284"/>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sp>
        <p:nvSpPr>
          <p:cNvPr id="89" name="Freeform 6"/>
          <p:cNvSpPr>
            <a:spLocks noEditPoints="1"/>
          </p:cNvSpPr>
          <p:nvPr/>
        </p:nvSpPr>
        <p:spPr bwMode="auto">
          <a:xfrm rot="10800000">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p:cNvGrpSpPr/>
          <p:nvPr/>
        </p:nvGrpSpPr>
        <p:grpSpPr>
          <a:xfrm>
            <a:off x="6146384" y="5950379"/>
            <a:ext cx="248860" cy="447674"/>
            <a:chOff x="1055951" y="6468452"/>
            <a:chExt cx="563178" cy="1013102"/>
          </a:xfrm>
        </p:grpSpPr>
        <p:sp>
          <p:nvSpPr>
            <p:cNvPr id="97"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5128039" y="5950379"/>
            <a:ext cx="248860" cy="447674"/>
            <a:chOff x="1055951" y="6468452"/>
            <a:chExt cx="563178" cy="1013102"/>
          </a:xfrm>
        </p:grpSpPr>
        <p:sp>
          <p:nvSpPr>
            <p:cNvPr id="10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p:cNvSpPr/>
          <p:nvPr/>
        </p:nvSpPr>
        <p:spPr>
          <a:xfrm>
            <a:off x="7569958" y="5692284"/>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1 DB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per </a:t>
            </a:r>
            <a:r>
              <a:rPr lang="en-US" dirty="0">
                <a:solidFill>
                  <a:schemeClr val="accent2">
                    <a:alpha val="99000"/>
                  </a:schemeClr>
                </a:solidFill>
                <a:latin typeface="+mj-lt"/>
              </a:rPr>
              <a:t>Tenant</a:t>
            </a:r>
          </a:p>
        </p:txBody>
      </p:sp>
      <p:cxnSp>
        <p:nvCxnSpPr>
          <p:cNvPr id="105" name="Straight Arrow Connector 104"/>
          <p:cNvCxnSpPr/>
          <p:nvPr/>
        </p:nvCxnSpPr>
        <p:spPr>
          <a:xfrm flipH="1">
            <a:off x="5128039" y="4763357"/>
            <a:ext cx="502854" cy="87544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27741" y="4697046"/>
            <a:ext cx="1216228" cy="99523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91349" y="5012662"/>
            <a:ext cx="6006126" cy="369332"/>
          </a:xfrm>
          <a:prstGeom prst="rect">
            <a:avLst/>
          </a:prstGeom>
          <a:noFill/>
        </p:spPr>
        <p:txBody>
          <a:bodyPr wrap="square" lIns="0" tIns="0" rIns="0" bIns="0" rtlCol="0">
            <a:spAutoFit/>
          </a:bodyPr>
          <a:lstStyle/>
          <a:p>
            <a:pPr algn="ctr"/>
            <a:r>
              <a:rPr lang="en-US" dirty="0">
                <a:solidFill>
                  <a:srgbClr val="FF8A00">
                    <a:alpha val="98824"/>
                  </a:srgbClr>
                </a:solidFill>
              </a:rPr>
              <a:t>resolve </a:t>
            </a:r>
            <a:r>
              <a:rPr lang="en-US" dirty="0" smtClean="0">
                <a:solidFill>
                  <a:srgbClr val="FF8A00">
                    <a:alpha val="98824"/>
                  </a:srgbClr>
                </a:solidFill>
              </a:rPr>
              <a:t>tenant by examining </a:t>
            </a:r>
            <a:r>
              <a:rPr lang="en-US" dirty="0">
                <a:solidFill>
                  <a:srgbClr val="FF8A00">
                    <a:alpha val="98824"/>
                  </a:srgbClr>
                </a:solidFill>
              </a:rPr>
              <a:t>host header</a:t>
            </a:r>
          </a:p>
        </p:txBody>
      </p:sp>
      <p:sp>
        <p:nvSpPr>
          <p:cNvPr id="108" name="Rectangle 107"/>
          <p:cNvSpPr/>
          <p:nvPr/>
        </p:nvSpPr>
        <p:spPr>
          <a:xfrm>
            <a:off x="9280568" y="3987700"/>
            <a:ext cx="1930784" cy="886397"/>
          </a:xfrm>
          <a:prstGeom prst="rect">
            <a:avLst/>
          </a:prstGeom>
          <a:noFill/>
        </p:spPr>
        <p:txBody>
          <a:bodyPr wrap="square" lIns="0" tIns="0" rIns="0" bIns="0" rtlCol="0" anchor="ctr">
            <a:spAutoFit/>
          </a:bodyPr>
          <a:lstStyle/>
          <a:p>
            <a:pPr>
              <a:lnSpc>
                <a:spcPct val="80000"/>
              </a:lnSpc>
            </a:pPr>
            <a:r>
              <a:rPr lang="en-US" dirty="0">
                <a:solidFill>
                  <a:schemeClr val="accent2">
                    <a:alpha val="99000"/>
                  </a:schemeClr>
                </a:solidFill>
                <a:latin typeface="+mj-lt"/>
              </a:rPr>
              <a:t>Web Roles</a:t>
            </a:r>
            <a:br>
              <a:rPr lang="en-US" dirty="0">
                <a:solidFill>
                  <a:schemeClr val="accent2">
                    <a:alpha val="99000"/>
                  </a:schemeClr>
                </a:solidFill>
                <a:latin typeface="+mj-lt"/>
              </a:rPr>
            </a:br>
            <a:r>
              <a:rPr lang="en-US" dirty="0">
                <a:solidFill>
                  <a:schemeClr val="accent2">
                    <a:alpha val="99000"/>
                  </a:schemeClr>
                </a:solidFill>
                <a:latin typeface="+mj-lt"/>
              </a:rPr>
              <a:t>Shared by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all Tenants</a:t>
            </a:r>
            <a:endParaRPr lang="en-US" dirty="0">
              <a:solidFill>
                <a:schemeClr val="accent2">
                  <a:alpha val="99000"/>
                </a:schemeClr>
              </a:solidFill>
              <a:latin typeface="+mj-lt"/>
            </a:endParaRPr>
          </a:p>
        </p:txBody>
      </p:sp>
      <p:pic>
        <p:nvPicPr>
          <p:cNvPr id="4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5181"/>
            <a:ext cx="980722" cy="980720"/>
          </a:xfrm>
          <a:prstGeom prst="rect">
            <a:avLst/>
          </a:prstGeom>
          <a:noFill/>
        </p:spPr>
      </p:pic>
      <p:pic>
        <p:nvPicPr>
          <p:cNvPr id="4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5181"/>
            <a:ext cx="980722" cy="980720"/>
          </a:xfrm>
          <a:prstGeom prst="rect">
            <a:avLst/>
          </a:prstGeom>
          <a:noFill/>
        </p:spPr>
      </p:pic>
      <p:pic>
        <p:nvPicPr>
          <p:cNvPr id="4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5181"/>
            <a:ext cx="980722" cy="980720"/>
          </a:xfrm>
          <a:prstGeom prst="rect">
            <a:avLst/>
          </a:prstGeom>
          <a:noFill/>
        </p:spPr>
      </p:pic>
      <p:pic>
        <p:nvPicPr>
          <p:cNvPr id="4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5181"/>
            <a:ext cx="980722" cy="980720"/>
          </a:xfrm>
          <a:prstGeom prst="rect">
            <a:avLst/>
          </a:prstGeom>
          <a:noFill/>
        </p:spPr>
      </p:pic>
      <p:pic>
        <p:nvPicPr>
          <p:cNvPr id="4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5181"/>
            <a:ext cx="980722" cy="980720"/>
          </a:xfrm>
          <a:prstGeom prst="rect">
            <a:avLst/>
          </a:prstGeom>
          <a:noFill/>
        </p:spPr>
      </p:pic>
      <p:pic>
        <p:nvPicPr>
          <p:cNvPr id="48"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5181"/>
            <a:ext cx="980722" cy="980720"/>
          </a:xfrm>
          <a:prstGeom prst="rect">
            <a:avLst/>
          </a:prstGeom>
          <a:noFill/>
        </p:spPr>
      </p:pic>
      <p:grpSp>
        <p:nvGrpSpPr>
          <p:cNvPr id="52" name="Group 51"/>
          <p:cNvGrpSpPr/>
          <p:nvPr/>
        </p:nvGrpSpPr>
        <p:grpSpPr>
          <a:xfrm>
            <a:off x="5630893" y="2111287"/>
            <a:ext cx="823091" cy="863217"/>
            <a:chOff x="517525" y="2109891"/>
            <a:chExt cx="1865906" cy="1956870"/>
          </a:xfrm>
          <a:solidFill>
            <a:schemeClr val="accent2"/>
          </a:solidFill>
        </p:grpSpPr>
        <p:grpSp>
          <p:nvGrpSpPr>
            <p:cNvPr id="53" name="Group 52"/>
            <p:cNvGrpSpPr/>
            <p:nvPr/>
          </p:nvGrpSpPr>
          <p:grpSpPr>
            <a:xfrm>
              <a:off x="1122671" y="2109891"/>
              <a:ext cx="1260760" cy="759228"/>
              <a:chOff x="2893227" y="1263576"/>
              <a:chExt cx="895245" cy="539115"/>
            </a:xfrm>
            <a:grpFill/>
          </p:grpSpPr>
          <p:sp>
            <p:nvSpPr>
              <p:cNvPr id="57" name="Freeform 5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4" name="Group 53"/>
            <p:cNvGrpSpPr/>
            <p:nvPr/>
          </p:nvGrpSpPr>
          <p:grpSpPr>
            <a:xfrm>
              <a:off x="517525" y="2154961"/>
              <a:ext cx="752615" cy="1911800"/>
              <a:chOff x="7558088" y="1685925"/>
              <a:chExt cx="1322387" cy="3359150"/>
            </a:xfrm>
            <a:grpFill/>
          </p:grpSpPr>
          <p:sp>
            <p:nvSpPr>
              <p:cNvPr id="55"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6" name="Freeform 5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73" name="Oval 72"/>
          <p:cNvSpPr/>
          <p:nvPr/>
        </p:nvSpPr>
        <p:spPr bwMode="auto">
          <a:xfrm>
            <a:off x="58277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265765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1000"/>
                                        <p:tgtEl>
                                          <p:spTgt spid="74"/>
                                        </p:tgtEl>
                                      </p:cBhvr>
                                    </p:animEffect>
                                  </p:childTnLst>
                                </p:cTn>
                              </p:par>
                              <p:par>
                                <p:cTn id="8" presetID="22" presetClass="entr" presetSubtype="1" fill="hold" nodeType="withEffect">
                                  <p:stCondLst>
                                    <p:cond delay="10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1000"/>
                                        <p:tgtEl>
                                          <p:spTgt spid="75"/>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7"/>
                                        </p:tgtEl>
                                      </p:cBhvr>
                                    </p:animEffect>
                                    <p:set>
                                      <p:cBhvr>
                                        <p:cTn id="24" dur="1" fill="hold">
                                          <p:stCondLst>
                                            <p:cond delay="499"/>
                                          </p:stCondLst>
                                        </p:cTn>
                                        <p:tgtEl>
                                          <p:spTgt spid="107"/>
                                        </p:tgtEl>
                                        <p:attrNameLst>
                                          <p:attrName>style.visibility</p:attrName>
                                        </p:attrNameLst>
                                      </p:cBhvr>
                                      <p:to>
                                        <p:strVal val="hidden"/>
                                      </p:to>
                                    </p:set>
                                  </p:childTnLst>
                                </p:cTn>
                              </p:par>
                              <p:par>
                                <p:cTn id="25" presetID="22" presetClass="entr" presetSubtype="1"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5"/>
                                        </p:tgtEl>
                                      </p:cBhvr>
                                    </p:animEffect>
                                    <p:set>
                                      <p:cBhvr>
                                        <p:cTn id="35" dur="1" fill="hold">
                                          <p:stCondLst>
                                            <p:cond delay="499"/>
                                          </p:stCondLst>
                                        </p:cTn>
                                        <p:tgtEl>
                                          <p:spTgt spid="7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6"/>
                                        </p:tgtEl>
                                      </p:cBhvr>
                                    </p:animEffect>
                                    <p:set>
                                      <p:cBhvr>
                                        <p:cTn id="38" dur="1" fill="hold">
                                          <p:stCondLst>
                                            <p:cond delay="499"/>
                                          </p:stCondLst>
                                        </p:cTn>
                                        <p:tgtEl>
                                          <p:spTgt spid="7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6"/>
                                        </p:tgtEl>
                                      </p:cBhvr>
                                    </p:animEffect>
                                    <p:set>
                                      <p:cBhvr>
                                        <p:cTn id="41" dur="1" fill="hold">
                                          <p:stCondLst>
                                            <p:cond delay="499"/>
                                          </p:stCondLst>
                                        </p:cTn>
                                        <p:tgtEl>
                                          <p:spTgt spid="10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1000"/>
                                        <p:tgtEl>
                                          <p:spTgt spid="74"/>
                                        </p:tgtEl>
                                      </p:cBhvr>
                                    </p:animEffect>
                                  </p:childTnLst>
                                </p:cTn>
                              </p:par>
                              <p:par>
                                <p:cTn id="47" presetID="22" presetClass="entr" presetSubtype="1" fill="hold" nodeType="withEffect">
                                  <p:stCondLst>
                                    <p:cond delay="100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1000"/>
                                        <p:tgtEl>
                                          <p:spTgt spid="75"/>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2"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07"/>
                                        </p:tgtEl>
                                      </p:cBhvr>
                                    </p:animEffect>
                                    <p:set>
                                      <p:cBhvr>
                                        <p:cTn id="63" dur="1" fill="hold">
                                          <p:stCondLst>
                                            <p:cond delay="499"/>
                                          </p:stCondLst>
                                        </p:cTn>
                                        <p:tgtEl>
                                          <p:spTgt spid="107"/>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up)">
                                      <p:cBhvr>
                                        <p:cTn id="66" dur="10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78"/>
                                        </p:tgtEl>
                                      </p:cBhvr>
                                    </p:animEffect>
                                    <p:set>
                                      <p:cBhvr>
                                        <p:cTn id="74" dur="1" fill="hold">
                                          <p:stCondLst>
                                            <p:cond delay="499"/>
                                          </p:stCondLst>
                                        </p:cTn>
                                        <p:tgtEl>
                                          <p:spTgt spid="7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05"/>
                                        </p:tgtEl>
                                      </p:cBhvr>
                                    </p:animEffect>
                                    <p:set>
                                      <p:cBhvr>
                                        <p:cTn id="77" dur="1" fill="hold">
                                          <p:stCondLst>
                                            <p:cond delay="499"/>
                                          </p:stCondLst>
                                        </p:cTn>
                                        <p:tgtEl>
                                          <p:spTgt spid="10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5"/>
                                        </p:tgtEl>
                                      </p:cBhvr>
                                    </p:animEffect>
                                    <p:set>
                                      <p:cBhvr>
                                        <p:cTn id="80"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8" grpId="0"/>
      <p:bldP spid="78" grpId="1"/>
      <p:bldP spid="107" grpId="0"/>
      <p:bldP spid="107" grpId="1"/>
      <p:bldP spid="107" grpId="2"/>
      <p:bldP spid="107" grpId="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Web </a:t>
            </a:r>
            <a:r>
              <a:rPr lang="en-US" dirty="0"/>
              <a:t>Deploy</a:t>
            </a:r>
          </a:p>
        </p:txBody>
      </p:sp>
      <p:sp>
        <p:nvSpPr>
          <p:cNvPr id="3" name="Content Placeholder 2"/>
          <p:cNvSpPr>
            <a:spLocks noGrp="1"/>
          </p:cNvSpPr>
          <p:nvPr>
            <p:ph type="body" sz="quarter" idx="10"/>
          </p:nvPr>
        </p:nvSpPr>
        <p:spPr>
          <a:xfrm>
            <a:off x="494587" y="1447799"/>
            <a:ext cx="7445302" cy="4025717"/>
          </a:xfrm>
        </p:spPr>
        <p:txBody>
          <a:bodyPr/>
          <a:lstStyle/>
          <a:p>
            <a:pPr marL="0" indent="0" defTabSz="914325">
              <a:spcBef>
                <a:spcPts val="0"/>
              </a:spcBef>
              <a:spcAft>
                <a:spcPts val="1800"/>
              </a:spcAft>
              <a:buNone/>
            </a:pPr>
            <a:r>
              <a:rPr lang="en-US" sz="2800" dirty="0">
                <a:solidFill>
                  <a:schemeClr val="accent2">
                    <a:alpha val="99000"/>
                  </a:schemeClr>
                </a:solidFill>
              </a:rPr>
              <a:t>IIS Web Deployment Tool</a:t>
            </a:r>
          </a:p>
          <a:p>
            <a:pPr marL="0" indent="0" defTabSz="914325">
              <a:spcBef>
                <a:spcPts val="0"/>
              </a:spcBef>
              <a:spcAft>
                <a:spcPts val="1800"/>
              </a:spcAft>
              <a:buNone/>
            </a:pPr>
            <a:r>
              <a:rPr lang="en-US" sz="2800" dirty="0"/>
              <a:t>Simplifies the migration, management, and deployment </a:t>
            </a:r>
            <a:r>
              <a:rPr lang="en-US" sz="2800" dirty="0" smtClean="0"/>
              <a:t>of </a:t>
            </a:r>
            <a:r>
              <a:rPr lang="en-US" sz="2800" dirty="0"/>
              <a:t>IIS Web servers, Web applications, </a:t>
            </a:r>
            <a:r>
              <a:rPr lang="en-US" sz="2800" dirty="0" smtClean="0"/>
              <a:t/>
            </a:r>
            <a:br>
              <a:rPr lang="en-US" sz="2800" dirty="0" smtClean="0"/>
            </a:br>
            <a:r>
              <a:rPr lang="en-US" sz="2800" dirty="0" smtClean="0"/>
              <a:t>and </a:t>
            </a:r>
            <a:r>
              <a:rPr lang="en-US" sz="2800" dirty="0"/>
              <a:t>Web sites</a:t>
            </a:r>
          </a:p>
          <a:p>
            <a:pPr marL="0" indent="0" defTabSz="914325">
              <a:spcBef>
                <a:spcPts val="0"/>
              </a:spcBef>
              <a:spcAft>
                <a:spcPts val="1800"/>
              </a:spcAft>
              <a:buNone/>
            </a:pPr>
            <a:r>
              <a:rPr lang="en-US" sz="2800" dirty="0" smtClean="0">
                <a:solidFill>
                  <a:schemeClr val="accent2">
                    <a:alpha val="99000"/>
                  </a:schemeClr>
                </a:solidFill>
              </a:rPr>
              <a:t>Perform web deploy </a:t>
            </a:r>
            <a:r>
              <a:rPr lang="en-US" sz="2800" dirty="0">
                <a:solidFill>
                  <a:schemeClr val="accent2">
                    <a:alpha val="99000"/>
                  </a:schemeClr>
                </a:solidFill>
              </a:rPr>
              <a:t>using standard IIS7 </a:t>
            </a:r>
            <a:r>
              <a:rPr lang="en-US" sz="2800" dirty="0" smtClean="0">
                <a:solidFill>
                  <a:schemeClr val="accent2">
                    <a:alpha val="99000"/>
                  </a:schemeClr>
                </a:solidFill>
              </a:rPr>
              <a:t/>
            </a:r>
            <a:br>
              <a:rPr lang="en-US" sz="2800" dirty="0" smtClean="0">
                <a:solidFill>
                  <a:schemeClr val="accent2">
                    <a:alpha val="99000"/>
                  </a:schemeClr>
                </a:solidFill>
              </a:rPr>
            </a:br>
            <a:r>
              <a:rPr lang="en-US" sz="2800" dirty="0" smtClean="0">
                <a:solidFill>
                  <a:schemeClr val="accent2">
                    <a:alpha val="99000"/>
                  </a:schemeClr>
                </a:solidFill>
              </a:rPr>
              <a:t>publishing from </a:t>
            </a:r>
            <a:r>
              <a:rPr lang="en-US" sz="2800" dirty="0">
                <a:solidFill>
                  <a:schemeClr val="accent2">
                    <a:alpha val="99000"/>
                  </a:schemeClr>
                </a:solidFill>
              </a:rPr>
              <a:t>Visual Studio</a:t>
            </a:r>
          </a:p>
          <a:p>
            <a:pPr marL="0" indent="0" defTabSz="914325">
              <a:spcBef>
                <a:spcPts val="0"/>
              </a:spcBef>
              <a:spcAft>
                <a:spcPts val="1800"/>
              </a:spcAft>
              <a:buNone/>
            </a:pPr>
            <a:r>
              <a:rPr lang="en-US" sz="2800" dirty="0"/>
              <a:t>Will not require you to </a:t>
            </a:r>
            <a:r>
              <a:rPr lang="en-US" sz="2800" dirty="0" smtClean="0"/>
              <a:t>deploy </a:t>
            </a:r>
            <a:r>
              <a:rPr lang="en-US" sz="2800" dirty="0"/>
              <a:t>an entire package</a:t>
            </a:r>
          </a:p>
          <a:p>
            <a:pPr marL="0" indent="0" defTabSz="914325">
              <a:spcBef>
                <a:spcPts val="0"/>
              </a:spcBef>
              <a:spcAft>
                <a:spcPts val="1800"/>
              </a:spcAft>
              <a:buNone/>
            </a:pPr>
            <a:r>
              <a:rPr lang="en-US" sz="2800" b="1" dirty="0">
                <a:solidFill>
                  <a:schemeClr val="accent2">
                    <a:alpha val="99000"/>
                  </a:schemeClr>
                </a:solidFill>
              </a:rPr>
              <a:t>Warning: </a:t>
            </a:r>
            <a:r>
              <a:rPr lang="en-US" sz="2800" dirty="0">
                <a:solidFill>
                  <a:schemeClr val="accent2">
                    <a:alpha val="99000"/>
                  </a:schemeClr>
                </a:solidFill>
              </a:rPr>
              <a:t>use for development </a:t>
            </a:r>
            <a:r>
              <a:rPr lang="en-US" sz="2800" dirty="0" smtClean="0">
                <a:solidFill>
                  <a:schemeClr val="accent2">
                    <a:alpha val="99000"/>
                  </a:schemeClr>
                </a:solidFill>
              </a:rPr>
              <a:t>purposes </a:t>
            </a:r>
            <a:r>
              <a:rPr lang="en-US" sz="2800" dirty="0">
                <a:solidFill>
                  <a:schemeClr val="accent2">
                    <a:alpha val="99000"/>
                  </a:schemeClr>
                </a:solidFill>
              </a:rPr>
              <a:t>only</a:t>
            </a:r>
          </a:p>
        </p:txBody>
      </p:sp>
      <p:sp>
        <p:nvSpPr>
          <p:cNvPr id="5" name="Freeform 80"/>
          <p:cNvSpPr>
            <a:spLocks noEditPoints="1"/>
          </p:cNvSpPr>
          <p:nvPr/>
        </p:nvSpPr>
        <p:spPr bwMode="black">
          <a:xfrm>
            <a:off x="8779544" y="368061"/>
            <a:ext cx="2569623" cy="31174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09388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a:t>
            </a:r>
          </a:p>
        </p:txBody>
      </p:sp>
      <p:sp>
        <p:nvSpPr>
          <p:cNvPr id="3" name="Content Placeholder 2"/>
          <p:cNvSpPr>
            <a:spLocks noGrp="1"/>
          </p:cNvSpPr>
          <p:nvPr>
            <p:ph type="body" sz="quarter" idx="10"/>
          </p:nvPr>
        </p:nvSpPr>
        <p:spPr>
          <a:xfrm>
            <a:off x="519112" y="1447799"/>
            <a:ext cx="11161713" cy="4981364"/>
          </a:xfrm>
        </p:spPr>
        <p:txBody>
          <a:bodyPr/>
          <a:lstStyle/>
          <a:p>
            <a:pPr marL="0" indent="0">
              <a:spcBef>
                <a:spcPts val="0"/>
              </a:spcBef>
              <a:spcAft>
                <a:spcPts val="900"/>
              </a:spcAft>
              <a:buNone/>
            </a:pPr>
            <a:r>
              <a:rPr lang="en-US" sz="3200" spc="-100" dirty="0">
                <a:solidFill>
                  <a:schemeClr val="accent2">
                    <a:alpha val="99000"/>
                  </a:schemeClr>
                </a:solidFill>
              </a:rPr>
              <a:t>ASP.NET File Upload Control uses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ASP.NET temporary </a:t>
            </a:r>
            <a:r>
              <a:rPr lang="en-US" sz="3200" spc="-100" dirty="0">
                <a:solidFill>
                  <a:schemeClr val="accent2">
                    <a:alpha val="99000"/>
                  </a:schemeClr>
                </a:solidFill>
              </a:rPr>
              <a:t>directory to buffer files</a:t>
            </a:r>
          </a:p>
          <a:p>
            <a:pPr marL="1255713" lvl="2" indent="0">
              <a:spcBef>
                <a:spcPts val="0"/>
              </a:spcBef>
              <a:buNone/>
            </a:pPr>
            <a:r>
              <a:rPr lang="en-US" sz="2800" spc="-51" dirty="0">
                <a:solidFill>
                  <a:schemeClr val="accent2">
                    <a:alpha val="99000"/>
                  </a:schemeClr>
                </a:solidFill>
                <a:latin typeface="Segoe UI Light" pitchFamily="34" charset="0"/>
              </a:rPr>
              <a:t>Temp path cannot be changed to </a:t>
            </a:r>
            <a:r>
              <a:rPr lang="en-US" sz="2800" spc="-51" dirty="0" smtClean="0">
                <a:solidFill>
                  <a:schemeClr val="accent2">
                    <a:alpha val="99000"/>
                  </a:schemeClr>
                </a:solidFill>
                <a:latin typeface="Segoe UI Light" pitchFamily="34" charset="0"/>
              </a:rPr>
              <a:t/>
            </a:r>
            <a:br>
              <a:rPr lang="en-US" sz="2800" spc="-51" dirty="0" smtClean="0">
                <a:solidFill>
                  <a:schemeClr val="accent2">
                    <a:alpha val="99000"/>
                  </a:schemeClr>
                </a:solidFill>
                <a:latin typeface="Segoe UI Light" pitchFamily="34" charset="0"/>
              </a:rPr>
            </a:br>
            <a:r>
              <a:rPr lang="en-US" sz="2800" spc="-51" dirty="0" smtClean="0">
                <a:solidFill>
                  <a:schemeClr val="accent2">
                    <a:alpha val="99000"/>
                  </a:schemeClr>
                </a:solidFill>
                <a:latin typeface="Segoe UI Light" pitchFamily="34" charset="0"/>
              </a:rPr>
              <a:t>Local </a:t>
            </a:r>
            <a:r>
              <a:rPr lang="en-US" sz="2800" spc="-51" dirty="0">
                <a:solidFill>
                  <a:schemeClr val="accent2">
                    <a:alpha val="99000"/>
                  </a:schemeClr>
                </a:solidFill>
                <a:latin typeface="Segoe UI Light" pitchFamily="34" charset="0"/>
              </a:rPr>
              <a:t>Resource or Windows Azure </a:t>
            </a:r>
            <a:r>
              <a:rPr lang="en-US" sz="2800" spc="-51" dirty="0" smtClean="0">
                <a:solidFill>
                  <a:schemeClr val="accent2">
                    <a:alpha val="99000"/>
                  </a:schemeClr>
                </a:solidFill>
                <a:latin typeface="Segoe UI Light" pitchFamily="34" charset="0"/>
              </a:rPr>
              <a:t>Drive</a:t>
            </a:r>
          </a:p>
          <a:p>
            <a:pPr marL="0" lvl="1" indent="0">
              <a:spcBef>
                <a:spcPts val="0"/>
              </a:spcBef>
              <a:buNone/>
            </a:pPr>
            <a:endParaRPr lang="en-US" sz="1800" spc="-51" dirty="0">
              <a:latin typeface="Segoe UI Light" pitchFamily="34" charset="0"/>
            </a:endParaRPr>
          </a:p>
          <a:p>
            <a:pPr marL="0" indent="0">
              <a:spcBef>
                <a:spcPts val="0"/>
              </a:spcBef>
              <a:spcAft>
                <a:spcPts val="1200"/>
              </a:spcAft>
              <a:buNone/>
            </a:pPr>
            <a:r>
              <a:rPr lang="en-US" sz="3200" spc="-100" dirty="0">
                <a:solidFill>
                  <a:schemeClr val="tx2">
                    <a:alpha val="99000"/>
                  </a:schemeClr>
                </a:solidFill>
              </a:rPr>
              <a:t>Windows Azure Compute roles </a:t>
            </a:r>
            <a:r>
              <a:rPr lang="en-US" sz="3200" spc="-100" dirty="0" smtClean="0">
                <a:solidFill>
                  <a:schemeClr val="tx2">
                    <a:alpha val="99000"/>
                  </a:schemeClr>
                </a:solidFill>
              </a:rPr>
              <a:t/>
            </a:r>
            <a:br>
              <a:rPr lang="en-US" sz="3200" spc="-100" dirty="0" smtClean="0">
                <a:solidFill>
                  <a:schemeClr val="tx2">
                    <a:alpha val="99000"/>
                  </a:schemeClr>
                </a:solidFill>
              </a:rPr>
            </a:br>
            <a:r>
              <a:rPr lang="en-US" sz="3200" spc="-100" dirty="0" smtClean="0">
                <a:solidFill>
                  <a:schemeClr val="tx2">
                    <a:alpha val="99000"/>
                  </a:schemeClr>
                </a:solidFill>
              </a:rPr>
              <a:t>have </a:t>
            </a:r>
            <a:r>
              <a:rPr lang="en-US" sz="3200" spc="-100" dirty="0">
                <a:solidFill>
                  <a:schemeClr val="tx2">
                    <a:alpha val="99000"/>
                  </a:schemeClr>
                </a:solidFill>
              </a:rPr>
              <a:t>100MB of root disk space </a:t>
            </a:r>
          </a:p>
          <a:p>
            <a:pPr marL="0" indent="0">
              <a:spcBef>
                <a:spcPts val="0"/>
              </a:spcBef>
              <a:spcAft>
                <a:spcPts val="600"/>
              </a:spcAft>
              <a:buNone/>
            </a:pPr>
            <a:r>
              <a:rPr lang="en-US" sz="3200" spc="-100" dirty="0">
                <a:solidFill>
                  <a:schemeClr val="accent2">
                    <a:alpha val="99000"/>
                  </a:schemeClr>
                </a:solidFill>
              </a:rPr>
              <a:t>Problems arise</a:t>
            </a:r>
          </a:p>
          <a:p>
            <a:pPr marL="1255713" lvl="2" indent="0">
              <a:spcBef>
                <a:spcPts val="0"/>
              </a:spcBef>
              <a:spcAft>
                <a:spcPts val="300"/>
              </a:spcAft>
              <a:buNone/>
            </a:pPr>
            <a:r>
              <a:rPr lang="en-US" sz="2800" spc="-51" dirty="0">
                <a:solidFill>
                  <a:schemeClr val="accent2">
                    <a:alpha val="99000"/>
                  </a:schemeClr>
                </a:solidFill>
                <a:latin typeface="Segoe UI Light" pitchFamily="34" charset="0"/>
              </a:rPr>
              <a:t>Uploading  large files (~100MB)</a:t>
            </a:r>
          </a:p>
          <a:p>
            <a:pPr marL="1255713" lvl="2" indent="0">
              <a:spcBef>
                <a:spcPts val="600"/>
              </a:spcBef>
              <a:spcAft>
                <a:spcPts val="300"/>
              </a:spcAft>
              <a:buNone/>
            </a:pPr>
            <a:r>
              <a:rPr lang="en-US" sz="2800" spc="-51" dirty="0">
                <a:solidFill>
                  <a:schemeClr val="accent2">
                    <a:alpha val="99000"/>
                  </a:schemeClr>
                </a:solidFill>
                <a:latin typeface="Segoe UI Light" pitchFamily="34" charset="0"/>
              </a:rPr>
              <a:t>Multiple users uploading </a:t>
            </a:r>
            <a:r>
              <a:rPr lang="en-US" sz="2800" spc="-51" dirty="0" smtClean="0">
                <a:solidFill>
                  <a:schemeClr val="accent2">
                    <a:alpha val="99000"/>
                  </a:schemeClr>
                </a:solidFill>
                <a:latin typeface="Segoe UI Light" pitchFamily="34" charset="0"/>
              </a:rPr>
              <a:t>concurrently</a:t>
            </a:r>
          </a:p>
          <a:p>
            <a:pPr marL="1255713" lvl="2" indent="0">
              <a:spcBef>
                <a:spcPts val="600"/>
              </a:spcBef>
              <a:spcAft>
                <a:spcPts val="300"/>
              </a:spcAft>
              <a:buNone/>
            </a:pPr>
            <a:r>
              <a:rPr lang="en-US" sz="2800" spc="-51" dirty="0" smtClean="0">
                <a:solidFill>
                  <a:schemeClr val="accent2">
                    <a:alpha val="99000"/>
                  </a:schemeClr>
                </a:solidFill>
                <a:latin typeface="Segoe UI Light" pitchFamily="34" charset="0"/>
              </a:rPr>
              <a:t>10 </a:t>
            </a:r>
            <a:r>
              <a:rPr lang="en-US" sz="2800" spc="-51" dirty="0">
                <a:solidFill>
                  <a:schemeClr val="accent2">
                    <a:alpha val="99000"/>
                  </a:schemeClr>
                </a:solidFill>
                <a:latin typeface="Segoe UI Light" pitchFamily="34" charset="0"/>
              </a:rPr>
              <a:t>users uploading 10MB files</a:t>
            </a:r>
          </a:p>
        </p:txBody>
      </p:sp>
      <p:sp>
        <p:nvSpPr>
          <p:cNvPr id="4" name="Freeform 11"/>
          <p:cNvSpPr>
            <a:spLocks noEditPoints="1"/>
          </p:cNvSpPr>
          <p:nvPr/>
        </p:nvSpPr>
        <p:spPr bwMode="black">
          <a:xfrm>
            <a:off x="8438756" y="396681"/>
            <a:ext cx="3251200" cy="3250359"/>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251657147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982133"/>
            <a:ext cx="8221485" cy="5381719"/>
          </a:xfrm>
        </p:spPr>
        <p:txBody>
          <a:bodyPr/>
          <a:lstStyle/>
          <a:p>
            <a:pPr>
              <a:spcAft>
                <a:spcPts val="600"/>
              </a:spcAft>
            </a:pPr>
            <a:r>
              <a:rPr lang="en-US" sz="3200" dirty="0"/>
              <a:t>Preparing an ASP.NET Site for Windows Azure</a:t>
            </a:r>
          </a:p>
          <a:p>
            <a:pPr marL="406400" lvl="2" indent="0">
              <a:buNone/>
            </a:pPr>
            <a:r>
              <a:rPr lang="en-US" sz="2000" dirty="0" smtClean="0">
                <a:latin typeface="Segoe UI Light" pitchFamily="34" charset="0"/>
              </a:rPr>
              <a:t>Tools and Updates</a:t>
            </a:r>
          </a:p>
          <a:p>
            <a:pPr marL="406400" lvl="2" indent="0">
              <a:buNone/>
            </a:pPr>
            <a:r>
              <a:rPr lang="en-US" sz="2000" dirty="0" smtClean="0">
                <a:latin typeface="Segoe UI Light" pitchFamily="34" charset="0"/>
              </a:rPr>
              <a:t>Project Approaches</a:t>
            </a:r>
          </a:p>
          <a:p>
            <a:pPr marL="406400" lvl="2" indent="0">
              <a:buNone/>
            </a:pPr>
            <a:r>
              <a:rPr lang="en-US" sz="2000" dirty="0" smtClean="0">
                <a:latin typeface="Segoe UI Light" pitchFamily="34" charset="0"/>
              </a:rPr>
              <a:t>Configuration</a:t>
            </a:r>
          </a:p>
          <a:p>
            <a:pPr>
              <a:spcAft>
                <a:spcPts val="600"/>
              </a:spcAft>
            </a:pPr>
            <a:r>
              <a:rPr lang="en-US" sz="3200" dirty="0" smtClean="0"/>
              <a:t>State Considerations</a:t>
            </a:r>
          </a:p>
          <a:p>
            <a:pPr marL="406400" lvl="2" indent="0">
              <a:buNone/>
            </a:pPr>
            <a:r>
              <a:rPr lang="en-US" sz="2000" dirty="0" smtClean="0">
                <a:latin typeface="Segoe UI Light" pitchFamily="34" charset="0"/>
              </a:rPr>
              <a:t>Statelessness</a:t>
            </a:r>
          </a:p>
          <a:p>
            <a:pPr marL="406400" lvl="2" indent="0">
              <a:buNone/>
            </a:pPr>
            <a:r>
              <a:rPr lang="en-US" sz="2000" dirty="0" smtClean="0">
                <a:latin typeface="Segoe UI Light" pitchFamily="34" charset="0"/>
              </a:rPr>
              <a:t>AJAX</a:t>
            </a:r>
          </a:p>
          <a:p>
            <a:pPr marL="406400" lvl="2" indent="0">
              <a:buNone/>
            </a:pPr>
            <a:r>
              <a:rPr lang="en-US" sz="2000" dirty="0" smtClean="0">
                <a:latin typeface="Segoe UI Light" pitchFamily="34" charset="0"/>
              </a:rPr>
              <a:t>Session State in Azure</a:t>
            </a:r>
          </a:p>
          <a:p>
            <a:pPr>
              <a:spcAft>
                <a:spcPts val="600"/>
              </a:spcAft>
            </a:pPr>
            <a:r>
              <a:rPr lang="en-US" sz="3200" dirty="0" smtClean="0"/>
              <a:t>Advanced Topics</a:t>
            </a:r>
          </a:p>
          <a:p>
            <a:pPr marL="406400" lvl="2" indent="0">
              <a:buNone/>
            </a:pPr>
            <a:r>
              <a:rPr lang="en-US" sz="2000" dirty="0" smtClean="0">
                <a:latin typeface="Segoe UI Light" pitchFamily="34" charset="0"/>
              </a:rPr>
              <a:t>DNS</a:t>
            </a:r>
          </a:p>
          <a:p>
            <a:pPr marL="406400" lvl="2" indent="0">
              <a:buNone/>
            </a:pPr>
            <a:r>
              <a:rPr lang="en-US" sz="2000" dirty="0" smtClean="0">
                <a:latin typeface="Segoe UI Light" pitchFamily="34" charset="0"/>
              </a:rPr>
              <a:t>File Upload</a:t>
            </a:r>
            <a:endParaRPr lang="en-US" sz="2000" dirty="0">
              <a:latin typeface="Segoe UI Light" pitchFamily="34" charset="0"/>
            </a:endParaRPr>
          </a:p>
        </p:txBody>
      </p:sp>
    </p:spTree>
    <p:extLst>
      <p:ext uri="{BB962C8B-B14F-4D97-AF65-F5344CB8AC3E}">
        <p14:creationId xmlns:p14="http://schemas.microsoft.com/office/powerpoint/2010/main" val="156072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 Solutions</a:t>
            </a:r>
          </a:p>
        </p:txBody>
      </p:sp>
      <p:sp>
        <p:nvSpPr>
          <p:cNvPr id="3" name="Content Placeholder 2"/>
          <p:cNvSpPr>
            <a:spLocks noGrp="1"/>
          </p:cNvSpPr>
          <p:nvPr>
            <p:ph type="body" sz="quarter" idx="10"/>
          </p:nvPr>
        </p:nvSpPr>
        <p:spPr>
          <a:xfrm>
            <a:off x="519112" y="1447799"/>
            <a:ext cx="7420777" cy="4927503"/>
          </a:xfrm>
        </p:spPr>
        <p:txBody>
          <a:bodyPr/>
          <a:lstStyle/>
          <a:p>
            <a:pPr marL="0" indent="0">
              <a:spcBef>
                <a:spcPts val="0"/>
              </a:spcBef>
              <a:spcAft>
                <a:spcPts val="900"/>
              </a:spcAft>
              <a:buNone/>
            </a:pPr>
            <a:r>
              <a:rPr lang="en-US" sz="3600" spc="-100" dirty="0">
                <a:solidFill>
                  <a:schemeClr val="accent2">
                    <a:alpha val="99000"/>
                  </a:schemeClr>
                </a:solidFill>
              </a:rPr>
              <a:t>Upload direct to Blob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storage </a:t>
            </a:r>
            <a:r>
              <a:rPr lang="en-US" sz="3600" spc="-100" dirty="0">
                <a:solidFill>
                  <a:schemeClr val="accent2">
                    <a:alpha val="99000"/>
                  </a:schemeClr>
                </a:solidFill>
              </a:rPr>
              <a:t>using Silverlight</a:t>
            </a:r>
          </a:p>
          <a:p>
            <a:pPr marL="1255713" lvl="2" indent="0">
              <a:spcBef>
                <a:spcPts val="0"/>
              </a:spcBef>
              <a:buNone/>
            </a:pPr>
            <a:r>
              <a:rPr lang="en-US" sz="3200" spc="-51" dirty="0">
                <a:solidFill>
                  <a:schemeClr val="accent2">
                    <a:alpha val="99000"/>
                  </a:schemeClr>
                </a:solidFill>
                <a:latin typeface="Segoe UI Light" pitchFamily="34" charset="0"/>
              </a:rPr>
              <a:t>Provide a Shared Access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Signature </a:t>
            </a:r>
            <a:r>
              <a:rPr lang="en-US" sz="3200" spc="-51" dirty="0">
                <a:solidFill>
                  <a:schemeClr val="accent2">
                    <a:alpha val="99000"/>
                  </a:schemeClr>
                </a:solidFill>
                <a:latin typeface="Segoe UI Light" pitchFamily="34" charset="0"/>
              </a:rPr>
              <a:t>to Silverlight control</a:t>
            </a:r>
          </a:p>
          <a:p>
            <a:pPr marL="1255713" lvl="2" indent="0">
              <a:spcBef>
                <a:spcPts val="600"/>
              </a:spcBef>
              <a:buNone/>
            </a:pPr>
            <a:r>
              <a:rPr lang="en-US" sz="3200" spc="-51" dirty="0">
                <a:solidFill>
                  <a:schemeClr val="accent2">
                    <a:alpha val="99000"/>
                  </a:schemeClr>
                </a:solidFill>
                <a:latin typeface="Segoe UI Light" pitchFamily="34" charset="0"/>
              </a:rPr>
              <a:t>Upload blocks direct to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storage </a:t>
            </a:r>
            <a:r>
              <a:rPr lang="en-US" sz="3200" u="sng" spc="-51" dirty="0" smtClean="0">
                <a:solidFill>
                  <a:schemeClr val="accent2">
                    <a:alpha val="99000"/>
                  </a:schemeClr>
                </a:solidFill>
                <a:latin typeface="Segoe UI Light" pitchFamily="34" charset="0"/>
              </a:rPr>
              <a:t>http</a:t>
            </a:r>
            <a:r>
              <a:rPr lang="en-US" sz="3200" u="sng" spc="-51" dirty="0">
                <a:solidFill>
                  <a:schemeClr val="accent2">
                    <a:alpha val="99000"/>
                  </a:schemeClr>
                </a:solidFill>
                <a:latin typeface="Segoe UI Light" pitchFamily="34" charset="0"/>
              </a:rPr>
              <a:t>://bit.ly/sl-blob </a:t>
            </a:r>
            <a:endParaRPr lang="en-US" sz="3200" u="sng" spc="-51" dirty="0" smtClean="0">
              <a:solidFill>
                <a:schemeClr val="accent2">
                  <a:alpha val="99000"/>
                </a:schemeClr>
              </a:solidFill>
              <a:latin typeface="Segoe UI Light" pitchFamily="34" charset="0"/>
            </a:endParaRPr>
          </a:p>
          <a:p>
            <a:pPr marL="0" lvl="1" indent="0">
              <a:spcBef>
                <a:spcPts val="600"/>
              </a:spcBef>
              <a:buNone/>
            </a:pPr>
            <a:endParaRPr lang="en-US" spc="-51" dirty="0">
              <a:latin typeface="Segoe UI Light" pitchFamily="34" charset="0"/>
            </a:endParaRPr>
          </a:p>
          <a:p>
            <a:pPr marL="0" indent="0">
              <a:spcBef>
                <a:spcPts val="0"/>
              </a:spcBef>
              <a:spcAft>
                <a:spcPts val="900"/>
              </a:spcAft>
              <a:buNone/>
            </a:pPr>
            <a:r>
              <a:rPr lang="en-US" sz="3600" spc="-100" dirty="0">
                <a:solidFill>
                  <a:schemeClr val="tx2">
                    <a:alpha val="99000"/>
                  </a:schemeClr>
                </a:solidFill>
              </a:rPr>
              <a:t>Use 3rd Party Control</a:t>
            </a:r>
          </a:p>
          <a:p>
            <a:pPr marL="0" indent="0">
              <a:spcBef>
                <a:spcPts val="0"/>
              </a:spcBef>
              <a:spcAft>
                <a:spcPts val="900"/>
              </a:spcAft>
              <a:buNone/>
            </a:pPr>
            <a:r>
              <a:rPr lang="en-US" sz="3600" spc="-100" dirty="0">
                <a:solidFill>
                  <a:schemeClr val="accent2">
                    <a:alpha val="99000"/>
                  </a:schemeClr>
                </a:solidFill>
              </a:rPr>
              <a:t>Implement a custom </a:t>
            </a:r>
            <a:r>
              <a:rPr lang="en-US" sz="3600" spc="-100" dirty="0" err="1">
                <a:solidFill>
                  <a:schemeClr val="accent2">
                    <a:alpha val="99000"/>
                  </a:schemeClr>
                </a:solidFill>
              </a:rPr>
              <a:t>IHttpHandler</a:t>
            </a:r>
            <a:r>
              <a:rPr lang="en-US" sz="3600" spc="-100" dirty="0">
                <a:solidFill>
                  <a:schemeClr val="accent2">
                    <a:alpha val="99000"/>
                  </a:schemeClr>
                </a:solidFill>
              </a:rPr>
              <a:t>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to </a:t>
            </a:r>
            <a:r>
              <a:rPr lang="en-US" sz="3600" spc="-100" dirty="0">
                <a:solidFill>
                  <a:schemeClr val="accent2">
                    <a:alpha val="99000"/>
                  </a:schemeClr>
                </a:solidFill>
              </a:rPr>
              <a:t>receive file and buffer to disk</a:t>
            </a:r>
          </a:p>
        </p:txBody>
      </p:sp>
      <p:sp>
        <p:nvSpPr>
          <p:cNvPr id="4" name="Freeform 20"/>
          <p:cNvSpPr>
            <a:spLocks noEditPoints="1"/>
          </p:cNvSpPr>
          <p:nvPr/>
        </p:nvSpPr>
        <p:spPr bwMode="black">
          <a:xfrm>
            <a:off x="8492770" y="552205"/>
            <a:ext cx="3143171" cy="272514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2839807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ounded Rectangle 54"/>
          <p:cNvSpPr/>
          <p:nvPr/>
        </p:nvSpPr>
        <p:spPr bwMode="auto">
          <a:xfrm>
            <a:off x="517525" y="1158596"/>
            <a:ext cx="3645604" cy="3648456"/>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Takeaways</a:t>
            </a:r>
            <a:endParaRPr lang="en-US" dirty="0"/>
          </a:p>
        </p:txBody>
      </p:sp>
      <p:sp>
        <p:nvSpPr>
          <p:cNvPr id="7" name="Rectangle 6"/>
          <p:cNvSpPr/>
          <p:nvPr/>
        </p:nvSpPr>
        <p:spPr>
          <a:xfrm>
            <a:off x="703270" y="3697882"/>
            <a:ext cx="3284875" cy="954107"/>
          </a:xfrm>
          <a:prstGeom prst="rect">
            <a:avLst/>
          </a:prstGeom>
        </p:spPr>
        <p:txBody>
          <a:bodyPr wrap="square">
            <a:spAutoFit/>
          </a:bodyPr>
          <a:lstStyle/>
          <a:p>
            <a:pPr defTabSz="914361">
              <a:defRPr/>
            </a:pPr>
            <a:r>
              <a:rPr lang="en-US" sz="2800" kern="0" dirty="0">
                <a:gradFill>
                  <a:gsLst>
                    <a:gs pos="0">
                      <a:srgbClr val="FFFFFF"/>
                    </a:gs>
                    <a:gs pos="100000">
                      <a:srgbClr val="FFFFFF"/>
                    </a:gs>
                  </a:gsLst>
                  <a:lin ang="5400000" scaled="0"/>
                </a:gradFill>
              </a:rPr>
              <a:t>ASP.NET In Windows Azure </a:t>
            </a:r>
          </a:p>
        </p:txBody>
      </p:sp>
      <p:sp>
        <p:nvSpPr>
          <p:cNvPr id="10" name="Rounded Rectangle 9"/>
          <p:cNvSpPr/>
          <p:nvPr/>
        </p:nvSpPr>
        <p:spPr bwMode="auto">
          <a:xfrm>
            <a:off x="4273992" y="1148859"/>
            <a:ext cx="3645604" cy="3648456"/>
          </a:xfrm>
          <a:prstGeom prst="roundRect">
            <a:avLst>
              <a:gd name="adj" fmla="val 0"/>
            </a:avLst>
          </a:prstGeom>
          <a:solidFill>
            <a:schemeClr val="accent6"/>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1" name="TextBox 10"/>
          <p:cNvSpPr txBox="1"/>
          <p:nvPr/>
        </p:nvSpPr>
        <p:spPr>
          <a:xfrm>
            <a:off x="4394119" y="3697882"/>
            <a:ext cx="3368278" cy="954107"/>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Advanced Techniques</a:t>
            </a:r>
          </a:p>
        </p:txBody>
      </p:sp>
      <p:sp>
        <p:nvSpPr>
          <p:cNvPr id="14" name="Rounded Rectangle 13"/>
          <p:cNvSpPr/>
          <p:nvPr/>
        </p:nvSpPr>
        <p:spPr bwMode="auto">
          <a:xfrm>
            <a:off x="8030459" y="1148859"/>
            <a:ext cx="3645604" cy="3648456"/>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5" name="TextBox 14"/>
          <p:cNvSpPr txBox="1"/>
          <p:nvPr/>
        </p:nvSpPr>
        <p:spPr>
          <a:xfrm>
            <a:off x="8294748" y="3697882"/>
            <a:ext cx="3048000" cy="523220"/>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Challenges</a:t>
            </a:r>
          </a:p>
        </p:txBody>
      </p:sp>
      <p:sp>
        <p:nvSpPr>
          <p:cNvPr id="20" name="Freeform 83"/>
          <p:cNvSpPr>
            <a:spLocks noEditPoints="1"/>
          </p:cNvSpPr>
          <p:nvPr/>
        </p:nvSpPr>
        <p:spPr bwMode="black">
          <a:xfrm>
            <a:off x="5110475" y="1544834"/>
            <a:ext cx="1967875" cy="2077341"/>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1" name="Group 20"/>
          <p:cNvGrpSpPr/>
          <p:nvPr/>
        </p:nvGrpSpPr>
        <p:grpSpPr bwMode="black">
          <a:xfrm>
            <a:off x="8803975" y="1524151"/>
            <a:ext cx="2098572" cy="2098024"/>
            <a:chOff x="446088" y="3778250"/>
            <a:chExt cx="920750" cy="920750"/>
          </a:xfrm>
          <a:solidFill>
            <a:srgbClr val="FFFFFF"/>
          </a:solidFill>
        </p:grpSpPr>
        <p:sp>
          <p:nvSpPr>
            <p:cNvPr id="2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24" name="Group 23"/>
          <p:cNvGrpSpPr/>
          <p:nvPr/>
        </p:nvGrpSpPr>
        <p:grpSpPr bwMode="black">
          <a:xfrm>
            <a:off x="1157403" y="1568159"/>
            <a:ext cx="2365847" cy="2054016"/>
            <a:chOff x="2462213" y="1598613"/>
            <a:chExt cx="4222750" cy="3667125"/>
          </a:xfrm>
        </p:grpSpPr>
        <p:sp>
          <p:nvSpPr>
            <p:cNvPr id="25"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2" name="Content Placeholder 4"/>
          <p:cNvSpPr txBox="1">
            <a:spLocks/>
          </p:cNvSpPr>
          <p:nvPr/>
        </p:nvSpPr>
        <p:spPr>
          <a:xfrm>
            <a:off x="703270" y="4985868"/>
            <a:ext cx="3459859" cy="148348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a:latin typeface="Segoe UI Light" pitchFamily="34" charset="0"/>
              </a:rPr>
              <a:t>Broad support for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ASP.NET </a:t>
            </a:r>
            <a:r>
              <a:rPr lang="en-US" sz="2400" spc="-51" dirty="0">
                <a:latin typeface="Segoe UI Light" pitchFamily="34" charset="0"/>
              </a:rPr>
              <a:t>Features</a:t>
            </a:r>
          </a:p>
          <a:p>
            <a:pPr marL="0" lvl="1" indent="0">
              <a:spcBef>
                <a:spcPts val="0"/>
              </a:spcBef>
              <a:spcAft>
                <a:spcPts val="1200"/>
              </a:spcAft>
              <a:buNone/>
            </a:pPr>
            <a:r>
              <a:rPr lang="en-US" sz="2400" spc="-51" dirty="0">
                <a:latin typeface="Segoe UI Light" pitchFamily="34" charset="0"/>
              </a:rPr>
              <a:t>Must understand and architect for scale out</a:t>
            </a:r>
          </a:p>
        </p:txBody>
      </p:sp>
      <p:sp>
        <p:nvSpPr>
          <p:cNvPr id="54" name="Content Placeholder 4"/>
          <p:cNvSpPr txBox="1">
            <a:spLocks/>
          </p:cNvSpPr>
          <p:nvPr/>
        </p:nvSpPr>
        <p:spPr>
          <a:xfrm>
            <a:off x="4394119" y="4985868"/>
            <a:ext cx="3459859" cy="997196"/>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err="1">
                <a:latin typeface="Segoe UI Light" pitchFamily="34" charset="0"/>
              </a:rPr>
              <a:t>SaaS</a:t>
            </a:r>
            <a:r>
              <a:rPr lang="en-US" sz="2400" spc="-51" dirty="0">
                <a:latin typeface="Segoe UI Light" pitchFamily="34" charset="0"/>
              </a:rPr>
              <a:t> Applications using</a:t>
            </a:r>
            <a:br>
              <a:rPr lang="en-US" sz="2400" spc="-51" dirty="0">
                <a:latin typeface="Segoe UI Light" pitchFamily="34" charset="0"/>
              </a:rPr>
            </a:br>
            <a:r>
              <a:rPr lang="en-US" sz="2400" spc="-51" dirty="0">
                <a:latin typeface="Segoe UI Light" pitchFamily="34" charset="0"/>
              </a:rPr>
              <a:t>Virtual Path Providers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and </a:t>
            </a:r>
            <a:r>
              <a:rPr lang="en-US" sz="2400" spc="-51" dirty="0">
                <a:latin typeface="Segoe UI Light" pitchFamily="34" charset="0"/>
              </a:rPr>
              <a:t>Host header checking</a:t>
            </a:r>
          </a:p>
        </p:txBody>
      </p:sp>
    </p:spTree>
    <p:extLst>
      <p:ext uri="{BB962C8B-B14F-4D97-AF65-F5344CB8AC3E}">
        <p14:creationId xmlns:p14="http://schemas.microsoft.com/office/powerpoint/2010/main" val="22603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Preparing an ASP.NET Site for Windows Azure</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Preparing your IDE for Windows Azure</a:t>
            </a:r>
            <a:endParaRPr lang="en-US" dirty="0"/>
          </a:p>
        </p:txBody>
      </p:sp>
      <p:sp>
        <p:nvSpPr>
          <p:cNvPr id="4" name="Content Placeholder 3"/>
          <p:cNvSpPr>
            <a:spLocks noGrp="1"/>
          </p:cNvSpPr>
          <p:nvPr>
            <p:ph type="body" sz="quarter" idx="10"/>
          </p:nvPr>
        </p:nvSpPr>
        <p:spPr>
          <a:xfrm>
            <a:off x="519112" y="1380065"/>
            <a:ext cx="11156210" cy="553998"/>
          </a:xfrm>
        </p:spPr>
        <p:txBody>
          <a:bodyPr/>
          <a:lstStyle/>
          <a:p>
            <a:pPr marL="3175" indent="0" defTabSz="914325">
              <a:spcBef>
                <a:spcPts val="0"/>
              </a:spcBef>
              <a:spcAft>
                <a:spcPts val="900"/>
              </a:spcAft>
              <a:buNone/>
            </a:pPr>
            <a:r>
              <a:rPr lang="en-US" spc="-100" dirty="0">
                <a:solidFill>
                  <a:schemeClr val="tx2">
                    <a:alpha val="99000"/>
                  </a:schemeClr>
                </a:solidFill>
              </a:rPr>
              <a:t>Windows Azure </a:t>
            </a:r>
            <a:r>
              <a:rPr lang="en-US" spc="-100" dirty="0" smtClean="0">
                <a:solidFill>
                  <a:schemeClr val="tx2">
                    <a:alpha val="99000"/>
                  </a:schemeClr>
                </a:solidFill>
              </a:rPr>
              <a:t>Tools for Visual </a:t>
            </a:r>
            <a:r>
              <a:rPr lang="en-US" spc="-100" dirty="0">
                <a:solidFill>
                  <a:schemeClr val="tx2">
                    <a:alpha val="99000"/>
                  </a:schemeClr>
                </a:solidFill>
              </a:rPr>
              <a:t>Studio </a:t>
            </a:r>
            <a:endParaRPr lang="en-US" sz="3200" spc="-51" dirty="0">
              <a:solidFill>
                <a:schemeClr val="tx2">
                  <a:alpha val="99000"/>
                </a:schemeClr>
              </a:solidFill>
              <a:latin typeface="Segoe UI Light" pitchFamily="34" charset="0"/>
            </a:endParaRPr>
          </a:p>
        </p:txBody>
      </p:sp>
      <p:pic>
        <p:nvPicPr>
          <p:cNvPr id="1026" name="Picture 2" descr="C:\Users\bradyg\AppData\Local\Temp\SNAGHTML5c1e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222" y="2206272"/>
            <a:ext cx="7814380" cy="375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Up-to-date with Web Platform Installer</a:t>
            </a:r>
            <a:endParaRPr lang="en-US" dirty="0"/>
          </a:p>
        </p:txBody>
      </p:sp>
      <p:pic>
        <p:nvPicPr>
          <p:cNvPr id="2050" name="Picture 2" descr="C:\Users\bradyg\AppData\Local\Temp\SNAGHTML5fbb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2" y="1228552"/>
            <a:ext cx="7391400" cy="483870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89299" y="2024095"/>
            <a:ext cx="1319099" cy="1534720"/>
            <a:chOff x="3871788" y="2125410"/>
            <a:chExt cx="1319099" cy="1534720"/>
          </a:xfrm>
        </p:grpSpPr>
        <p:sp>
          <p:nvSpPr>
            <p:cNvPr id="5" name="Left Arrow 4"/>
            <p:cNvSpPr/>
            <p:nvPr/>
          </p:nvSpPr>
          <p:spPr bwMode="auto">
            <a:xfrm rot="19677103">
              <a:off x="3871788" y="2125410"/>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Left Arrow 7"/>
            <p:cNvSpPr/>
            <p:nvPr/>
          </p:nvSpPr>
          <p:spPr bwMode="auto">
            <a:xfrm rot="19611000">
              <a:off x="3872793" y="2824565"/>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9" name="Left Arrow 8"/>
            <p:cNvSpPr/>
            <p:nvPr/>
          </p:nvSpPr>
          <p:spPr bwMode="auto">
            <a:xfrm rot="19077365">
              <a:off x="4220043" y="3163419"/>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30218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new Cloud project</a:t>
            </a:r>
            <a:endParaRPr lang="en-US" dirty="0"/>
          </a:p>
        </p:txBody>
      </p:sp>
      <p:sp>
        <p:nvSpPr>
          <p:cNvPr id="7" name="Text Placeholder 6"/>
          <p:cNvSpPr>
            <a:spLocks noGrp="1"/>
          </p:cNvSpPr>
          <p:nvPr>
            <p:ph type="body" sz="quarter" idx="3"/>
          </p:nvPr>
        </p:nvSpPr>
        <p:spPr>
          <a:xfrm>
            <a:off x="482428" y="857845"/>
            <a:ext cx="11099972" cy="886397"/>
          </a:xfrm>
        </p:spPr>
        <p:txBody>
          <a:bodyPr/>
          <a:lstStyle/>
          <a:p>
            <a:r>
              <a:rPr lang="en-US" dirty="0" smtClean="0"/>
              <a:t>Create a new Windows Azure Project and add roles to it</a:t>
            </a:r>
            <a:endParaRPr lang="en-US" dirty="0"/>
          </a:p>
        </p:txBody>
      </p:sp>
      <p:pic>
        <p:nvPicPr>
          <p:cNvPr id="3079" name="Picture 7" descr="C:\Users\bradyg\AppData\Local\Temp\SNAGHTML73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44" y="1942218"/>
            <a:ext cx="5956803" cy="373044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bradyg\AppData\Local\Temp\SNAGHTML724a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711" y="2032529"/>
            <a:ext cx="6613525" cy="44187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98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500"/>
                                        <p:tgtEl>
                                          <p:spTgt spid="3077"/>
                                        </p:tgtEl>
                                      </p:cBhvr>
                                    </p:animEffect>
                                  </p:childTnLst>
                                </p:cTn>
                              </p:par>
                              <p:par>
                                <p:cTn id="8" presetID="9" presetClass="emph" presetSubtype="0" nodeType="withEffect">
                                  <p:stCondLst>
                                    <p:cond delay="0"/>
                                  </p:stCondLst>
                                  <p:childTnLst>
                                    <p:set>
                                      <p:cBhvr rctx="PPT">
                                        <p:cTn id="9" dur="indefinite"/>
                                        <p:tgtEl>
                                          <p:spTgt spid="3079"/>
                                        </p:tgtEl>
                                        <p:attrNameLst>
                                          <p:attrName>style.opacity</p:attrName>
                                        </p:attrNameLst>
                                      </p:cBhvr>
                                      <p:to>
                                        <p:strVal val="0.25"/>
                                      </p:to>
                                    </p:set>
                                    <p:animEffect filter="image" prLst="opacity: 0.25">
                                      <p:cBhvr rctx="IE">
                                        <p:cTn id="10" dur="indefinite"/>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5" name="Text Placeholder 4"/>
          <p:cNvSpPr>
            <a:spLocks noGrp="1"/>
          </p:cNvSpPr>
          <p:nvPr>
            <p:ph type="body" idx="1"/>
          </p:nvPr>
        </p:nvSpPr>
        <p:spPr>
          <a:xfrm>
            <a:off x="519113" y="1447800"/>
            <a:ext cx="3236206" cy="443198"/>
          </a:xfrm>
        </p:spPr>
        <p:txBody>
          <a:bodyPr/>
          <a:lstStyle/>
          <a:p>
            <a:r>
              <a:rPr lang="en-US" dirty="0" smtClean="0"/>
              <a:t>Take an MVC app</a:t>
            </a:r>
            <a:endParaRPr lang="en-US" dirty="0"/>
          </a:p>
        </p:txBody>
      </p:sp>
      <p:sp>
        <p:nvSpPr>
          <p:cNvPr id="7" name="Text Placeholder 6"/>
          <p:cNvSpPr>
            <a:spLocks noGrp="1"/>
          </p:cNvSpPr>
          <p:nvPr>
            <p:ph type="body" sz="quarter" idx="3"/>
          </p:nvPr>
        </p:nvSpPr>
        <p:spPr>
          <a:xfrm>
            <a:off x="3959406" y="1004601"/>
            <a:ext cx="8206841" cy="886397"/>
          </a:xfrm>
        </p:spPr>
        <p:txBody>
          <a:bodyPr/>
          <a:lstStyle/>
          <a:p>
            <a:r>
              <a:rPr lang="en-US" dirty="0" smtClean="0"/>
              <a:t>Add a new Windows Azure project to the SLN</a:t>
            </a:r>
            <a:endParaRPr lang="en-US" dirty="0"/>
          </a:p>
        </p:txBody>
      </p:sp>
      <p:pic>
        <p:nvPicPr>
          <p:cNvPr id="3074" name="Picture 2" descr="C:\Users\bradyg\AppData\Local\Temp\SNAGHTML6de9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19" y="2041701"/>
            <a:ext cx="3238500" cy="423862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984" y="2041701"/>
            <a:ext cx="7332768" cy="423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53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fade">
                                      <p:cBhvr>
                                        <p:cTn id="1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7" name="Text Placeholder 6"/>
          <p:cNvSpPr>
            <a:spLocks noGrp="1"/>
          </p:cNvSpPr>
          <p:nvPr>
            <p:ph type="body" sz="quarter" idx="3"/>
          </p:nvPr>
        </p:nvSpPr>
        <p:spPr>
          <a:xfrm>
            <a:off x="467610" y="1141588"/>
            <a:ext cx="5560657" cy="1329595"/>
          </a:xfrm>
        </p:spPr>
        <p:txBody>
          <a:bodyPr/>
          <a:lstStyle/>
          <a:p>
            <a:r>
              <a:rPr lang="en-US" dirty="0" smtClean="0"/>
              <a:t>Add a new </a:t>
            </a:r>
            <a:r>
              <a:rPr lang="en-US" b="1" dirty="0" smtClean="0"/>
              <a:t>Web Role</a:t>
            </a:r>
            <a:r>
              <a:rPr lang="en-US" dirty="0" smtClean="0"/>
              <a:t> to the project, but select the already-there ASP.NET site project</a:t>
            </a:r>
            <a:endParaRPr lang="en-US"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319" y="1141588"/>
            <a:ext cx="44577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4236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6424E2-6471-4753-8358-4A5A95D3A300}">
  <ds:schemaRefs>
    <ds:schemaRef ds:uri="http://www.w3.org/XML/1998/namespace"/>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230e9df3-be65-4c73-a93b-d1236ebd677e"/>
    <ds:schemaRef ds:uri="http://schemas.microsoft.com/office/2006/metadata/properties"/>
  </ds:schemaRefs>
</ds:datastoreItem>
</file>

<file path=customXml/itemProps2.xml><?xml version="1.0" encoding="utf-8"?>
<ds:datastoreItem xmlns:ds="http://schemas.openxmlformats.org/officeDocument/2006/customXml" ds:itemID="{90A1FB72-16A7-439C-A7B6-B93E989BA156}">
  <ds:schemaRefs>
    <ds:schemaRef ds:uri="http://schemas.microsoft.com/sharepoint/v3/contenttype/forms"/>
  </ds:schemaRefs>
</ds:datastoreItem>
</file>

<file path=customXml/itemProps3.xml><?xml version="1.0" encoding="utf-8"?>
<ds:datastoreItem xmlns:ds="http://schemas.openxmlformats.org/officeDocument/2006/customXml" ds:itemID="{3F17537F-FF94-4C02-8CAB-AC3F8140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WindowsAzurePlatformTemplate16x9</Template>
  <TotalTime>0</TotalTime>
  <Words>3281</Words>
  <Application>Microsoft Office PowerPoint</Application>
  <PresentationFormat>Custom</PresentationFormat>
  <Paragraphs>692</Paragraphs>
  <Slides>32</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Kozuka Gothic Pro R</vt:lpstr>
      <vt:lpstr>Segoe Light</vt:lpstr>
      <vt:lpstr>Segoe UI Light</vt:lpstr>
      <vt:lpstr>Segoe UI</vt:lpstr>
      <vt:lpstr>Consolas</vt:lpstr>
      <vt:lpstr>MS1444_Windows Azure Template 16x9_r08b</vt:lpstr>
      <vt:lpstr>1_White with Consolas font for code slides</vt:lpstr>
      <vt:lpstr>WebCamps Online</vt:lpstr>
      <vt:lpstr>Deploying ASP.NET  Apps to the Cloud</vt:lpstr>
      <vt:lpstr>Agenda</vt:lpstr>
      <vt:lpstr>PowerPoint Presentation</vt:lpstr>
      <vt:lpstr>Preparing your IDE for Windows Azure</vt:lpstr>
      <vt:lpstr>Up-to-date with Web Platform Installer</vt:lpstr>
      <vt:lpstr>Create a new Cloud project</vt:lpstr>
      <vt:lpstr>ASP.NET project turned Cloud project</vt:lpstr>
      <vt:lpstr>ASP.NET project turned Cloud project</vt:lpstr>
      <vt:lpstr>What’s Different?</vt:lpstr>
      <vt:lpstr>Two Approaches for Configuration</vt:lpstr>
      <vt:lpstr>Two Approaches for Configuration</vt:lpstr>
      <vt:lpstr>An ASP.NET MVC site running in (and out of) Windows Azure</vt:lpstr>
      <vt:lpstr>PowerPoint Presentation</vt:lpstr>
      <vt:lpstr>Statelessness</vt:lpstr>
      <vt:lpstr>AJAX and Windows Azure</vt:lpstr>
      <vt:lpstr>Windows Azure Session State</vt:lpstr>
      <vt:lpstr>Solving Session State</vt:lpstr>
      <vt:lpstr>SQL Server Session State</vt:lpstr>
      <vt:lpstr>SQL Azure Session State</vt:lpstr>
      <vt:lpstr>Windows Azure Storage Providers</vt:lpstr>
      <vt:lpstr>Cookies</vt:lpstr>
      <vt:lpstr>PowerPoint Presentation</vt:lpstr>
      <vt:lpstr>DNS</vt:lpstr>
      <vt:lpstr>High Performance DNS Approach</vt:lpstr>
      <vt:lpstr>Full IIS</vt:lpstr>
      <vt:lpstr>Multi-Tenancy</vt:lpstr>
      <vt:lpstr>Web Deploy</vt:lpstr>
      <vt:lpstr>File Upload</vt:lpstr>
      <vt:lpstr>File Upload Solutions</vt:lpstr>
      <vt:lpstr>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ASP.NET Apps to the Cloud</dc:title>
  <dc:subject>Windows Azure</dc:subject>
  <dc:creator/>
  <dc:description>This presentation covers ASP.NET in Windows Azure through a discussion of WebForms and MVC, statelessness, DNS configuration, and additional advanced topics.
by wwegnerwwegner@microsoft.com
http://www.wadewegner.com</dc:description>
  <cp:lastModifiedBy/>
  <cp:revision>1</cp:revision>
  <dcterms:created xsi:type="dcterms:W3CDTF">2010-12-06T17:38:49Z</dcterms:created>
  <dcterms:modified xsi:type="dcterms:W3CDTF">2012-05-02T00:29:04Z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