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43"/>
  </p:notesMasterIdLst>
  <p:handoutMasterIdLst>
    <p:handoutMasterId r:id="rId44"/>
  </p:handoutMasterIdLst>
  <p:sldIdLst>
    <p:sldId id="333" r:id="rId6"/>
    <p:sldId id="293" r:id="rId7"/>
    <p:sldId id="257" r:id="rId8"/>
    <p:sldId id="258" r:id="rId9"/>
    <p:sldId id="391" r:id="rId10"/>
    <p:sldId id="388" r:id="rId11"/>
    <p:sldId id="296" r:id="rId12"/>
    <p:sldId id="297" r:id="rId13"/>
    <p:sldId id="298" r:id="rId14"/>
    <p:sldId id="299" r:id="rId15"/>
    <p:sldId id="262" r:id="rId16"/>
    <p:sldId id="314" r:id="rId17"/>
    <p:sldId id="304" r:id="rId18"/>
    <p:sldId id="307" r:id="rId19"/>
    <p:sldId id="308" r:id="rId20"/>
    <p:sldId id="376" r:id="rId21"/>
    <p:sldId id="309" r:id="rId22"/>
    <p:sldId id="315" r:id="rId23"/>
    <p:sldId id="386" r:id="rId24"/>
    <p:sldId id="319" r:id="rId25"/>
    <p:sldId id="320" r:id="rId26"/>
    <p:sldId id="321" r:id="rId27"/>
    <p:sldId id="322" r:id="rId28"/>
    <p:sldId id="324" r:id="rId29"/>
    <p:sldId id="295" r:id="rId30"/>
    <p:sldId id="263" r:id="rId31"/>
    <p:sldId id="379" r:id="rId32"/>
    <p:sldId id="380" r:id="rId33"/>
    <p:sldId id="389" r:id="rId34"/>
    <p:sldId id="331" r:id="rId35"/>
    <p:sldId id="366" r:id="rId36"/>
    <p:sldId id="393" r:id="rId37"/>
    <p:sldId id="387" r:id="rId38"/>
    <p:sldId id="392" r:id="rId39"/>
    <p:sldId id="288" r:id="rId40"/>
    <p:sldId id="372" r:id="rId41"/>
    <p:sldId id="292" r:id="rId42"/>
  </p:sldIdLst>
  <p:sldSz cx="12188825" cy="6858000"/>
  <p:notesSz cx="6858000" cy="9296400"/>
  <p:embeddedFontLst>
    <p:embeddedFont>
      <p:font typeface="Consolas" pitchFamily="49" charset="0"/>
      <p:regular r:id="rId45"/>
      <p:bold r:id="rId46"/>
      <p:italic r:id="rId47"/>
      <p:boldItalic r:id="rId48"/>
    </p:embeddedFont>
    <p:embeddedFont>
      <p:font typeface="Segoe UI Light" pitchFamily="34" charset="0"/>
      <p:regular r:id="rId49"/>
    </p:embeddedFont>
    <p:embeddedFont>
      <p:font typeface="Segoe Light" pitchFamily="34" charset="0"/>
      <p:regular r:id="rId50"/>
      <p:italic r:id="rId51"/>
    </p:embeddedFont>
    <p:embeddedFont>
      <p:font typeface="Segoe UI" pitchFamily="34" charset="0"/>
      <p:regular r:id="rId52"/>
      <p:bold r:id="rId53"/>
      <p:italic r:id="rId54"/>
      <p:boldItalic r:id="rId55"/>
    </p:embeddedFont>
  </p:embeddedFontLst>
  <p:custDataLst>
    <p:tags r:id="rId56"/>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M Osborn" initials="MMO"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96403" autoAdjust="0"/>
  </p:normalViewPr>
  <p:slideViewPr>
    <p:cSldViewPr snapToGrid="0" snapToObjects="1">
      <p:cViewPr varScale="1">
        <p:scale>
          <a:sx n="129" d="100"/>
          <a:sy n="129" d="100"/>
        </p:scale>
        <p:origin x="-90" y="-264"/>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napToObjects="1"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5.fntdata"/><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2.fntdata"/><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5/8/2012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5/8/2012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37</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11662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137188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655121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46265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408112" indent="-408112">
              <a:buFontTx/>
              <a:buBlip>
                <a:blip r:embed="rId2"/>
              </a:buBlip>
              <a:defRPr/>
            </a:lvl1pPr>
            <a:lvl2pPr marL="884243" indent="-340094">
              <a:buFontTx/>
              <a:buBlip>
                <a:blip r:embed="rId2"/>
              </a:buBlip>
              <a:defRPr/>
            </a:lvl2pPr>
            <a:lvl3pPr marL="1360374" indent="-272075">
              <a:buFontTx/>
              <a:buBlip>
                <a:blip r:embed="rId2"/>
              </a:buBlip>
              <a:defRPr/>
            </a:lvl3pPr>
            <a:lvl4pPr marL="1904523" indent="-272075">
              <a:buFontTx/>
              <a:buBlip>
                <a:blip r:embed="rId2"/>
              </a:buBlip>
              <a:defRPr/>
            </a:lvl4pPr>
            <a:lvl5pPr marL="2448673" indent="-272075">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p:nvPr>
        </p:nvSpPr>
        <p:spPr>
          <a:xfrm>
            <a:off x="2133047" y="660633"/>
            <a:ext cx="9446338" cy="747897"/>
          </a:xfrm>
          <a:prstGeom prst="rect">
            <a:avLst/>
          </a:prstGeom>
        </p:spPr>
        <p:txBody>
          <a:bodyPr/>
          <a:lstStyle>
            <a:lvl1pPr algn="l">
              <a:defRPr>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10038" y="6356822"/>
            <a:ext cx="2843364" cy="365001"/>
          </a:xfrm>
          <a:prstGeom prst="rect">
            <a:avLst/>
          </a:prstGeom>
        </p:spPr>
        <p:txBody>
          <a:bodyPr lIns="76526" tIns="38263" rIns="76526" bIns="38263"/>
          <a:lstStyle>
            <a:lvl1pPr>
              <a:defRPr/>
            </a:lvl1pPr>
          </a:lstStyle>
          <a:p>
            <a:pPr>
              <a:defRPr/>
            </a:pPr>
            <a:fld id="{259F0599-4920-4D66-BB1D-B97213CDE756}" type="datetimeFigureOut">
              <a:rPr lang="en-US"/>
              <a:pPr>
                <a:defRPr/>
              </a:pPr>
              <a:t>5/8/2012</a:t>
            </a:fld>
            <a:endParaRPr lang="en-US"/>
          </a:p>
        </p:txBody>
      </p:sp>
      <p:sp>
        <p:nvSpPr>
          <p:cNvPr id="5" name="Footer Placeholder 4"/>
          <p:cNvSpPr>
            <a:spLocks noGrp="1"/>
          </p:cNvSpPr>
          <p:nvPr>
            <p:ph type="ftr" sz="quarter" idx="11"/>
          </p:nvPr>
        </p:nvSpPr>
        <p:spPr>
          <a:xfrm>
            <a:off x="4164616" y="6356822"/>
            <a:ext cx="3859596" cy="365001"/>
          </a:xfrm>
          <a:prstGeom prst="rect">
            <a:avLst/>
          </a:prstGeom>
        </p:spPr>
        <p:txBody>
          <a:bodyPr lIns="76526" tIns="38263" rIns="76526" bIns="38263"/>
          <a:lstStyle>
            <a:lvl1pPr>
              <a:defRPr/>
            </a:lvl1pPr>
          </a:lstStyle>
          <a:p>
            <a:pPr>
              <a:defRPr/>
            </a:pPr>
            <a:endParaRPr lang="en-US"/>
          </a:p>
        </p:txBody>
      </p:sp>
      <p:sp>
        <p:nvSpPr>
          <p:cNvPr id="6" name="Slide Number Placeholder 5"/>
          <p:cNvSpPr>
            <a:spLocks noGrp="1"/>
          </p:cNvSpPr>
          <p:nvPr>
            <p:ph type="sldNum" sz="quarter" idx="12"/>
          </p:nvPr>
        </p:nvSpPr>
        <p:spPr>
          <a:xfrm>
            <a:off x="8735425" y="6356822"/>
            <a:ext cx="2843364" cy="365001"/>
          </a:xfrm>
          <a:prstGeom prst="rect">
            <a:avLst/>
          </a:prstGeom>
        </p:spPr>
        <p:txBody>
          <a:bodyPr lIns="76526" tIns="38263" rIns="76526" bIns="38263"/>
          <a:lstStyle>
            <a:lvl1pPr>
              <a:defRPr/>
            </a:lvl1pPr>
          </a:lstStyle>
          <a:p>
            <a:pPr>
              <a:defRPr/>
            </a:pPr>
            <a:fld id="{9B7F6F60-BAC2-470E-A8E3-D50A7B2A27CB}" type="slidenum">
              <a:rPr lang="en-US"/>
              <a:pPr>
                <a:defRPr/>
              </a:pPr>
              <a:t>‹#›</a:t>
            </a:fld>
            <a:endParaRPr lang="en-US"/>
          </a:p>
        </p:txBody>
      </p:sp>
    </p:spTree>
    <p:extLst>
      <p:ext uri="{BB962C8B-B14F-4D97-AF65-F5344CB8AC3E}">
        <p14:creationId xmlns:p14="http://schemas.microsoft.com/office/powerpoint/2010/main" val="72062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668" y="4406802"/>
            <a:ext cx="10360202" cy="457048"/>
          </a:xfrm>
        </p:spPr>
        <p:txBody>
          <a:bodyPr anchor="t"/>
          <a:lstStyle>
            <a:lvl1pPr algn="l">
              <a:defRPr sz="3300" b="1" cap="all"/>
            </a:lvl1pPr>
          </a:lstStyle>
          <a:p>
            <a:r>
              <a:rPr lang="en-US" smtClean="0"/>
              <a:t>Click to edit Master title style</a:t>
            </a:r>
            <a:endParaRPr lang="en-US"/>
          </a:p>
        </p:txBody>
      </p:sp>
      <p:sp>
        <p:nvSpPr>
          <p:cNvPr id="3" name="Text Placeholder 2"/>
          <p:cNvSpPr>
            <a:spLocks noGrp="1"/>
          </p:cNvSpPr>
          <p:nvPr>
            <p:ph type="body" idx="1"/>
          </p:nvPr>
        </p:nvSpPr>
        <p:spPr>
          <a:xfrm>
            <a:off x="962668" y="4171352"/>
            <a:ext cx="10360202" cy="235449"/>
          </a:xfrm>
        </p:spPr>
        <p:txBody>
          <a:bodyPr anchor="b"/>
          <a:lstStyle>
            <a:lvl1pPr marL="0" indent="0">
              <a:buNone/>
              <a:defRPr sz="1700"/>
            </a:lvl1pPr>
            <a:lvl2pPr marL="382611" indent="0">
              <a:buNone/>
              <a:defRPr sz="1500"/>
            </a:lvl2pPr>
            <a:lvl3pPr marL="765223" indent="0">
              <a:buNone/>
              <a:defRPr sz="1300"/>
            </a:lvl3pPr>
            <a:lvl4pPr marL="1147833" indent="0">
              <a:buNone/>
              <a:defRPr sz="1200"/>
            </a:lvl4pPr>
            <a:lvl5pPr marL="1530444" indent="0">
              <a:buNone/>
              <a:defRPr sz="1200"/>
            </a:lvl5pPr>
            <a:lvl6pPr marL="1913056" indent="0">
              <a:buNone/>
              <a:defRPr sz="1200"/>
            </a:lvl6pPr>
            <a:lvl7pPr marL="2295667" indent="0">
              <a:buNone/>
              <a:defRPr sz="1200"/>
            </a:lvl7pPr>
            <a:lvl8pPr marL="2678278" indent="0">
              <a:buNone/>
              <a:defRPr sz="1200"/>
            </a:lvl8pPr>
            <a:lvl9pPr marL="3060889" indent="0">
              <a:buNone/>
              <a:defRPr sz="1200"/>
            </a:lvl9pPr>
          </a:lstStyle>
          <a:p>
            <a:pPr lvl="0"/>
            <a:r>
              <a:rPr lang="en-US" smtClean="0"/>
              <a:t>Click to edit Master text styles</a:t>
            </a:r>
          </a:p>
        </p:txBody>
      </p:sp>
      <p:sp>
        <p:nvSpPr>
          <p:cNvPr id="4" name="Text Box 2"/>
          <p:cNvSpPr txBox="1">
            <a:spLocks noGrp="1" noChangeArrowheads="1"/>
          </p:cNvSpPr>
          <p:nvPr>
            <p:ph type="sldNum" sz="quarter" idx="10"/>
          </p:nvPr>
        </p:nvSpPr>
        <p:spPr>
          <a:xfrm>
            <a:off x="11254429" y="6507511"/>
            <a:ext cx="324361" cy="214313"/>
          </a:xfrm>
          <a:prstGeom prst="rect">
            <a:avLst/>
          </a:prstGeom>
          <a:ln/>
        </p:spPr>
        <p:txBody>
          <a:bodyPr lIns="76526" tIns="38263" rIns="76526" bIns="38263"/>
          <a:lstStyle>
            <a:lvl1pPr>
              <a:defRPr/>
            </a:lvl1pPr>
          </a:lstStyle>
          <a:p>
            <a:pPr>
              <a:defRPr/>
            </a:pPr>
            <a:fld id="{095199AE-E3E1-4706-8E3C-05BCE3977998}" type="slidenum">
              <a:rPr lang="en-US"/>
              <a:pPr>
                <a:defRPr/>
              </a:pPr>
              <a:t>‹#›</a:t>
            </a:fld>
            <a:endParaRPr lang="en-US"/>
          </a:p>
        </p:txBody>
      </p:sp>
    </p:spTree>
    <p:extLst>
      <p:ext uri="{BB962C8B-B14F-4D97-AF65-F5344CB8AC3E}">
        <p14:creationId xmlns:p14="http://schemas.microsoft.com/office/powerpoint/2010/main" val="10359922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81" r:id="rId19"/>
    <p:sldLayoutId id="2147483782" r:id="rId2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0.xml"/><Relationship Id="rId7" Type="http://schemas.openxmlformats.org/officeDocument/2006/relationships/image" Target="../media/image11.emf"/><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image" Target="../media/image11.emf"/><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1.emf"/><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9.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emf"/><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1.xml"/><Relationship Id="rId4"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image" Target="../media/image11.emf"/><Relationship Id="rId5" Type="http://schemas.openxmlformats.org/officeDocument/2006/relationships/oleObject" Target="../embeddings/oleObject11.bin"/><Relationship Id="rId4"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20.xml"/><Relationship Id="rId7" Type="http://schemas.openxmlformats.org/officeDocument/2006/relationships/oleObject" Target="../embeddings/oleObject12.bin"/><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1.xml"/><Relationship Id="rId9" Type="http://schemas.openxmlformats.org/officeDocument/2006/relationships/hyperlink" Target="http://trends.builtwith.com/javascript/jQuery"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image" Target="../media/image11.emf"/><Relationship Id="rId5" Type="http://schemas.openxmlformats.org/officeDocument/2006/relationships/oleObject" Target="../embeddings/oleObject13.bin"/><Relationship Id="rId4"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1.emf"/><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15.xml"/><Relationship Id="rId4"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11.emf"/><Relationship Id="rId5" Type="http://schemas.openxmlformats.org/officeDocument/2006/relationships/oleObject" Target="../embeddings/oleObject15.bin"/><Relationship Id="rId4"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1.emf"/><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17.xml"/><Relationship Id="rId4"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8.xml"/><Relationship Id="rId1" Type="http://schemas.openxmlformats.org/officeDocument/2006/relationships/vmlDrawing" Target="../drawings/vmlDrawing17.vml"/><Relationship Id="rId6" Type="http://schemas.openxmlformats.org/officeDocument/2006/relationships/image" Target="../media/image11.emf"/><Relationship Id="rId5" Type="http://schemas.openxmlformats.org/officeDocument/2006/relationships/oleObject" Target="../embeddings/oleObject17.bin"/><Relationship Id="rId4"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30.xml"/><Relationship Id="rId7" Type="http://schemas.openxmlformats.org/officeDocument/2006/relationships/oleObject" Target="../embeddings/oleObject18.bin"/><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notesSlide" Target="../notesSlides/notesSlide19.xml"/><Relationship Id="rId5" Type="http://schemas.openxmlformats.org/officeDocument/2006/relationships/slideLayout" Target="../slideLayouts/slideLayout10.xml"/><Relationship Id="rId4" Type="http://schemas.openxmlformats.org/officeDocument/2006/relationships/tags" Target="../tags/tag31.xml"/></Relationships>
</file>

<file path=ppt/slides/_rels/slide3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1.emf"/><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hyperlink" Target="http://www.w3.org/html/wg" TargetMode="External"/><Relationship Id="rId3" Type="http://schemas.openxmlformats.org/officeDocument/2006/relationships/tags" Target="../tags/tag35.xml"/><Relationship Id="rId7" Type="http://schemas.openxmlformats.org/officeDocument/2006/relationships/oleObject" Target="../embeddings/oleObject20.bin"/><Relationship Id="rId12" Type="http://schemas.openxmlformats.org/officeDocument/2006/relationships/image" Target="../media/image1.png"/><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notesSlide" Target="../notesSlides/notesSlide21.xml"/><Relationship Id="rId11" Type="http://schemas.openxmlformats.org/officeDocument/2006/relationships/hyperlink" Target="http://www.html5labs.com/" TargetMode="External"/><Relationship Id="rId5" Type="http://schemas.openxmlformats.org/officeDocument/2006/relationships/slideLayout" Target="../slideLayouts/slideLayout2.xml"/><Relationship Id="rId10" Type="http://schemas.openxmlformats.org/officeDocument/2006/relationships/hyperlink" Target="http://www.beautyoftheweb.com/" TargetMode="External"/><Relationship Id="rId4" Type="http://schemas.openxmlformats.org/officeDocument/2006/relationships/tags" Target="../tags/tag36.xml"/><Relationship Id="rId9" Type="http://schemas.openxmlformats.org/officeDocument/2006/relationships/hyperlink" Target="http://blogs.msdn.com/IE" TargetMode="External"/><Relationship Id="rId14" Type="http://schemas.openxmlformats.org/officeDocument/2006/relationships/hyperlink" Target="http://www.ietestdrive.com/"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image" Target="../media/image11.emf"/><Relationship Id="rId5" Type="http://schemas.openxmlformats.org/officeDocument/2006/relationships/oleObject" Target="../embeddings/oleObject21.bin"/><Relationship Id="rId4"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WebCamps</a:t>
            </a:r>
            <a:endParaRPr lang="en-US" dirty="0"/>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dirty="0" err="1" smtClean="0">
                  <a:gradFill>
                    <a:gsLst>
                      <a:gs pos="0">
                        <a:srgbClr val="595959"/>
                      </a:gs>
                      <a:gs pos="86000">
                        <a:srgbClr val="595959"/>
                      </a:gs>
                    </a:gsLst>
                    <a:lin ang="5400000" scaled="0"/>
                  </a:gradFill>
                  <a:latin typeface="Segoe UI Light" pitchFamily="34" charset="0"/>
                </a:rPr>
                <a:t>devcamps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smtClean="0">
                  <a:gradFill>
                    <a:gsLst>
                      <a:gs pos="0">
                        <a:srgbClr val="595959"/>
                      </a:gs>
                      <a:gs pos="86000">
                        <a:srgbClr val="595959"/>
                      </a:gs>
                    </a:gsLst>
                    <a:lin ang="5400000" scaled="0"/>
                  </a:gradFill>
                  <a:latin typeface="Segoe UI Light" pitchFamily="34" charset="0"/>
                </a:rPr>
                <a:t>SPEAKER NAME | @SPEAKERHANDLE</a:t>
              </a:r>
              <a:endParaRPr lang="en-US" sz="2600" spc="-100" dirty="0">
                <a:gradFill>
                  <a:gsLst>
                    <a:gs pos="0">
                      <a:srgbClr val="595959"/>
                    </a:gs>
                    <a:gs pos="86000">
                      <a:srgbClr val="595959"/>
                    </a:gs>
                  </a:gsLst>
                  <a:lin ang="5400000" scaled="0"/>
                </a:gradFill>
                <a:latin typeface="Segoe UI Light" pitchFamily="34" charset="0"/>
              </a:endParaRP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997186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61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smtClean="0"/>
              <a:t>html5labs.com</a:t>
            </a:r>
            <a:endParaRPr lang="en-US" dirty="0"/>
          </a:p>
        </p:txBody>
      </p:sp>
      <p:sp>
        <p:nvSpPr>
          <p:cNvPr id="3" name="Text Placeholder 2"/>
          <p:cNvSpPr>
            <a:spLocks noGrp="1"/>
          </p:cNvSpPr>
          <p:nvPr>
            <p:ph type="body" sz="quarter" idx="10"/>
            <p:custDataLst>
              <p:tags r:id="rId3"/>
            </p:custDataLst>
          </p:nvPr>
        </p:nvSpPr>
        <p:spPr>
          <a:xfrm>
            <a:off x="519112" y="1141413"/>
            <a:ext cx="11149013" cy="1040285"/>
          </a:xfrm>
        </p:spPr>
        <p:txBody>
          <a:bodyPr/>
          <a:lstStyle/>
          <a:p>
            <a:pPr>
              <a:spcAft>
                <a:spcPts val="1200"/>
              </a:spcAft>
            </a:pPr>
            <a:r>
              <a:rPr lang="en-US" sz="3200" dirty="0" smtClean="0">
                <a:ln w="3175">
                  <a:noFill/>
                </a:ln>
                <a:solidFill>
                  <a:schemeClr val="accent2">
                    <a:alpha val="99000"/>
                  </a:schemeClr>
                </a:solidFill>
                <a:cs typeface="Arial" charset="0"/>
              </a:rPr>
              <a:t>HTML5 </a:t>
            </a:r>
            <a:r>
              <a:rPr lang="en-US" sz="3200" dirty="0" err="1" smtClean="0">
                <a:ln w="3175">
                  <a:noFill/>
                </a:ln>
                <a:solidFill>
                  <a:schemeClr val="accent2">
                    <a:alpha val="99000"/>
                  </a:schemeClr>
                </a:solidFill>
                <a:cs typeface="Arial" charset="0"/>
              </a:rPr>
              <a:t>IndexedDB</a:t>
            </a:r>
            <a:r>
              <a:rPr lang="en-US" sz="3200" dirty="0" smtClean="0">
                <a:ln w="3175">
                  <a:noFill/>
                </a:ln>
                <a:solidFill>
                  <a:schemeClr val="accent2">
                    <a:alpha val="99000"/>
                  </a:schemeClr>
                </a:solidFill>
                <a:cs typeface="Arial" charset="0"/>
              </a:rPr>
              <a:t>, Web Sockets, File API, and Media Capture API </a:t>
            </a:r>
            <a:endParaRPr lang="en-US" sz="2400" dirty="0" smtClean="0">
              <a:solidFill>
                <a:schemeClr val="accent2">
                  <a:alpha val="99000"/>
                </a:schemeClr>
              </a:solidFill>
              <a:latin typeface="+mn-lt"/>
            </a:endParaRPr>
          </a:p>
          <a:p>
            <a:pPr>
              <a:spcAft>
                <a:spcPts val="1200"/>
              </a:spcAft>
            </a:pPr>
            <a:endParaRPr lang="en-US" sz="3200" dirty="0">
              <a:solidFill>
                <a:schemeClr val="accent2">
                  <a:alpha val="99000"/>
                </a:schemeClr>
              </a:solidFill>
              <a:latin typeface="+mn-lt"/>
            </a:endParaRPr>
          </a:p>
        </p:txBody>
      </p:sp>
      <p:pic>
        <p:nvPicPr>
          <p:cNvPr id="6349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6440" y="1695450"/>
            <a:ext cx="5795944" cy="503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25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73593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84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HTML5</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6611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HTML5 Markup Elements</a:t>
            </a:r>
            <a:endParaRPr lang="en-US" dirty="0"/>
          </a:p>
        </p:txBody>
      </p:sp>
      <p:sp>
        <p:nvSpPr>
          <p:cNvPr id="4" name="Rectangle 3"/>
          <p:cNvSpPr/>
          <p:nvPr/>
        </p:nvSpPr>
        <p:spPr>
          <a:xfrm>
            <a:off x="2223806" y="114094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algn="l" defTabSz="444500">
              <a:lnSpc>
                <a:spcPct val="90000"/>
              </a:lnSpc>
              <a:spcBef>
                <a:spcPct val="0"/>
              </a:spcBef>
              <a:spcAft>
                <a:spcPct val="15000"/>
              </a:spcAft>
            </a:pPr>
            <a:r>
              <a:rPr lang="en-US" sz="1500" kern="1200" dirty="0" smtClean="0">
                <a:solidFill>
                  <a:schemeClr val="bg1">
                    <a:alpha val="99000"/>
                  </a:schemeClr>
                </a:solidFill>
              </a:rPr>
              <a:t>used to identify the page or application's introduction or navigational aids</a:t>
            </a:r>
            <a:endParaRPr lang="en-US" sz="1500" kern="1200" dirty="0">
              <a:solidFill>
                <a:schemeClr val="bg1">
                  <a:alpha val="99000"/>
                </a:schemeClr>
              </a:solidFill>
            </a:endParaRPr>
          </a:p>
        </p:txBody>
      </p:sp>
      <p:sp>
        <p:nvSpPr>
          <p:cNvPr id="6" name="Rectangle 5"/>
          <p:cNvSpPr/>
          <p:nvPr/>
        </p:nvSpPr>
        <p:spPr>
          <a:xfrm>
            <a:off x="265926" y="109640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&lt;header&gt;</a:t>
            </a:r>
          </a:p>
        </p:txBody>
      </p:sp>
      <p:sp>
        <p:nvSpPr>
          <p:cNvPr id="7" name="Rectangle 6"/>
          <p:cNvSpPr/>
          <p:nvPr/>
        </p:nvSpPr>
        <p:spPr>
          <a:xfrm>
            <a:off x="2223806" y="160864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group heading elements</a:t>
            </a:r>
          </a:p>
        </p:txBody>
      </p:sp>
      <p:sp>
        <p:nvSpPr>
          <p:cNvPr id="8" name="Rectangle 7"/>
          <p:cNvSpPr/>
          <p:nvPr/>
        </p:nvSpPr>
        <p:spPr>
          <a:xfrm>
            <a:off x="265926" y="156410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hgroup</a:t>
            </a:r>
            <a:r>
              <a:rPr lang="en-US" sz="2100" b="1" dirty="0">
                <a:solidFill>
                  <a:schemeClr val="accent2"/>
                </a:solidFill>
              </a:rPr>
              <a:t>&gt;</a:t>
            </a:r>
          </a:p>
        </p:txBody>
      </p:sp>
      <p:sp>
        <p:nvSpPr>
          <p:cNvPr id="9" name="Rectangle 8"/>
          <p:cNvSpPr/>
          <p:nvPr/>
        </p:nvSpPr>
        <p:spPr>
          <a:xfrm>
            <a:off x="2223806" y="207634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a document that links to other documents or to parts within the document itself</a:t>
            </a:r>
          </a:p>
        </p:txBody>
      </p:sp>
      <p:sp>
        <p:nvSpPr>
          <p:cNvPr id="10" name="Rectangle 9"/>
          <p:cNvSpPr/>
          <p:nvPr/>
        </p:nvSpPr>
        <p:spPr>
          <a:xfrm>
            <a:off x="265926" y="203179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t>
            </a:r>
            <a:r>
              <a:rPr lang="en-US" sz="2100" b="1" dirty="0" err="1">
                <a:solidFill>
                  <a:schemeClr val="accent2"/>
                </a:solidFill>
              </a:rPr>
              <a:t>nav</a:t>
            </a:r>
            <a:r>
              <a:rPr lang="en-US" sz="2100" b="1" dirty="0">
                <a:solidFill>
                  <a:schemeClr val="accent2"/>
                </a:solidFill>
              </a:rPr>
              <a:t>&gt;</a:t>
            </a:r>
          </a:p>
        </p:txBody>
      </p:sp>
      <p:sp>
        <p:nvSpPr>
          <p:cNvPr id="11" name="Rectangle 10"/>
          <p:cNvSpPr/>
          <p:nvPr/>
        </p:nvSpPr>
        <p:spPr>
          <a:xfrm>
            <a:off x="2223806" y="254403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content that is tangentially related to the content that forms the main textual flow of a document</a:t>
            </a:r>
          </a:p>
        </p:txBody>
      </p:sp>
      <p:sp>
        <p:nvSpPr>
          <p:cNvPr id="12" name="Rectangle 11"/>
          <p:cNvSpPr/>
          <p:nvPr/>
        </p:nvSpPr>
        <p:spPr>
          <a:xfrm>
            <a:off x="265926" y="2499494"/>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&lt;aside&gt;</a:t>
            </a:r>
          </a:p>
        </p:txBody>
      </p:sp>
      <p:sp>
        <p:nvSpPr>
          <p:cNvPr id="13" name="Rectangle 12"/>
          <p:cNvSpPr/>
          <p:nvPr/>
        </p:nvSpPr>
        <p:spPr>
          <a:xfrm>
            <a:off x="2223806" y="3011734"/>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the footer for the nearest ancestor </a:t>
            </a:r>
            <a:r>
              <a:rPr lang="en-US" sz="1500" dirty="0" smtClean="0">
                <a:solidFill>
                  <a:schemeClr val="bg1">
                    <a:alpha val="99000"/>
                  </a:schemeClr>
                </a:solidFill>
              </a:rPr>
              <a:t>sectioning content </a:t>
            </a:r>
            <a:r>
              <a:rPr lang="en-US" sz="1500" dirty="0">
                <a:solidFill>
                  <a:schemeClr val="bg1">
                    <a:alpha val="99000"/>
                  </a:schemeClr>
                </a:solidFill>
              </a:rPr>
              <a:t>or sectioning root element</a:t>
            </a:r>
          </a:p>
        </p:txBody>
      </p:sp>
      <p:sp>
        <p:nvSpPr>
          <p:cNvPr id="14" name="Rectangle 13"/>
          <p:cNvSpPr/>
          <p:nvPr/>
        </p:nvSpPr>
        <p:spPr>
          <a:xfrm>
            <a:off x="265926" y="296719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&lt;footer&gt;</a:t>
            </a:r>
          </a:p>
        </p:txBody>
      </p:sp>
      <p:sp>
        <p:nvSpPr>
          <p:cNvPr id="15" name="Rectangle 14"/>
          <p:cNvSpPr/>
          <p:nvPr/>
        </p:nvSpPr>
        <p:spPr>
          <a:xfrm>
            <a:off x="2223806" y="3479430"/>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section of content that forms an independent part of a document or site</a:t>
            </a:r>
          </a:p>
        </p:txBody>
      </p:sp>
      <p:sp>
        <p:nvSpPr>
          <p:cNvPr id="16" name="Rectangle 15"/>
          <p:cNvSpPr/>
          <p:nvPr/>
        </p:nvSpPr>
        <p:spPr>
          <a:xfrm>
            <a:off x="265926" y="343488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2"/>
                </a:solidFill>
              </a:rPr>
              <a:t>&lt;article&gt;</a:t>
            </a:r>
          </a:p>
        </p:txBody>
      </p:sp>
      <p:sp>
        <p:nvSpPr>
          <p:cNvPr id="17" name="Rectangle 16"/>
          <p:cNvSpPr/>
          <p:nvPr/>
        </p:nvSpPr>
        <p:spPr>
          <a:xfrm>
            <a:off x="2223806" y="3947127"/>
            <a:ext cx="9444320" cy="356340"/>
          </a:xfrm>
          <a:prstGeom prst="rect">
            <a:avLst/>
          </a:prstGeom>
          <a:solidFill>
            <a:schemeClr val="accent2"/>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4"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designate generic sections of a document</a:t>
            </a:r>
          </a:p>
        </p:txBody>
      </p:sp>
      <p:sp>
        <p:nvSpPr>
          <p:cNvPr id="18" name="Rectangle 17"/>
          <p:cNvSpPr/>
          <p:nvPr/>
        </p:nvSpPr>
        <p:spPr>
          <a:xfrm>
            <a:off x="265926" y="390258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lvl="0" algn="r" defTabSz="933450">
              <a:lnSpc>
                <a:spcPct val="90000"/>
              </a:lnSpc>
              <a:spcBef>
                <a:spcPct val="0"/>
              </a:spcBef>
              <a:spcAft>
                <a:spcPct val="35000"/>
              </a:spcAft>
            </a:pPr>
            <a:r>
              <a:rPr lang="en-US" sz="2100" b="1" kern="1200" dirty="0" smtClean="0">
                <a:solidFill>
                  <a:schemeClr val="accent2"/>
                </a:solidFill>
              </a:rPr>
              <a:t>&lt;section&gt;</a:t>
            </a:r>
            <a:endParaRPr lang="en-US" sz="2100" b="1" kern="1200" dirty="0">
              <a:solidFill>
                <a:schemeClr val="accent2"/>
              </a:solidFill>
            </a:endParaRPr>
          </a:p>
        </p:txBody>
      </p:sp>
      <p:sp>
        <p:nvSpPr>
          <p:cNvPr id="19" name="Rectangle 18"/>
          <p:cNvSpPr/>
          <p:nvPr/>
        </p:nvSpPr>
        <p:spPr>
          <a:xfrm>
            <a:off x="2223806" y="4414823"/>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enclose a figure like an illustration, diagram, or photo</a:t>
            </a:r>
          </a:p>
        </p:txBody>
      </p:sp>
      <p:sp>
        <p:nvSpPr>
          <p:cNvPr id="20" name="Rectangle 19"/>
          <p:cNvSpPr/>
          <p:nvPr/>
        </p:nvSpPr>
        <p:spPr>
          <a:xfrm>
            <a:off x="265926" y="437028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&lt;figure&gt;</a:t>
            </a:r>
          </a:p>
        </p:txBody>
      </p:sp>
      <p:sp>
        <p:nvSpPr>
          <p:cNvPr id="21" name="Rectangle 20"/>
          <p:cNvSpPr/>
          <p:nvPr/>
        </p:nvSpPr>
        <p:spPr>
          <a:xfrm>
            <a:off x="2223806" y="4882519"/>
            <a:ext cx="9444320" cy="356340"/>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5"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used to identify a figure's caption</a:t>
            </a:r>
          </a:p>
        </p:txBody>
      </p:sp>
      <p:sp>
        <p:nvSpPr>
          <p:cNvPr id="22" name="Rectangle 21"/>
          <p:cNvSpPr/>
          <p:nvPr/>
        </p:nvSpPr>
        <p:spPr>
          <a:xfrm>
            <a:off x="265926" y="4837977"/>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t>
            </a:r>
            <a:r>
              <a:rPr lang="en-US" sz="2100" b="1" dirty="0" err="1">
                <a:solidFill>
                  <a:schemeClr val="accent4"/>
                </a:solidFill>
              </a:rPr>
              <a:t>figcaption</a:t>
            </a:r>
            <a:r>
              <a:rPr lang="en-US" sz="2100" b="1" dirty="0">
                <a:solidFill>
                  <a:schemeClr val="accent4"/>
                </a:solidFill>
              </a:rPr>
              <a:t>&gt;</a:t>
            </a:r>
          </a:p>
        </p:txBody>
      </p:sp>
      <p:sp>
        <p:nvSpPr>
          <p:cNvPr id="23" name="Rectangle 22"/>
          <p:cNvSpPr/>
          <p:nvPr/>
        </p:nvSpPr>
        <p:spPr>
          <a:xfrm>
            <a:off x="2223806" y="5350216"/>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 video player displayed to allow user control over video playback and a viewport to view a video</a:t>
            </a:r>
          </a:p>
        </p:txBody>
      </p:sp>
      <p:sp>
        <p:nvSpPr>
          <p:cNvPr id="24" name="Rectangle 23"/>
          <p:cNvSpPr/>
          <p:nvPr/>
        </p:nvSpPr>
        <p:spPr>
          <a:xfrm>
            <a:off x="265926" y="5305673"/>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&lt;video&gt;</a:t>
            </a:r>
          </a:p>
        </p:txBody>
      </p:sp>
      <p:sp>
        <p:nvSpPr>
          <p:cNvPr id="25" name="Rectangle 24"/>
          <p:cNvSpPr/>
          <p:nvPr/>
        </p:nvSpPr>
        <p:spPr>
          <a:xfrm>
            <a:off x="2223806" y="5817912"/>
            <a:ext cx="9444320" cy="356341"/>
          </a:xfrm>
          <a:prstGeom prst="rect">
            <a:avLst/>
          </a:prstGeom>
          <a:solidFill>
            <a:schemeClr val="accent4"/>
          </a:solid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1440" tIns="36445" rIns="55494" bIns="36446" numCol="1" spcCol="1270" anchor="ctr" anchorCtr="0">
            <a:noAutofit/>
          </a:bodyPr>
          <a:lstStyle/>
          <a:p>
            <a:pPr marL="0" lvl="1" defTabSz="444500">
              <a:lnSpc>
                <a:spcPct val="90000"/>
              </a:lnSpc>
              <a:spcBef>
                <a:spcPct val="0"/>
              </a:spcBef>
              <a:spcAft>
                <a:spcPct val="15000"/>
              </a:spcAft>
            </a:pPr>
            <a:r>
              <a:rPr lang="en-US" sz="1500" dirty="0">
                <a:solidFill>
                  <a:schemeClr val="bg1">
                    <a:alpha val="99000"/>
                  </a:schemeClr>
                </a:solidFill>
              </a:rPr>
              <a:t>represents an audio player displayed to allow user control over audio playback</a:t>
            </a:r>
          </a:p>
        </p:txBody>
      </p:sp>
      <p:sp>
        <p:nvSpPr>
          <p:cNvPr id="26" name="Rectangle 25"/>
          <p:cNvSpPr/>
          <p:nvPr/>
        </p:nvSpPr>
        <p:spPr>
          <a:xfrm>
            <a:off x="265926" y="5773370"/>
            <a:ext cx="1957879" cy="445425"/>
          </a:xfrm>
          <a:prstGeom prst="rect">
            <a:avLst/>
          </a:prstGeom>
          <a:no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01754" tIns="61749" rIns="101754" bIns="61749" numCol="1" spcCol="1270" anchor="ctr" anchorCtr="0">
            <a:noAutofit/>
          </a:bodyPr>
          <a:lstStyle/>
          <a:p>
            <a:pPr algn="r" defTabSz="933450">
              <a:lnSpc>
                <a:spcPct val="90000"/>
              </a:lnSpc>
              <a:spcBef>
                <a:spcPct val="0"/>
              </a:spcBef>
              <a:spcAft>
                <a:spcPct val="35000"/>
              </a:spcAft>
            </a:pPr>
            <a:r>
              <a:rPr lang="en-US" sz="2100" b="1" dirty="0">
                <a:solidFill>
                  <a:schemeClr val="accent4"/>
                </a:solidFill>
              </a:rPr>
              <a:t>&lt;audio&gt;</a:t>
            </a:r>
          </a:p>
        </p:txBody>
      </p:sp>
    </p:spTree>
    <p:extLst>
      <p:ext uri="{BB962C8B-B14F-4D97-AF65-F5344CB8AC3E}">
        <p14:creationId xmlns:p14="http://schemas.microsoft.com/office/powerpoint/2010/main" val="6753398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Canvas</a:t>
            </a:r>
            <a:endParaRPr lang="en-US" dirty="0"/>
          </a:p>
        </p:txBody>
      </p:sp>
      <p:sp>
        <p:nvSpPr>
          <p:cNvPr id="18" name="Text Placeholder 17"/>
          <p:cNvSpPr>
            <a:spLocks noGrp="1"/>
          </p:cNvSpPr>
          <p:nvPr>
            <p:ph type="body" sz="quarter" idx="10"/>
          </p:nvPr>
        </p:nvSpPr>
        <p:spPr>
          <a:xfrm>
            <a:off x="519112" y="1140657"/>
            <a:ext cx="11149013" cy="2885405"/>
          </a:xfrm>
        </p:spPr>
        <p:txBody>
          <a:bodyPr/>
          <a:lstStyle/>
          <a:p>
            <a:r>
              <a:rPr lang="en-US" dirty="0">
                <a:solidFill>
                  <a:schemeClr val="accent2">
                    <a:alpha val="99000"/>
                  </a:schemeClr>
                </a:solidFill>
              </a:rPr>
              <a:t>A block element that allows developers to draw 2d graphics using JavaScript</a:t>
            </a:r>
          </a:p>
          <a:p>
            <a:r>
              <a:rPr lang="en-US" dirty="0"/>
              <a:t>Methods for drawing include: </a:t>
            </a:r>
            <a:r>
              <a:rPr lang="en-US" b="1" dirty="0"/>
              <a:t>paths, boxes, circles, </a:t>
            </a:r>
            <a:r>
              <a:rPr lang="en-US" b="1" dirty="0" smtClean="0"/>
              <a:t>text </a:t>
            </a:r>
            <a:r>
              <a:rPr lang="en-US" b="1" dirty="0"/>
              <a:t>and </a:t>
            </a:r>
            <a:r>
              <a:rPr lang="en-US" b="1" dirty="0" smtClean="0"/>
              <a:t>rasterized </a:t>
            </a:r>
            <a:br>
              <a:rPr lang="en-US" b="1" dirty="0" smtClean="0"/>
            </a:br>
            <a:r>
              <a:rPr lang="en-US" b="1" dirty="0" smtClean="0"/>
              <a:t>images</a:t>
            </a:r>
            <a:endParaRPr lang="en-US" b="1" dirty="0"/>
          </a:p>
        </p:txBody>
      </p:sp>
      <p:sp>
        <p:nvSpPr>
          <p:cNvPr id="28" name="Rectangle 27"/>
          <p:cNvSpPr/>
          <p:nvPr/>
        </p:nvSpPr>
        <p:spPr bwMode="auto">
          <a:xfrm>
            <a:off x="3740354" y="3134055"/>
            <a:ext cx="7927771" cy="3479470"/>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smtClean="0">
                <a:solidFill>
                  <a:schemeClr val="bg1">
                    <a:alpha val="99000"/>
                  </a:schemeClr>
                </a:solidFill>
                <a:latin typeface="Consolas" pitchFamily="49" charset="0"/>
                <a:cs typeface="Consolas" pitchFamily="49" charset="0"/>
              </a:rPr>
              <a:t>&lt;canvas id="</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width="200" height="200"&gt;</a:t>
            </a:r>
          </a:p>
          <a:p>
            <a:r>
              <a:rPr lang="en-US" sz="2000" dirty="0" smtClean="0">
                <a:solidFill>
                  <a:schemeClr val="bg1">
                    <a:alpha val="99000"/>
                  </a:schemeClr>
                </a:solidFill>
                <a:latin typeface="Consolas" pitchFamily="49" charset="0"/>
                <a:cs typeface="Consolas" pitchFamily="49" charset="0"/>
              </a:rPr>
              <a:t>  Your browser doesn’t support Canvas, sorry.</a:t>
            </a:r>
          </a:p>
          <a:p>
            <a:r>
              <a:rPr lang="en-US" sz="2000" dirty="0" smtClean="0">
                <a:solidFill>
                  <a:schemeClr val="bg1">
                    <a:alpha val="99000"/>
                  </a:schemeClr>
                </a:solidFill>
                <a:latin typeface="Consolas" pitchFamily="49" charset="0"/>
                <a:cs typeface="Consolas" pitchFamily="49" charset="0"/>
              </a:rPr>
              <a:t>&lt;/canvas&gt;</a:t>
            </a:r>
          </a:p>
          <a:p>
            <a:endParaRPr lang="en-US" sz="2000" dirty="0" smtClean="0">
              <a:solidFill>
                <a:schemeClr val="bg1">
                  <a:alpha val="99000"/>
                </a:schemeClr>
              </a:solidFill>
              <a:latin typeface="Consolas" pitchFamily="49" charset="0"/>
              <a:cs typeface="Consolas" pitchFamily="49" charset="0"/>
            </a:endParaRPr>
          </a:p>
          <a:p>
            <a:r>
              <a:rPr lang="en-US" sz="2000" dirty="0" smtClean="0">
                <a:solidFill>
                  <a:schemeClr val="bg1">
                    <a:alpha val="99000"/>
                  </a:schemeClr>
                </a:solidFill>
                <a:latin typeface="Consolas" pitchFamily="49" charset="0"/>
                <a:cs typeface="Consolas" pitchFamily="49" charset="0"/>
              </a:rPr>
              <a:t>&lt;script type="text/</a:t>
            </a:r>
            <a:r>
              <a:rPr lang="en-US" sz="2000" dirty="0" err="1" smtClean="0">
                <a:solidFill>
                  <a:schemeClr val="bg1">
                    <a:alpha val="99000"/>
                  </a:schemeClr>
                </a:solidFill>
                <a:latin typeface="Consolas" pitchFamily="49" charset="0"/>
                <a:cs typeface="Consolas" pitchFamily="49" charset="0"/>
              </a:rPr>
              <a:t>javascript</a:t>
            </a:r>
            <a:r>
              <a:rPr lang="en-US" sz="2000" dirty="0" smtClean="0">
                <a:solidFill>
                  <a:schemeClr val="bg1">
                    <a:alpha val="99000"/>
                  </a:schemeClr>
                </a:solidFill>
                <a:latin typeface="Consolas" pitchFamily="49" charset="0"/>
                <a:cs typeface="Consolas" pitchFamily="49" charset="0"/>
              </a:rPr>
              <a:t>"&gt;</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example = </a:t>
            </a:r>
            <a:r>
              <a:rPr lang="en-US" sz="2000" dirty="0" err="1" smtClean="0">
                <a:solidFill>
                  <a:schemeClr val="bg1">
                    <a:alpha val="99000"/>
                  </a:schemeClr>
                </a:solidFill>
                <a:latin typeface="Consolas" pitchFamily="49" charset="0"/>
                <a:cs typeface="Consolas" pitchFamily="49" charset="0"/>
              </a:rPr>
              <a:t>document.getElementById</a:t>
            </a:r>
            <a:r>
              <a:rPr lang="en-US" sz="2000" dirty="0" smtClean="0">
                <a:solidFill>
                  <a:schemeClr val="bg1">
                    <a:alpha val="99000"/>
                  </a:schemeClr>
                </a:solidFill>
                <a:latin typeface="Consolas" pitchFamily="49" charset="0"/>
                <a:cs typeface="Consolas" pitchFamily="49" charset="0"/>
              </a:rPr>
              <a:t>("</a:t>
            </a:r>
            <a:r>
              <a:rPr lang="en-US" sz="2000" dirty="0" err="1" smtClean="0">
                <a:solidFill>
                  <a:schemeClr val="bg1">
                    <a:alpha val="99000"/>
                  </a:schemeClr>
                </a:solidFill>
                <a:latin typeface="Consolas" pitchFamily="49" charset="0"/>
                <a:cs typeface="Consolas" pitchFamily="49" charset="0"/>
              </a:rPr>
              <a:t>myCanvas</a:t>
            </a:r>
            <a:r>
              <a:rPr lang="en-US" sz="2000" dirty="0" smtClean="0">
                <a:solidFill>
                  <a:schemeClr val="bg1">
                    <a:alpha val="99000"/>
                  </a:schemeClr>
                </a:solidFill>
                <a:latin typeface="Consolas" pitchFamily="49" charset="0"/>
                <a:cs typeface="Consolas" pitchFamily="49" charset="0"/>
              </a:rPr>
              <a:t>");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var</a:t>
            </a:r>
            <a:r>
              <a:rPr lang="en-US" sz="2000" dirty="0" smtClean="0">
                <a:solidFill>
                  <a:schemeClr val="bg1">
                    <a:alpha val="99000"/>
                  </a:schemeClr>
                </a:solidFill>
                <a:latin typeface="Consolas" pitchFamily="49" charset="0"/>
                <a:cs typeface="Consolas" pitchFamily="49" charset="0"/>
              </a:rPr>
              <a:t> context = </a:t>
            </a:r>
            <a:r>
              <a:rPr lang="en-US" sz="2000" dirty="0" err="1" smtClean="0">
                <a:solidFill>
                  <a:schemeClr val="bg1">
                    <a:alpha val="99000"/>
                  </a:schemeClr>
                </a:solidFill>
                <a:latin typeface="Consolas" pitchFamily="49" charset="0"/>
                <a:cs typeface="Consolas" pitchFamily="49" charset="0"/>
              </a:rPr>
              <a:t>example.getContext</a:t>
            </a:r>
            <a:r>
              <a:rPr lang="en-US" sz="2000" dirty="0" smtClean="0">
                <a:solidFill>
                  <a:schemeClr val="bg1">
                    <a:alpha val="99000"/>
                  </a:schemeClr>
                </a:solidFill>
                <a:latin typeface="Consolas" pitchFamily="49" charset="0"/>
                <a:cs typeface="Consolas" pitchFamily="49" charset="0"/>
              </a:rPr>
              <a:t>("2d");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context.fillStyle</a:t>
            </a:r>
            <a:r>
              <a:rPr lang="en-US" sz="2000" dirty="0" smtClean="0">
                <a:solidFill>
                  <a:schemeClr val="bg1">
                    <a:alpha val="99000"/>
                  </a:schemeClr>
                </a:solidFill>
                <a:latin typeface="Consolas" pitchFamily="49" charset="0"/>
                <a:cs typeface="Consolas" pitchFamily="49" charset="0"/>
              </a:rPr>
              <a:t> = "</a:t>
            </a:r>
            <a:r>
              <a:rPr lang="en-US" sz="2000" dirty="0" err="1" smtClean="0">
                <a:solidFill>
                  <a:schemeClr val="bg1">
                    <a:alpha val="99000"/>
                  </a:schemeClr>
                </a:solidFill>
                <a:latin typeface="Consolas" pitchFamily="49" charset="0"/>
                <a:cs typeface="Consolas" pitchFamily="49" charset="0"/>
              </a:rPr>
              <a:t>rgb</a:t>
            </a:r>
            <a:r>
              <a:rPr lang="en-US" sz="2000" dirty="0" smtClean="0">
                <a:solidFill>
                  <a:schemeClr val="bg1">
                    <a:alpha val="99000"/>
                  </a:schemeClr>
                </a:solidFill>
                <a:latin typeface="Consolas" pitchFamily="49" charset="0"/>
                <a:cs typeface="Consolas" pitchFamily="49" charset="0"/>
              </a:rPr>
              <a:t>(255,0,0)"; </a:t>
            </a:r>
          </a:p>
          <a:p>
            <a:r>
              <a:rPr lang="en-US" sz="2000" dirty="0" smtClean="0">
                <a:solidFill>
                  <a:schemeClr val="bg1">
                    <a:alpha val="99000"/>
                  </a:schemeClr>
                </a:solidFill>
                <a:latin typeface="Consolas" pitchFamily="49" charset="0"/>
                <a:cs typeface="Consolas" pitchFamily="49" charset="0"/>
              </a:rPr>
              <a:t>  </a:t>
            </a:r>
            <a:r>
              <a:rPr lang="en-US" sz="2000" dirty="0" err="1" smtClean="0">
                <a:solidFill>
                  <a:schemeClr val="bg1">
                    <a:alpha val="99000"/>
                  </a:schemeClr>
                </a:solidFill>
                <a:latin typeface="Consolas" pitchFamily="49" charset="0"/>
                <a:cs typeface="Consolas" pitchFamily="49" charset="0"/>
              </a:rPr>
              <a:t>context.fillRect</a:t>
            </a:r>
            <a:r>
              <a:rPr lang="en-US" sz="2000" dirty="0" smtClean="0">
                <a:solidFill>
                  <a:schemeClr val="bg1">
                    <a:alpha val="99000"/>
                  </a:schemeClr>
                </a:solidFill>
                <a:latin typeface="Consolas" pitchFamily="49" charset="0"/>
                <a:cs typeface="Consolas" pitchFamily="49" charset="0"/>
              </a:rPr>
              <a:t>(30, 30, 50, 50); </a:t>
            </a:r>
          </a:p>
          <a:p>
            <a:r>
              <a:rPr lang="en-US" sz="2000" dirty="0" smtClean="0">
                <a:solidFill>
                  <a:schemeClr val="bg1">
                    <a:alpha val="99000"/>
                  </a:schemeClr>
                </a:solidFill>
                <a:latin typeface="Consolas" pitchFamily="49" charset="0"/>
                <a:cs typeface="Consolas" pitchFamily="49" charset="0"/>
              </a:rPr>
              <a:t>&lt;/script&gt;</a:t>
            </a:r>
            <a:endParaRPr lang="en-US" sz="2000" dirty="0">
              <a:solidFill>
                <a:schemeClr val="bg1">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10378176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a:t>
            </a:r>
            <a:endParaRPr lang="en-US" dirty="0"/>
          </a:p>
        </p:txBody>
      </p:sp>
      <p:sp>
        <p:nvSpPr>
          <p:cNvPr id="18" name="Text Placeholder 17"/>
          <p:cNvSpPr>
            <a:spLocks noGrp="1"/>
          </p:cNvSpPr>
          <p:nvPr>
            <p:ph type="body" sz="quarter" idx="10"/>
          </p:nvPr>
        </p:nvSpPr>
        <p:spPr>
          <a:xfrm>
            <a:off x="519112" y="1141413"/>
            <a:ext cx="11149013" cy="4339650"/>
          </a:xfrm>
        </p:spPr>
        <p:txBody>
          <a:bodyPr/>
          <a:lstStyle/>
          <a:p>
            <a:r>
              <a:rPr lang="en-US" dirty="0" smtClean="0">
                <a:solidFill>
                  <a:schemeClr val="accent2">
                    <a:alpha val="99000"/>
                  </a:schemeClr>
                </a:solidFill>
              </a:rPr>
              <a:t>Support for the HTML5 &lt;video&gt; element</a:t>
            </a:r>
          </a:p>
          <a:p>
            <a:r>
              <a:rPr lang="en-US" dirty="0" smtClean="0"/>
              <a:t>Industry-standard MPEG-4/H.264 video</a:t>
            </a:r>
          </a:p>
          <a:p>
            <a:r>
              <a:rPr lang="en-US" dirty="0" smtClean="0">
                <a:solidFill>
                  <a:schemeClr val="accent2">
                    <a:alpha val="99000"/>
                  </a:schemeClr>
                </a:solidFill>
              </a:rPr>
              <a:t>Video can be composited with </a:t>
            </a:r>
            <a:br>
              <a:rPr lang="en-US" dirty="0" smtClean="0">
                <a:solidFill>
                  <a:schemeClr val="accent2">
                    <a:alpha val="99000"/>
                  </a:schemeClr>
                </a:solidFill>
              </a:rPr>
            </a:br>
            <a:r>
              <a:rPr lang="en-US" dirty="0" smtClean="0">
                <a:solidFill>
                  <a:schemeClr val="accent2">
                    <a:alpha val="99000"/>
                  </a:schemeClr>
                </a:solidFill>
              </a:rPr>
              <a:t>anything else on the page</a:t>
            </a:r>
          </a:p>
          <a:p>
            <a:r>
              <a:rPr lang="en-US" dirty="0" smtClean="0"/>
              <a:t>HTML content, images, SVG graphics</a:t>
            </a:r>
          </a:p>
          <a:p>
            <a:r>
              <a:rPr lang="en-US" dirty="0" smtClean="0">
                <a:solidFill>
                  <a:schemeClr val="accent2">
                    <a:alpha val="99000"/>
                  </a:schemeClr>
                </a:solidFill>
              </a:rPr>
              <a:t>Hardware accelerated, </a:t>
            </a:r>
            <a:br>
              <a:rPr lang="en-US" dirty="0" smtClean="0">
                <a:solidFill>
                  <a:schemeClr val="accent2">
                    <a:alpha val="99000"/>
                  </a:schemeClr>
                </a:solidFill>
              </a:rPr>
            </a:br>
            <a:r>
              <a:rPr lang="en-US" dirty="0" smtClean="0">
                <a:solidFill>
                  <a:schemeClr val="accent2">
                    <a:alpha val="99000"/>
                  </a:schemeClr>
                </a:solidFill>
              </a:rPr>
              <a:t>GPU-based decoding</a:t>
            </a:r>
            <a:endParaRPr lang="en-US" dirty="0">
              <a:solidFill>
                <a:schemeClr val="accent2">
                  <a:alpha val="99000"/>
                </a:schemeClr>
              </a:solidFill>
            </a:endParaRPr>
          </a:p>
        </p:txBody>
      </p:sp>
      <p:grpSp>
        <p:nvGrpSpPr>
          <p:cNvPr id="4" name="Group 3"/>
          <p:cNvGrpSpPr/>
          <p:nvPr/>
        </p:nvGrpSpPr>
        <p:grpSpPr>
          <a:xfrm>
            <a:off x="9119728" y="-521529"/>
            <a:ext cx="2548396" cy="7901058"/>
            <a:chOff x="9119728" y="0"/>
            <a:chExt cx="2548396" cy="7901058"/>
          </a:xfrm>
        </p:grpSpPr>
        <p:sp>
          <p:nvSpPr>
            <p:cNvPr id="8" name="Freeform 7"/>
            <p:cNvSpPr>
              <a:spLocks noEditPoints="1"/>
            </p:cNvSpPr>
            <p:nvPr/>
          </p:nvSpPr>
          <p:spPr bwMode="black">
            <a:xfrm>
              <a:off x="9119728" y="5163037"/>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6" name="Freeform 7"/>
            <p:cNvSpPr>
              <a:spLocks noEditPoints="1"/>
            </p:cNvSpPr>
            <p:nvPr/>
          </p:nvSpPr>
          <p:spPr bwMode="black">
            <a:xfrm>
              <a:off x="9119729" y="2581519"/>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7" name="Freeform 7"/>
            <p:cNvSpPr>
              <a:spLocks noEditPoints="1"/>
            </p:cNvSpPr>
            <p:nvPr/>
          </p:nvSpPr>
          <p:spPr bwMode="black">
            <a:xfrm>
              <a:off x="9119729" y="0"/>
              <a:ext cx="2548395" cy="2738021"/>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166663312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&lt;video&gt; Attributes</a:t>
            </a:r>
            <a:endParaRPr lang="en-US" dirty="0"/>
          </a:p>
        </p:txBody>
      </p:sp>
      <p:sp>
        <p:nvSpPr>
          <p:cNvPr id="18" name="Text Placeholder 17"/>
          <p:cNvSpPr>
            <a:spLocks noGrp="1"/>
          </p:cNvSpPr>
          <p:nvPr>
            <p:ph type="body" sz="quarter" idx="10"/>
          </p:nvPr>
        </p:nvSpPr>
        <p:spPr>
          <a:xfrm>
            <a:off x="519112" y="1140832"/>
            <a:ext cx="11149013" cy="2954655"/>
          </a:xfrm>
        </p:spPr>
        <p:txBody>
          <a:bodyPr/>
          <a:lstStyle/>
          <a:p>
            <a:r>
              <a:rPr lang="en-US" sz="3600" b="1" dirty="0" err="1" smtClean="0">
                <a:solidFill>
                  <a:schemeClr val="accent2"/>
                </a:solidFill>
                <a:latin typeface="+mn-lt"/>
              </a:rPr>
              <a:t>src</a:t>
            </a:r>
            <a:r>
              <a:rPr lang="en-US" sz="3600" dirty="0" smtClean="0"/>
              <a:t> </a:t>
            </a:r>
            <a:r>
              <a:rPr lang="en-US" sz="3600" dirty="0"/>
              <a:t>– specifies the location to pull the source file</a:t>
            </a:r>
          </a:p>
          <a:p>
            <a:r>
              <a:rPr lang="en-US" sz="3600" b="1" dirty="0" err="1">
                <a:solidFill>
                  <a:schemeClr val="accent2"/>
                </a:solidFill>
                <a:latin typeface="+mn-lt"/>
              </a:rPr>
              <a:t>autoplay</a:t>
            </a:r>
            <a:r>
              <a:rPr lang="en-US" sz="3600" b="1" dirty="0">
                <a:solidFill>
                  <a:schemeClr val="accent1"/>
                </a:solidFill>
                <a:latin typeface="+mn-lt"/>
              </a:rPr>
              <a:t> </a:t>
            </a:r>
            <a:r>
              <a:rPr lang="en-US" sz="3600" dirty="0"/>
              <a:t>– if present starts playing as soon as it’s ready</a:t>
            </a:r>
          </a:p>
          <a:p>
            <a:r>
              <a:rPr lang="en-US" sz="3600" b="1" dirty="0">
                <a:solidFill>
                  <a:schemeClr val="accent2"/>
                </a:solidFill>
                <a:latin typeface="+mn-lt"/>
              </a:rPr>
              <a:t>controls</a:t>
            </a:r>
            <a:r>
              <a:rPr lang="en-US" sz="3600" dirty="0"/>
              <a:t> – if present displays controls</a:t>
            </a:r>
          </a:p>
          <a:p>
            <a:r>
              <a:rPr lang="en-US" sz="3600" b="1" dirty="0">
                <a:solidFill>
                  <a:schemeClr val="accent2"/>
                </a:solidFill>
                <a:latin typeface="+mn-lt"/>
              </a:rPr>
              <a:t>preload</a:t>
            </a:r>
            <a:r>
              <a:rPr lang="en-US" sz="3600" dirty="0"/>
              <a:t> – if present loads source at page load</a:t>
            </a:r>
          </a:p>
          <a:p>
            <a:r>
              <a:rPr lang="en-US" sz="3600" b="1" dirty="0">
                <a:solidFill>
                  <a:schemeClr val="accent2"/>
                </a:solidFill>
                <a:latin typeface="+mn-lt"/>
              </a:rPr>
              <a:t>loop</a:t>
            </a:r>
            <a:r>
              <a:rPr lang="en-US" sz="3600" dirty="0"/>
              <a:t> – if present loops back to the beginning of the </a:t>
            </a:r>
            <a:r>
              <a:rPr lang="en-US" sz="3600" dirty="0" smtClean="0"/>
              <a:t>video</a:t>
            </a:r>
            <a:endParaRPr lang="en-US" sz="3600" dirty="0"/>
          </a:p>
        </p:txBody>
      </p:sp>
      <p:sp>
        <p:nvSpPr>
          <p:cNvPr id="4" name="Rectangle 3"/>
          <p:cNvSpPr/>
          <p:nvPr/>
        </p:nvSpPr>
        <p:spPr bwMode="auto">
          <a:xfrm>
            <a:off x="2967692" y="5204968"/>
            <a:ext cx="8708371" cy="1399032"/>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 id="</a:t>
            </a:r>
            <a:r>
              <a:rPr lang="en-US" sz="1800" dirty="0" err="1">
                <a:solidFill>
                  <a:schemeClr val="bg1">
                    <a:alpha val="99000"/>
                  </a:schemeClr>
                </a:solidFill>
                <a:latin typeface="Consolas" pitchFamily="49" charset="0"/>
                <a:cs typeface="Consolas" pitchFamily="49" charset="0"/>
              </a:rPr>
              <a:t>videoTag</a:t>
            </a:r>
            <a:r>
              <a:rPr lang="en-US" sz="1800" dirty="0" smtClean="0">
                <a:solidFill>
                  <a:schemeClr val="bg1">
                    <a:alpha val="99000"/>
                  </a:schemeClr>
                </a:solidFill>
                <a:latin typeface="Consolas" pitchFamily="49" charset="0"/>
                <a:cs typeface="Consolas" pitchFamily="49" charset="0"/>
              </a:rPr>
              <a:t>"&gt;</a:t>
            </a:r>
            <a:endParaRPr lang="en-US" sz="1800" dirty="0">
              <a:solidFill>
                <a:schemeClr val="bg1">
                  <a:alpha val="99000"/>
                </a:schemeClr>
              </a:solidFill>
              <a:latin typeface="Consolas" pitchFamily="49" charset="0"/>
              <a:cs typeface="Consolas" pitchFamily="49" charset="0"/>
            </a:endParaRPr>
          </a:p>
          <a:p>
            <a:r>
              <a:rPr lang="en-US" sz="1800" dirty="0">
                <a:solidFill>
                  <a:schemeClr val="bg1">
                    <a:alpha val="99000"/>
                  </a:schemeClr>
                </a:solidFill>
                <a:latin typeface="Consolas" pitchFamily="49" charset="0"/>
                <a:cs typeface="Consolas" pitchFamily="49" charset="0"/>
              </a:rPr>
              <a:t>  &lt;!-- Only shown when browser doesn’t support video --&gt;</a:t>
            </a:r>
          </a:p>
          <a:p>
            <a:r>
              <a:rPr lang="en-US" sz="1800" dirty="0">
                <a:solidFill>
                  <a:schemeClr val="bg1">
                    <a:alpha val="99000"/>
                  </a:schemeClr>
                </a:solidFill>
                <a:latin typeface="Consolas" pitchFamily="49" charset="0"/>
                <a:cs typeface="Consolas" pitchFamily="49" charset="0"/>
              </a:rPr>
              <a:t>  &lt;!-- You Could Embed Flash or Silverlight Video Here --&gt;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5151285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Multiple HTML 5 &lt;video&gt; Sources?</a:t>
            </a:r>
            <a:endParaRPr lang="en-US" dirty="0"/>
          </a:p>
        </p:txBody>
      </p:sp>
      <p:sp>
        <p:nvSpPr>
          <p:cNvPr id="18" name="Text Placeholder 17"/>
          <p:cNvSpPr>
            <a:spLocks noGrp="1"/>
          </p:cNvSpPr>
          <p:nvPr>
            <p:ph type="body" sz="quarter" idx="10"/>
          </p:nvPr>
        </p:nvSpPr>
        <p:spPr>
          <a:xfrm>
            <a:off x="519112" y="1140832"/>
            <a:ext cx="11149013" cy="997196"/>
          </a:xfrm>
        </p:spPr>
        <p:txBody>
          <a:bodyPr/>
          <a:lstStyle/>
          <a:p>
            <a:r>
              <a:rPr lang="en-US" sz="3600" b="1" dirty="0" smtClean="0">
                <a:solidFill>
                  <a:schemeClr val="accent2"/>
                </a:solidFill>
                <a:latin typeface="+mn-lt"/>
              </a:rPr>
              <a:t>source </a:t>
            </a:r>
            <a:r>
              <a:rPr lang="en-US" sz="3600" dirty="0" smtClean="0"/>
              <a:t>– child element used to specify </a:t>
            </a:r>
            <a:r>
              <a:rPr lang="en-US" sz="3600" dirty="0"/>
              <a:t>the location to pull the source </a:t>
            </a:r>
            <a:r>
              <a:rPr lang="en-US" sz="3600" dirty="0" smtClean="0"/>
              <a:t>file(s)</a:t>
            </a:r>
            <a:endParaRPr lang="en-US" sz="3600" dirty="0"/>
          </a:p>
        </p:txBody>
      </p:sp>
      <p:sp>
        <p:nvSpPr>
          <p:cNvPr id="4" name="Rectangle 3"/>
          <p:cNvSpPr/>
          <p:nvPr/>
        </p:nvSpPr>
        <p:spPr bwMode="auto">
          <a:xfrm>
            <a:off x="1798111" y="2806995"/>
            <a:ext cx="8708371" cy="1596065"/>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&lt;video poster="video.jpg"&gt;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="video.mp4"/&gt;</a:t>
            </a:r>
          </a:p>
          <a:p>
            <a:r>
              <a:rPr lang="en-US" sz="1800" dirty="0">
                <a:solidFill>
                  <a:schemeClr val="bg1">
                    <a:alpha val="99000"/>
                  </a:schemeClr>
                </a:solidFill>
                <a:latin typeface="Consolas" pitchFamily="49" charset="0"/>
                <a:cs typeface="Consolas" pitchFamily="49" charset="0"/>
              </a:rPr>
              <a:t>	&lt;source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t>
            </a:r>
            <a:r>
              <a:rPr lang="en-US" sz="1800" dirty="0" err="1">
                <a:solidFill>
                  <a:schemeClr val="bg1">
                    <a:alpha val="99000"/>
                  </a:schemeClr>
                </a:solidFill>
                <a:latin typeface="Consolas" pitchFamily="49" charset="0"/>
                <a:cs typeface="Consolas" pitchFamily="49" charset="0"/>
              </a:rPr>
              <a:t>video.ogv</a:t>
            </a:r>
            <a:r>
              <a:rPr lang="en-US" sz="1800" dirty="0">
                <a:solidFill>
                  <a:schemeClr val="bg1">
                    <a:alpha val="99000"/>
                  </a:schemeClr>
                </a:solidFill>
                <a:latin typeface="Consolas" pitchFamily="49" charset="0"/>
                <a:cs typeface="Consolas" pitchFamily="49" charset="0"/>
              </a:rPr>
              <a:t>"/&gt;</a:t>
            </a:r>
          </a:p>
          <a:p>
            <a:r>
              <a:rPr lang="en-US" sz="1800" dirty="0">
                <a:solidFill>
                  <a:schemeClr val="bg1">
                    <a:alpha val="99000"/>
                  </a:schemeClr>
                </a:solidFill>
                <a:latin typeface="Consolas" pitchFamily="49" charset="0"/>
                <a:cs typeface="Consolas" pitchFamily="49" charset="0"/>
              </a:rPr>
              <a:t>	&lt;p&gt;This is fallback content&lt;/p&gt;</a:t>
            </a:r>
          </a:p>
          <a:p>
            <a:r>
              <a:rPr lang="en-US" sz="1800" dirty="0">
                <a:solidFill>
                  <a:schemeClr val="bg1">
                    <a:alpha val="99000"/>
                  </a:schemeClr>
                </a:solidFill>
                <a:latin typeface="Consolas" pitchFamily="49" charset="0"/>
                <a:cs typeface="Consolas" pitchFamily="49" charset="0"/>
              </a:rPr>
              <a:t>&lt;/video&gt;</a:t>
            </a:r>
          </a:p>
        </p:txBody>
      </p:sp>
    </p:spTree>
    <p:extLst>
      <p:ext uri="{BB962C8B-B14F-4D97-AF65-F5344CB8AC3E}">
        <p14:creationId xmlns:p14="http://schemas.microsoft.com/office/powerpoint/2010/main" val="26562569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HTML 5 &lt;audio&gt;</a:t>
            </a:r>
            <a:endParaRPr lang="en-US" dirty="0"/>
          </a:p>
        </p:txBody>
      </p:sp>
      <p:sp>
        <p:nvSpPr>
          <p:cNvPr id="18" name="Text Placeholder 17"/>
          <p:cNvSpPr>
            <a:spLocks noGrp="1"/>
          </p:cNvSpPr>
          <p:nvPr>
            <p:ph type="body" sz="quarter" idx="10"/>
          </p:nvPr>
        </p:nvSpPr>
        <p:spPr>
          <a:xfrm>
            <a:off x="519112" y="1141413"/>
            <a:ext cx="11149013" cy="1223412"/>
          </a:xfrm>
        </p:spPr>
        <p:txBody>
          <a:bodyPr numCol="2"/>
          <a:lstStyle/>
          <a:p>
            <a:r>
              <a:rPr lang="en-US" dirty="0"/>
              <a:t>Industry-standard MP3 </a:t>
            </a:r>
            <a:r>
              <a:rPr lang="en-US" dirty="0" smtClean="0"/>
              <a:t/>
            </a:r>
            <a:br>
              <a:rPr lang="en-US" dirty="0" smtClean="0"/>
            </a:br>
            <a:r>
              <a:rPr lang="en-US" dirty="0" smtClean="0"/>
              <a:t>and </a:t>
            </a:r>
            <a:r>
              <a:rPr lang="en-US" dirty="0"/>
              <a:t>AAC audio</a:t>
            </a:r>
          </a:p>
          <a:p>
            <a:r>
              <a:rPr lang="en-US" dirty="0"/>
              <a:t>Fully scriptable via </a:t>
            </a:r>
            <a:r>
              <a:rPr lang="en-US" dirty="0" smtClean="0"/>
              <a:t/>
            </a:r>
            <a:br>
              <a:rPr lang="en-US" dirty="0" smtClean="0"/>
            </a:br>
            <a:r>
              <a:rPr lang="en-US" dirty="0" smtClean="0"/>
              <a:t>the DOM</a:t>
            </a:r>
          </a:p>
        </p:txBody>
      </p:sp>
      <p:sp>
        <p:nvSpPr>
          <p:cNvPr id="5" name="Rectangle 4"/>
          <p:cNvSpPr/>
          <p:nvPr/>
        </p:nvSpPr>
        <p:spPr bwMode="auto">
          <a:xfrm>
            <a:off x="2963037" y="5203186"/>
            <a:ext cx="8705088" cy="140128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1800" dirty="0">
                <a:solidFill>
                  <a:schemeClr val="bg1">
                    <a:alpha val="99000"/>
                  </a:schemeClr>
                </a:solidFill>
                <a:latin typeface="Consolas" pitchFamily="49" charset="0"/>
                <a:cs typeface="Consolas" pitchFamily="49" charset="0"/>
              </a:rPr>
              <a:t>&lt;audio </a:t>
            </a:r>
            <a:r>
              <a:rPr lang="en-US" sz="1800" dirty="0" err="1">
                <a:solidFill>
                  <a:schemeClr val="bg1">
                    <a:alpha val="99000"/>
                  </a:schemeClr>
                </a:solidFill>
                <a:latin typeface="Consolas" pitchFamily="49" charset="0"/>
                <a:cs typeface="Consolas" pitchFamily="49" charset="0"/>
              </a:rPr>
              <a:t>src</a:t>
            </a:r>
            <a:r>
              <a:rPr lang="en-US" sz="1800" dirty="0">
                <a:solidFill>
                  <a:schemeClr val="bg1">
                    <a:alpha val="99000"/>
                  </a:schemeClr>
                </a:solidFill>
                <a:latin typeface="Consolas" pitchFamily="49" charset="0"/>
                <a:cs typeface="Consolas" pitchFamily="49" charset="0"/>
              </a:rPr>
              <a:t>="audio.mp3" id="</a:t>
            </a:r>
            <a:r>
              <a:rPr lang="en-US" sz="1800" dirty="0" err="1">
                <a:solidFill>
                  <a:schemeClr val="bg1">
                    <a:alpha val="99000"/>
                  </a:schemeClr>
                </a:solidFill>
                <a:latin typeface="Consolas" pitchFamily="49" charset="0"/>
                <a:cs typeface="Consolas" pitchFamily="49" charset="0"/>
              </a:rPr>
              <a:t>audioTag</a:t>
            </a:r>
            <a:r>
              <a:rPr lang="en-US" sz="1800" dirty="0">
                <a:solidFill>
                  <a:schemeClr val="bg1">
                    <a:alpha val="99000"/>
                  </a:schemeClr>
                </a:solidFill>
                <a:latin typeface="Consolas" pitchFamily="49" charset="0"/>
                <a:cs typeface="Consolas" pitchFamily="49" charset="0"/>
              </a:rPr>
              <a:t>" </a:t>
            </a:r>
            <a:r>
              <a:rPr lang="en-US" sz="1800" dirty="0" err="1">
                <a:solidFill>
                  <a:schemeClr val="bg1">
                    <a:alpha val="99000"/>
                  </a:schemeClr>
                </a:solidFill>
                <a:latin typeface="Consolas" pitchFamily="49" charset="0"/>
                <a:cs typeface="Consolas" pitchFamily="49" charset="0"/>
              </a:rPr>
              <a:t>autoplay</a:t>
            </a:r>
            <a:r>
              <a:rPr lang="en-US" sz="1800" dirty="0">
                <a:solidFill>
                  <a:schemeClr val="bg1">
                    <a:alpha val="99000"/>
                  </a:schemeClr>
                </a:solidFill>
                <a:latin typeface="Consolas" pitchFamily="49" charset="0"/>
                <a:cs typeface="Consolas" pitchFamily="49" charset="0"/>
              </a:rPr>
              <a:t> controls&gt;</a:t>
            </a:r>
          </a:p>
          <a:p>
            <a:r>
              <a:rPr lang="en-US" sz="1800" dirty="0">
                <a:solidFill>
                  <a:schemeClr val="bg1">
                    <a:alpha val="99000"/>
                  </a:schemeClr>
                </a:solidFill>
                <a:latin typeface="Consolas" pitchFamily="49" charset="0"/>
                <a:cs typeface="Consolas" pitchFamily="49" charset="0"/>
              </a:rPr>
              <a:t>  &lt;!-- Only shown when browser doesn’t support audio --&gt;</a:t>
            </a:r>
          </a:p>
          <a:p>
            <a:r>
              <a:rPr lang="en-US" sz="1800" dirty="0">
                <a:solidFill>
                  <a:schemeClr val="bg1">
                    <a:alpha val="99000"/>
                  </a:schemeClr>
                </a:solidFill>
                <a:latin typeface="Consolas" pitchFamily="49" charset="0"/>
                <a:cs typeface="Consolas" pitchFamily="49" charset="0"/>
              </a:rPr>
              <a:t>  &lt;!-- You could embed Flash or Silverlight audio here --&gt;</a:t>
            </a:r>
          </a:p>
          <a:p>
            <a:r>
              <a:rPr lang="en-US" sz="1800" dirty="0">
                <a:solidFill>
                  <a:schemeClr val="bg1">
                    <a:alpha val="99000"/>
                  </a:schemeClr>
                </a:solidFill>
                <a:latin typeface="Consolas" pitchFamily="49" charset="0"/>
                <a:cs typeface="Consolas" pitchFamily="49" charset="0"/>
              </a:rPr>
              <a:t>&lt;/audio&gt;</a:t>
            </a:r>
          </a:p>
        </p:txBody>
      </p:sp>
      <p:sp>
        <p:nvSpPr>
          <p:cNvPr id="2" name="Rectangle 1"/>
          <p:cNvSpPr/>
          <p:nvPr/>
        </p:nvSpPr>
        <p:spPr>
          <a:xfrm>
            <a:off x="519112" y="2434917"/>
            <a:ext cx="6092825" cy="553998"/>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4000" spc="-100" dirty="0" smtClean="0">
                <a:solidFill>
                  <a:schemeClr val="accent2">
                    <a:alpha val="99000"/>
                  </a:schemeClr>
                </a:solidFill>
                <a:latin typeface="Segoe UI Light" pitchFamily="34" charset="0"/>
              </a:rPr>
              <a:t>Attributes</a:t>
            </a:r>
            <a:endParaRPr lang="en-US" sz="4000" spc="-100" dirty="0">
              <a:solidFill>
                <a:schemeClr val="accent2">
                  <a:alpha val="99000"/>
                </a:schemeClr>
              </a:solidFill>
              <a:latin typeface="Segoe UI Light" pitchFamily="34" charset="0"/>
            </a:endParaRPr>
          </a:p>
        </p:txBody>
      </p:sp>
      <p:sp>
        <p:nvSpPr>
          <p:cNvPr id="3" name="Rectangle 2"/>
          <p:cNvSpPr/>
          <p:nvPr/>
        </p:nvSpPr>
        <p:spPr>
          <a:xfrm>
            <a:off x="517525" y="2995838"/>
            <a:ext cx="11158538" cy="2095958"/>
          </a:xfrm>
          <a:prstGeom prst="rect">
            <a:avLst/>
          </a:prstGeom>
        </p:spPr>
        <p:txBody>
          <a:bodyPr wrap="square" numCol="2">
            <a:spAutoFit/>
          </a:bodyPr>
          <a:lstStyle/>
          <a:p>
            <a:pPr marL="3175" defTabSz="914363">
              <a:lnSpc>
                <a:spcPct val="90000"/>
              </a:lnSpc>
              <a:spcAft>
                <a:spcPts val="900"/>
              </a:spcAft>
              <a:buSzPct val="80000"/>
              <a:buFont typeface="Arial" pitchFamily="34" charset="0"/>
              <a:buNone/>
            </a:pPr>
            <a:r>
              <a:rPr lang="en-US" sz="3200" b="1" spc="-100" dirty="0" err="1">
                <a:solidFill>
                  <a:schemeClr val="accent2"/>
                </a:solidFill>
              </a:rPr>
              <a:t>src</a:t>
            </a:r>
            <a:r>
              <a:rPr lang="en-US" sz="3200" spc="-100" dirty="0">
                <a:gradFill>
                  <a:gsLst>
                    <a:gs pos="0">
                      <a:srgbClr val="595959"/>
                    </a:gs>
                    <a:gs pos="86000">
                      <a:srgbClr val="595959"/>
                    </a:gs>
                  </a:gsLst>
                  <a:lin ang="5400000" scaled="0"/>
                </a:gradFill>
                <a:latin typeface="Segoe UI Light" pitchFamily="34" charset="0"/>
              </a:rPr>
              <a:t> – specifies the location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to </a:t>
            </a:r>
            <a:r>
              <a:rPr lang="en-US" sz="3200" spc="-100" dirty="0">
                <a:gradFill>
                  <a:gsLst>
                    <a:gs pos="0">
                      <a:srgbClr val="595959"/>
                    </a:gs>
                    <a:gs pos="86000">
                      <a:srgbClr val="595959"/>
                    </a:gs>
                  </a:gsLst>
                  <a:lin ang="5400000" scaled="0"/>
                </a:gradFill>
                <a:latin typeface="Segoe UI Light" pitchFamily="34" charset="0"/>
              </a:rPr>
              <a:t>pull the source file</a:t>
            </a:r>
          </a:p>
          <a:p>
            <a:pPr marL="3175" defTabSz="914363">
              <a:lnSpc>
                <a:spcPct val="90000"/>
              </a:lnSpc>
              <a:spcAft>
                <a:spcPts val="900"/>
              </a:spcAft>
              <a:buSzPct val="80000"/>
              <a:buFont typeface="Arial" pitchFamily="34" charset="0"/>
              <a:buNone/>
            </a:pPr>
            <a:r>
              <a:rPr lang="en-US" sz="3200" b="1" spc="-100" dirty="0" err="1">
                <a:solidFill>
                  <a:schemeClr val="accent2"/>
                </a:solidFill>
              </a:rPr>
              <a:t>autoplay</a:t>
            </a:r>
            <a:r>
              <a:rPr lang="en-US" sz="3200" spc="-100" dirty="0">
                <a:gradFill>
                  <a:gsLst>
                    <a:gs pos="0">
                      <a:srgbClr val="595959"/>
                    </a:gs>
                    <a:gs pos="86000">
                      <a:srgbClr val="595959"/>
                    </a:gs>
                  </a:gsLst>
                  <a:lin ang="5400000" scaled="0"/>
                </a:gradFill>
                <a:latin typeface="Segoe UI Light" pitchFamily="34" charset="0"/>
              </a:rPr>
              <a:t> – if present starts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playing </a:t>
            </a:r>
            <a:r>
              <a:rPr lang="en-US" sz="3200" spc="-100" dirty="0">
                <a:gradFill>
                  <a:gsLst>
                    <a:gs pos="0">
                      <a:srgbClr val="595959"/>
                    </a:gs>
                    <a:gs pos="86000">
                      <a:srgbClr val="595959"/>
                    </a:gs>
                  </a:gsLst>
                  <a:lin ang="5400000" scaled="0"/>
                </a:gradFill>
                <a:latin typeface="Segoe UI Light" pitchFamily="34" charset="0"/>
              </a:rPr>
              <a:t>as soon as it’s ready</a:t>
            </a:r>
          </a:p>
          <a:p>
            <a:pPr marL="3175" defTabSz="914363">
              <a:lnSpc>
                <a:spcPct val="90000"/>
              </a:lnSpc>
              <a:spcAft>
                <a:spcPts val="900"/>
              </a:spcAft>
              <a:buSzPct val="80000"/>
              <a:buFont typeface="Arial" pitchFamily="34" charset="0"/>
              <a:buNone/>
            </a:pPr>
            <a:r>
              <a:rPr lang="en-US" sz="3200" b="1" spc="-100" dirty="0">
                <a:solidFill>
                  <a:schemeClr val="accent2"/>
                </a:solidFill>
              </a:rPr>
              <a:t>controls</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displays </a:t>
            </a:r>
            <a:r>
              <a:rPr lang="en-US" sz="3200" spc="-100" dirty="0">
                <a:gradFill>
                  <a:gsLst>
                    <a:gs pos="0">
                      <a:srgbClr val="595959"/>
                    </a:gs>
                    <a:gs pos="86000">
                      <a:srgbClr val="595959"/>
                    </a:gs>
                  </a:gsLst>
                  <a:lin ang="5400000" scaled="0"/>
                </a:gradFill>
                <a:latin typeface="Segoe UI Light" pitchFamily="34" charset="0"/>
              </a:rPr>
              <a:t>controls</a:t>
            </a:r>
          </a:p>
          <a:p>
            <a:pPr marL="3175" defTabSz="914363">
              <a:lnSpc>
                <a:spcPct val="90000"/>
              </a:lnSpc>
              <a:spcAft>
                <a:spcPts val="900"/>
              </a:spcAft>
              <a:buSzPct val="80000"/>
              <a:buFont typeface="Arial" pitchFamily="34" charset="0"/>
              <a:buNone/>
            </a:pPr>
            <a:r>
              <a:rPr lang="en-US" sz="3200" b="1" spc="-100" dirty="0">
                <a:solidFill>
                  <a:schemeClr val="accent2"/>
                </a:solidFill>
              </a:rPr>
              <a:t>preload</a:t>
            </a:r>
            <a:r>
              <a:rPr lang="en-US" sz="3200" spc="-100" dirty="0">
                <a:gradFill>
                  <a:gsLst>
                    <a:gs pos="0">
                      <a:srgbClr val="595959"/>
                    </a:gs>
                    <a:gs pos="86000">
                      <a:srgbClr val="595959"/>
                    </a:gs>
                  </a:gsLst>
                  <a:lin ang="5400000" scaled="0"/>
                </a:gradFill>
                <a:latin typeface="Segoe UI Light" pitchFamily="34" charset="0"/>
              </a:rPr>
              <a:t> – if present </a:t>
            </a:r>
            <a:r>
              <a:rPr lang="en-US" sz="3200" spc="-100" dirty="0" smtClean="0">
                <a:gradFill>
                  <a:gsLst>
                    <a:gs pos="0">
                      <a:srgbClr val="595959"/>
                    </a:gs>
                    <a:gs pos="86000">
                      <a:srgbClr val="595959"/>
                    </a:gs>
                  </a:gsLst>
                  <a:lin ang="5400000" scaled="0"/>
                </a:gradFill>
                <a:latin typeface="Segoe UI Light" pitchFamily="34" charset="0"/>
              </a:rPr>
              <a:t/>
            </a:r>
            <a:br>
              <a:rPr lang="en-US" sz="3200" spc="-100" dirty="0" smtClean="0">
                <a:gradFill>
                  <a:gsLst>
                    <a:gs pos="0">
                      <a:srgbClr val="595959"/>
                    </a:gs>
                    <a:gs pos="86000">
                      <a:srgbClr val="595959"/>
                    </a:gs>
                  </a:gsLst>
                  <a:lin ang="5400000" scaled="0"/>
                </a:gradFill>
                <a:latin typeface="Segoe UI Light" pitchFamily="34" charset="0"/>
              </a:rPr>
            </a:br>
            <a:r>
              <a:rPr lang="en-US" sz="3200" spc="-100" dirty="0" smtClean="0">
                <a:gradFill>
                  <a:gsLst>
                    <a:gs pos="0">
                      <a:srgbClr val="595959"/>
                    </a:gs>
                    <a:gs pos="86000">
                      <a:srgbClr val="595959"/>
                    </a:gs>
                  </a:gsLst>
                  <a:lin ang="5400000" scaled="0"/>
                </a:gradFill>
                <a:latin typeface="Segoe UI Light" pitchFamily="34" charset="0"/>
              </a:rPr>
              <a:t>loads source </a:t>
            </a:r>
            <a:r>
              <a:rPr lang="en-US" sz="3200" spc="-100" dirty="0">
                <a:gradFill>
                  <a:gsLst>
                    <a:gs pos="0">
                      <a:srgbClr val="595959"/>
                    </a:gs>
                    <a:gs pos="86000">
                      <a:srgbClr val="595959"/>
                    </a:gs>
                  </a:gsLst>
                  <a:lin ang="5400000" scaled="0"/>
                </a:gradFill>
                <a:latin typeface="Segoe UI Light" pitchFamily="34" charset="0"/>
              </a:rPr>
              <a:t>at page load</a:t>
            </a:r>
          </a:p>
        </p:txBody>
      </p:sp>
    </p:spTree>
    <p:extLst>
      <p:ext uri="{BB962C8B-B14F-4D97-AF65-F5344CB8AC3E}">
        <p14:creationId xmlns:p14="http://schemas.microsoft.com/office/powerpoint/2010/main" val="11871999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68280070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70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HTML5</a:t>
            </a:r>
            <a:endParaRPr lang="en-US" dirty="0"/>
          </a:p>
        </p:txBody>
      </p:sp>
      <p:sp>
        <p:nvSpPr>
          <p:cNvPr id="7" name="Subtitle 6"/>
          <p:cNvSpPr>
            <a:spLocks noGrp="1"/>
          </p:cNvSpPr>
          <p:nvPr>
            <p:ph type="subTitle" idx="1"/>
          </p:nvPr>
        </p:nvSpPr>
        <p:spPr/>
        <p:txBody>
          <a:bodyPr/>
          <a:lstStyle/>
          <a:p>
            <a:r>
              <a:rPr lang="en-US" dirty="0" smtClean="0"/>
              <a:t>New markup features</a:t>
            </a:r>
            <a:endParaRPr lang="en-US" dirty="0"/>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4979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7719406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70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CSS3</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2842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55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p:txBody>
          <a:bodyPr/>
          <a:lstStyle/>
          <a:p>
            <a:r>
              <a:rPr lang="en-US" dirty="0" smtClean="0"/>
              <a:t>Creating Rich </a:t>
            </a:r>
            <a:br>
              <a:rPr lang="en-US" dirty="0" smtClean="0"/>
            </a:br>
            <a:r>
              <a:rPr lang="en-US" dirty="0" smtClean="0"/>
              <a:t>HTML 5 Experiences</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CSS3 Fonts </a:t>
            </a:r>
            <a:r>
              <a:rPr lang="en-US" dirty="0"/>
              <a:t>&amp; @font-face</a:t>
            </a:r>
          </a:p>
        </p:txBody>
      </p:sp>
      <p:sp>
        <p:nvSpPr>
          <p:cNvPr id="18" name="Text Placeholder 17"/>
          <p:cNvSpPr>
            <a:spLocks noGrp="1"/>
          </p:cNvSpPr>
          <p:nvPr>
            <p:ph type="body" sz="quarter" idx="10"/>
          </p:nvPr>
        </p:nvSpPr>
        <p:spPr>
          <a:xfrm>
            <a:off x="519112" y="1141412"/>
            <a:ext cx="11149013" cy="1777410"/>
          </a:xfrm>
        </p:spPr>
        <p:txBody>
          <a:bodyPr/>
          <a:lstStyle/>
          <a:p>
            <a:r>
              <a:rPr lang="en-US" dirty="0" smtClean="0">
                <a:solidFill>
                  <a:schemeClr val="accent2">
                    <a:alpha val="99000"/>
                  </a:schemeClr>
                </a:solidFill>
              </a:rPr>
              <a:t>Web </a:t>
            </a:r>
            <a:r>
              <a:rPr lang="en-US" dirty="0">
                <a:solidFill>
                  <a:schemeClr val="accent2">
                    <a:alpha val="99000"/>
                  </a:schemeClr>
                </a:solidFill>
              </a:rPr>
              <a:t>Open Font Format allows you to package and deliver fonts as needed, per site</a:t>
            </a:r>
          </a:p>
          <a:p>
            <a:r>
              <a:rPr lang="en-US" dirty="0"/>
              <a:t>Designed for web use with the @font-face </a:t>
            </a:r>
            <a:r>
              <a:rPr lang="en-US" dirty="0" smtClean="0"/>
              <a:t>declaration</a:t>
            </a:r>
            <a:endParaRPr lang="en-US" dirty="0"/>
          </a:p>
        </p:txBody>
      </p:sp>
      <p:sp>
        <p:nvSpPr>
          <p:cNvPr id="5" name="Rectangle 4"/>
          <p:cNvSpPr/>
          <p:nvPr/>
        </p:nvSpPr>
        <p:spPr bwMode="auto">
          <a:xfrm>
            <a:off x="4129891" y="3074681"/>
            <a:ext cx="7538234" cy="3538844"/>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&lt;style type="text/</a:t>
            </a:r>
            <a:r>
              <a:rPr lang="en-US" sz="2000" dirty="0" err="1">
                <a:solidFill>
                  <a:schemeClr val="bg1">
                    <a:alpha val="99000"/>
                  </a:schemeClr>
                </a:solidFill>
                <a:latin typeface="Consolas" pitchFamily="49" charset="0"/>
                <a:cs typeface="Consolas" pitchFamily="49" charset="0"/>
              </a:rPr>
              <a:t>css</a:t>
            </a:r>
            <a:r>
              <a:rPr lang="en-US" sz="2000" dirty="0">
                <a:solidFill>
                  <a:schemeClr val="bg1">
                    <a:alpha val="99000"/>
                  </a:schemeClr>
                </a:solidFill>
                <a:latin typeface="Consolas" pitchFamily="49" charset="0"/>
                <a:cs typeface="Consolas" pitchFamily="49" charset="0"/>
              </a:rPr>
              <a:t>"&gt;</a:t>
            </a:r>
          </a:p>
          <a:p>
            <a:r>
              <a:rPr lang="en-US" sz="2000" dirty="0">
                <a:solidFill>
                  <a:schemeClr val="bg1">
                    <a:alpha val="99000"/>
                  </a:schemeClr>
                </a:solidFill>
                <a:latin typeface="Consolas" pitchFamily="49" charset="0"/>
                <a:cs typeface="Consolas" pitchFamily="49" charset="0"/>
              </a:rPr>
              <a:t>  @font-face {</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font-family:MyFontName</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src</a:t>
            </a:r>
            <a:r>
              <a:rPr lang="en-US" sz="2000" dirty="0">
                <a:solidFill>
                  <a:schemeClr val="bg1">
                    <a:alpha val="99000"/>
                  </a:schemeClr>
                </a:solidFill>
                <a:latin typeface="Consolas" pitchFamily="49" charset="0"/>
                <a:cs typeface="Consolas" pitchFamily="49" charset="0"/>
              </a:rPr>
              <a:t>: </a:t>
            </a:r>
            <a:r>
              <a:rPr lang="en-US" sz="2000" dirty="0" err="1">
                <a:solidFill>
                  <a:schemeClr val="bg1">
                    <a:alpha val="99000"/>
                  </a:schemeClr>
                </a:solidFill>
                <a:latin typeface="Consolas" pitchFamily="49" charset="0"/>
                <a:cs typeface="Consolas" pitchFamily="49" charset="0"/>
              </a:rPr>
              <a:t>url</a:t>
            </a:r>
            <a:r>
              <a:rPr lang="en-US" sz="2000" dirty="0">
                <a:solidFill>
                  <a:schemeClr val="bg1">
                    <a:alpha val="99000"/>
                  </a:schemeClr>
                </a:solidFill>
                <a:latin typeface="Consolas" pitchFamily="49" charset="0"/>
                <a:cs typeface="Consolas" pitchFamily="49" charset="0"/>
              </a:rPr>
              <a:t>('</a:t>
            </a:r>
            <a:r>
              <a:rPr lang="en-US" sz="2000" dirty="0" err="1">
                <a:solidFill>
                  <a:schemeClr val="bg1">
                    <a:alpha val="99000"/>
                  </a:schemeClr>
                </a:solidFill>
                <a:latin typeface="Consolas" pitchFamily="49" charset="0"/>
                <a:cs typeface="Consolas" pitchFamily="49" charset="0"/>
              </a:rPr>
              <a:t>FontFile.woff</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 </a:t>
            </a:r>
          </a:p>
          <a:p>
            <a:r>
              <a:rPr lang="en-US" sz="2000" dirty="0">
                <a:solidFill>
                  <a:schemeClr val="bg1">
                    <a:alpha val="99000"/>
                  </a:schemeClr>
                </a:solidFill>
                <a:latin typeface="Consolas" pitchFamily="49" charset="0"/>
                <a:cs typeface="Consolas" pitchFamily="49" charset="0"/>
              </a:rPr>
              <a:t>&lt;/style&gt;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 style="font: 24pt </a:t>
            </a:r>
            <a:r>
              <a:rPr lang="en-US" sz="2000" dirty="0" err="1">
                <a:solidFill>
                  <a:schemeClr val="bg1">
                    <a:alpha val="99000"/>
                  </a:schemeClr>
                </a:solidFill>
                <a:latin typeface="Consolas" pitchFamily="49" charset="0"/>
                <a:cs typeface="Consolas" pitchFamily="49" charset="0"/>
              </a:rPr>
              <a:t>MyFontName</a:t>
            </a:r>
            <a:r>
              <a:rPr lang="en-US" sz="2000" dirty="0">
                <a:solidFill>
                  <a:schemeClr val="bg1">
                    <a:alpha val="99000"/>
                  </a:schemeClr>
                </a:solidFill>
                <a:latin typeface="Consolas" pitchFamily="49" charset="0"/>
                <a:cs typeface="Consolas" pitchFamily="49" charset="0"/>
              </a:rPr>
              <a:t>, sans-serif;"&gt;</a:t>
            </a:r>
          </a:p>
          <a:p>
            <a:r>
              <a:rPr lang="en-US" sz="2000" dirty="0">
                <a:solidFill>
                  <a:schemeClr val="bg1">
                    <a:alpha val="99000"/>
                  </a:schemeClr>
                </a:solidFill>
                <a:latin typeface="Consolas" pitchFamily="49" charset="0"/>
                <a:cs typeface="Consolas" pitchFamily="49" charset="0"/>
              </a:rPr>
              <a:t> This will render using </a:t>
            </a:r>
            <a:r>
              <a:rPr lang="en-US" sz="2000" dirty="0" err="1">
                <a:solidFill>
                  <a:schemeClr val="bg1">
                    <a:alpha val="99000"/>
                  </a:schemeClr>
                </a:solidFill>
                <a:latin typeface="Consolas" pitchFamily="49" charset="0"/>
                <a:cs typeface="Consolas" pitchFamily="49" charset="0"/>
              </a:rPr>
              <a:t>MyFontName</a:t>
            </a:r>
            <a:r>
              <a:rPr lang="en-US" sz="2000" dirty="0">
                <a:solidFill>
                  <a:schemeClr val="bg1">
                    <a:alpha val="99000"/>
                  </a:schemeClr>
                </a:solidFill>
                <a:latin typeface="Consolas" pitchFamily="49" charset="0"/>
                <a:cs typeface="Consolas" pitchFamily="49" charset="0"/>
              </a:rPr>
              <a:t> in </a:t>
            </a:r>
            <a:r>
              <a:rPr lang="en-US" sz="2000" dirty="0" err="1">
                <a:solidFill>
                  <a:schemeClr val="bg1">
                    <a:alpha val="99000"/>
                  </a:schemeClr>
                </a:solidFill>
                <a:latin typeface="Consolas" pitchFamily="49" charset="0"/>
                <a:cs typeface="Consolas" pitchFamily="49" charset="0"/>
              </a:rPr>
              <a:t>FontFile.woff</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a:t>
            </a:r>
          </a:p>
        </p:txBody>
      </p:sp>
    </p:spTree>
    <p:extLst>
      <p:ext uri="{BB962C8B-B14F-4D97-AF65-F5344CB8AC3E}">
        <p14:creationId xmlns:p14="http://schemas.microsoft.com/office/powerpoint/2010/main" val="162158716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CSS3 Media Queries</a:t>
            </a:r>
          </a:p>
        </p:txBody>
      </p:sp>
      <p:sp>
        <p:nvSpPr>
          <p:cNvPr id="18" name="Text Placeholder 17"/>
          <p:cNvSpPr>
            <a:spLocks noGrp="1"/>
          </p:cNvSpPr>
          <p:nvPr>
            <p:ph type="body" sz="quarter" idx="10"/>
          </p:nvPr>
        </p:nvSpPr>
        <p:spPr>
          <a:xfrm>
            <a:off x="517525" y="1088248"/>
            <a:ext cx="11149013" cy="553998"/>
          </a:xfrm>
        </p:spPr>
        <p:txBody>
          <a:bodyPr/>
          <a:lstStyle/>
          <a:p>
            <a:r>
              <a:rPr lang="en-US" dirty="0">
                <a:solidFill>
                  <a:schemeClr val="accent2">
                    <a:alpha val="99000"/>
                  </a:schemeClr>
                </a:solidFill>
              </a:rPr>
              <a:t>Selectively style page based on properties of the media</a:t>
            </a:r>
          </a:p>
        </p:txBody>
      </p:sp>
      <p:sp>
        <p:nvSpPr>
          <p:cNvPr id="5" name="Rectangle 4"/>
          <p:cNvSpPr/>
          <p:nvPr/>
        </p:nvSpPr>
        <p:spPr bwMode="auto">
          <a:xfrm>
            <a:off x="2327084" y="1775635"/>
            <a:ext cx="7534656" cy="3444949"/>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&lt;style type="text/</a:t>
            </a:r>
            <a:r>
              <a:rPr lang="en-US" sz="2000" dirty="0" err="1">
                <a:solidFill>
                  <a:schemeClr val="bg1">
                    <a:alpha val="99000"/>
                  </a:schemeClr>
                </a:solidFill>
                <a:latin typeface="Consolas" pitchFamily="49" charset="0"/>
                <a:cs typeface="Consolas" pitchFamily="49" charset="0"/>
              </a:rPr>
              <a:t>css</a:t>
            </a:r>
            <a:r>
              <a:rPr lang="en-US" sz="2000" dirty="0">
                <a:solidFill>
                  <a:schemeClr val="bg1">
                    <a:alpha val="99000"/>
                  </a:schemeClr>
                </a:solidFill>
                <a:latin typeface="Consolas" pitchFamily="49" charset="0"/>
                <a:cs typeface="Consolas" pitchFamily="49" charset="0"/>
              </a:rPr>
              <a:t>"&gt;</a:t>
            </a:r>
          </a:p>
          <a:p>
            <a:r>
              <a:rPr lang="en-US" sz="2000" dirty="0">
                <a:solidFill>
                  <a:schemeClr val="bg1">
                    <a:alpha val="99000"/>
                  </a:schemeClr>
                </a:solidFill>
                <a:latin typeface="Consolas" pitchFamily="49" charset="0"/>
                <a:cs typeface="Consolas" pitchFamily="49" charset="0"/>
              </a:rPr>
              <a:t>  @media all and (min-width: 640px) </a:t>
            </a:r>
          </a:p>
          <a:p>
            <a:r>
              <a:rPr lang="en-US" sz="2000" dirty="0" smtClean="0">
                <a:solidFill>
                  <a:schemeClr val="bg1">
                    <a:alpha val="99000"/>
                  </a:schemeClr>
                </a:solidFill>
                <a:latin typeface="Consolas" pitchFamily="49" charset="0"/>
                <a:cs typeface="Consolas" pitchFamily="49" charset="0"/>
              </a:rPr>
              <a:t>  {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media-queries-1 { background-color: #0f0; }</a:t>
            </a:r>
          </a:p>
          <a:p>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	</a:t>
            </a:r>
          </a:p>
          <a:p>
            <a:endParaRPr lang="en-US" sz="2000" dirty="0" smtClean="0">
              <a:solidFill>
                <a:schemeClr val="bg1">
                  <a:alpha val="99000"/>
                </a:schemeClr>
              </a:solidFill>
              <a:latin typeface="Consolas" pitchFamily="49" charset="0"/>
              <a:cs typeface="Consolas" pitchFamily="49" charset="0"/>
            </a:endParaRPr>
          </a:p>
          <a:p>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media screen and (max-width: 2000px)</a:t>
            </a:r>
          </a:p>
          <a:p>
            <a:r>
              <a:rPr lang="en-US" sz="2000" dirty="0" smtClean="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media-queries-2 { background-color: #0f0; } </a:t>
            </a:r>
          </a:p>
          <a:p>
            <a:r>
              <a:rPr lang="en-US" sz="2000" dirty="0" smtClean="0">
                <a:solidFill>
                  <a:schemeClr val="bg1">
                    <a:alpha val="99000"/>
                  </a:schemeClr>
                </a:solidFill>
                <a:latin typeface="Consolas" pitchFamily="49" charset="0"/>
                <a:cs typeface="Consolas" pitchFamily="49" charset="0"/>
              </a:rPr>
              <a:t>  }</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&lt;/style</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p:txBody>
      </p:sp>
      <p:sp>
        <p:nvSpPr>
          <p:cNvPr id="6" name="Rectangle 5"/>
          <p:cNvSpPr/>
          <p:nvPr>
            <p:custDataLst>
              <p:tags r:id="rId1"/>
            </p:custDataLst>
          </p:nvPr>
        </p:nvSpPr>
        <p:spPr bwMode="auto">
          <a:xfrm>
            <a:off x="341365" y="5444249"/>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dirty="0" smtClean="0">
                <a:ln>
                  <a:solidFill>
                    <a:schemeClr val="bg1">
                      <a:alpha val="0"/>
                    </a:schemeClr>
                  </a:solidFill>
                </a:ln>
                <a:solidFill>
                  <a:schemeClr val="bg1"/>
                </a:solidFill>
              </a:rPr>
              <a:t>ASP.NET 4.5 project template CSS files have media queries out-of-the-box!</a:t>
            </a:r>
            <a:endParaRPr lang="en-US" dirty="0">
              <a:ln>
                <a:solidFill>
                  <a:schemeClr val="bg1">
                    <a:alpha val="0"/>
                  </a:schemeClr>
                </a:solidFill>
              </a:ln>
              <a:solidFill>
                <a:schemeClr val="bg1"/>
              </a:solidFill>
            </a:endParaRPr>
          </a:p>
        </p:txBody>
      </p:sp>
    </p:spTree>
    <p:extLst>
      <p:ext uri="{BB962C8B-B14F-4D97-AF65-F5344CB8AC3E}">
        <p14:creationId xmlns:p14="http://schemas.microsoft.com/office/powerpoint/2010/main" val="3697046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CSS3 </a:t>
            </a:r>
            <a:r>
              <a:rPr lang="en-US" dirty="0" smtClean="0"/>
              <a:t>Colors</a:t>
            </a:r>
            <a:endParaRPr lang="en-US" dirty="0"/>
          </a:p>
        </p:txBody>
      </p:sp>
      <p:sp>
        <p:nvSpPr>
          <p:cNvPr id="18" name="Text Placeholder 17"/>
          <p:cNvSpPr>
            <a:spLocks noGrp="1"/>
          </p:cNvSpPr>
          <p:nvPr>
            <p:ph type="body" sz="quarter" idx="10"/>
          </p:nvPr>
        </p:nvSpPr>
        <p:spPr>
          <a:xfrm>
            <a:off x="509587" y="1141412"/>
            <a:ext cx="11149013" cy="2446824"/>
          </a:xfrm>
        </p:spPr>
        <p:txBody>
          <a:bodyPr/>
          <a:lstStyle/>
          <a:p>
            <a:r>
              <a:rPr lang="en-US" dirty="0">
                <a:solidFill>
                  <a:schemeClr val="accent2">
                    <a:alpha val="99000"/>
                  </a:schemeClr>
                </a:solidFill>
              </a:rPr>
              <a:t>Alpha color with </a:t>
            </a:r>
            <a:r>
              <a:rPr lang="en-US" dirty="0" err="1">
                <a:solidFill>
                  <a:schemeClr val="accent2">
                    <a:alpha val="99000"/>
                  </a:schemeClr>
                </a:solidFill>
              </a:rPr>
              <a:t>rgba</a:t>
            </a:r>
            <a:r>
              <a:rPr lang="en-US" dirty="0">
                <a:solidFill>
                  <a:schemeClr val="accent2">
                    <a:alpha val="99000"/>
                  </a:schemeClr>
                </a:solidFill>
              </a:rPr>
              <a:t>() and </a:t>
            </a:r>
            <a:r>
              <a:rPr lang="en-US" dirty="0" err="1">
                <a:solidFill>
                  <a:schemeClr val="accent2">
                    <a:alpha val="99000"/>
                  </a:schemeClr>
                </a:solidFill>
              </a:rPr>
              <a:t>hsla</a:t>
            </a:r>
            <a:r>
              <a:rPr lang="en-US" dirty="0">
                <a:solidFill>
                  <a:schemeClr val="accent2">
                    <a:alpha val="99000"/>
                  </a:schemeClr>
                </a:solidFill>
              </a:rPr>
              <a:t>() color </a:t>
            </a:r>
            <a:r>
              <a:rPr lang="en-US" dirty="0" smtClean="0">
                <a:solidFill>
                  <a:schemeClr val="accent2">
                    <a:alpha val="99000"/>
                  </a:schemeClr>
                </a:solidFill>
              </a:rPr>
              <a:t>definitions</a:t>
            </a:r>
            <a:endParaRPr lang="en-US" dirty="0">
              <a:solidFill>
                <a:schemeClr val="accent2">
                  <a:alpha val="99000"/>
                </a:schemeClr>
              </a:solidFill>
            </a:endParaRPr>
          </a:p>
          <a:p>
            <a:r>
              <a:rPr lang="en-US" dirty="0"/>
              <a:t>Transparency control with the opacity property</a:t>
            </a:r>
          </a:p>
          <a:p>
            <a:r>
              <a:rPr lang="en-US" dirty="0">
                <a:solidFill>
                  <a:schemeClr val="accent2">
                    <a:alpha val="99000"/>
                  </a:schemeClr>
                </a:solidFill>
              </a:rPr>
              <a:t>Can be used with any property that takes the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color </a:t>
            </a:r>
            <a:r>
              <a:rPr lang="en-US" dirty="0">
                <a:solidFill>
                  <a:schemeClr val="accent2">
                    <a:alpha val="99000"/>
                  </a:schemeClr>
                </a:solidFill>
              </a:rPr>
              <a:t>property</a:t>
            </a:r>
          </a:p>
        </p:txBody>
      </p:sp>
      <p:sp>
        <p:nvSpPr>
          <p:cNvPr id="5" name="Rectangle 4"/>
          <p:cNvSpPr/>
          <p:nvPr/>
        </p:nvSpPr>
        <p:spPr bwMode="auto">
          <a:xfrm>
            <a:off x="4124325" y="3680322"/>
            <a:ext cx="7543800" cy="293320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err="1">
                <a:solidFill>
                  <a:schemeClr val="bg1">
                    <a:alpha val="99000"/>
                  </a:schemeClr>
                </a:solidFill>
                <a:latin typeface="Consolas" pitchFamily="49" charset="0"/>
                <a:cs typeface="Consolas" pitchFamily="49" charset="0"/>
              </a:rPr>
              <a:t>div.top</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background-color: </a:t>
            </a:r>
            <a:r>
              <a:rPr lang="en-US" sz="2000" dirty="0" err="1">
                <a:solidFill>
                  <a:schemeClr val="bg1">
                    <a:alpha val="99000"/>
                  </a:schemeClr>
                </a:solidFill>
                <a:latin typeface="Consolas" pitchFamily="49" charset="0"/>
                <a:cs typeface="Consolas" pitchFamily="49" charset="0"/>
              </a:rPr>
              <a:t>rgba</a:t>
            </a:r>
            <a:r>
              <a:rPr lang="en-US" sz="2000" dirty="0">
                <a:solidFill>
                  <a:schemeClr val="bg1">
                    <a:alpha val="99000"/>
                  </a:schemeClr>
                </a:solidFill>
                <a:latin typeface="Consolas" pitchFamily="49" charset="0"/>
                <a:cs typeface="Consolas" pitchFamily="49" charset="0"/>
              </a:rPr>
              <a:t>(0, 0, 0, 0.5);</a:t>
            </a:r>
          </a:p>
          <a:p>
            <a:r>
              <a:rPr lang="en-US" sz="2000" dirty="0">
                <a:solidFill>
                  <a:schemeClr val="bg1">
                    <a:alpha val="99000"/>
                  </a:schemeClr>
                </a:solidFill>
                <a:latin typeface="Consolas" pitchFamily="49" charset="0"/>
                <a:cs typeface="Consolas" pitchFamily="49" charset="0"/>
              </a:rPr>
              <a:t> color: </a:t>
            </a:r>
            <a:r>
              <a:rPr lang="en-US" sz="2000" dirty="0" smtClean="0">
                <a:solidFill>
                  <a:schemeClr val="bg1">
                    <a:alpha val="99000"/>
                  </a:schemeClr>
                </a:solidFill>
                <a:latin typeface="Consolas" pitchFamily="49" charset="0"/>
                <a:cs typeface="Consolas" pitchFamily="49" charset="0"/>
              </a:rPr>
              <a:t>#</a:t>
            </a:r>
            <a:r>
              <a:rPr lang="en-US" sz="2000" dirty="0" err="1" smtClean="0">
                <a:solidFill>
                  <a:schemeClr val="bg1">
                    <a:alpha val="99000"/>
                  </a:schemeClr>
                </a:solidFill>
                <a:latin typeface="Consolas" pitchFamily="49" charset="0"/>
                <a:cs typeface="Consolas" pitchFamily="49" charset="0"/>
              </a:rPr>
              <a:t>eeoocc</a:t>
            </a:r>
            <a:r>
              <a:rPr lang="en-US" sz="2000" dirty="0" smtClean="0">
                <a:solidFill>
                  <a:schemeClr val="bg1">
                    <a:alpha val="99000"/>
                  </a:schemeClr>
                </a:solidFill>
                <a:latin typeface="Consolas" pitchFamily="49" charset="0"/>
                <a:cs typeface="Consolas" pitchFamily="49" charset="0"/>
              </a:rPr>
              <a:t>;</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a:t>
            </a:r>
          </a:p>
          <a:p>
            <a:r>
              <a:rPr lang="en-US" sz="2000" dirty="0" err="1">
                <a:solidFill>
                  <a:schemeClr val="bg1">
                    <a:alpha val="99000"/>
                  </a:schemeClr>
                </a:solidFill>
                <a:latin typeface="Consolas" pitchFamily="49" charset="0"/>
                <a:cs typeface="Consolas" pitchFamily="49" charset="0"/>
              </a:rPr>
              <a:t>div.bottom</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background-color: </a:t>
            </a:r>
            <a:r>
              <a:rPr lang="en-US" sz="2000" dirty="0" err="1">
                <a:solidFill>
                  <a:schemeClr val="bg1">
                    <a:alpha val="99000"/>
                  </a:schemeClr>
                </a:solidFill>
                <a:latin typeface="Consolas" pitchFamily="49" charset="0"/>
                <a:cs typeface="Consolas" pitchFamily="49" charset="0"/>
              </a:rPr>
              <a:t>hlsa</a:t>
            </a:r>
            <a:r>
              <a:rPr lang="en-US" sz="2000" dirty="0">
                <a:solidFill>
                  <a:schemeClr val="bg1">
                    <a:alpha val="99000"/>
                  </a:schemeClr>
                </a:solidFill>
                <a:latin typeface="Consolas" pitchFamily="49" charset="0"/>
                <a:cs typeface="Consolas" pitchFamily="49" charset="0"/>
              </a:rPr>
              <a:t>(0, 0%, 0%, 0.5);</a:t>
            </a:r>
          </a:p>
          <a:p>
            <a:r>
              <a:rPr lang="en-US" sz="2000" dirty="0">
                <a:solidFill>
                  <a:schemeClr val="bg1">
                    <a:alpha val="99000"/>
                  </a:schemeClr>
                </a:solidFill>
                <a:latin typeface="Consolas" pitchFamily="49" charset="0"/>
                <a:cs typeface="Consolas" pitchFamily="49" charset="0"/>
              </a:rPr>
              <a:t>  color: </a:t>
            </a:r>
            <a:r>
              <a:rPr lang="en-US" sz="2000" dirty="0" smtClean="0">
                <a:solidFill>
                  <a:schemeClr val="bg1">
                    <a:alpha val="99000"/>
                  </a:schemeClr>
                </a:solidFill>
                <a:latin typeface="Consolas" pitchFamily="49" charset="0"/>
                <a:cs typeface="Consolas" pitchFamily="49" charset="0"/>
              </a:rPr>
              <a:t>#99cc44;</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a:t>
            </a:r>
          </a:p>
        </p:txBody>
      </p:sp>
    </p:spTree>
    <p:extLst>
      <p:ext uri="{BB962C8B-B14F-4D97-AF65-F5344CB8AC3E}">
        <p14:creationId xmlns:p14="http://schemas.microsoft.com/office/powerpoint/2010/main" val="103738548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CSS3 </a:t>
            </a:r>
            <a:r>
              <a:rPr lang="en-US" dirty="0" smtClean="0"/>
              <a:t>Borders</a:t>
            </a:r>
            <a:endParaRPr lang="en-US" dirty="0"/>
          </a:p>
        </p:txBody>
      </p:sp>
      <p:sp>
        <p:nvSpPr>
          <p:cNvPr id="18" name="Text Placeholder 17"/>
          <p:cNvSpPr>
            <a:spLocks noGrp="1"/>
          </p:cNvSpPr>
          <p:nvPr>
            <p:ph type="body" sz="quarter" idx="10"/>
          </p:nvPr>
        </p:nvSpPr>
        <p:spPr>
          <a:xfrm>
            <a:off x="519112" y="1141412"/>
            <a:ext cx="11149013" cy="1892826"/>
          </a:xfrm>
        </p:spPr>
        <p:txBody>
          <a:bodyPr/>
          <a:lstStyle/>
          <a:p>
            <a:r>
              <a:rPr lang="en-US" dirty="0">
                <a:solidFill>
                  <a:schemeClr val="accent2">
                    <a:alpha val="99000"/>
                  </a:schemeClr>
                </a:solidFill>
              </a:rPr>
              <a:t>Round corners with the border-radius property</a:t>
            </a:r>
          </a:p>
          <a:p>
            <a:r>
              <a:rPr lang="en-US" dirty="0"/>
              <a:t>Multiple background images per element</a:t>
            </a:r>
          </a:p>
          <a:p>
            <a:r>
              <a:rPr lang="en-US" dirty="0" smtClean="0">
                <a:solidFill>
                  <a:schemeClr val="accent2">
                    <a:alpha val="99000"/>
                  </a:schemeClr>
                </a:solidFill>
              </a:rPr>
              <a:t>Box-shadow </a:t>
            </a:r>
            <a:r>
              <a:rPr lang="en-US" dirty="0">
                <a:solidFill>
                  <a:schemeClr val="accent2">
                    <a:alpha val="99000"/>
                  </a:schemeClr>
                </a:solidFill>
              </a:rPr>
              <a:t>property on block elements</a:t>
            </a:r>
          </a:p>
        </p:txBody>
      </p:sp>
      <p:sp>
        <p:nvSpPr>
          <p:cNvPr id="5" name="Rectangle 4"/>
          <p:cNvSpPr/>
          <p:nvPr/>
        </p:nvSpPr>
        <p:spPr bwMode="auto">
          <a:xfrm>
            <a:off x="517525" y="3542417"/>
            <a:ext cx="6056416" cy="2707571"/>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div {</a:t>
            </a:r>
          </a:p>
          <a:p>
            <a:r>
              <a:rPr lang="en-US" sz="2000" dirty="0">
                <a:solidFill>
                  <a:schemeClr val="bg1">
                    <a:alpha val="99000"/>
                  </a:schemeClr>
                </a:solidFill>
                <a:latin typeface="Consolas" pitchFamily="49" charset="0"/>
                <a:cs typeface="Consolas" pitchFamily="49" charset="0"/>
              </a:rPr>
              <a:t> border-radius: 152px 304px 228px 152px;</a:t>
            </a:r>
          </a:p>
          <a:p>
            <a:r>
              <a:rPr lang="en-US" sz="2000" dirty="0">
                <a:solidFill>
                  <a:schemeClr val="bg1">
                    <a:alpha val="99000"/>
                  </a:schemeClr>
                </a:solidFill>
                <a:latin typeface="Consolas" pitchFamily="49" charset="0"/>
                <a:cs typeface="Consolas" pitchFamily="49" charset="0"/>
              </a:rPr>
              <a:t> border-style: double;</a:t>
            </a:r>
          </a:p>
          <a:p>
            <a:r>
              <a:rPr lang="en-US" sz="2000" dirty="0">
                <a:solidFill>
                  <a:schemeClr val="bg1">
                    <a:alpha val="99000"/>
                  </a:schemeClr>
                </a:solidFill>
                <a:latin typeface="Consolas" pitchFamily="49" charset="0"/>
                <a:cs typeface="Consolas" pitchFamily="49" charset="0"/>
              </a:rPr>
              <a:t> border-width: 42px;</a:t>
            </a:r>
          </a:p>
          <a:p>
            <a:r>
              <a:rPr lang="en-US" sz="2000" dirty="0">
                <a:solidFill>
                  <a:schemeClr val="bg1">
                    <a:alpha val="99000"/>
                  </a:schemeClr>
                </a:solidFill>
                <a:latin typeface="Consolas" pitchFamily="49" charset="0"/>
                <a:cs typeface="Consolas" pitchFamily="49" charset="0"/>
              </a:rPr>
              <a:t> padding: 12px;</a:t>
            </a:r>
          </a:p>
          <a:p>
            <a:r>
              <a:rPr lang="en-US" sz="2000" dirty="0">
                <a:solidFill>
                  <a:schemeClr val="bg1">
                    <a:alpha val="99000"/>
                  </a:schemeClr>
                </a:solidFill>
                <a:latin typeface="Consolas" pitchFamily="49" charset="0"/>
                <a:cs typeface="Consolas" pitchFamily="49" charset="0"/>
              </a:rPr>
              <a: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962776" y="3437758"/>
            <a:ext cx="4820088" cy="290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6213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9579730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9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smtClean="0"/>
              <a:t>CSS3 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74984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7532710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59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a:xfrm>
            <a:off x="723242" y="2627994"/>
            <a:ext cx="10693401" cy="1378644"/>
          </a:xfrm>
        </p:spPr>
        <p:txBody>
          <a:bodyPr/>
          <a:lstStyle/>
          <a:p>
            <a:r>
              <a:rPr lang="en-US" sz="5400" dirty="0" smtClean="0"/>
              <a:t>a.k.a. </a:t>
            </a:r>
            <a:r>
              <a:rPr lang="en-US" sz="5400" dirty="0" err="1" smtClean="0"/>
              <a:t>javaScript</a:t>
            </a:r>
            <a:r>
              <a:rPr lang="en-US" sz="5400" dirty="0" smtClean="0"/>
              <a:t>, </a:t>
            </a:r>
            <a:r>
              <a:rPr lang="en-US" sz="5400" dirty="0" err="1" smtClean="0"/>
              <a:t>jQuery</a:t>
            </a:r>
            <a:r>
              <a:rPr lang="en-US" sz="5400" dirty="0" smtClean="0"/>
              <a:t>  </a:t>
            </a:r>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5" name="Text Placeholder 7"/>
          <p:cNvSpPr txBox="1">
            <a:spLocks/>
          </p:cNvSpPr>
          <p:nvPr/>
        </p:nvSpPr>
        <p:spPr>
          <a:xfrm>
            <a:off x="673608" y="1483218"/>
            <a:ext cx="10693401" cy="1378644"/>
          </a:xfrm>
          <a:prstGeom prst="rect">
            <a:avLst/>
          </a:prstGeom>
        </p:spPr>
        <p:txBody>
          <a:bodyPr vert="horz" wrap="square" lIns="0" tIns="0" rIns="0" bIns="0" rtlCol="0" anchor="ctr" anchorCtr="0">
            <a:noAutofit/>
            <a:scene3d>
              <a:camera prst="orthographicFront"/>
              <a:lightRig rig="flat" dir="t"/>
            </a:scene3d>
            <a:sp3d>
              <a:contourClr>
                <a:schemeClr val="bg2"/>
              </a:contourClr>
            </a:sp3d>
          </a:bodyPr>
          <a:lstStyle>
            <a:lvl1pPr marL="0" indent="0" algn="l" defTabSz="914363" rtl="0" eaLnBrk="1" latinLnBrk="0" hangingPunct="1">
              <a:lnSpc>
                <a:spcPct val="90000"/>
              </a:lnSpc>
              <a:spcBef>
                <a:spcPct val="20000"/>
              </a:spcBef>
              <a:buSzPct val="80000"/>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ECMAScript</a:t>
            </a:r>
            <a:endParaRPr lang="en-US"/>
          </a:p>
        </p:txBody>
      </p:sp>
    </p:spTree>
    <p:extLst>
      <p:ext uri="{BB962C8B-B14F-4D97-AF65-F5344CB8AC3E}">
        <p14:creationId xmlns:p14="http://schemas.microsoft.com/office/powerpoint/2010/main" val="137463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87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Who Uses </a:t>
            </a:r>
            <a:r>
              <a:rPr lang="en-US" dirty="0" err="1" smtClean="0"/>
              <a:t>jQuery</a:t>
            </a:r>
            <a:r>
              <a:rPr lang="en-US" dirty="0" smtClean="0"/>
              <a:t>?</a:t>
            </a:r>
            <a:endParaRPr lang="en-US" dirty="0"/>
          </a:p>
        </p:txBody>
      </p:sp>
      <p:sp>
        <p:nvSpPr>
          <p:cNvPr id="11" name="Content Placeholder 10"/>
          <p:cNvSpPr>
            <a:spLocks noGrp="1"/>
          </p:cNvSpPr>
          <p:nvPr>
            <p:ph type="body" sz="quarter" idx="10"/>
            <p:custDataLst>
              <p:tags r:id="rId4"/>
            </p:custDataLst>
          </p:nvPr>
        </p:nvSpPr>
        <p:spPr>
          <a:xfrm>
            <a:off x="519112" y="1141413"/>
            <a:ext cx="11149013" cy="1815882"/>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25,343,057 Web Sites</a:t>
            </a:r>
          </a:p>
          <a:p>
            <a:pPr>
              <a:spcAft>
                <a:spcPts val="1200"/>
              </a:spcAft>
            </a:pPr>
            <a:r>
              <a:rPr lang="en-US" sz="4000" dirty="0" smtClean="0">
                <a:latin typeface="Segoe UI Light" pitchFamily="34" charset="0"/>
              </a:rPr>
              <a:t>1,778,334 of those sites rank </a:t>
            </a:r>
            <a:br>
              <a:rPr lang="en-US" sz="4000" dirty="0" smtClean="0">
                <a:latin typeface="Segoe UI Light" pitchFamily="34" charset="0"/>
              </a:rPr>
            </a:br>
            <a:r>
              <a:rPr lang="en-US" sz="4000" dirty="0" smtClean="0">
                <a:latin typeface="Segoe UI Light" pitchFamily="34" charset="0"/>
              </a:rPr>
              <a:t>in the top sites on the web</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Freeform 83"/>
          <p:cNvSpPr>
            <a:spLocks noEditPoints="1"/>
          </p:cNvSpPr>
          <p:nvPr/>
        </p:nvSpPr>
        <p:spPr bwMode="black">
          <a:xfrm>
            <a:off x="9275862" y="1447799"/>
            <a:ext cx="2196417" cy="2318597"/>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 name="TextBox 3"/>
          <p:cNvSpPr txBox="1"/>
          <p:nvPr/>
        </p:nvSpPr>
        <p:spPr>
          <a:xfrm>
            <a:off x="514678" y="5973660"/>
            <a:ext cx="5945987" cy="276999"/>
          </a:xfrm>
          <a:prstGeom prst="rect">
            <a:avLst/>
          </a:prstGeom>
          <a:noFill/>
        </p:spPr>
        <p:txBody>
          <a:bodyPr wrap="non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Source: </a:t>
            </a:r>
            <a:r>
              <a:rPr lang="en-US" sz="2000" dirty="0">
                <a:hlinkClick r:id="rId9"/>
              </a:rPr>
              <a:t>http://trends.builtwith.com/javascript/jQuery</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645470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400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err="1"/>
              <a:t>jQuery</a:t>
            </a:r>
            <a:r>
              <a:rPr lang="en-US" dirty="0"/>
              <a:t> – why so popular?</a:t>
            </a:r>
          </a:p>
        </p:txBody>
      </p:sp>
      <p:sp>
        <p:nvSpPr>
          <p:cNvPr id="5" name="Text Placeholder 4"/>
          <p:cNvSpPr>
            <a:spLocks noGrp="1"/>
          </p:cNvSpPr>
          <p:nvPr>
            <p:ph type="body" sz="quarter" idx="10"/>
          </p:nvPr>
        </p:nvSpPr>
        <p:spPr>
          <a:xfrm>
            <a:off x="519112" y="1695450"/>
            <a:ext cx="5116375" cy="3693319"/>
          </a:xfrm>
        </p:spPr>
        <p:txBody>
          <a:bodyPr/>
          <a:lstStyle/>
          <a:p>
            <a:pPr>
              <a:spcBef>
                <a:spcPts val="1800"/>
              </a:spcBef>
              <a:spcAft>
                <a:spcPts val="0"/>
              </a:spcAft>
            </a:pPr>
            <a:r>
              <a:rPr lang="en-US" dirty="0"/>
              <a:t>Easy to learn</a:t>
            </a:r>
          </a:p>
          <a:p>
            <a:pPr>
              <a:spcBef>
                <a:spcPts val="1800"/>
              </a:spcBef>
              <a:spcAft>
                <a:spcPts val="0"/>
              </a:spcAft>
            </a:pPr>
            <a:r>
              <a:rPr lang="en-US" dirty="0"/>
              <a:t>Loads of Plugins</a:t>
            </a:r>
          </a:p>
          <a:p>
            <a:pPr>
              <a:spcBef>
                <a:spcPts val="1800"/>
              </a:spcBef>
              <a:spcAft>
                <a:spcPts val="0"/>
              </a:spcAft>
            </a:pPr>
            <a:r>
              <a:rPr lang="en-US" dirty="0"/>
              <a:t>Powerful DOM Selection</a:t>
            </a:r>
          </a:p>
          <a:p>
            <a:pPr>
              <a:spcBef>
                <a:spcPts val="1800"/>
              </a:spcBef>
              <a:spcAft>
                <a:spcPts val="0"/>
              </a:spcAft>
            </a:pPr>
            <a:r>
              <a:rPr lang="en-US" dirty="0"/>
              <a:t>Lightweight</a:t>
            </a:r>
          </a:p>
          <a:p>
            <a:pPr>
              <a:spcBef>
                <a:spcPts val="1800"/>
              </a:spcBef>
              <a:spcAft>
                <a:spcPts val="0"/>
              </a:spcAft>
            </a:pPr>
            <a:r>
              <a:rPr lang="en-US" dirty="0"/>
              <a:t>Community Support</a:t>
            </a:r>
          </a:p>
        </p:txBody>
      </p:sp>
      <p:sp>
        <p:nvSpPr>
          <p:cNvPr id="12" name="Freeform 24"/>
          <p:cNvSpPr>
            <a:spLocks noEditPoints="1"/>
          </p:cNvSpPr>
          <p:nvPr/>
        </p:nvSpPr>
        <p:spPr bwMode="black">
          <a:xfrm>
            <a:off x="9169880" y="3342592"/>
            <a:ext cx="2506184" cy="290739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7531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decel="10000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Community</a:t>
            </a:r>
          </a:p>
        </p:txBody>
      </p:sp>
      <p:sp>
        <p:nvSpPr>
          <p:cNvPr id="3" name="Text Placeholder 4"/>
          <p:cNvSpPr txBox="1">
            <a:spLocks/>
          </p:cNvSpPr>
          <p:nvPr/>
        </p:nvSpPr>
        <p:spPr>
          <a:xfrm>
            <a:off x="51911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1800"/>
              </a:spcBef>
              <a:buNone/>
            </a:pPr>
            <a:r>
              <a:rPr lang="en-US" dirty="0" smtClean="0">
                <a:solidFill>
                  <a:schemeClr val="accent2">
                    <a:alpha val="99000"/>
                  </a:schemeClr>
                </a:solidFill>
                <a:latin typeface="Segoe UI Light" pitchFamily="34" charset="0"/>
              </a:rPr>
              <a:t>jquery.com</a:t>
            </a:r>
          </a:p>
          <a:p>
            <a:pPr marL="0" indent="0" algn="r">
              <a:spcBef>
                <a:spcPts val="1800"/>
              </a:spcBef>
              <a:buNone/>
            </a:pPr>
            <a:r>
              <a:rPr lang="en-US" dirty="0" smtClean="0">
                <a:solidFill>
                  <a:schemeClr val="accent2">
                    <a:alpha val="99000"/>
                  </a:schemeClr>
                </a:solidFill>
                <a:latin typeface="Segoe UI Light" pitchFamily="34" charset="0"/>
              </a:rPr>
              <a:t>api.jquery.com</a:t>
            </a:r>
          </a:p>
          <a:p>
            <a:pPr marL="0" indent="0" algn="r">
              <a:spcBef>
                <a:spcPts val="1800"/>
              </a:spcBef>
              <a:buNone/>
            </a:pPr>
            <a:r>
              <a:rPr lang="en-US" dirty="0" smtClean="0">
                <a:solidFill>
                  <a:schemeClr val="accent2">
                    <a:alpha val="99000"/>
                  </a:schemeClr>
                </a:solidFill>
                <a:latin typeface="Segoe UI Light" pitchFamily="34" charset="0"/>
              </a:rPr>
              <a:t>forum.jquery.com</a:t>
            </a:r>
          </a:p>
          <a:p>
            <a:pPr marL="0" indent="0" algn="r">
              <a:spcBef>
                <a:spcPts val="1800"/>
              </a:spcBef>
              <a:buNone/>
            </a:pPr>
            <a:r>
              <a:rPr lang="en-US" dirty="0" smtClean="0">
                <a:solidFill>
                  <a:schemeClr val="accent2">
                    <a:alpha val="99000"/>
                  </a:schemeClr>
                </a:solidFill>
                <a:latin typeface="Segoe UI Light" pitchFamily="34" charset="0"/>
              </a:rPr>
              <a:t>meetups.jquery.com</a:t>
            </a:r>
          </a:p>
          <a:p>
            <a:pPr marL="0" indent="0" algn="r">
              <a:spcBef>
                <a:spcPts val="1800"/>
              </a:spcBef>
              <a:buNone/>
            </a:pPr>
            <a:r>
              <a:rPr lang="en-US" dirty="0" smtClean="0">
                <a:solidFill>
                  <a:schemeClr val="accent2">
                    <a:alpha val="99000"/>
                  </a:schemeClr>
                </a:solidFill>
                <a:latin typeface="Segoe UI Light" pitchFamily="34" charset="0"/>
              </a:rPr>
              <a:t>plugins.jquery.com</a:t>
            </a:r>
          </a:p>
          <a:p>
            <a:pPr marL="0" indent="0" algn="r">
              <a:spcBef>
                <a:spcPts val="1800"/>
              </a:spcBef>
              <a:buNone/>
            </a:pPr>
            <a:r>
              <a:rPr lang="en-US" dirty="0">
                <a:solidFill>
                  <a:schemeClr val="accent2">
                    <a:alpha val="99000"/>
                  </a:schemeClr>
                </a:solidFill>
                <a:latin typeface="Segoe UI Light" pitchFamily="34" charset="0"/>
              </a:rPr>
              <a:t>jqueryui.com</a:t>
            </a:r>
          </a:p>
        </p:txBody>
      </p:sp>
      <p:sp>
        <p:nvSpPr>
          <p:cNvPr id="4" name="Text Placeholder 4"/>
          <p:cNvSpPr txBox="1">
            <a:spLocks/>
          </p:cNvSpPr>
          <p:nvPr/>
        </p:nvSpPr>
        <p:spPr>
          <a:xfrm>
            <a:off x="6088362" y="1695450"/>
            <a:ext cx="5579763" cy="4554538"/>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800"/>
              </a:spcBef>
              <a:buNone/>
            </a:pPr>
            <a:r>
              <a:rPr lang="en-US" dirty="0">
                <a:solidFill>
                  <a:schemeClr val="tx2">
                    <a:alpha val="99000"/>
                  </a:schemeClr>
                </a:solidFill>
                <a:latin typeface="Segoe UI Light" pitchFamily="34" charset="0"/>
              </a:rPr>
              <a:t>Downloading</a:t>
            </a:r>
          </a:p>
          <a:p>
            <a:pPr marL="0" indent="0">
              <a:spcBef>
                <a:spcPts val="1800"/>
              </a:spcBef>
              <a:buNone/>
            </a:pPr>
            <a:r>
              <a:rPr lang="en-US" dirty="0">
                <a:solidFill>
                  <a:schemeClr val="tx2">
                    <a:alpha val="99000"/>
                  </a:schemeClr>
                </a:solidFill>
                <a:latin typeface="Segoe UI Light" pitchFamily="34" charset="0"/>
              </a:rPr>
              <a:t>Documentation</a:t>
            </a:r>
          </a:p>
          <a:p>
            <a:pPr marL="0" indent="0">
              <a:spcBef>
                <a:spcPts val="1800"/>
              </a:spcBef>
              <a:buNone/>
            </a:pPr>
            <a:r>
              <a:rPr lang="en-US" dirty="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Local </a:t>
            </a:r>
            <a:r>
              <a:rPr lang="en-US" dirty="0" smtClean="0">
                <a:solidFill>
                  <a:schemeClr val="tx2">
                    <a:alpha val="99000"/>
                  </a:schemeClr>
                </a:solidFill>
                <a:latin typeface="Segoe UI Light" pitchFamily="34" charset="0"/>
              </a:rPr>
              <a:t>Community</a:t>
            </a:r>
          </a:p>
          <a:p>
            <a:pPr marL="0" indent="0">
              <a:spcBef>
                <a:spcPts val="1800"/>
              </a:spcBef>
              <a:buNone/>
            </a:pPr>
            <a:r>
              <a:rPr lang="en-US" dirty="0">
                <a:solidFill>
                  <a:schemeClr val="tx2">
                    <a:alpha val="99000"/>
                  </a:schemeClr>
                </a:solidFill>
                <a:latin typeface="Segoe UI Light" pitchFamily="34" charset="0"/>
              </a:rPr>
              <a:t>Extending</a:t>
            </a:r>
          </a:p>
          <a:p>
            <a:pPr marL="0" indent="0">
              <a:spcBef>
                <a:spcPts val="1800"/>
              </a:spcBef>
              <a:buNone/>
            </a:pPr>
            <a:r>
              <a:rPr lang="en-US" dirty="0">
                <a:solidFill>
                  <a:schemeClr val="tx2">
                    <a:alpha val="99000"/>
                  </a:schemeClr>
                </a:solidFill>
                <a:latin typeface="Segoe UI Light" pitchFamily="34" charset="0"/>
              </a:rPr>
              <a:t>UI Widgets and Effects</a:t>
            </a:r>
          </a:p>
        </p:txBody>
      </p:sp>
    </p:spTree>
    <p:extLst>
      <p:ext uri="{BB962C8B-B14F-4D97-AF65-F5344CB8AC3E}">
        <p14:creationId xmlns:p14="http://schemas.microsoft.com/office/powerpoint/2010/main" val="277703186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Fundamentals</a:t>
            </a:r>
          </a:p>
        </p:txBody>
      </p:sp>
      <p:sp>
        <p:nvSpPr>
          <p:cNvPr id="6" name="Text Placeholder 5"/>
          <p:cNvSpPr>
            <a:spLocks noGrp="1"/>
          </p:cNvSpPr>
          <p:nvPr>
            <p:ph type="body" sz="quarter" idx="10"/>
          </p:nvPr>
        </p:nvSpPr>
        <p:spPr>
          <a:xfrm>
            <a:off x="519112" y="1092679"/>
            <a:ext cx="11149013" cy="2562240"/>
          </a:xfrm>
        </p:spPr>
        <p:txBody>
          <a:bodyPr/>
          <a:lstStyle/>
          <a:p>
            <a:r>
              <a:rPr lang="en-US" dirty="0" smtClean="0"/>
              <a:t>Find something, Do something</a:t>
            </a:r>
          </a:p>
          <a:p>
            <a:r>
              <a:rPr lang="en-US" dirty="0" smtClean="0"/>
              <a:t>Functional Syntax</a:t>
            </a:r>
          </a:p>
          <a:p>
            <a:r>
              <a:rPr lang="en-US" dirty="0" smtClean="0"/>
              <a:t>DOM Manipulation</a:t>
            </a:r>
          </a:p>
          <a:p>
            <a:r>
              <a:rPr lang="en-US" dirty="0" smtClean="0"/>
              <a:t>Changing of events</a:t>
            </a:r>
            <a:endParaRPr lang="en-US" dirty="0"/>
          </a:p>
        </p:txBody>
      </p:sp>
      <p:sp>
        <p:nvSpPr>
          <p:cNvPr id="8" name="Rectangle 7"/>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$(‘div’).hide();</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&lt;div&gt;This will be hidden&lt;/div&gt;</a:t>
            </a:r>
          </a:p>
          <a:p>
            <a:r>
              <a:rPr lang="en-US" sz="2000" dirty="0">
                <a:solidFill>
                  <a:schemeClr val="bg1">
                    <a:alpha val="99000"/>
                  </a:schemeClr>
                </a:solidFill>
                <a:latin typeface="Consolas" pitchFamily="49" charset="0"/>
                <a:cs typeface="Consolas" pitchFamily="49" charset="0"/>
              </a:rPr>
              <a:t>&lt;div&gt;So will this&lt;/div&gt;</a:t>
            </a:r>
          </a:p>
          <a:p>
            <a:r>
              <a:rPr lang="en-US" sz="2000" dirty="0">
                <a:solidFill>
                  <a:schemeClr val="bg1">
                    <a:alpha val="99000"/>
                  </a:schemeClr>
                </a:solidFill>
                <a:latin typeface="Consolas" pitchFamily="49" charset="0"/>
                <a:cs typeface="Consolas" pitchFamily="49" charset="0"/>
              </a:rPr>
              <a:t>&lt;div&gt;Even this&lt;/div&gt;</a:t>
            </a:r>
          </a:p>
        </p:txBody>
      </p:sp>
      <p:sp>
        <p:nvSpPr>
          <p:cNvPr id="9" name="Rectangle 8"/>
          <p:cNvSpPr/>
          <p:nvPr/>
        </p:nvSpPr>
        <p:spPr bwMode="auto">
          <a:xfrm>
            <a:off x="4056794" y="3641280"/>
            <a:ext cx="8019708" cy="3096876"/>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endParaRPr lang="en-US" sz="2000" dirty="0">
              <a:solidFill>
                <a:schemeClr val="bg1">
                  <a:alpha val="99000"/>
                </a:schemeClr>
              </a:solidFill>
              <a:latin typeface="Consolas" pitchFamily="49" charset="0"/>
              <a:cs typeface="Consolas" pitchFamily="49" charset="0"/>
            </a:endParaRPr>
          </a:p>
        </p:txBody>
      </p:sp>
      <p:sp>
        <p:nvSpPr>
          <p:cNvPr id="10" name="Rectangle 9"/>
          <p:cNvSpPr/>
          <p:nvPr/>
        </p:nvSpPr>
        <p:spPr bwMode="auto">
          <a:xfrm>
            <a:off x="4056794" y="3641280"/>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submit').click(function</a:t>
            </a:r>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        alert('post form');</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a:t>
            </a:r>
          </a:p>
          <a:p>
            <a:r>
              <a:rPr lang="en-US" sz="2000" dirty="0">
                <a:solidFill>
                  <a:schemeClr val="bg1">
                    <a:alpha val="99000"/>
                  </a:schemeClr>
                </a:solidFill>
                <a:latin typeface="Consolas" pitchFamily="49" charset="0"/>
                <a:cs typeface="Consolas" pitchFamily="49" charset="0"/>
              </a:rPr>
              <a:t>&lt;/script&gt;</a:t>
            </a:r>
          </a:p>
          <a:p>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&lt;input class=“</a:t>
            </a:r>
            <a:r>
              <a:rPr lang="en-US" sz="2000" dirty="0" smtClean="0">
                <a:solidFill>
                  <a:schemeClr val="bg1">
                    <a:alpha val="99000"/>
                  </a:schemeClr>
                </a:solidFill>
                <a:latin typeface="Consolas" pitchFamily="49" charset="0"/>
                <a:cs typeface="Consolas" pitchFamily="49" charset="0"/>
              </a:rPr>
              <a:t>submit” </a:t>
            </a:r>
            <a:r>
              <a:rPr lang="en-US" sz="2000" dirty="0">
                <a:solidFill>
                  <a:schemeClr val="bg1">
                    <a:alpha val="99000"/>
                  </a:schemeClr>
                </a:solidFill>
                <a:latin typeface="Consolas" pitchFamily="49" charset="0"/>
                <a:cs typeface="Consolas" pitchFamily="49" charset="0"/>
              </a:rPr>
              <a:t>type=“button” value=“Submit</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p:txBody>
      </p:sp>
      <p:sp>
        <p:nvSpPr>
          <p:cNvPr id="11" name="Rectangle 10"/>
          <p:cNvSpPr/>
          <p:nvPr/>
        </p:nvSpPr>
        <p:spPr bwMode="auto">
          <a:xfrm>
            <a:off x="4056794" y="3641279"/>
            <a:ext cx="8019708" cy="3088943"/>
          </a:xfrm>
          <a:prstGeom prst="rect">
            <a:avLst/>
          </a:prstGeom>
          <a:solidFill>
            <a:schemeClr val="accent6"/>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r>
              <a:rPr lang="en-US" sz="2000" dirty="0">
                <a:solidFill>
                  <a:schemeClr val="bg1">
                    <a:alpha val="99000"/>
                  </a:schemeClr>
                </a:solidFill>
                <a:latin typeface="Consolas" pitchFamily="49" charset="0"/>
                <a:cs typeface="Consolas" pitchFamily="49" charset="0"/>
              </a:rPr>
              <a:t>&lt;script&gt;</a:t>
            </a:r>
          </a:p>
          <a:p>
            <a:r>
              <a:rPr lang="en-US" sz="2000" dirty="0" smtClean="0">
                <a:solidFill>
                  <a:schemeClr val="bg1">
                    <a:alpha val="99000"/>
                  </a:schemeClr>
                </a:solidFill>
                <a:latin typeface="Consolas" pitchFamily="49" charset="0"/>
                <a:cs typeface="Consolas" pitchFamily="49" charset="0"/>
              </a:rPr>
              <a:t>$(function</a:t>
            </a:r>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submit').</a:t>
            </a:r>
            <a:r>
              <a:rPr lang="en-US" sz="2000" dirty="0">
                <a:solidFill>
                  <a:schemeClr val="bg1">
                    <a:alpha val="99000"/>
                  </a:schemeClr>
                </a:solidFill>
                <a:latin typeface="Consolas" pitchFamily="49" charset="0"/>
                <a:cs typeface="Consolas" pitchFamily="49" charset="0"/>
              </a:rPr>
              <a:t>click( function</a:t>
            </a:r>
            <a:r>
              <a:rPr lang="en-US" sz="2000" dirty="0" smtClean="0">
                <a:solidFill>
                  <a:schemeClr val="bg1">
                    <a:alpha val="99000"/>
                  </a:schemeClr>
                </a:solidFill>
                <a:latin typeface="Consolas" pitchFamily="49" charset="0"/>
                <a:cs typeface="Consolas" pitchFamily="49" charset="0"/>
              </a:rPr>
              <a:t>(){</a:t>
            </a:r>
          </a:p>
          <a:p>
            <a:r>
              <a:rPr lang="en-US" sz="2000" dirty="0" smtClean="0">
                <a:solidFill>
                  <a:schemeClr val="bg1">
                    <a:alpha val="99000"/>
                  </a:schemeClr>
                </a:solidFill>
                <a:latin typeface="Consolas" pitchFamily="49" charset="0"/>
                <a:cs typeface="Consolas" pitchFamily="49" charset="0"/>
              </a:rPr>
              <a:t>        $('.submit').</a:t>
            </a:r>
            <a:r>
              <a:rPr lang="en-US" sz="2000" dirty="0" err="1" smtClean="0">
                <a:solidFill>
                  <a:schemeClr val="bg1">
                    <a:alpha val="99000"/>
                  </a:schemeClr>
                </a:solidFill>
                <a:latin typeface="Consolas" pitchFamily="49" charset="0"/>
                <a:cs typeface="Consolas" pitchFamily="49" charset="0"/>
              </a:rPr>
              <a:t>css</a:t>
            </a:r>
            <a:r>
              <a:rPr lang="en-US" sz="2000" dirty="0" smtClean="0">
                <a:solidFill>
                  <a:schemeClr val="bg1">
                    <a:alpha val="99000"/>
                  </a:schemeClr>
                </a:solidFill>
                <a:latin typeface="Consolas" pitchFamily="49" charset="0"/>
                <a:cs typeface="Consolas" pitchFamily="49" charset="0"/>
              </a:rPr>
              <a:t>('color', '#ff0000');</a:t>
            </a:r>
          </a:p>
          <a:p>
            <a:r>
              <a:rPr lang="en-US" sz="2000" dirty="0" smtClean="0">
                <a:solidFill>
                  <a:schemeClr val="bg1">
                    <a:alpha val="99000"/>
                  </a:schemeClr>
                </a:solidFill>
                <a:latin typeface="Consolas" pitchFamily="49" charset="0"/>
                <a:cs typeface="Consolas" pitchFamily="49" charset="0"/>
              </a:rPr>
              <a:t>        $('#container')</a:t>
            </a:r>
          </a:p>
          <a:p>
            <a:r>
              <a:rPr lang="en-US" sz="2000" dirty="0" smtClean="0">
                <a:solidFill>
                  <a:schemeClr val="bg1">
                    <a:alpha val="99000"/>
                  </a:schemeClr>
                </a:solidFill>
                <a:latin typeface="Consolas" pitchFamily="49" charset="0"/>
                <a:cs typeface="Consolas" pitchFamily="49" charset="0"/>
              </a:rPr>
              <a:t>            </a:t>
            </a:r>
            <a:r>
              <a:rPr lang="en-US" sz="2000" dirty="0">
                <a:solidFill>
                  <a:schemeClr val="bg1">
                    <a:alpha val="99000"/>
                  </a:schemeClr>
                </a:solidFill>
                <a:latin typeface="Consolas" pitchFamily="49" charset="0"/>
                <a:cs typeface="Consolas" pitchFamily="49" charset="0"/>
              </a:rPr>
              <a:t>.append($('&lt;span&gt;Clicked!&lt;/span</a:t>
            </a:r>
            <a:r>
              <a:rPr lang="en-US" sz="2000" dirty="0" smtClean="0">
                <a:solidFill>
                  <a:schemeClr val="bg1">
                    <a:alpha val="99000"/>
                  </a:schemeClr>
                </a:solidFill>
                <a:latin typeface="Consolas" pitchFamily="49" charset="0"/>
                <a:cs typeface="Consolas" pitchFamily="49" charset="0"/>
              </a:rPr>
              <a:t>&gt;')</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r>
              <a:rPr lang="en-US" sz="2000" dirty="0" smtClean="0">
                <a:solidFill>
                  <a:schemeClr val="bg1">
                    <a:alpha val="99000"/>
                  </a:schemeClr>
                </a:solidFill>
                <a:latin typeface="Consolas" pitchFamily="49" charset="0"/>
                <a:cs typeface="Consolas" pitchFamily="49" charset="0"/>
              </a:rPr>
              <a:t>.</a:t>
            </a:r>
            <a:r>
              <a:rPr lang="en-US" sz="2000" dirty="0">
                <a:solidFill>
                  <a:schemeClr val="bg1">
                    <a:alpha val="99000"/>
                  </a:schemeClr>
                </a:solidFill>
                <a:latin typeface="Consolas" pitchFamily="49" charset="0"/>
                <a:cs typeface="Consolas" pitchFamily="49" charset="0"/>
              </a:rPr>
              <a:t>click(function</a:t>
            </a:r>
            <a:r>
              <a:rPr lang="en-US" sz="2000" dirty="0" smtClean="0">
                <a:solidFill>
                  <a:schemeClr val="bg1">
                    <a:alpha val="99000"/>
                  </a:schemeClr>
                </a:solidFill>
                <a:latin typeface="Consolas" pitchFamily="49" charset="0"/>
                <a:cs typeface="Consolas" pitchFamily="49" charset="0"/>
              </a:rPr>
              <a:t>(){ alert</a:t>
            </a:r>
            <a:r>
              <a:rPr lang="en-US" sz="2000" dirty="0">
                <a:solidFill>
                  <a:schemeClr val="bg1">
                    <a:alpha val="99000"/>
                  </a:schemeClr>
                </a:solidFill>
                <a:latin typeface="Consolas" pitchFamily="49" charset="0"/>
                <a:cs typeface="Consolas" pitchFamily="49" charset="0"/>
              </a:rPr>
              <a:t>('foo</a:t>
            </a:r>
            <a:r>
              <a:rPr lang="en-US" sz="2000" dirty="0" smtClean="0">
                <a:solidFill>
                  <a:schemeClr val="bg1">
                    <a:alpha val="99000"/>
                  </a:schemeClr>
                </a:solidFill>
                <a:latin typeface="Consolas" pitchFamily="49" charset="0"/>
                <a:cs typeface="Consolas" pitchFamily="49" charset="0"/>
              </a:rPr>
              <a:t>'); }));</a:t>
            </a:r>
            <a:endParaRPr lang="en-US" sz="2000" dirty="0">
              <a:solidFill>
                <a:schemeClr val="bg1">
                  <a:alpha val="99000"/>
                </a:schemeClr>
              </a:solidFill>
              <a:latin typeface="Consolas" pitchFamily="49" charset="0"/>
              <a:cs typeface="Consolas" pitchFamily="49" charset="0"/>
            </a:endParaRP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		</a:t>
            </a:r>
          </a:p>
          <a:p>
            <a:r>
              <a:rPr lang="en-US" sz="2000" dirty="0">
                <a:solidFill>
                  <a:schemeClr val="bg1">
                    <a:alpha val="99000"/>
                  </a:schemeClr>
                </a:solidFill>
                <a:latin typeface="Consolas" pitchFamily="49" charset="0"/>
                <a:cs typeface="Consolas" pitchFamily="49" charset="0"/>
              </a:rPr>
              <a:t>&lt;/script&gt;</a:t>
            </a:r>
          </a:p>
        </p:txBody>
      </p:sp>
    </p:spTree>
    <p:extLst>
      <p:ext uri="{BB962C8B-B14F-4D97-AF65-F5344CB8AC3E}">
        <p14:creationId xmlns:p14="http://schemas.microsoft.com/office/powerpoint/2010/main" val="25447311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72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dirty="0" smtClean="0"/>
              <a:t>Agenda </a:t>
            </a:r>
            <a:endParaRPr lang="en-US" dirty="0"/>
          </a:p>
        </p:txBody>
      </p:sp>
      <p:sp>
        <p:nvSpPr>
          <p:cNvPr id="6" name="Content Placeholder 5"/>
          <p:cNvSpPr>
            <a:spLocks noGrp="1"/>
          </p:cNvSpPr>
          <p:nvPr>
            <p:ph type="body" sz="quarter" idx="11"/>
            <p:custDataLst>
              <p:tags r:id="rId4"/>
            </p:custDataLst>
          </p:nvPr>
        </p:nvSpPr>
        <p:spPr>
          <a:xfrm>
            <a:off x="3473803" y="2333519"/>
            <a:ext cx="8202259" cy="3410164"/>
          </a:xfrm>
        </p:spPr>
        <p:txBody>
          <a:bodyPr/>
          <a:lstStyle/>
          <a:p>
            <a:r>
              <a:rPr lang="en-US" sz="3200" dirty="0" smtClean="0"/>
              <a:t>HTML5</a:t>
            </a:r>
          </a:p>
          <a:p>
            <a:r>
              <a:rPr lang="en-US" sz="3200" dirty="0" smtClean="0"/>
              <a:t>CSS3</a:t>
            </a:r>
          </a:p>
          <a:p>
            <a:r>
              <a:rPr lang="en-US" sz="3200" dirty="0" err="1" smtClean="0"/>
              <a:t>ECMAScript</a:t>
            </a:r>
            <a:r>
              <a:rPr lang="en-US" sz="3200" dirty="0"/>
              <a:t> </a:t>
            </a:r>
            <a:r>
              <a:rPr lang="en-US" sz="3200" dirty="0" smtClean="0"/>
              <a:t>(a.k.a. JavaScript, </a:t>
            </a:r>
            <a:r>
              <a:rPr lang="en-US" sz="3200" dirty="0" err="1" smtClean="0"/>
              <a:t>jQuery</a:t>
            </a:r>
            <a:r>
              <a:rPr lang="en-US" sz="3200" dirty="0" smtClean="0"/>
              <a:t>)</a:t>
            </a:r>
          </a:p>
          <a:p>
            <a:r>
              <a:rPr lang="en-US" sz="3200" dirty="0" smtClean="0"/>
              <a:t>Down Level &amp; Feature Detection</a:t>
            </a:r>
          </a:p>
          <a:p>
            <a:r>
              <a:rPr lang="en-US" sz="3200" dirty="0" smtClean="0"/>
              <a:t>Take it a step </a:t>
            </a:r>
            <a:r>
              <a:rPr lang="en-US" sz="3200" dirty="0" err="1" smtClean="0"/>
              <a:t>futher</a:t>
            </a:r>
            <a:endParaRPr lang="en-US" sz="32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65855937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483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dirty="0" err="1" smtClean="0"/>
              <a:t>jQuery</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405969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6556743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789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Down Level &amp;</a:t>
            </a:r>
          </a:p>
          <a:p>
            <a:r>
              <a:rPr lang="en-US" dirty="0" smtClean="0"/>
              <a:t>Feature Detection</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06652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262608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114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a:xfrm>
            <a:off x="1312333" y="1447800"/>
            <a:ext cx="4782080" cy="1523494"/>
          </a:xfrm>
        </p:spPr>
        <p:txBody>
          <a:bodyPr/>
          <a:lstStyle/>
          <a:p>
            <a:r>
              <a:rPr lang="en-US" dirty="0"/>
              <a:t>Down Level </a:t>
            </a:r>
            <a:r>
              <a:rPr lang="en-US" dirty="0" smtClean="0"/>
              <a:t>&amp;</a:t>
            </a:r>
            <a:br>
              <a:rPr lang="en-US" dirty="0" smtClean="0"/>
            </a:br>
            <a:r>
              <a:rPr lang="en-US" dirty="0" smtClean="0"/>
              <a:t>Feature </a:t>
            </a:r>
            <a:r>
              <a:rPr lang="en-US" dirty="0"/>
              <a:t>Detection</a:t>
            </a:r>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4083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3625649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807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A Step Further</a:t>
            </a:r>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2427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467462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012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a:xfrm>
            <a:off x="1889124" y="2174740"/>
            <a:ext cx="4205288" cy="990094"/>
          </a:xfrm>
        </p:spPr>
        <p:txBody>
          <a:bodyPr/>
          <a:lstStyle/>
          <a:p>
            <a:r>
              <a:rPr lang="en-US" sz="6000" dirty="0" err="1" smtClean="0"/>
              <a:t>SignalR</a:t>
            </a:r>
            <a:r>
              <a:rPr lang="en-US" sz="6000" dirty="0" smtClean="0"/>
              <a:t> &amp;</a:t>
            </a:r>
            <a:endParaRPr lang="en-US" sz="6000"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
        <p:nvSpPr>
          <p:cNvPr id="7" name="Title 3"/>
          <p:cNvSpPr txBox="1">
            <a:spLocks/>
          </p:cNvSpPr>
          <p:nvPr>
            <p:custDataLst>
              <p:tags r:id="rId4"/>
            </p:custDataLst>
          </p:nvPr>
        </p:nvSpPr>
        <p:spPr>
          <a:xfrm>
            <a:off x="1889124" y="2934200"/>
            <a:ext cx="4205288" cy="990094"/>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4800" b="0" kern="1200" cap="none" spc="-100" baseline="0">
                <a:ln w="3175">
                  <a:noFill/>
                </a:ln>
                <a:solidFill>
                  <a:schemeClr val="bg1">
                    <a:alpha val="98000"/>
                  </a:schemeClr>
                </a:solidFill>
                <a:effectLst/>
                <a:latin typeface="Segoe UI Light" pitchFamily="34" charset="0"/>
                <a:ea typeface="+mn-ea"/>
                <a:cs typeface="Arial" charset="0"/>
              </a:defRPr>
            </a:lvl1pPr>
          </a:lstStyle>
          <a:p>
            <a:r>
              <a:rPr lang="en-US" sz="6000" dirty="0" smtClean="0"/>
              <a:t>Knockout.js</a:t>
            </a:r>
            <a:endParaRPr lang="en-US" sz="6000" dirty="0"/>
          </a:p>
        </p:txBody>
      </p:sp>
    </p:spTree>
    <p:extLst>
      <p:ext uri="{BB962C8B-B14F-4D97-AF65-F5344CB8AC3E}">
        <p14:creationId xmlns:p14="http://schemas.microsoft.com/office/powerpoint/2010/main" val="353805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47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HTML5</a:t>
            </a:r>
            <a:endParaRPr lang="en-US" dirty="0">
              <a:gradFill>
                <a:gsLst>
                  <a:gs pos="0">
                    <a:schemeClr val="bg1"/>
                  </a:gs>
                  <a:gs pos="100000">
                    <a:schemeClr val="bg1"/>
                  </a:gs>
                </a:gsLst>
                <a:lin ang="5400000" scaled="0"/>
              </a:gradFill>
            </a:endParaRPr>
          </a:p>
        </p:txBody>
      </p:sp>
      <p:sp>
        <p:nvSpPr>
          <p:cNvPr id="8" name="Rectangle 7"/>
          <p:cNvSpPr/>
          <p:nvPr/>
        </p:nvSpPr>
        <p:spPr bwMode="auto">
          <a:xfrm>
            <a:off x="4763" y="237142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CSS3</a:t>
            </a:r>
            <a:endParaRPr lang="en-US" dirty="0">
              <a:gradFill>
                <a:gsLst>
                  <a:gs pos="0">
                    <a:schemeClr val="bg1"/>
                  </a:gs>
                  <a:gs pos="100000">
                    <a:schemeClr val="bg1"/>
                  </a:gs>
                </a:gsLst>
                <a:lin ang="5400000" scaled="0"/>
              </a:gradFill>
            </a:endParaRPr>
          </a:p>
        </p:txBody>
      </p:sp>
      <p:sp>
        <p:nvSpPr>
          <p:cNvPr id="9" name="Rectangle 8"/>
          <p:cNvSpPr/>
          <p:nvPr/>
        </p:nvSpPr>
        <p:spPr bwMode="auto">
          <a:xfrm>
            <a:off x="4763" y="304740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err="1" smtClean="0">
                <a:gradFill>
                  <a:gsLst>
                    <a:gs pos="0">
                      <a:schemeClr val="bg1"/>
                    </a:gs>
                    <a:gs pos="100000">
                      <a:schemeClr val="bg1"/>
                    </a:gs>
                  </a:gsLst>
                  <a:lin ang="5400000" scaled="0"/>
                </a:gradFill>
              </a:rPr>
              <a:t>ECMAScript</a:t>
            </a:r>
            <a:r>
              <a:rPr lang="en-US" dirty="0" smtClean="0">
                <a:gradFill>
                  <a:gsLst>
                    <a:gs pos="0">
                      <a:schemeClr val="bg1"/>
                    </a:gs>
                    <a:gs pos="100000">
                      <a:schemeClr val="bg1"/>
                    </a:gs>
                  </a:gsLst>
                  <a:lin ang="5400000" scaled="0"/>
                </a:gradFill>
              </a:rPr>
              <a:t> (a.k.a. JavaScript, </a:t>
            </a:r>
            <a:r>
              <a:rPr lang="en-US" dirty="0" err="1" smtClean="0">
                <a:gradFill>
                  <a:gsLst>
                    <a:gs pos="0">
                      <a:schemeClr val="bg1"/>
                    </a:gs>
                    <a:gs pos="100000">
                      <a:schemeClr val="bg1"/>
                    </a:gs>
                  </a:gsLst>
                  <a:lin ang="5400000" scaled="0"/>
                </a:gradFill>
              </a:rPr>
              <a:t>jQuery</a:t>
            </a:r>
            <a:r>
              <a:rPr lang="en-US" dirty="0" smtClean="0">
                <a:gradFill>
                  <a:gsLst>
                    <a:gs pos="0">
                      <a:schemeClr val="bg1"/>
                    </a:gs>
                    <a:gs pos="100000">
                      <a:schemeClr val="bg1"/>
                    </a:gs>
                  </a:gsLst>
                  <a:lin ang="5400000" scaled="0"/>
                </a:gradFill>
              </a:rPr>
              <a:t>)</a:t>
            </a:r>
            <a:endParaRPr lang="en-US" dirty="0">
              <a:gradFill>
                <a:gsLst>
                  <a:gs pos="0">
                    <a:schemeClr val="bg1"/>
                  </a:gs>
                  <a:gs pos="100000">
                    <a:schemeClr val="bg1"/>
                  </a:gs>
                </a:gsLst>
                <a:lin ang="5400000" scaled="0"/>
              </a:gradFill>
            </a:endParaRPr>
          </a:p>
        </p:txBody>
      </p:sp>
      <p:sp>
        <p:nvSpPr>
          <p:cNvPr id="10" name="Rectangle 9"/>
          <p:cNvSpPr/>
          <p:nvPr/>
        </p:nvSpPr>
        <p:spPr bwMode="auto">
          <a:xfrm>
            <a:off x="4763" y="3723379"/>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Down Level &amp; Feature Detection</a:t>
            </a:r>
            <a:endParaRPr lang="en-US" dirty="0">
              <a:gradFill>
                <a:gsLst>
                  <a:gs pos="0">
                    <a:schemeClr val="bg1"/>
                  </a:gs>
                  <a:gs pos="100000">
                    <a:schemeClr val="bg1"/>
                  </a:gs>
                </a:gsLst>
                <a:lin ang="5400000" scaled="0"/>
              </a:gradFill>
            </a:endParaRPr>
          </a:p>
        </p:txBody>
      </p:sp>
      <p:sp>
        <p:nvSpPr>
          <p:cNvPr id="11" name="Rectangle 10"/>
          <p:cNvSpPr/>
          <p:nvPr/>
        </p:nvSpPr>
        <p:spPr bwMode="auto">
          <a:xfrm>
            <a:off x="-3175" y="439935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smtClean="0">
                <a:gradFill>
                  <a:gsLst>
                    <a:gs pos="0">
                      <a:schemeClr val="bg1"/>
                    </a:gs>
                    <a:gs pos="100000">
                      <a:schemeClr val="bg1"/>
                    </a:gs>
                  </a:gsLst>
                  <a:lin ang="5400000" scaled="0"/>
                </a:gradFill>
              </a:rPr>
              <a:t>A Step Further</a:t>
            </a:r>
            <a:endParaRPr lang="en-US" dirty="0">
              <a:gradFill>
                <a:gsLst>
                  <a:gs pos="0">
                    <a:schemeClr val="bg1"/>
                  </a:gs>
                  <a:gs pos="100000">
                    <a:schemeClr val="bg1"/>
                  </a:gs>
                </a:gsLst>
                <a:lin ang="5400000" scaled="0"/>
              </a:gradFill>
            </a:endParaRP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3677570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093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dirty="0" smtClean="0"/>
              <a:t>Resources</a:t>
            </a:r>
            <a:endParaRPr lang="en-US" dirty="0"/>
          </a:p>
        </p:txBody>
      </p:sp>
      <p:sp>
        <p:nvSpPr>
          <p:cNvPr id="3" name="Text Placeholder 2"/>
          <p:cNvSpPr>
            <a:spLocks noGrp="1"/>
          </p:cNvSpPr>
          <p:nvPr>
            <p:ph type="body" sz="quarter" idx="10"/>
            <p:custDataLst>
              <p:tags r:id="rId3"/>
            </p:custDataLst>
          </p:nvPr>
        </p:nvSpPr>
        <p:spPr>
          <a:xfrm>
            <a:off x="519112" y="1140657"/>
            <a:ext cx="11149013" cy="3564053"/>
          </a:xfrm>
        </p:spPr>
        <p:txBody>
          <a:bodyPr/>
          <a:lstStyle/>
          <a:p>
            <a:pPr>
              <a:spcAft>
                <a:spcPts val="1200"/>
              </a:spcAft>
            </a:pPr>
            <a:r>
              <a:rPr lang="en-US" sz="3200" dirty="0">
                <a:ln w="3175">
                  <a:noFill/>
                </a:ln>
                <a:gradFill flip="none" rotWithShape="1">
                  <a:gsLst>
                    <a:gs pos="0">
                      <a:srgbClr val="595959"/>
                    </a:gs>
                    <a:gs pos="86000">
                      <a:srgbClr val="595959"/>
                    </a:gs>
                  </a:gsLst>
                  <a:lin ang="5400000" scaled="0"/>
                  <a:tileRect/>
                </a:gradFill>
                <a:latin typeface="+mn-lt"/>
                <a:cs typeface="Arial" charset="0"/>
              </a:rPr>
              <a:t>News</a:t>
            </a:r>
            <a:r>
              <a:rPr lang="en-US" sz="3200" dirty="0" smtClean="0">
                <a:latin typeface="+mn-lt"/>
              </a:rPr>
              <a:t/>
            </a:r>
            <a:br>
              <a:rPr lang="en-US" sz="3200" dirty="0" smtClean="0">
                <a:latin typeface="+mn-lt"/>
              </a:rPr>
            </a:br>
            <a:r>
              <a:rPr lang="en-US" sz="3200" dirty="0">
                <a:latin typeface="+mn-lt"/>
                <a:hlinkClick r:id="rId9"/>
              </a:rPr>
              <a:t>http://</a:t>
            </a:r>
            <a:r>
              <a:rPr lang="en-US" sz="3200" dirty="0" smtClean="0">
                <a:latin typeface="+mn-lt"/>
                <a:hlinkClick r:id="rId9"/>
              </a:rPr>
              <a:t>blogs.msdn.com/IE</a:t>
            </a:r>
            <a:endParaRPr lang="en-US" sz="3200" dirty="0" smtClean="0">
              <a:latin typeface="+mn-lt"/>
            </a:endParaRPr>
          </a:p>
          <a:p>
            <a:pPr>
              <a:spcAft>
                <a:spcPts val="1200"/>
              </a:spcAft>
            </a:pPr>
            <a:r>
              <a:rPr lang="en-US" sz="3200" dirty="0">
                <a:ln w="3175">
                  <a:noFill/>
                </a:ln>
                <a:gradFill flip="none" rotWithShape="1">
                  <a:gsLst>
                    <a:gs pos="0">
                      <a:srgbClr val="595959"/>
                    </a:gs>
                    <a:gs pos="86000">
                      <a:srgbClr val="595959"/>
                    </a:gs>
                  </a:gsLst>
                  <a:lin ang="5400000" scaled="0"/>
                  <a:tileRect/>
                </a:gradFill>
                <a:latin typeface="+mj-lt"/>
                <a:cs typeface="Arial" charset="0"/>
              </a:rPr>
              <a:t>HTML5 Demo Gallery</a:t>
            </a:r>
            <a:r>
              <a:rPr lang="en-US" sz="3200" dirty="0">
                <a:latin typeface="+mn-lt"/>
              </a:rPr>
              <a:t/>
            </a:r>
            <a:br>
              <a:rPr lang="en-US" sz="3200" dirty="0">
                <a:latin typeface="+mn-lt"/>
              </a:rPr>
            </a:br>
            <a:r>
              <a:rPr lang="en-US" sz="3200" dirty="0">
                <a:latin typeface="+mn-lt"/>
                <a:hlinkClick r:id="rId10"/>
              </a:rPr>
              <a:t>http://</a:t>
            </a:r>
            <a:r>
              <a:rPr lang="en-US" sz="3200" dirty="0" smtClean="0">
                <a:latin typeface="+mn-lt"/>
                <a:hlinkClick r:id="rId10"/>
              </a:rPr>
              <a:t>www.beautyoftheweb.com</a:t>
            </a:r>
            <a:endParaRPr lang="en-US" sz="3200" dirty="0" smtClean="0">
              <a:latin typeface="+mn-lt"/>
            </a:endParaRPr>
          </a:p>
          <a:p>
            <a:pPr>
              <a:spcAft>
                <a:spcPts val="1200"/>
              </a:spcAft>
            </a:pPr>
            <a:r>
              <a:rPr lang="en-US" sz="3200" dirty="0" smtClean="0">
                <a:ln w="3175">
                  <a:noFill/>
                </a:ln>
                <a:gradFill flip="none" rotWithShape="1">
                  <a:gsLst>
                    <a:gs pos="0">
                      <a:srgbClr val="595959"/>
                    </a:gs>
                    <a:gs pos="86000">
                      <a:srgbClr val="595959"/>
                    </a:gs>
                  </a:gsLst>
                  <a:lin ang="5400000" scaled="0"/>
                  <a:tileRect/>
                </a:gradFill>
                <a:latin typeface="+mn-lt"/>
                <a:cs typeface="Arial" charset="0"/>
              </a:rPr>
              <a:t>HTML5 </a:t>
            </a:r>
            <a:r>
              <a:rPr lang="en-US" sz="3200" dirty="0">
                <a:ln w="3175">
                  <a:noFill/>
                </a:ln>
                <a:gradFill flip="none" rotWithShape="1">
                  <a:gsLst>
                    <a:gs pos="0">
                      <a:srgbClr val="595959"/>
                    </a:gs>
                    <a:gs pos="86000">
                      <a:srgbClr val="595959"/>
                    </a:gs>
                  </a:gsLst>
                  <a:lin ang="5400000" scaled="0"/>
                  <a:tileRect/>
                </a:gradFill>
                <a:latin typeface="+mn-lt"/>
                <a:cs typeface="Arial" charset="0"/>
              </a:rPr>
              <a:t>Labs</a:t>
            </a:r>
            <a:r>
              <a:rPr lang="en-US" sz="3200" dirty="0">
                <a:latin typeface="+mn-lt"/>
              </a:rPr>
              <a:t/>
            </a:r>
            <a:br>
              <a:rPr lang="en-US" sz="3200" dirty="0">
                <a:latin typeface="+mn-lt"/>
              </a:rPr>
            </a:br>
            <a:r>
              <a:rPr lang="en-US" sz="3200" dirty="0">
                <a:latin typeface="+mn-lt"/>
                <a:hlinkClick r:id="rId11"/>
              </a:rPr>
              <a:t>http://</a:t>
            </a:r>
            <a:r>
              <a:rPr lang="en-US" sz="3200" dirty="0" smtClean="0">
                <a:latin typeface="+mn-lt"/>
                <a:hlinkClick r:id="rId11"/>
              </a:rPr>
              <a:t>www.html5labs.com</a:t>
            </a:r>
            <a:endParaRPr lang="en-US" sz="3200" dirty="0" smtClean="0">
              <a:latin typeface="+mn-lt"/>
            </a:endParaRPr>
          </a:p>
          <a:p>
            <a:pPr>
              <a:spcAft>
                <a:spcPts val="1200"/>
              </a:spcAft>
            </a:pPr>
            <a:endParaRPr lang="en-US" sz="32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6" name="Text Placeholder 2"/>
          <p:cNvSpPr txBox="1">
            <a:spLocks/>
          </p:cNvSpPr>
          <p:nvPr>
            <p:custDataLst>
              <p:tags r:id="rId4"/>
            </p:custDataLst>
          </p:nvPr>
        </p:nvSpPr>
        <p:spPr>
          <a:xfrm>
            <a:off x="6166896" y="1152683"/>
            <a:ext cx="5788320" cy="296696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1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1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1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pPr>
            <a:r>
              <a:rPr lang="en-US" sz="3200" dirty="0" smtClean="0">
                <a:ln w="3175">
                  <a:noFill/>
                </a:ln>
                <a:gradFill flip="none" rotWithShape="1">
                  <a:gsLst>
                    <a:gs pos="0">
                      <a:srgbClr val="595959"/>
                    </a:gs>
                    <a:gs pos="86000">
                      <a:srgbClr val="595959"/>
                    </a:gs>
                  </a:gsLst>
                  <a:lin ang="5400000" scaled="0"/>
                  <a:tileRect/>
                </a:gradFill>
                <a:latin typeface="+mn-lt"/>
                <a:cs typeface="Arial" charset="0"/>
              </a:rPr>
              <a:t>W3C HTML5 Working Group</a:t>
            </a:r>
            <a:r>
              <a:rPr lang="en-US" sz="3200" dirty="0" smtClean="0">
                <a:latin typeface="+mn-lt"/>
              </a:rPr>
              <a:t/>
            </a:r>
            <a:br>
              <a:rPr lang="en-US" sz="3200" dirty="0" smtClean="0">
                <a:latin typeface="+mn-lt"/>
              </a:rPr>
            </a:br>
            <a:r>
              <a:rPr lang="en-US" sz="3200" dirty="0" smtClean="0">
                <a:latin typeface="+mn-lt"/>
                <a:hlinkClick r:id="rId13"/>
              </a:rPr>
              <a:t>http://www.w3.org/html/wg</a:t>
            </a:r>
            <a:endParaRPr lang="en-US" sz="3200" dirty="0" smtClean="0">
              <a:latin typeface="+mn-lt"/>
            </a:endParaRPr>
          </a:p>
          <a:p>
            <a:pPr>
              <a:spcAft>
                <a:spcPts val="1200"/>
              </a:spcAft>
            </a:pPr>
            <a:r>
              <a:rPr lang="en-US" sz="3200" dirty="0" smtClean="0">
                <a:ln w="3175">
                  <a:noFill/>
                </a:ln>
                <a:gradFill flip="none" rotWithShape="1">
                  <a:gsLst>
                    <a:gs pos="0">
                      <a:srgbClr val="595959"/>
                    </a:gs>
                    <a:gs pos="86000">
                      <a:srgbClr val="595959"/>
                    </a:gs>
                  </a:gsLst>
                  <a:lin ang="5400000" scaled="0"/>
                  <a:tileRect/>
                </a:gradFill>
                <a:latin typeface="+mn-lt"/>
                <a:cs typeface="Arial" charset="0"/>
              </a:rPr>
              <a:t>IE Blog</a:t>
            </a:r>
            <a:r>
              <a:rPr lang="en-US" sz="3200" dirty="0" smtClean="0">
                <a:latin typeface="+mn-lt"/>
              </a:rPr>
              <a:t/>
            </a:r>
            <a:br>
              <a:rPr lang="en-US" sz="3200" dirty="0" smtClean="0">
                <a:latin typeface="+mn-lt"/>
              </a:rPr>
            </a:br>
            <a:r>
              <a:rPr lang="en-US" sz="3200" dirty="0" smtClean="0">
                <a:latin typeface="+mn-lt"/>
                <a:hlinkClick r:id="rId9"/>
              </a:rPr>
              <a:t>http://blogs.msdn.com/IE</a:t>
            </a:r>
            <a:endParaRPr lang="en-US" sz="3200" dirty="0" smtClean="0">
              <a:latin typeface="+mn-lt"/>
            </a:endParaRPr>
          </a:p>
          <a:p>
            <a:pPr>
              <a:spcAft>
                <a:spcPts val="1200"/>
              </a:spcAft>
            </a:pPr>
            <a:r>
              <a:rPr lang="en-US" sz="3200" dirty="0" smtClean="0">
                <a:ln w="3175">
                  <a:noFill/>
                </a:ln>
                <a:gradFill flip="none" rotWithShape="1">
                  <a:gsLst>
                    <a:gs pos="0">
                      <a:srgbClr val="595959"/>
                    </a:gs>
                    <a:gs pos="86000">
                      <a:srgbClr val="595959"/>
                    </a:gs>
                  </a:gsLst>
                  <a:lin ang="5400000" scaled="0"/>
                  <a:tileRect/>
                </a:gradFill>
                <a:latin typeface="+mn-lt"/>
                <a:cs typeface="Arial" charset="0"/>
              </a:rPr>
              <a:t>IE9 Test Drive</a:t>
            </a:r>
            <a:r>
              <a:rPr lang="en-US" sz="3200" dirty="0" smtClean="0">
                <a:latin typeface="+mn-lt"/>
              </a:rPr>
              <a:t/>
            </a:r>
            <a:br>
              <a:rPr lang="en-US" sz="3200" dirty="0" smtClean="0">
                <a:latin typeface="+mn-lt"/>
              </a:rPr>
            </a:br>
            <a:r>
              <a:rPr lang="en-US" sz="3200" dirty="0" smtClean="0">
                <a:latin typeface="+mn-lt"/>
                <a:hlinkClick r:id="rId14"/>
              </a:rPr>
              <a:t>http://www.ietestdrive.com</a:t>
            </a:r>
            <a:endParaRPr lang="en-US" sz="3200" dirty="0" smtClean="0">
              <a:latin typeface="+mn-lt"/>
            </a:endParaRPr>
          </a:p>
        </p:txBody>
      </p:sp>
    </p:spTree>
    <p:extLst>
      <p:ext uri="{BB962C8B-B14F-4D97-AF65-F5344CB8AC3E}">
        <p14:creationId xmlns:p14="http://schemas.microsoft.com/office/powerpoint/2010/main" val="318643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53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013944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7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What is HTML5?</a:t>
            </a:r>
            <a:endParaRPr lang="en-US" dirty="0"/>
          </a:p>
        </p:txBody>
      </p:sp>
      <p:sp>
        <p:nvSpPr>
          <p:cNvPr id="5" name="Text Placeholder 4"/>
          <p:cNvSpPr>
            <a:spLocks noGrp="1"/>
          </p:cNvSpPr>
          <p:nvPr>
            <p:ph type="body" sz="quarter" idx="10"/>
          </p:nvPr>
        </p:nvSpPr>
        <p:spPr>
          <a:xfrm>
            <a:off x="469496" y="2521200"/>
            <a:ext cx="5116375" cy="1107996"/>
          </a:xfrm>
        </p:spPr>
        <p:txBody>
          <a:bodyPr/>
          <a:lstStyle/>
          <a:p>
            <a:r>
              <a:rPr lang="en-US" dirty="0" smtClean="0"/>
              <a:t>It isn’t a </a:t>
            </a:r>
            <a:br>
              <a:rPr lang="en-US" dirty="0" smtClean="0"/>
            </a:br>
            <a:r>
              <a:rPr lang="en-US" dirty="0" smtClean="0"/>
              <a:t>marketing message</a:t>
            </a:r>
            <a:endParaRPr lang="en-US" dirty="0"/>
          </a:p>
        </p:txBody>
      </p:sp>
      <p:sp>
        <p:nvSpPr>
          <p:cNvPr id="8" name="Text Placeholder 4"/>
          <p:cNvSpPr txBox="1">
            <a:spLocks/>
          </p:cNvSpPr>
          <p:nvPr/>
        </p:nvSpPr>
        <p:spPr>
          <a:xfrm>
            <a:off x="469496" y="3753393"/>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a:t>
            </a:r>
            <a:r>
              <a:rPr lang="en-US" b="1" dirty="0" smtClean="0"/>
              <a:t>new standard </a:t>
            </a:r>
            <a:r>
              <a:rPr lang="en-US" dirty="0" smtClean="0"/>
              <a:t>for</a:t>
            </a:r>
          </a:p>
          <a:p>
            <a:r>
              <a:rPr lang="en-US" dirty="0"/>
              <a:t>a</a:t>
            </a:r>
            <a:r>
              <a:rPr lang="en-US" dirty="0" smtClean="0"/>
              <a:t> </a:t>
            </a:r>
            <a:r>
              <a:rPr lang="en-US" b="1" dirty="0" smtClean="0"/>
              <a:t>new web</a:t>
            </a:r>
            <a:endParaRPr lang="en-US" b="1" dirty="0"/>
          </a:p>
        </p:txBody>
      </p:sp>
      <p:sp>
        <p:nvSpPr>
          <p:cNvPr id="9" name="Text Placeholder 4"/>
          <p:cNvSpPr txBox="1">
            <a:spLocks/>
          </p:cNvSpPr>
          <p:nvPr/>
        </p:nvSpPr>
        <p:spPr>
          <a:xfrm>
            <a:off x="469496" y="5101003"/>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 language with support on a variety of devices</a:t>
            </a:r>
            <a:endParaRPr lang="en-US"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69496" y="1173591"/>
            <a:ext cx="5116375" cy="1223412"/>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Umbrella term: </a:t>
            </a:r>
            <a:r>
              <a:rPr lang="en-US" dirty="0" err="1" smtClean="0"/>
              <a:t>vNext</a:t>
            </a:r>
            <a:endParaRPr lang="en-US" dirty="0" smtClean="0"/>
          </a:p>
          <a:p>
            <a:pPr lvl="0"/>
            <a:r>
              <a:rPr lang="en-US" dirty="0" smtClean="0"/>
              <a:t>HTML, CSS, </a:t>
            </a:r>
            <a:r>
              <a:rPr lang="en-US" dirty="0" err="1" smtClean="0"/>
              <a:t>ECMAScript</a:t>
            </a:r>
            <a:r>
              <a:rPr lang="en-US" dirty="0" smtClean="0"/>
              <a:t> </a:t>
            </a:r>
            <a:endParaRPr lang="en-US" dirty="0"/>
          </a:p>
        </p:txBody>
      </p:sp>
    </p:spTree>
    <p:extLst>
      <p:ext uri="{BB962C8B-B14F-4D97-AF65-F5344CB8AC3E}">
        <p14:creationId xmlns:p14="http://schemas.microsoft.com/office/powerpoint/2010/main" val="25510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1814271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90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dirty="0" smtClean="0"/>
              <a:t>Why do you care?</a:t>
            </a:r>
            <a:endParaRPr lang="en-US" dirty="0"/>
          </a:p>
        </p:txBody>
      </p:sp>
      <p:sp>
        <p:nvSpPr>
          <p:cNvPr id="5" name="Text Placeholder 4"/>
          <p:cNvSpPr>
            <a:spLocks noGrp="1"/>
          </p:cNvSpPr>
          <p:nvPr>
            <p:ph type="body" sz="quarter" idx="10"/>
          </p:nvPr>
        </p:nvSpPr>
        <p:spPr>
          <a:xfrm>
            <a:off x="469496" y="3327092"/>
            <a:ext cx="5116375" cy="747897"/>
          </a:xfrm>
        </p:spPr>
        <p:txBody>
          <a:bodyPr/>
          <a:lstStyle/>
          <a:p>
            <a:r>
              <a:rPr lang="en-US" sz="5400" b="1" dirty="0" smtClean="0"/>
              <a:t>Simpler</a:t>
            </a:r>
            <a:endParaRPr lang="en-US" sz="5400" b="1" dirty="0"/>
          </a:p>
        </p:txBody>
      </p:sp>
      <p:sp>
        <p:nvSpPr>
          <p:cNvPr id="8" name="Text Placeholder 4"/>
          <p:cNvSpPr txBox="1">
            <a:spLocks/>
          </p:cNvSpPr>
          <p:nvPr/>
        </p:nvSpPr>
        <p:spPr>
          <a:xfrm>
            <a:off x="469496" y="4616993"/>
            <a:ext cx="5116375" cy="74789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5400" b="1" dirty="0" smtClean="0"/>
              <a:t>Semantic</a:t>
            </a:r>
            <a:endParaRPr lang="en-US" sz="5400" b="1" dirty="0"/>
          </a:p>
        </p:txBody>
      </p:sp>
      <p:sp>
        <p:nvSpPr>
          <p:cNvPr id="11" name="Freeform 11"/>
          <p:cNvSpPr>
            <a:spLocks noEditPoints="1"/>
          </p:cNvSpPr>
          <p:nvPr/>
        </p:nvSpPr>
        <p:spPr bwMode="black">
          <a:xfrm>
            <a:off x="7483339" y="2567879"/>
            <a:ext cx="2344874" cy="2344266"/>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 Placeholder 4"/>
          <p:cNvSpPr txBox="1">
            <a:spLocks/>
          </p:cNvSpPr>
          <p:nvPr/>
        </p:nvSpPr>
        <p:spPr>
          <a:xfrm>
            <a:off x="469496" y="2037191"/>
            <a:ext cx="5116375" cy="747897"/>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7"/>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7"/>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5400" b="1" dirty="0" smtClean="0"/>
              <a:t>Smaller</a:t>
            </a:r>
            <a:endParaRPr lang="en-US" sz="5400" b="1" dirty="0"/>
          </a:p>
        </p:txBody>
      </p:sp>
    </p:spTree>
    <p:extLst>
      <p:ext uri="{BB962C8B-B14F-4D97-AF65-F5344CB8AC3E}">
        <p14:creationId xmlns:p14="http://schemas.microsoft.com/office/powerpoint/2010/main" val="55443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build="p"/>
      <p:bldP spid="8"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rot="16200000">
            <a:off x="5452343" y="399328"/>
            <a:ext cx="1279378" cy="11149013"/>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endParaRPr lang="en-US" sz="1600" kern="1200" dirty="0"/>
          </a:p>
        </p:txBody>
      </p:sp>
      <p:sp>
        <p:nvSpPr>
          <p:cNvPr id="3" name="Title 2"/>
          <p:cNvSpPr>
            <a:spLocks noGrp="1"/>
          </p:cNvSpPr>
          <p:nvPr>
            <p:ph type="title"/>
          </p:nvPr>
        </p:nvSpPr>
        <p:spPr/>
        <p:txBody>
          <a:bodyPr/>
          <a:lstStyle/>
          <a:p>
            <a:r>
              <a:rPr lang="en-US" dirty="0" smtClean="0"/>
              <a:t>Map of HTML5</a:t>
            </a:r>
            <a:endParaRPr lang="en-US" dirty="0"/>
          </a:p>
        </p:txBody>
      </p:sp>
      <p:sp>
        <p:nvSpPr>
          <p:cNvPr id="5" name="Rectangle 4"/>
          <p:cNvSpPr/>
          <p:nvPr/>
        </p:nvSpPr>
        <p:spPr>
          <a:xfrm>
            <a:off x="517525" y="1141413"/>
            <a:ext cx="10172761"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221330" tIns="221330" rIns="221330" bIns="221330" numCol="1" spcCol="1270" anchor="ctr" anchorCtr="0">
            <a:noAutofit/>
            <a:sp3d extrusionH="28000" prstMaterial="matte"/>
          </a:bodyPr>
          <a:lstStyle/>
          <a:p>
            <a:pPr lvl="0" algn="ctr" defTabSz="1955800" rtl="0">
              <a:lnSpc>
                <a:spcPct val="90000"/>
              </a:lnSpc>
              <a:spcBef>
                <a:spcPct val="0"/>
              </a:spcBef>
              <a:spcAft>
                <a:spcPct val="35000"/>
              </a:spcAft>
            </a:pPr>
            <a:r>
              <a:rPr lang="en-US" sz="4400" kern="1200" dirty="0" smtClean="0">
                <a:solidFill>
                  <a:schemeClr val="lt1">
                    <a:alpha val="99000"/>
                  </a:schemeClr>
                </a:solidFill>
              </a:rPr>
              <a:t>W3C</a:t>
            </a:r>
            <a:endParaRPr lang="en-US" sz="4400" kern="1200" dirty="0">
              <a:solidFill>
                <a:schemeClr val="lt1">
                  <a:alpha val="99000"/>
                </a:schemeClr>
              </a:solidFill>
            </a:endParaRPr>
          </a:p>
        </p:txBody>
      </p:sp>
      <p:sp>
        <p:nvSpPr>
          <p:cNvPr id="6" name="Rectangle 5"/>
          <p:cNvSpPr/>
          <p:nvPr/>
        </p:nvSpPr>
        <p:spPr>
          <a:xfrm>
            <a:off x="519112" y="2328163"/>
            <a:ext cx="754285"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1556" tIns="81556" rIns="81556" bIns="8155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HTML</a:t>
            </a:r>
            <a:endParaRPr lang="en-US" sz="1600" kern="1200" dirty="0">
              <a:solidFill>
                <a:schemeClr val="lt1">
                  <a:alpha val="99000"/>
                </a:schemeClr>
              </a:solidFill>
            </a:endParaRPr>
          </a:p>
        </p:txBody>
      </p:sp>
      <p:sp>
        <p:nvSpPr>
          <p:cNvPr id="15" name="Rectangle 14"/>
          <p:cNvSpPr/>
          <p:nvPr/>
        </p:nvSpPr>
        <p:spPr>
          <a:xfrm>
            <a:off x="1455242" y="2328163"/>
            <a:ext cx="2470072"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CSS</a:t>
            </a:r>
            <a:endParaRPr lang="en-US" sz="1600" kern="1200" dirty="0">
              <a:solidFill>
                <a:schemeClr val="lt1">
                  <a:alpha val="99000"/>
                </a:schemeClr>
              </a:solidFill>
            </a:endParaRPr>
          </a:p>
        </p:txBody>
      </p:sp>
      <p:sp>
        <p:nvSpPr>
          <p:cNvPr id="44" name="Rectangle 43"/>
          <p:cNvSpPr/>
          <p:nvPr/>
        </p:nvSpPr>
        <p:spPr>
          <a:xfrm>
            <a:off x="4107159" y="2328163"/>
            <a:ext cx="2823448"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114650" tIns="114650" rIns="114650" bIns="114650"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a:solidFill>
                  <a:schemeClr val="lt1">
                    <a:alpha val="99000"/>
                  </a:schemeClr>
                </a:solidFill>
              </a:rPr>
              <a:t>Web </a:t>
            </a:r>
            <a:r>
              <a:rPr lang="en-US" sz="1600" kern="1200" dirty="0" smtClean="0">
                <a:solidFill>
                  <a:schemeClr val="lt1">
                    <a:alpha val="99000"/>
                  </a:schemeClr>
                </a:solidFill>
              </a:rPr>
              <a:t>Apps</a:t>
            </a:r>
            <a:endParaRPr lang="en-US" sz="1600" kern="1200" dirty="0">
              <a:solidFill>
                <a:schemeClr val="lt1">
                  <a:alpha val="99000"/>
                </a:schemeClr>
              </a:solidFill>
            </a:endParaRPr>
          </a:p>
        </p:txBody>
      </p:sp>
      <p:sp>
        <p:nvSpPr>
          <p:cNvPr id="77" name="Rectangle 76"/>
          <p:cNvSpPr/>
          <p:nvPr/>
        </p:nvSpPr>
        <p:spPr>
          <a:xfrm>
            <a:off x="7112452" y="2328163"/>
            <a:ext cx="1554493"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91906" tIns="91906" rIns="91906" bIns="91906"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SVG</a:t>
            </a:r>
            <a:endParaRPr lang="en-US" sz="1600" kern="1200" dirty="0">
              <a:solidFill>
                <a:schemeClr val="lt1">
                  <a:alpha val="99000"/>
                </a:schemeClr>
              </a:solidFill>
            </a:endParaRPr>
          </a:p>
        </p:txBody>
      </p:sp>
      <p:sp>
        <p:nvSpPr>
          <p:cNvPr id="90" name="Rectangle 89"/>
          <p:cNvSpPr/>
          <p:nvPr/>
        </p:nvSpPr>
        <p:spPr>
          <a:xfrm rot="16200000">
            <a:off x="8857160" y="2328163"/>
            <a:ext cx="183312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vert" wrap="square" lIns="36773" tIns="36773" rIns="36773" bIns="36773" numCol="1" spcCol="1270" anchor="ctr" anchorCtr="0">
            <a:noAutofit/>
            <a:sp3d extrusionH="28000" prstMaterial="matte"/>
          </a:bodyPr>
          <a:lstStyle/>
          <a:p>
            <a:pPr lvl="0" algn="ctr" defTabSz="400050">
              <a:lnSpc>
                <a:spcPct val="90000"/>
              </a:lnSpc>
              <a:spcBef>
                <a:spcPct val="0"/>
              </a:spcBef>
              <a:spcAft>
                <a:spcPct val="35000"/>
              </a:spcAft>
            </a:pPr>
            <a:r>
              <a:rPr lang="en-US" sz="1600" kern="1200" dirty="0" smtClean="0">
                <a:solidFill>
                  <a:schemeClr val="lt1">
                    <a:alpha val="99000"/>
                  </a:schemeClr>
                </a:solidFill>
              </a:rPr>
              <a:t>Geolocation</a:t>
            </a:r>
            <a:endParaRPr lang="en-US" sz="1600" kern="1200" dirty="0">
              <a:solidFill>
                <a:schemeClr val="lt1">
                  <a:alpha val="99000"/>
                </a:schemeClr>
              </a:solidFill>
            </a:endParaRPr>
          </a:p>
        </p:txBody>
      </p:sp>
      <p:sp>
        <p:nvSpPr>
          <p:cNvPr id="92" name="Rectangle 91"/>
          <p:cNvSpPr/>
          <p:nvPr/>
        </p:nvSpPr>
        <p:spPr>
          <a:xfrm>
            <a:off x="10872131" y="1141413"/>
            <a:ext cx="795994" cy="993696"/>
          </a:xfrm>
          <a:prstGeom prst="rect">
            <a:avLst/>
          </a:prstGeom>
          <a:solidFill>
            <a:schemeClr val="accent4"/>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91894" tIns="91894" rIns="91894" bIns="91894" numCol="1" spcCol="1270" anchor="ctr" anchorCtr="0">
            <a:noAutofit/>
            <a:sp3d extrusionH="28000" prstMaterial="matte"/>
          </a:bodyPr>
          <a:lstStyle/>
          <a:p>
            <a:pPr lvl="0" algn="ctr" defTabSz="800100">
              <a:lnSpc>
                <a:spcPct val="90000"/>
              </a:lnSpc>
              <a:spcBef>
                <a:spcPct val="0"/>
              </a:spcBef>
              <a:spcAft>
                <a:spcPct val="35000"/>
              </a:spcAft>
            </a:pPr>
            <a:r>
              <a:rPr lang="en-US" sz="1800" kern="1200" dirty="0" smtClean="0">
                <a:solidFill>
                  <a:schemeClr val="lt1">
                    <a:alpha val="99000"/>
                  </a:schemeClr>
                </a:solidFill>
              </a:rPr>
              <a:t>ECMA</a:t>
            </a:r>
            <a:endParaRPr lang="en-US" sz="2200" kern="1200" dirty="0">
              <a:solidFill>
                <a:schemeClr val="lt1">
                  <a:alpha val="99000"/>
                </a:schemeClr>
              </a:solidFill>
            </a:endParaRPr>
          </a:p>
        </p:txBody>
      </p:sp>
      <p:sp>
        <p:nvSpPr>
          <p:cNvPr id="93" name="Rectangle 92"/>
          <p:cNvSpPr/>
          <p:nvPr/>
        </p:nvSpPr>
        <p:spPr>
          <a:xfrm>
            <a:off x="10872131" y="2328163"/>
            <a:ext cx="795216" cy="1833126"/>
          </a:xfrm>
          <a:prstGeom prst="rect">
            <a:avLst/>
          </a:prstGeom>
          <a:solidFill>
            <a:schemeClr val="accent6"/>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5">
              <a:hueOff val="0"/>
              <a:satOff val="0"/>
              <a:lumOff val="0"/>
              <a:alphaOff val="0"/>
            </a:schemeClr>
          </a:effectRef>
          <a:fontRef idx="minor">
            <a:schemeClr val="lt1"/>
          </a:fontRef>
        </p:style>
        <p:txBody>
          <a:bodyPr spcFirstLastPara="0" vert="horz" wrap="square" lIns="84251" tIns="84251" rIns="84251" bIns="84251" numCol="1" spcCol="1270" anchor="ctr" anchorCtr="0">
            <a:noAutofit/>
            <a:sp3d extrusionH="28000" prstMaterial="matte"/>
          </a:bodyPr>
          <a:lstStyle/>
          <a:p>
            <a:pPr lvl="0" algn="ctr" defTabSz="711200">
              <a:lnSpc>
                <a:spcPct val="90000"/>
              </a:lnSpc>
              <a:spcBef>
                <a:spcPct val="0"/>
              </a:spcBef>
              <a:spcAft>
                <a:spcPct val="35000"/>
              </a:spcAft>
            </a:pPr>
            <a:r>
              <a:rPr lang="en-US" sz="1600" kern="1200" dirty="0" smtClean="0">
                <a:solidFill>
                  <a:schemeClr val="lt1">
                    <a:alpha val="99000"/>
                  </a:schemeClr>
                </a:solidFill>
              </a:rPr>
              <a:t>ECMA Script  262</a:t>
            </a:r>
            <a:endParaRPr lang="en-US" sz="1600" kern="1200" dirty="0">
              <a:solidFill>
                <a:schemeClr val="lt1">
                  <a:alpha val="99000"/>
                </a:schemeClr>
              </a:solidFill>
            </a:endParaRPr>
          </a:p>
        </p:txBody>
      </p:sp>
      <p:grpSp>
        <p:nvGrpSpPr>
          <p:cNvPr id="114" name="Group 113"/>
          <p:cNvGrpSpPr/>
          <p:nvPr/>
        </p:nvGrpSpPr>
        <p:grpSpPr>
          <a:xfrm>
            <a:off x="10393441" y="5487660"/>
            <a:ext cx="1378475" cy="618038"/>
            <a:chOff x="10082005" y="5148007"/>
            <a:chExt cx="1833126" cy="618038"/>
          </a:xfrm>
        </p:grpSpPr>
        <p:grpSp>
          <p:nvGrpSpPr>
            <p:cNvPr id="107" name="Group 106"/>
            <p:cNvGrpSpPr/>
            <p:nvPr/>
          </p:nvGrpSpPr>
          <p:grpSpPr>
            <a:xfrm>
              <a:off x="10082005" y="5504574"/>
              <a:ext cx="1833126" cy="261471"/>
              <a:chOff x="9039006" y="7047060"/>
              <a:chExt cx="1833126" cy="261471"/>
            </a:xfrm>
          </p:grpSpPr>
          <p:sp>
            <p:nvSpPr>
              <p:cNvPr id="7" name="Freeform 6"/>
              <p:cNvSpPr/>
              <p:nvPr/>
            </p:nvSpPr>
            <p:spPr>
              <a:xfrm rot="16200000">
                <a:off x="9913177" y="634957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a:t>
                </a:r>
                <a:endParaRPr lang="en-US" sz="800" kern="1200" dirty="0">
                  <a:solidFill>
                    <a:schemeClr val="bg1"/>
                  </a:solidFill>
                </a:endParaRPr>
              </a:p>
            </p:txBody>
          </p:sp>
          <p:sp>
            <p:nvSpPr>
              <p:cNvPr id="8" name="Freeform 7"/>
              <p:cNvSpPr/>
              <p:nvPr/>
            </p:nvSpPr>
            <p:spPr>
              <a:xfrm rot="16200000">
                <a:off x="9913177" y="626123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Canvas 2D Context</a:t>
                </a:r>
                <a:endParaRPr lang="en-US" sz="800" kern="1200" dirty="0">
                  <a:solidFill>
                    <a:schemeClr val="bg1"/>
                  </a:solidFill>
                </a:endParaRPr>
              </a:p>
            </p:txBody>
          </p:sp>
          <p:sp>
            <p:nvSpPr>
              <p:cNvPr id="9" name="Freeform 8"/>
              <p:cNvSpPr/>
              <p:nvPr/>
            </p:nvSpPr>
            <p:spPr>
              <a:xfrm rot="16200000">
                <a:off x="9913177" y="617288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Microdata</a:t>
                </a:r>
                <a:endParaRPr lang="en-US" sz="800" kern="1200" dirty="0">
                  <a:solidFill>
                    <a:schemeClr val="bg1"/>
                  </a:solidFill>
                </a:endParaRPr>
              </a:p>
            </p:txBody>
          </p:sp>
        </p:grpSp>
        <p:grpSp>
          <p:nvGrpSpPr>
            <p:cNvPr id="112" name="Group 111"/>
            <p:cNvGrpSpPr/>
            <p:nvPr/>
          </p:nvGrpSpPr>
          <p:grpSpPr>
            <a:xfrm>
              <a:off x="10082005" y="5237665"/>
              <a:ext cx="1833126" cy="261471"/>
              <a:chOff x="9996769" y="5670377"/>
              <a:chExt cx="1833126" cy="261471"/>
            </a:xfrm>
          </p:grpSpPr>
          <p:sp>
            <p:nvSpPr>
              <p:cNvPr id="10" name="Freeform 9"/>
              <p:cNvSpPr/>
              <p:nvPr/>
            </p:nvSpPr>
            <p:spPr>
              <a:xfrm rot="16200000">
                <a:off x="10870940" y="497289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Html+rdfa</a:t>
                </a:r>
                <a:endParaRPr lang="en-US" sz="800" kern="1200" dirty="0">
                  <a:solidFill>
                    <a:schemeClr val="bg1"/>
                  </a:solidFill>
                </a:endParaRPr>
              </a:p>
            </p:txBody>
          </p:sp>
          <p:sp>
            <p:nvSpPr>
              <p:cNvPr id="11" name="Freeform 10"/>
              <p:cNvSpPr/>
              <p:nvPr/>
            </p:nvSpPr>
            <p:spPr>
              <a:xfrm rot="16200000">
                <a:off x="10870940" y="488455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Markup</a:t>
                </a:r>
                <a:endParaRPr lang="en-US" sz="800" kern="1200" dirty="0">
                  <a:solidFill>
                    <a:schemeClr val="bg1"/>
                  </a:solidFill>
                </a:endParaRPr>
              </a:p>
            </p:txBody>
          </p:sp>
          <p:sp>
            <p:nvSpPr>
              <p:cNvPr id="12" name="Freeform 11"/>
              <p:cNvSpPr/>
              <p:nvPr/>
            </p:nvSpPr>
            <p:spPr>
              <a:xfrm rot="16200000">
                <a:off x="10870940" y="47962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HTML5 Diff From HTML4</a:t>
                </a:r>
                <a:endParaRPr lang="en-US" sz="800" kern="1200" dirty="0">
                  <a:solidFill>
                    <a:schemeClr val="bg1"/>
                  </a:solidFill>
                </a:endParaRPr>
              </a:p>
            </p:txBody>
          </p:sp>
        </p:grpSp>
        <p:sp>
          <p:nvSpPr>
            <p:cNvPr id="23" name="Freeform 22"/>
            <p:cNvSpPr/>
            <p:nvPr/>
          </p:nvSpPr>
          <p:spPr>
            <a:xfrm rot="16200000">
              <a:off x="10810453" y="441955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Writing Modes</a:t>
              </a:r>
              <a:endParaRPr lang="en-US" sz="800" kern="1200" dirty="0">
                <a:solidFill>
                  <a:schemeClr val="bg1"/>
                </a:solidFill>
              </a:endParaRPr>
            </a:p>
          </p:txBody>
        </p:sp>
      </p:grpSp>
      <p:grpSp>
        <p:nvGrpSpPr>
          <p:cNvPr id="113" name="Group 112"/>
          <p:cNvGrpSpPr/>
          <p:nvPr/>
        </p:nvGrpSpPr>
        <p:grpSpPr>
          <a:xfrm>
            <a:off x="8746976" y="5486203"/>
            <a:ext cx="1579546" cy="914879"/>
            <a:chOff x="8540326" y="5193655"/>
            <a:chExt cx="1833127" cy="914879"/>
          </a:xfrm>
        </p:grpSpPr>
        <p:sp>
          <p:nvSpPr>
            <p:cNvPr id="13" name="Freeform 12"/>
            <p:cNvSpPr/>
            <p:nvPr/>
          </p:nvSpPr>
          <p:spPr>
            <a:xfrm rot="16200000">
              <a:off x="9414498" y="50395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Polyglot Markup</a:t>
              </a:r>
              <a:endParaRPr lang="en-US" sz="800" kern="1200" dirty="0">
                <a:solidFill>
                  <a:schemeClr val="bg1"/>
                </a:solidFill>
              </a:endParaRPr>
            </a:p>
          </p:txBody>
        </p:sp>
        <p:sp>
          <p:nvSpPr>
            <p:cNvPr id="14" name="Freeform 13"/>
            <p:cNvSpPr/>
            <p:nvPr/>
          </p:nvSpPr>
          <p:spPr>
            <a:xfrm rot="16200000">
              <a:off x="9414498" y="495121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 Alternatives</a:t>
              </a:r>
              <a:endParaRPr lang="en-US" sz="800" kern="1200" dirty="0">
                <a:solidFill>
                  <a:schemeClr val="bg1"/>
                </a:solidFill>
              </a:endParaRPr>
            </a:p>
          </p:txBody>
        </p:sp>
        <p:sp>
          <p:nvSpPr>
            <p:cNvPr id="16" name="Freeform 15"/>
            <p:cNvSpPr/>
            <p:nvPr/>
          </p:nvSpPr>
          <p:spPr>
            <a:xfrm rot="16200000">
              <a:off x="9414498" y="485930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Snapshot 2007</a:t>
              </a:r>
              <a:endParaRPr lang="en-US" sz="800" kern="1200" dirty="0">
                <a:solidFill>
                  <a:schemeClr val="bg1"/>
                </a:solidFill>
              </a:endParaRPr>
            </a:p>
          </p:txBody>
        </p:sp>
        <p:sp>
          <p:nvSpPr>
            <p:cNvPr id="17" name="Freeform 16"/>
            <p:cNvSpPr/>
            <p:nvPr/>
          </p:nvSpPr>
          <p:spPr>
            <a:xfrm rot="16200000">
              <a:off x="9414498" y="477096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Namespaces</a:t>
              </a:r>
              <a:endParaRPr lang="en-US" sz="800" kern="1200" dirty="0">
                <a:solidFill>
                  <a:schemeClr val="bg1"/>
                </a:solidFill>
              </a:endParaRPr>
            </a:p>
          </p:txBody>
        </p:sp>
        <p:sp>
          <p:nvSpPr>
            <p:cNvPr id="18" name="Freeform 17"/>
            <p:cNvSpPr/>
            <p:nvPr/>
          </p:nvSpPr>
          <p:spPr>
            <a:xfrm rot="16200000">
              <a:off x="9414498" y="468261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Paged Media</a:t>
              </a:r>
              <a:endParaRPr lang="en-US" sz="800" kern="1200" dirty="0">
                <a:solidFill>
                  <a:schemeClr val="bg1"/>
                </a:solidFill>
              </a:endParaRPr>
            </a:p>
          </p:txBody>
        </p:sp>
        <p:sp>
          <p:nvSpPr>
            <p:cNvPr id="19" name="Freeform 18"/>
            <p:cNvSpPr/>
            <p:nvPr/>
          </p:nvSpPr>
          <p:spPr>
            <a:xfrm rot="16200000">
              <a:off x="9414498" y="459427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Print Profile</a:t>
              </a:r>
              <a:endParaRPr lang="en-US" sz="800" kern="1200" dirty="0">
                <a:solidFill>
                  <a:schemeClr val="bg1"/>
                </a:solidFill>
              </a:endParaRPr>
            </a:p>
          </p:txBody>
        </p:sp>
        <p:sp>
          <p:nvSpPr>
            <p:cNvPr id="20" name="Freeform 19"/>
            <p:cNvSpPr/>
            <p:nvPr/>
          </p:nvSpPr>
          <p:spPr>
            <a:xfrm rot="16200000">
              <a:off x="9414498" y="450592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Values And Units</a:t>
              </a:r>
              <a:endParaRPr lang="en-US" sz="800" kern="1200" dirty="0">
                <a:solidFill>
                  <a:schemeClr val="bg1"/>
                </a:solidFill>
              </a:endParaRPr>
            </a:p>
          </p:txBody>
        </p:sp>
        <p:sp>
          <p:nvSpPr>
            <p:cNvPr id="21" name="Freeform 20"/>
            <p:cNvSpPr/>
            <p:nvPr/>
          </p:nvSpPr>
          <p:spPr>
            <a:xfrm rot="16200000">
              <a:off x="9414498" y="44175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Cascading And Inheritance</a:t>
              </a:r>
              <a:endParaRPr lang="en-US" sz="800" kern="1200" dirty="0">
                <a:solidFill>
                  <a:schemeClr val="bg1"/>
                </a:solidFill>
              </a:endParaRPr>
            </a:p>
          </p:txBody>
        </p:sp>
        <p:sp>
          <p:nvSpPr>
            <p:cNvPr id="22" name="Freeform 21"/>
            <p:cNvSpPr/>
            <p:nvPr/>
          </p:nvSpPr>
          <p:spPr>
            <a:xfrm rot="16200000">
              <a:off x="9414498" y="431948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Text</a:t>
              </a:r>
              <a:endParaRPr lang="en-US" sz="800" kern="1200" dirty="0">
                <a:solidFill>
                  <a:schemeClr val="bg1"/>
                </a:solidFill>
              </a:endParaRPr>
            </a:p>
          </p:txBody>
        </p:sp>
        <p:sp>
          <p:nvSpPr>
            <p:cNvPr id="24" name="Freeform 23"/>
            <p:cNvSpPr/>
            <p:nvPr/>
          </p:nvSpPr>
          <p:spPr>
            <a:xfrm rot="16200000">
              <a:off x="9268774" y="5295303"/>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Line Grid</a:t>
              </a:r>
              <a:endParaRPr lang="en-US" sz="800" kern="1200" dirty="0">
                <a:solidFill>
                  <a:schemeClr val="bg1"/>
                </a:solidFill>
              </a:endParaRPr>
            </a:p>
          </p:txBody>
        </p:sp>
      </p:grpSp>
      <p:grpSp>
        <p:nvGrpSpPr>
          <p:cNvPr id="111" name="Group 110"/>
          <p:cNvGrpSpPr/>
          <p:nvPr/>
        </p:nvGrpSpPr>
        <p:grpSpPr>
          <a:xfrm>
            <a:off x="7138378" y="5485009"/>
            <a:ext cx="1541680" cy="958466"/>
            <a:chOff x="6890597" y="5192461"/>
            <a:chExt cx="1541680" cy="958466"/>
          </a:xfrm>
        </p:grpSpPr>
        <p:sp>
          <p:nvSpPr>
            <p:cNvPr id="25" name="Freeform 24"/>
            <p:cNvSpPr/>
            <p:nvPr/>
          </p:nvSpPr>
          <p:spPr>
            <a:xfrm rot="16200000">
              <a:off x="7619046" y="533769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Ruby</a:t>
              </a:r>
              <a:endParaRPr lang="en-US" sz="800" kern="1200" dirty="0">
                <a:solidFill>
                  <a:schemeClr val="bg1"/>
                </a:solidFill>
              </a:endParaRPr>
            </a:p>
          </p:txBody>
        </p:sp>
        <p:sp>
          <p:nvSpPr>
            <p:cNvPr id="26" name="Freeform 25"/>
            <p:cNvSpPr/>
            <p:nvPr/>
          </p:nvSpPr>
          <p:spPr>
            <a:xfrm rot="16200000">
              <a:off x="7619046" y="5218389"/>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defTabSz="222250">
                <a:lnSpc>
                  <a:spcPct val="70000"/>
                </a:lnSpc>
                <a:spcBef>
                  <a:spcPct val="0"/>
                </a:spcBef>
              </a:pPr>
              <a:r>
                <a:rPr lang="en-US" sz="800" dirty="0">
                  <a:solidFill>
                    <a:schemeClr val="bg1"/>
                  </a:solidFill>
                </a:rPr>
                <a:t>CSS Generated Content </a:t>
              </a:r>
              <a:r>
                <a:rPr lang="en-US" sz="800" dirty="0" smtClean="0">
                  <a:solidFill>
                    <a:schemeClr val="bg1"/>
                  </a:solidFill>
                </a:rPr>
                <a:t/>
              </a:r>
              <a:br>
                <a:rPr lang="en-US" sz="800" dirty="0" smtClean="0">
                  <a:solidFill>
                    <a:schemeClr val="bg1"/>
                  </a:solidFill>
                </a:rPr>
              </a:br>
              <a:r>
                <a:rPr lang="en-US" sz="800" dirty="0" smtClean="0">
                  <a:solidFill>
                    <a:schemeClr val="bg1"/>
                  </a:solidFill>
                </a:rPr>
                <a:t>For </a:t>
              </a:r>
              <a:r>
                <a:rPr lang="en-US" sz="800" dirty="0">
                  <a:solidFill>
                    <a:schemeClr val="bg1"/>
                  </a:solidFill>
                </a:rPr>
                <a:t>Paged Media</a:t>
              </a:r>
            </a:p>
          </p:txBody>
        </p:sp>
        <p:sp>
          <p:nvSpPr>
            <p:cNvPr id="27" name="Freeform 26"/>
            <p:cNvSpPr/>
            <p:nvPr/>
          </p:nvSpPr>
          <p:spPr>
            <a:xfrm rot="16200000">
              <a:off x="7619045" y="507622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Backgrounds And Borders</a:t>
              </a:r>
              <a:endParaRPr lang="en-US" sz="800" kern="1200" dirty="0">
                <a:solidFill>
                  <a:schemeClr val="bg1"/>
                </a:solidFill>
              </a:endParaRPr>
            </a:p>
          </p:txBody>
        </p:sp>
        <p:sp>
          <p:nvSpPr>
            <p:cNvPr id="28" name="Freeform 27"/>
            <p:cNvSpPr/>
            <p:nvPr/>
          </p:nvSpPr>
          <p:spPr>
            <a:xfrm rot="16200000">
              <a:off x="7619045" y="498788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Fonts</a:t>
              </a:r>
              <a:endParaRPr lang="en-US" sz="800" kern="1200" dirty="0">
                <a:solidFill>
                  <a:schemeClr val="bg1"/>
                </a:solidFill>
              </a:endParaRPr>
            </a:p>
          </p:txBody>
        </p:sp>
        <p:sp>
          <p:nvSpPr>
            <p:cNvPr id="29" name="Freeform 28"/>
            <p:cNvSpPr/>
            <p:nvPr/>
          </p:nvSpPr>
          <p:spPr>
            <a:xfrm rot="16200000">
              <a:off x="7619045" y="4899538"/>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Box Model</a:t>
              </a:r>
              <a:endParaRPr lang="en-US" sz="800" kern="1200" dirty="0">
                <a:solidFill>
                  <a:schemeClr val="bg1"/>
                </a:solidFill>
              </a:endParaRPr>
            </a:p>
          </p:txBody>
        </p:sp>
        <p:sp>
          <p:nvSpPr>
            <p:cNvPr id="30" name="Freeform 29"/>
            <p:cNvSpPr/>
            <p:nvPr/>
          </p:nvSpPr>
          <p:spPr>
            <a:xfrm rot="16200000">
              <a:off x="7619045" y="4811194"/>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Multi-column Layout</a:t>
              </a:r>
              <a:endParaRPr lang="en-US" sz="800" kern="1200" dirty="0">
                <a:solidFill>
                  <a:schemeClr val="bg1"/>
                </a:solidFill>
              </a:endParaRPr>
            </a:p>
          </p:txBody>
        </p:sp>
        <p:sp>
          <p:nvSpPr>
            <p:cNvPr id="31" name="Freeform 30"/>
            <p:cNvSpPr/>
            <p:nvPr/>
          </p:nvSpPr>
          <p:spPr>
            <a:xfrm rot="16200000">
              <a:off x="7619045" y="4722850"/>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Template Layout</a:t>
              </a:r>
              <a:endParaRPr lang="en-US" sz="800" kern="1200" dirty="0">
                <a:solidFill>
                  <a:schemeClr val="bg1"/>
                </a:solidFill>
              </a:endParaRPr>
            </a:p>
          </p:txBody>
        </p:sp>
        <p:sp>
          <p:nvSpPr>
            <p:cNvPr id="32" name="Freeform 31"/>
            <p:cNvSpPr/>
            <p:nvPr/>
          </p:nvSpPr>
          <p:spPr>
            <a:xfrm rot="16200000">
              <a:off x="7619045" y="4634506"/>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Media Queries</a:t>
              </a:r>
              <a:endParaRPr lang="en-US" sz="800" kern="1200" dirty="0">
                <a:solidFill>
                  <a:schemeClr val="bg1"/>
                </a:solidFill>
              </a:endParaRPr>
            </a:p>
          </p:txBody>
        </p:sp>
        <p:sp>
          <p:nvSpPr>
            <p:cNvPr id="33" name="Freeform 32"/>
            <p:cNvSpPr/>
            <p:nvPr/>
          </p:nvSpPr>
          <p:spPr>
            <a:xfrm rot="16200000">
              <a:off x="7619045" y="4546162"/>
              <a:ext cx="84783" cy="1541679"/>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Speech</a:t>
              </a:r>
              <a:endParaRPr lang="en-US" sz="800" kern="1200" dirty="0">
                <a:solidFill>
                  <a:schemeClr val="bg1"/>
                </a:solidFill>
              </a:endParaRPr>
            </a:p>
          </p:txBody>
        </p:sp>
        <p:sp>
          <p:nvSpPr>
            <p:cNvPr id="34" name="Freeform 33"/>
            <p:cNvSpPr/>
            <p:nvPr/>
          </p:nvSpPr>
          <p:spPr>
            <a:xfrm rot="16200000">
              <a:off x="7457632" y="462542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Color</a:t>
              </a:r>
              <a:endParaRPr lang="en-US" sz="800" kern="1200" dirty="0">
                <a:solidFill>
                  <a:schemeClr val="bg1"/>
                </a:solidFill>
              </a:endParaRPr>
            </a:p>
          </p:txBody>
        </p:sp>
      </p:grpSp>
      <p:grpSp>
        <p:nvGrpSpPr>
          <p:cNvPr id="115" name="Group 114"/>
          <p:cNvGrpSpPr/>
          <p:nvPr/>
        </p:nvGrpSpPr>
        <p:grpSpPr>
          <a:xfrm>
            <a:off x="5852610" y="5485035"/>
            <a:ext cx="1218850" cy="971785"/>
            <a:chOff x="5623910" y="5192487"/>
            <a:chExt cx="1218850" cy="971785"/>
          </a:xfrm>
        </p:grpSpPr>
        <p:sp>
          <p:nvSpPr>
            <p:cNvPr id="35" name="Freeform 34"/>
            <p:cNvSpPr/>
            <p:nvPr/>
          </p:nvSpPr>
          <p:spPr>
            <a:xfrm rot="16200000">
              <a:off x="6190943" y="5512456"/>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Basic User Interface </a:t>
              </a:r>
              <a:endParaRPr lang="en-US" sz="800" kern="1200" dirty="0">
                <a:solidFill>
                  <a:schemeClr val="bg1"/>
                </a:solidFill>
              </a:endParaRPr>
            </a:p>
          </p:txBody>
        </p:sp>
        <p:sp>
          <p:nvSpPr>
            <p:cNvPr id="36" name="Freeform 35"/>
            <p:cNvSpPr/>
            <p:nvPr/>
          </p:nvSpPr>
          <p:spPr>
            <a:xfrm rot="16200000">
              <a:off x="6190943" y="542411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Scoping</a:t>
              </a:r>
              <a:endParaRPr lang="en-US" sz="800" kern="1200" dirty="0">
                <a:solidFill>
                  <a:schemeClr val="bg1"/>
                </a:solidFill>
              </a:endParaRPr>
            </a:p>
          </p:txBody>
        </p:sp>
        <p:sp>
          <p:nvSpPr>
            <p:cNvPr id="37" name="Freeform 36"/>
            <p:cNvSpPr/>
            <p:nvPr/>
          </p:nvSpPr>
          <p:spPr>
            <a:xfrm rot="16200000">
              <a:off x="6190943" y="533576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Grid Positioning</a:t>
              </a:r>
              <a:endParaRPr lang="en-US" sz="800" kern="1200" dirty="0">
                <a:solidFill>
                  <a:schemeClr val="bg1"/>
                </a:solidFill>
              </a:endParaRPr>
            </a:p>
          </p:txBody>
        </p:sp>
        <p:sp>
          <p:nvSpPr>
            <p:cNvPr id="38" name="Freeform 37"/>
            <p:cNvSpPr/>
            <p:nvPr/>
          </p:nvSpPr>
          <p:spPr>
            <a:xfrm rot="16200000">
              <a:off x="6190943" y="524742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Flexible Box Layout</a:t>
              </a:r>
              <a:endParaRPr lang="en-US" sz="800" kern="1200" dirty="0">
                <a:solidFill>
                  <a:schemeClr val="bg1"/>
                </a:solidFill>
              </a:endParaRPr>
            </a:p>
          </p:txBody>
        </p:sp>
        <p:sp>
          <p:nvSpPr>
            <p:cNvPr id="39" name="Freeform 38"/>
            <p:cNvSpPr/>
            <p:nvPr/>
          </p:nvSpPr>
          <p:spPr>
            <a:xfrm rot="16200000">
              <a:off x="6190943" y="5159079"/>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Image Values</a:t>
              </a:r>
              <a:endParaRPr lang="en-US" sz="800" kern="1200" dirty="0">
                <a:solidFill>
                  <a:schemeClr val="bg1"/>
                </a:solidFill>
              </a:endParaRPr>
            </a:p>
          </p:txBody>
        </p:sp>
        <p:sp>
          <p:nvSpPr>
            <p:cNvPr id="40" name="Freeform 39"/>
            <p:cNvSpPr/>
            <p:nvPr/>
          </p:nvSpPr>
          <p:spPr>
            <a:xfrm rot="16200000">
              <a:off x="6190943" y="5070735"/>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2D Transformations</a:t>
              </a:r>
              <a:endParaRPr lang="en-US" sz="800" kern="1200" dirty="0">
                <a:solidFill>
                  <a:schemeClr val="bg1"/>
                </a:solidFill>
              </a:endParaRPr>
            </a:p>
          </p:txBody>
        </p:sp>
        <p:sp>
          <p:nvSpPr>
            <p:cNvPr id="41" name="Freeform 40"/>
            <p:cNvSpPr/>
            <p:nvPr/>
          </p:nvSpPr>
          <p:spPr>
            <a:xfrm rot="16200000">
              <a:off x="6190943" y="4982391"/>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3D Transformations</a:t>
              </a:r>
              <a:endParaRPr lang="en-US" sz="800" kern="1200" dirty="0">
                <a:solidFill>
                  <a:schemeClr val="bg1"/>
                </a:solidFill>
              </a:endParaRPr>
            </a:p>
          </p:txBody>
        </p:sp>
        <p:sp>
          <p:nvSpPr>
            <p:cNvPr id="42" name="Freeform 41"/>
            <p:cNvSpPr/>
            <p:nvPr/>
          </p:nvSpPr>
          <p:spPr>
            <a:xfrm rot="16200000">
              <a:off x="6190943" y="4894047"/>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Transitions</a:t>
              </a:r>
              <a:endParaRPr lang="en-US" sz="800" kern="1200" dirty="0">
                <a:solidFill>
                  <a:schemeClr val="bg1"/>
                </a:solidFill>
              </a:endParaRPr>
            </a:p>
          </p:txBody>
        </p:sp>
        <p:sp>
          <p:nvSpPr>
            <p:cNvPr id="43" name="Freeform 42"/>
            <p:cNvSpPr/>
            <p:nvPr/>
          </p:nvSpPr>
          <p:spPr>
            <a:xfrm rot="16200000">
              <a:off x="6190943" y="4805703"/>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CSS Animations</a:t>
              </a:r>
              <a:endParaRPr lang="en-US" sz="800" kern="1200" dirty="0">
                <a:solidFill>
                  <a:schemeClr val="bg1"/>
                </a:solidFill>
              </a:endParaRPr>
            </a:p>
          </p:txBody>
        </p:sp>
        <p:sp>
          <p:nvSpPr>
            <p:cNvPr id="45" name="Freeform 44"/>
            <p:cNvSpPr/>
            <p:nvPr/>
          </p:nvSpPr>
          <p:spPr>
            <a:xfrm rot="16200000">
              <a:off x="6190943" y="4713798"/>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Cors</a:t>
              </a:r>
              <a:endParaRPr lang="en-US" sz="800" kern="1200" dirty="0">
                <a:solidFill>
                  <a:schemeClr val="bg1"/>
                </a:solidFill>
              </a:endParaRPr>
            </a:p>
          </p:txBody>
        </p:sp>
        <p:sp>
          <p:nvSpPr>
            <p:cNvPr id="46" name="Freeform 45"/>
            <p:cNvSpPr/>
            <p:nvPr/>
          </p:nvSpPr>
          <p:spPr>
            <a:xfrm rot="16200000">
              <a:off x="6190943" y="4625454"/>
              <a:ext cx="84783" cy="1218850"/>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Element Traversal</a:t>
              </a:r>
              <a:endParaRPr lang="en-US" sz="800" kern="1200" dirty="0">
                <a:solidFill>
                  <a:schemeClr val="bg1"/>
                </a:solidFill>
              </a:endParaRPr>
            </a:p>
          </p:txBody>
        </p:sp>
      </p:grpSp>
      <p:grpSp>
        <p:nvGrpSpPr>
          <p:cNvPr id="103" name="Group 102"/>
          <p:cNvGrpSpPr/>
          <p:nvPr/>
        </p:nvGrpSpPr>
        <p:grpSpPr>
          <a:xfrm>
            <a:off x="4508463" y="5485010"/>
            <a:ext cx="1277229" cy="967937"/>
            <a:chOff x="4332140" y="5239592"/>
            <a:chExt cx="1833129" cy="967937"/>
          </a:xfrm>
        </p:grpSpPr>
        <p:sp>
          <p:nvSpPr>
            <p:cNvPr id="47" name="Freeform 46"/>
            <p:cNvSpPr/>
            <p:nvPr/>
          </p:nvSpPr>
          <p:spPr>
            <a:xfrm rot="16200000">
              <a:off x="5206314" y="52485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File API</a:t>
              </a:r>
              <a:endParaRPr lang="en-US" sz="800" kern="1200" dirty="0">
                <a:solidFill>
                  <a:schemeClr val="bg1"/>
                </a:solidFill>
              </a:endParaRPr>
            </a:p>
          </p:txBody>
        </p:sp>
        <p:sp>
          <p:nvSpPr>
            <p:cNvPr id="48" name="Freeform 47"/>
            <p:cNvSpPr/>
            <p:nvPr/>
          </p:nvSpPr>
          <p:spPr>
            <a:xfrm rot="16200000">
              <a:off x="5206314" y="51605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Index DB</a:t>
              </a:r>
              <a:endParaRPr lang="en-US" sz="800" kern="1200" dirty="0">
                <a:solidFill>
                  <a:schemeClr val="bg1"/>
                </a:solidFill>
              </a:endParaRPr>
            </a:p>
          </p:txBody>
        </p:sp>
        <p:sp>
          <p:nvSpPr>
            <p:cNvPr id="49" name="Freeform 48"/>
            <p:cNvSpPr/>
            <p:nvPr/>
          </p:nvSpPr>
          <p:spPr>
            <a:xfrm rot="16200000">
              <a:off x="5124645" y="5094716"/>
              <a:ext cx="118248" cy="1703258"/>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1533" tIns="21533" rIns="21533" bIns="21533" numCol="1" spcCol="1270" anchor="ctr" anchorCtr="0">
              <a:noAutofit/>
              <a:sp3d extrusionH="28000" prstMaterial="matte"/>
            </a:bodyPr>
            <a:lstStyle/>
            <a:p>
              <a:pPr lvl="0" defTabSz="222250">
                <a:lnSpc>
                  <a:spcPct val="70000"/>
                </a:lnSpc>
                <a:spcBef>
                  <a:spcPct val="0"/>
                </a:spcBef>
              </a:pPr>
              <a:r>
                <a:rPr lang="en-US" sz="800" kern="1200" dirty="0" smtClean="0">
                  <a:solidFill>
                    <a:schemeClr val="bg1"/>
                  </a:solidFill>
                </a:rPr>
                <a:t>Programmable HTTP </a:t>
              </a:r>
              <a:br>
                <a:rPr lang="en-US" sz="800" kern="1200" dirty="0" smtClean="0">
                  <a:solidFill>
                    <a:schemeClr val="bg1"/>
                  </a:solidFill>
                </a:rPr>
              </a:br>
              <a:r>
                <a:rPr lang="en-US" sz="800" kern="1200" dirty="0" smtClean="0">
                  <a:solidFill>
                    <a:schemeClr val="bg1"/>
                  </a:solidFill>
                </a:rPr>
                <a:t>Caching And Serving</a:t>
              </a:r>
              <a:endParaRPr lang="en-US" sz="800" kern="1200" dirty="0">
                <a:solidFill>
                  <a:schemeClr val="bg1"/>
                </a:solidFill>
              </a:endParaRPr>
            </a:p>
          </p:txBody>
        </p:sp>
        <p:sp>
          <p:nvSpPr>
            <p:cNvPr id="50" name="Freeform 49"/>
            <p:cNvSpPr/>
            <p:nvPr/>
          </p:nvSpPr>
          <p:spPr>
            <a:xfrm rot="16200000">
              <a:off x="5206311" y="489548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Progress Events</a:t>
              </a:r>
              <a:endParaRPr lang="en-US" sz="800" kern="1200" dirty="0">
                <a:solidFill>
                  <a:schemeClr val="bg1"/>
                </a:solidFill>
              </a:endParaRPr>
            </a:p>
          </p:txBody>
        </p:sp>
        <p:sp>
          <p:nvSpPr>
            <p:cNvPr id="51" name="Freeform 50"/>
            <p:cNvSpPr/>
            <p:nvPr/>
          </p:nvSpPr>
          <p:spPr>
            <a:xfrm rot="16200000">
              <a:off x="5206311" y="480714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a:t>
              </a:r>
              <a:endParaRPr lang="en-US" sz="800" kern="1200" dirty="0">
                <a:solidFill>
                  <a:schemeClr val="bg1"/>
                </a:solidFill>
              </a:endParaRPr>
            </a:p>
          </p:txBody>
        </p:sp>
        <p:sp>
          <p:nvSpPr>
            <p:cNvPr id="52" name="Freeform 51"/>
            <p:cNvSpPr/>
            <p:nvPr/>
          </p:nvSpPr>
          <p:spPr>
            <a:xfrm rot="16200000">
              <a:off x="5206311" y="471879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Selectors API L2</a:t>
              </a:r>
              <a:endParaRPr lang="en-US" sz="800" kern="1200" dirty="0">
                <a:solidFill>
                  <a:schemeClr val="bg1"/>
                </a:solidFill>
              </a:endParaRPr>
            </a:p>
          </p:txBody>
        </p:sp>
        <p:sp>
          <p:nvSpPr>
            <p:cNvPr id="53" name="Freeform 52"/>
            <p:cNvSpPr/>
            <p:nvPr/>
          </p:nvSpPr>
          <p:spPr>
            <a:xfrm rot="16200000">
              <a:off x="5206311" y="463045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Server-sent Events</a:t>
              </a:r>
              <a:endParaRPr lang="en-US" sz="800" kern="1200" dirty="0">
                <a:solidFill>
                  <a:schemeClr val="bg1"/>
                </a:solidFill>
              </a:endParaRPr>
            </a:p>
          </p:txBody>
        </p:sp>
        <p:sp>
          <p:nvSpPr>
            <p:cNvPr id="54" name="Freeform 53"/>
            <p:cNvSpPr/>
            <p:nvPr/>
          </p:nvSpPr>
          <p:spPr>
            <a:xfrm rot="16200000">
              <a:off x="5206311" y="454210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Uniform Messaging Policy</a:t>
              </a:r>
              <a:endParaRPr lang="en-US" sz="800" kern="1200" dirty="0">
                <a:solidFill>
                  <a:schemeClr val="bg1"/>
                </a:solidFill>
              </a:endParaRPr>
            </a:p>
          </p:txBody>
        </p:sp>
        <p:sp>
          <p:nvSpPr>
            <p:cNvPr id="55" name="Freeform 54"/>
            <p:cNvSpPr/>
            <p:nvPr/>
          </p:nvSpPr>
          <p:spPr>
            <a:xfrm rot="16200000">
              <a:off x="5206311" y="445376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DOM Core</a:t>
              </a:r>
              <a:endParaRPr lang="en-US" sz="800" kern="1200" dirty="0">
                <a:solidFill>
                  <a:schemeClr val="bg1"/>
                </a:solidFill>
              </a:endParaRPr>
            </a:p>
          </p:txBody>
        </p:sp>
        <p:sp>
          <p:nvSpPr>
            <p:cNvPr id="56" name="Freeform 55"/>
            <p:cNvSpPr/>
            <p:nvPr/>
          </p:nvSpPr>
          <p:spPr>
            <a:xfrm rot="16200000">
              <a:off x="5206311" y="436542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SQL Database</a:t>
              </a:r>
              <a:endParaRPr lang="en-US" sz="800" kern="1200" dirty="0">
                <a:solidFill>
                  <a:schemeClr val="bg1"/>
                </a:solidFill>
              </a:endParaRPr>
            </a:p>
          </p:txBody>
        </p:sp>
      </p:grpSp>
      <p:grpSp>
        <p:nvGrpSpPr>
          <p:cNvPr id="101" name="Group 100"/>
          <p:cNvGrpSpPr/>
          <p:nvPr/>
        </p:nvGrpSpPr>
        <p:grpSpPr>
          <a:xfrm>
            <a:off x="3469605" y="5485010"/>
            <a:ext cx="971940" cy="968224"/>
            <a:chOff x="9039006" y="2092670"/>
            <a:chExt cx="1833126" cy="968224"/>
          </a:xfrm>
        </p:grpSpPr>
        <p:sp>
          <p:nvSpPr>
            <p:cNvPr id="57" name="Freeform 56"/>
            <p:cNvSpPr/>
            <p:nvPr/>
          </p:nvSpPr>
          <p:spPr>
            <a:xfrm rot="16200000">
              <a:off x="9913177" y="210194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IDL</a:t>
              </a:r>
              <a:endParaRPr lang="en-US" sz="800" kern="1200" dirty="0">
                <a:solidFill>
                  <a:schemeClr val="bg1"/>
                </a:solidFill>
              </a:endParaRPr>
            </a:p>
          </p:txBody>
        </p:sp>
        <p:sp>
          <p:nvSpPr>
            <p:cNvPr id="58" name="Freeform 57"/>
            <p:cNvSpPr/>
            <p:nvPr/>
          </p:nvSpPr>
          <p:spPr>
            <a:xfrm rot="16200000">
              <a:off x="9913177" y="201359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Sockets API</a:t>
              </a:r>
              <a:endParaRPr lang="en-US" sz="800" kern="1200" dirty="0">
                <a:solidFill>
                  <a:schemeClr val="bg1"/>
                </a:solidFill>
              </a:endParaRPr>
            </a:p>
          </p:txBody>
        </p:sp>
        <p:sp>
          <p:nvSpPr>
            <p:cNvPr id="59" name="Freeform 58"/>
            <p:cNvSpPr/>
            <p:nvPr/>
          </p:nvSpPr>
          <p:spPr>
            <a:xfrm rot="16200000">
              <a:off x="9913177" y="192525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Storage</a:t>
              </a:r>
              <a:endParaRPr lang="en-US" sz="800" kern="1200" dirty="0">
                <a:solidFill>
                  <a:schemeClr val="bg1"/>
                </a:solidFill>
              </a:endParaRPr>
            </a:p>
          </p:txBody>
        </p:sp>
        <p:sp>
          <p:nvSpPr>
            <p:cNvPr id="60" name="Freeform 59"/>
            <p:cNvSpPr/>
            <p:nvPr/>
          </p:nvSpPr>
          <p:spPr>
            <a:xfrm rot="16200000">
              <a:off x="9913177" y="183690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Web Workers</a:t>
              </a:r>
              <a:endParaRPr lang="en-US" sz="800" kern="1200" dirty="0">
                <a:solidFill>
                  <a:schemeClr val="bg1"/>
                </a:solidFill>
              </a:endParaRPr>
            </a:p>
          </p:txBody>
        </p:sp>
        <p:sp>
          <p:nvSpPr>
            <p:cNvPr id="61" name="Freeform 60"/>
            <p:cNvSpPr/>
            <p:nvPr/>
          </p:nvSpPr>
          <p:spPr>
            <a:xfrm rot="16200000">
              <a:off x="9913177" y="174856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endParaRPr lang="en-US" sz="800" kern="1200" dirty="0">
                <a:solidFill>
                  <a:schemeClr val="bg1"/>
                </a:solidFill>
              </a:endParaRPr>
            </a:p>
          </p:txBody>
        </p:sp>
        <p:sp>
          <p:nvSpPr>
            <p:cNvPr id="62" name="Freeform 61"/>
            <p:cNvSpPr/>
            <p:nvPr/>
          </p:nvSpPr>
          <p:spPr>
            <a:xfrm rot="16200000">
              <a:off x="9913177" y="166021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Xmlhttprequest</a:t>
              </a:r>
              <a:r>
                <a:rPr lang="en-US" sz="800" kern="1200" dirty="0" smtClean="0">
                  <a:solidFill>
                    <a:schemeClr val="bg1"/>
                  </a:solidFill>
                </a:rPr>
                <a:t> L2</a:t>
              </a:r>
              <a:endParaRPr lang="en-US" sz="800" kern="1200" dirty="0">
                <a:solidFill>
                  <a:schemeClr val="bg1"/>
                </a:solidFill>
              </a:endParaRPr>
            </a:p>
          </p:txBody>
        </p:sp>
        <p:sp>
          <p:nvSpPr>
            <p:cNvPr id="63" name="Freeform 62"/>
            <p:cNvSpPr/>
            <p:nvPr/>
          </p:nvSpPr>
          <p:spPr>
            <a:xfrm rot="16200000">
              <a:off x="9913177" y="157187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L1</a:t>
              </a:r>
              <a:endParaRPr lang="en-US" sz="800" kern="1200" dirty="0">
                <a:solidFill>
                  <a:schemeClr val="bg1"/>
                </a:solidFill>
              </a:endParaRPr>
            </a:p>
          </p:txBody>
        </p:sp>
        <p:sp>
          <p:nvSpPr>
            <p:cNvPr id="64" name="Freeform 63"/>
            <p:cNvSpPr/>
            <p:nvPr/>
          </p:nvSpPr>
          <p:spPr>
            <a:xfrm rot="16200000">
              <a:off x="9913177" y="148353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Core</a:t>
              </a:r>
              <a:endParaRPr lang="en-US" sz="800" kern="1200" dirty="0">
                <a:solidFill>
                  <a:schemeClr val="bg1"/>
                </a:solidFill>
              </a:endParaRPr>
            </a:p>
          </p:txBody>
        </p:sp>
        <p:sp>
          <p:nvSpPr>
            <p:cNvPr id="65" name="Freeform 64"/>
            <p:cNvSpPr/>
            <p:nvPr/>
          </p:nvSpPr>
          <p:spPr>
            <a:xfrm rot="16200000">
              <a:off x="9913177" y="139518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Views</a:t>
              </a:r>
              <a:endParaRPr lang="en-US" sz="800" kern="1200" dirty="0">
                <a:solidFill>
                  <a:schemeClr val="bg1"/>
                </a:solidFill>
              </a:endParaRPr>
            </a:p>
          </p:txBody>
        </p:sp>
        <p:sp>
          <p:nvSpPr>
            <p:cNvPr id="66" name="Freeform 65"/>
            <p:cNvSpPr/>
            <p:nvPr/>
          </p:nvSpPr>
          <p:spPr>
            <a:xfrm rot="16200000">
              <a:off x="9913177" y="130684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Events</a:t>
              </a:r>
              <a:endParaRPr lang="en-US" sz="800" kern="1200" dirty="0">
                <a:solidFill>
                  <a:schemeClr val="bg1"/>
                </a:solidFill>
              </a:endParaRPr>
            </a:p>
          </p:txBody>
        </p:sp>
        <p:sp>
          <p:nvSpPr>
            <p:cNvPr id="67" name="Freeform 66"/>
            <p:cNvSpPr/>
            <p:nvPr/>
          </p:nvSpPr>
          <p:spPr>
            <a:xfrm rot="16200000">
              <a:off x="9913177" y="121849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Style</a:t>
              </a:r>
              <a:endParaRPr lang="en-US" sz="800" kern="1200" dirty="0">
                <a:solidFill>
                  <a:schemeClr val="bg1"/>
                </a:solidFill>
              </a:endParaRPr>
            </a:p>
          </p:txBody>
        </p:sp>
      </p:grpSp>
      <p:grpSp>
        <p:nvGrpSpPr>
          <p:cNvPr id="109" name="Group 108"/>
          <p:cNvGrpSpPr/>
          <p:nvPr/>
        </p:nvGrpSpPr>
        <p:grpSpPr>
          <a:xfrm>
            <a:off x="1907838" y="5489069"/>
            <a:ext cx="1494849" cy="973590"/>
            <a:chOff x="1773715" y="5234225"/>
            <a:chExt cx="1833126" cy="973590"/>
          </a:xfrm>
        </p:grpSpPr>
        <p:grpSp>
          <p:nvGrpSpPr>
            <p:cNvPr id="100" name="Group 99"/>
            <p:cNvGrpSpPr/>
            <p:nvPr/>
          </p:nvGrpSpPr>
          <p:grpSpPr>
            <a:xfrm>
              <a:off x="1773715" y="5946344"/>
              <a:ext cx="1833126" cy="261471"/>
              <a:chOff x="3381155" y="5760728"/>
              <a:chExt cx="1833126" cy="261471"/>
            </a:xfrm>
          </p:grpSpPr>
          <p:sp>
            <p:nvSpPr>
              <p:cNvPr id="68" name="Freeform 67"/>
              <p:cNvSpPr/>
              <p:nvPr/>
            </p:nvSpPr>
            <p:spPr>
              <a:xfrm rot="16200000">
                <a:off x="4255326" y="506324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Traversal And Range</a:t>
                </a:r>
                <a:endParaRPr lang="en-US" sz="800" kern="1200" dirty="0">
                  <a:solidFill>
                    <a:schemeClr val="bg1"/>
                  </a:solidFill>
                </a:endParaRPr>
              </a:p>
            </p:txBody>
          </p:sp>
          <p:sp>
            <p:nvSpPr>
              <p:cNvPr id="69" name="Freeform 68"/>
              <p:cNvSpPr/>
              <p:nvPr/>
            </p:nvSpPr>
            <p:spPr>
              <a:xfrm rot="16200000">
                <a:off x="4255326" y="497490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L2 Html</a:t>
                </a:r>
                <a:endParaRPr lang="en-US" sz="800" kern="1200" dirty="0">
                  <a:solidFill>
                    <a:schemeClr val="bg1"/>
                  </a:solidFill>
                </a:endParaRPr>
              </a:p>
            </p:txBody>
          </p:sp>
          <p:sp>
            <p:nvSpPr>
              <p:cNvPr id="70" name="Freeform 69"/>
              <p:cNvSpPr/>
              <p:nvPr/>
            </p:nvSpPr>
            <p:spPr>
              <a:xfrm rot="16200000">
                <a:off x="4255326" y="488655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Core</a:t>
                </a:r>
                <a:endParaRPr lang="en-US" sz="800" kern="1200" dirty="0">
                  <a:solidFill>
                    <a:schemeClr val="bg1"/>
                  </a:solidFill>
                </a:endParaRPr>
              </a:p>
            </p:txBody>
          </p:sp>
        </p:grpSp>
        <p:grpSp>
          <p:nvGrpSpPr>
            <p:cNvPr id="99" name="Group 98"/>
            <p:cNvGrpSpPr/>
            <p:nvPr/>
          </p:nvGrpSpPr>
          <p:grpSpPr>
            <a:xfrm>
              <a:off x="1773715" y="5234225"/>
              <a:ext cx="1833126" cy="706752"/>
              <a:chOff x="1773715" y="5193508"/>
              <a:chExt cx="1833126" cy="706752"/>
            </a:xfrm>
          </p:grpSpPr>
          <p:sp>
            <p:nvSpPr>
              <p:cNvPr id="71" name="Freeform 70"/>
              <p:cNvSpPr/>
              <p:nvPr/>
            </p:nvSpPr>
            <p:spPr>
              <a:xfrm rot="16200000">
                <a:off x="2647886" y="494130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Events</a:t>
                </a:r>
                <a:endParaRPr lang="en-US" sz="800" kern="1200" dirty="0">
                  <a:solidFill>
                    <a:schemeClr val="bg1"/>
                  </a:solidFill>
                </a:endParaRPr>
              </a:p>
            </p:txBody>
          </p:sp>
          <p:sp>
            <p:nvSpPr>
              <p:cNvPr id="72" name="Freeform 71"/>
              <p:cNvSpPr/>
              <p:nvPr/>
            </p:nvSpPr>
            <p:spPr>
              <a:xfrm rot="16200000">
                <a:off x="2647886" y="485296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Load And Save</a:t>
                </a:r>
                <a:endParaRPr lang="en-US" sz="800" kern="1200" dirty="0">
                  <a:solidFill>
                    <a:schemeClr val="bg1"/>
                  </a:solidFill>
                </a:endParaRPr>
              </a:p>
            </p:txBody>
          </p:sp>
          <p:sp>
            <p:nvSpPr>
              <p:cNvPr id="73" name="Freeform 72"/>
              <p:cNvSpPr/>
              <p:nvPr/>
            </p:nvSpPr>
            <p:spPr>
              <a:xfrm rot="16200000">
                <a:off x="2647886" y="476461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Validation</a:t>
                </a:r>
                <a:endParaRPr lang="en-US" sz="800" kern="1200" dirty="0">
                  <a:solidFill>
                    <a:schemeClr val="bg1"/>
                  </a:solidFill>
                </a:endParaRPr>
              </a:p>
            </p:txBody>
          </p:sp>
          <p:sp>
            <p:nvSpPr>
              <p:cNvPr id="74" name="Freeform 73"/>
              <p:cNvSpPr/>
              <p:nvPr/>
            </p:nvSpPr>
            <p:spPr>
              <a:xfrm rot="16200000">
                <a:off x="2647886" y="467627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t>
                </a:r>
                <a:r>
                  <a:rPr lang="en-US" sz="800" kern="1200" dirty="0" err="1" smtClean="0">
                    <a:solidFill>
                      <a:schemeClr val="bg1"/>
                    </a:solidFill>
                  </a:rPr>
                  <a:t>Xpath</a:t>
                </a:r>
                <a:endParaRPr lang="en-US" sz="800" kern="1200" dirty="0">
                  <a:solidFill>
                    <a:schemeClr val="bg1"/>
                  </a:solidFill>
                </a:endParaRPr>
              </a:p>
            </p:txBody>
          </p:sp>
          <p:sp>
            <p:nvSpPr>
              <p:cNvPr id="75" name="Freeform 74"/>
              <p:cNvSpPr/>
              <p:nvPr/>
            </p:nvSpPr>
            <p:spPr>
              <a:xfrm rot="16200000">
                <a:off x="2647886" y="4587930"/>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Views And Formatting</a:t>
                </a:r>
                <a:endParaRPr lang="en-US" sz="800" kern="1200" dirty="0">
                  <a:solidFill>
                    <a:schemeClr val="bg1"/>
                  </a:solidFill>
                </a:endParaRPr>
              </a:p>
            </p:txBody>
          </p:sp>
          <p:sp>
            <p:nvSpPr>
              <p:cNvPr id="76" name="Freeform 75"/>
              <p:cNvSpPr/>
              <p:nvPr/>
            </p:nvSpPr>
            <p:spPr>
              <a:xfrm rot="16200000">
                <a:off x="2647886" y="449958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DOM L3 Abstract Schemas</a:t>
                </a:r>
                <a:endParaRPr lang="en-US" sz="800" kern="1200" dirty="0">
                  <a:solidFill>
                    <a:schemeClr val="bg1"/>
                  </a:solidFill>
                </a:endParaRPr>
              </a:p>
            </p:txBody>
          </p:sp>
          <p:sp>
            <p:nvSpPr>
              <p:cNvPr id="78" name="Freeform 77"/>
              <p:cNvSpPr/>
              <p:nvPr/>
            </p:nvSpPr>
            <p:spPr>
              <a:xfrm rot="16200000">
                <a:off x="2647886" y="440768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Document Structure</a:t>
                </a:r>
                <a:endParaRPr lang="en-US" sz="800" kern="1200" dirty="0">
                  <a:solidFill>
                    <a:schemeClr val="bg1"/>
                  </a:solidFill>
                </a:endParaRPr>
              </a:p>
            </p:txBody>
          </p:sp>
          <p:sp>
            <p:nvSpPr>
              <p:cNvPr id="79" name="Freeform 78"/>
              <p:cNvSpPr/>
              <p:nvPr/>
            </p:nvSpPr>
            <p:spPr>
              <a:xfrm rot="16200000">
                <a:off x="2647886" y="431933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Basic Shapes</a:t>
                </a:r>
                <a:endParaRPr lang="en-US" sz="800" kern="1200" dirty="0">
                  <a:solidFill>
                    <a:schemeClr val="bg1"/>
                  </a:solidFill>
                </a:endParaRPr>
              </a:p>
            </p:txBody>
          </p:sp>
        </p:grpSp>
      </p:grpSp>
      <p:grpSp>
        <p:nvGrpSpPr>
          <p:cNvPr id="108" name="Group 107"/>
          <p:cNvGrpSpPr/>
          <p:nvPr/>
        </p:nvGrpSpPr>
        <p:grpSpPr>
          <a:xfrm>
            <a:off x="705874" y="5489069"/>
            <a:ext cx="1135046" cy="971785"/>
            <a:chOff x="517524" y="5234225"/>
            <a:chExt cx="1833126" cy="971785"/>
          </a:xfrm>
        </p:grpSpPr>
        <p:sp>
          <p:nvSpPr>
            <p:cNvPr id="80" name="Freeform 79"/>
            <p:cNvSpPr/>
            <p:nvPr/>
          </p:nvSpPr>
          <p:spPr>
            <a:xfrm rot="16200000">
              <a:off x="1391695" y="5247056"/>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Paths</a:t>
              </a:r>
              <a:endParaRPr lang="en-US" sz="800" kern="1200" dirty="0">
                <a:solidFill>
                  <a:schemeClr val="bg1"/>
                </a:solidFill>
              </a:endParaRPr>
            </a:p>
          </p:txBody>
        </p:sp>
        <p:sp>
          <p:nvSpPr>
            <p:cNvPr id="81" name="Freeform 80"/>
            <p:cNvSpPr/>
            <p:nvPr/>
          </p:nvSpPr>
          <p:spPr>
            <a:xfrm rot="16200000">
              <a:off x="1391695" y="5158712"/>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Text</a:t>
              </a:r>
              <a:endParaRPr lang="en-US" sz="800" kern="1200" dirty="0">
                <a:solidFill>
                  <a:schemeClr val="bg1"/>
                </a:solidFill>
              </a:endParaRPr>
            </a:p>
          </p:txBody>
        </p:sp>
        <p:sp>
          <p:nvSpPr>
            <p:cNvPr id="82" name="Freeform 81"/>
            <p:cNvSpPr/>
            <p:nvPr/>
          </p:nvSpPr>
          <p:spPr>
            <a:xfrm rot="16200000">
              <a:off x="1391695" y="5070368"/>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Transforms</a:t>
              </a:r>
              <a:endParaRPr lang="en-US" sz="800" kern="1200" dirty="0">
                <a:solidFill>
                  <a:schemeClr val="bg1"/>
                </a:solidFill>
              </a:endParaRPr>
            </a:p>
          </p:txBody>
        </p:sp>
        <p:sp>
          <p:nvSpPr>
            <p:cNvPr id="83" name="Freeform 82"/>
            <p:cNvSpPr/>
            <p:nvPr/>
          </p:nvSpPr>
          <p:spPr>
            <a:xfrm rot="16200000">
              <a:off x="1391695" y="498202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Painting, Filling, Color</a:t>
              </a:r>
              <a:endParaRPr lang="en-US" sz="800" kern="1200" dirty="0">
                <a:solidFill>
                  <a:schemeClr val="bg1"/>
                </a:solidFill>
              </a:endParaRPr>
            </a:p>
          </p:txBody>
        </p:sp>
        <p:sp>
          <p:nvSpPr>
            <p:cNvPr id="84" name="Freeform 83"/>
            <p:cNvSpPr/>
            <p:nvPr/>
          </p:nvSpPr>
          <p:spPr>
            <a:xfrm rot="16200000">
              <a:off x="1391695" y="489367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Scripting</a:t>
              </a:r>
              <a:endParaRPr lang="en-US" sz="800" kern="1200" dirty="0">
                <a:solidFill>
                  <a:schemeClr val="bg1"/>
                </a:solidFill>
              </a:endParaRPr>
            </a:p>
          </p:txBody>
        </p:sp>
        <p:sp>
          <p:nvSpPr>
            <p:cNvPr id="85" name="Freeform 84"/>
            <p:cNvSpPr/>
            <p:nvPr/>
          </p:nvSpPr>
          <p:spPr>
            <a:xfrm rot="16200000">
              <a:off x="1391695" y="4805335"/>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Styling</a:t>
              </a:r>
              <a:endParaRPr lang="en-US" sz="800" kern="1200" dirty="0">
                <a:solidFill>
                  <a:schemeClr val="bg1"/>
                </a:solidFill>
              </a:endParaRPr>
            </a:p>
          </p:txBody>
        </p:sp>
        <p:sp>
          <p:nvSpPr>
            <p:cNvPr id="86" name="Freeform 85"/>
            <p:cNvSpPr/>
            <p:nvPr/>
          </p:nvSpPr>
          <p:spPr>
            <a:xfrm rot="16200000">
              <a:off x="1391695" y="4716991"/>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Gradients And Patterns</a:t>
              </a:r>
              <a:endParaRPr lang="en-US" sz="800" kern="1200" dirty="0">
                <a:solidFill>
                  <a:schemeClr val="bg1"/>
                </a:solidFill>
              </a:endParaRPr>
            </a:p>
          </p:txBody>
        </p:sp>
        <p:sp>
          <p:nvSpPr>
            <p:cNvPr id="87" name="Freeform 86"/>
            <p:cNvSpPr/>
            <p:nvPr/>
          </p:nvSpPr>
          <p:spPr>
            <a:xfrm rot="16200000">
              <a:off x="1391695" y="4628647"/>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err="1" smtClean="0">
                  <a:solidFill>
                    <a:schemeClr val="bg1"/>
                  </a:solidFill>
                </a:rPr>
                <a:t>Smil</a:t>
              </a:r>
              <a:endParaRPr lang="en-US" sz="800" kern="1200" dirty="0">
                <a:solidFill>
                  <a:schemeClr val="bg1"/>
                </a:solidFill>
              </a:endParaRPr>
            </a:p>
          </p:txBody>
        </p:sp>
        <p:sp>
          <p:nvSpPr>
            <p:cNvPr id="88" name="Freeform 87"/>
            <p:cNvSpPr/>
            <p:nvPr/>
          </p:nvSpPr>
          <p:spPr>
            <a:xfrm rot="16200000">
              <a:off x="1391695" y="4540303"/>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Fonts</a:t>
              </a:r>
              <a:endParaRPr lang="en-US" sz="800" kern="1200" dirty="0">
                <a:solidFill>
                  <a:schemeClr val="bg1"/>
                </a:solidFill>
              </a:endParaRPr>
            </a:p>
          </p:txBody>
        </p:sp>
        <p:sp>
          <p:nvSpPr>
            <p:cNvPr id="89" name="Freeform 88"/>
            <p:cNvSpPr/>
            <p:nvPr/>
          </p:nvSpPr>
          <p:spPr>
            <a:xfrm rot="16200000">
              <a:off x="1391695" y="4451959"/>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Filters</a:t>
              </a:r>
              <a:endParaRPr lang="en-US" sz="800" kern="1200" dirty="0">
                <a:solidFill>
                  <a:schemeClr val="bg1"/>
                </a:solidFill>
              </a:endParaRPr>
            </a:p>
          </p:txBody>
        </p:sp>
        <p:sp>
          <p:nvSpPr>
            <p:cNvPr id="91" name="Freeform 90"/>
            <p:cNvSpPr/>
            <p:nvPr/>
          </p:nvSpPr>
          <p:spPr>
            <a:xfrm rot="16200000">
              <a:off x="1391695" y="4360054"/>
              <a:ext cx="84783" cy="1833126"/>
            </a:xfrm>
            <a:custGeom>
              <a:avLst/>
              <a:gdLst>
                <a:gd name="connsiteX0" fmla="*/ 0 w 84783"/>
                <a:gd name="connsiteY0" fmla="*/ 8478 h 1833126"/>
                <a:gd name="connsiteX1" fmla="*/ 8478 w 84783"/>
                <a:gd name="connsiteY1" fmla="*/ 0 h 1833126"/>
                <a:gd name="connsiteX2" fmla="*/ 76305 w 84783"/>
                <a:gd name="connsiteY2" fmla="*/ 0 h 1833126"/>
                <a:gd name="connsiteX3" fmla="*/ 84783 w 84783"/>
                <a:gd name="connsiteY3" fmla="*/ 8478 h 1833126"/>
                <a:gd name="connsiteX4" fmla="*/ 84783 w 84783"/>
                <a:gd name="connsiteY4" fmla="*/ 1824648 h 1833126"/>
                <a:gd name="connsiteX5" fmla="*/ 76305 w 84783"/>
                <a:gd name="connsiteY5" fmla="*/ 1833126 h 1833126"/>
                <a:gd name="connsiteX6" fmla="*/ 8478 w 84783"/>
                <a:gd name="connsiteY6" fmla="*/ 1833126 h 1833126"/>
                <a:gd name="connsiteX7" fmla="*/ 0 w 84783"/>
                <a:gd name="connsiteY7" fmla="*/ 1824648 h 1833126"/>
                <a:gd name="connsiteX8" fmla="*/ 0 w 84783"/>
                <a:gd name="connsiteY8" fmla="*/ 8478 h 183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83" h="1833126">
                  <a:moveTo>
                    <a:pt x="0" y="8478"/>
                  </a:moveTo>
                  <a:cubicBezTo>
                    <a:pt x="0" y="3796"/>
                    <a:pt x="3796" y="0"/>
                    <a:pt x="8478" y="0"/>
                  </a:cubicBezTo>
                  <a:lnTo>
                    <a:pt x="76305" y="0"/>
                  </a:lnTo>
                  <a:cubicBezTo>
                    <a:pt x="80987" y="0"/>
                    <a:pt x="84783" y="3796"/>
                    <a:pt x="84783" y="8478"/>
                  </a:cubicBezTo>
                  <a:lnTo>
                    <a:pt x="84783" y="1824648"/>
                  </a:lnTo>
                  <a:cubicBezTo>
                    <a:pt x="84783" y="1829330"/>
                    <a:pt x="80987" y="1833126"/>
                    <a:pt x="76305" y="1833126"/>
                  </a:cubicBezTo>
                  <a:lnTo>
                    <a:pt x="8478" y="1833126"/>
                  </a:lnTo>
                  <a:cubicBezTo>
                    <a:pt x="3796" y="1833126"/>
                    <a:pt x="0" y="1829330"/>
                    <a:pt x="0" y="1824648"/>
                  </a:cubicBezTo>
                  <a:lnTo>
                    <a:pt x="0" y="8478"/>
                  </a:lnTo>
                  <a:close/>
                </a:path>
              </a:pathLst>
            </a:custGeom>
            <a:no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29153" tIns="29153" rIns="29153" bIns="29153" numCol="1" spcCol="1270" anchor="ctr" anchorCtr="0">
              <a:noAutofit/>
              <a:sp3d extrusionH="28000" prstMaterial="matte"/>
            </a:bodyPr>
            <a:lstStyle/>
            <a:p>
              <a:pPr lvl="0" defTabSz="311150">
                <a:lnSpc>
                  <a:spcPct val="90000"/>
                </a:lnSpc>
                <a:spcBef>
                  <a:spcPct val="0"/>
                </a:spcBef>
                <a:spcAft>
                  <a:spcPct val="35000"/>
                </a:spcAft>
              </a:pPr>
              <a:r>
                <a:rPr lang="en-US" sz="800" kern="1200" dirty="0" smtClean="0">
                  <a:solidFill>
                    <a:schemeClr val="bg1"/>
                  </a:solidFill>
                </a:rPr>
                <a:t>Geolocation API</a:t>
              </a:r>
              <a:endParaRPr lang="en-US" sz="800" kern="1200" dirty="0">
                <a:solidFill>
                  <a:schemeClr val="bg1"/>
                </a:solidFill>
              </a:endParaRPr>
            </a:p>
          </p:txBody>
        </p:sp>
      </p:grpSp>
      <p:sp>
        <p:nvSpPr>
          <p:cNvPr id="94" name="Rectangle 93"/>
          <p:cNvSpPr/>
          <p:nvPr/>
        </p:nvSpPr>
        <p:spPr>
          <a:xfrm rot="16200000">
            <a:off x="5696789" y="-823331"/>
            <a:ext cx="793664" cy="11149012"/>
          </a:xfrm>
          <a:prstGeom prst="rect">
            <a:avLst/>
          </a:prstGeom>
          <a:solidFill>
            <a:schemeClr val="tx2"/>
          </a:solidFill>
          <a:effectLst/>
          <a:scene3d>
            <a:camera prst="orthographicFront"/>
            <a:lightRig rig="soft" dir="t"/>
            <a:backdrop>
              <a:anchor x="0" y="0" z="-210000"/>
              <a:norm dx="0" dy="0" dz="914400"/>
              <a:up dx="0" dy="914400" dz="0"/>
            </a:backdrop>
          </a:scene3d>
          <a:sp3d extrusionH="152250" prstMaterial="matte"/>
        </p:spPr>
        <p:style>
          <a:lnRef idx="0">
            <a:schemeClr val="lt1">
              <a:hueOff val="0"/>
              <a:satOff val="0"/>
              <a:lumOff val="0"/>
              <a:alphaOff val="0"/>
            </a:schemeClr>
          </a:lnRef>
          <a:fillRef idx="1">
            <a:scrgbClr r="0" g="0" b="0"/>
          </a:fillRef>
          <a:effectRef idx="2">
            <a:schemeClr val="accent6">
              <a:hueOff val="0"/>
              <a:satOff val="0"/>
              <a:lumOff val="0"/>
              <a:alphaOff val="0"/>
            </a:schemeClr>
          </a:effectRef>
          <a:fontRef idx="minor">
            <a:schemeClr val="lt1"/>
          </a:fontRef>
        </p:style>
        <p:txBody>
          <a:bodyPr spcFirstLastPara="0" vert="vert" wrap="square" lIns="49916" tIns="49916" rIns="49916" bIns="49916" numCol="1" spcCol="1270" anchor="ctr" anchorCtr="0">
            <a:noAutofit/>
            <a:sp3d extrusionH="28000" prstMaterial="matte"/>
          </a:bodyPr>
          <a:lstStyle/>
          <a:p>
            <a:pPr lvl="0" algn="ctr" defTabSz="311150">
              <a:lnSpc>
                <a:spcPct val="90000"/>
              </a:lnSpc>
              <a:spcBef>
                <a:spcPct val="0"/>
              </a:spcBef>
              <a:spcAft>
                <a:spcPct val="35000"/>
              </a:spcAft>
            </a:pPr>
            <a:r>
              <a:rPr lang="en-US" sz="1600" kern="1200" dirty="0" err="1"/>
              <a:t>ECMAScript</a:t>
            </a:r>
            <a:r>
              <a:rPr lang="en-US" sz="1600" kern="1200" dirty="0"/>
              <a:t>  262</a:t>
            </a:r>
          </a:p>
        </p:txBody>
      </p:sp>
    </p:spTree>
    <p:extLst>
      <p:ext uri="{BB962C8B-B14F-4D97-AF65-F5344CB8AC3E}">
        <p14:creationId xmlns:p14="http://schemas.microsoft.com/office/powerpoint/2010/main" val="382360182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7532710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054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ext Placeholder 7"/>
          <p:cNvSpPr>
            <a:spLocks noGrp="1"/>
          </p:cNvSpPr>
          <p:nvPr>
            <p:ph type="body" sz="quarter" idx="10"/>
          </p:nvPr>
        </p:nvSpPr>
        <p:spPr/>
        <p:txBody>
          <a:bodyPr/>
          <a:lstStyle/>
          <a:p>
            <a:r>
              <a:rPr lang="en-US" dirty="0" smtClean="0"/>
              <a:t>HTML5 in IE 9 &amp; 10</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7463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HTML5 in IE9</a:t>
            </a:r>
            <a:endParaRPr lang="en-US" dirty="0"/>
          </a:p>
        </p:txBody>
      </p:sp>
      <p:sp>
        <p:nvSpPr>
          <p:cNvPr id="3" name="Freeform 2"/>
          <p:cNvSpPr/>
          <p:nvPr/>
        </p:nvSpPr>
        <p:spPr>
          <a:xfrm>
            <a:off x="519112" y="1141412"/>
            <a:ext cx="2448332"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4000" kern="1200" dirty="0" smtClean="0">
                <a:solidFill>
                  <a:schemeClr val="lt1">
                    <a:alpha val="99000"/>
                  </a:schemeClr>
                </a:solidFill>
              </a:rPr>
              <a:t>HTML5</a:t>
            </a:r>
            <a:endParaRPr lang="en-US" sz="4000" kern="1200" dirty="0">
              <a:solidFill>
                <a:schemeClr val="lt1">
                  <a:alpha val="99000"/>
                </a:schemeClr>
              </a:solidFill>
            </a:endParaRPr>
          </a:p>
        </p:txBody>
      </p:sp>
      <p:sp>
        <p:nvSpPr>
          <p:cNvPr id="5" name="Freeform 4"/>
          <p:cNvSpPr/>
          <p:nvPr/>
        </p:nvSpPr>
        <p:spPr>
          <a:xfrm>
            <a:off x="519112" y="1810952"/>
            <a:ext cx="2448332" cy="3802190"/>
          </a:xfrm>
          <a:custGeom>
            <a:avLst/>
            <a:gdLst>
              <a:gd name="connsiteX0" fmla="*/ 0 w 1927632"/>
              <a:gd name="connsiteY0" fmla="*/ 0 h 3758837"/>
              <a:gd name="connsiteX1" fmla="*/ 1927632 w 1927632"/>
              <a:gd name="connsiteY1" fmla="*/ 0 h 3758837"/>
              <a:gd name="connsiteX2" fmla="*/ 1927632 w 1927632"/>
              <a:gd name="connsiteY2" fmla="*/ 3758837 h 3758837"/>
              <a:gd name="connsiteX3" fmla="*/ 0 w 1927632"/>
              <a:gd name="connsiteY3" fmla="*/ 3758837 h 3758837"/>
              <a:gd name="connsiteX4" fmla="*/ 0 w 1927632"/>
              <a:gd name="connsiteY4" fmla="*/ 0 h 3758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758837">
                <a:moveTo>
                  <a:pt x="0" y="0"/>
                </a:moveTo>
                <a:lnTo>
                  <a:pt x="1927632" y="0"/>
                </a:lnTo>
                <a:lnTo>
                  <a:pt x="1927632" y="3758837"/>
                </a:lnTo>
                <a:lnTo>
                  <a:pt x="0" y="3758837"/>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algn="l" defTabSz="622300" rtl="0">
              <a:lnSpc>
                <a:spcPct val="90000"/>
              </a:lnSpc>
              <a:spcBef>
                <a:spcPct val="0"/>
              </a:spcBef>
              <a:spcAft>
                <a:spcPct val="15000"/>
              </a:spcAft>
            </a:pPr>
            <a:r>
              <a:rPr lang="en-US" sz="1700" b="0" i="0" kern="1200" dirty="0" smtClean="0">
                <a:solidFill>
                  <a:schemeClr val="tx2">
                    <a:alpha val="99000"/>
                  </a:schemeClr>
                </a:solidFill>
              </a:rPr>
              <a:t>New Markup Elements</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Canvas</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Audio</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Video</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Local Storage</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Cross-Window Messaging</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Text Selection APIs</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kern="1200" dirty="0" smtClean="0">
                <a:solidFill>
                  <a:schemeClr val="tx2">
                    <a:alpha val="99000"/>
                  </a:schemeClr>
                </a:solidFill>
              </a:rPr>
              <a:t>Parsing SVG in HTML</a:t>
            </a:r>
            <a:endParaRPr lang="en-US" sz="1700" kern="1200" dirty="0">
              <a:solidFill>
                <a:schemeClr val="tx2">
                  <a:alpha val="99000"/>
                </a:schemeClr>
              </a:solidFill>
            </a:endParaRPr>
          </a:p>
        </p:txBody>
      </p:sp>
      <p:sp>
        <p:nvSpPr>
          <p:cNvPr id="6" name="Freeform 5"/>
          <p:cNvSpPr/>
          <p:nvPr/>
        </p:nvSpPr>
        <p:spPr>
          <a:xfrm>
            <a:off x="3420792" y="1141412"/>
            <a:ext cx="2448332"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4000" kern="1200" dirty="0" smtClean="0">
                <a:solidFill>
                  <a:schemeClr val="lt1">
                    <a:alpha val="99000"/>
                  </a:schemeClr>
                </a:solidFill>
              </a:rPr>
              <a:t>CSS3</a:t>
            </a:r>
            <a:endParaRPr lang="en-US" sz="4000" kern="1200" dirty="0">
              <a:solidFill>
                <a:schemeClr val="lt1">
                  <a:alpha val="99000"/>
                </a:schemeClr>
              </a:solidFill>
            </a:endParaRPr>
          </a:p>
        </p:txBody>
      </p:sp>
      <p:sp>
        <p:nvSpPr>
          <p:cNvPr id="7" name="Freeform 6"/>
          <p:cNvSpPr/>
          <p:nvPr/>
        </p:nvSpPr>
        <p:spPr>
          <a:xfrm>
            <a:off x="3420791" y="1810952"/>
            <a:ext cx="2448332" cy="3802190"/>
          </a:xfrm>
          <a:custGeom>
            <a:avLst/>
            <a:gdLst>
              <a:gd name="connsiteX0" fmla="*/ 0 w 1927632"/>
              <a:gd name="connsiteY0" fmla="*/ 0 h 3773749"/>
              <a:gd name="connsiteX1" fmla="*/ 1927632 w 1927632"/>
              <a:gd name="connsiteY1" fmla="*/ 0 h 3773749"/>
              <a:gd name="connsiteX2" fmla="*/ 1927632 w 1927632"/>
              <a:gd name="connsiteY2" fmla="*/ 3773749 h 3773749"/>
              <a:gd name="connsiteX3" fmla="*/ 0 w 1927632"/>
              <a:gd name="connsiteY3" fmla="*/ 3773749 h 3773749"/>
              <a:gd name="connsiteX4" fmla="*/ 0 w 1927632"/>
              <a:gd name="connsiteY4" fmla="*/ 0 h 3773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773749">
                <a:moveTo>
                  <a:pt x="0" y="0"/>
                </a:moveTo>
                <a:lnTo>
                  <a:pt x="1927632" y="0"/>
                </a:lnTo>
                <a:lnTo>
                  <a:pt x="1927632" y="3773749"/>
                </a:lnTo>
                <a:lnTo>
                  <a:pt x="0" y="3773749"/>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algn="l" defTabSz="622300" rtl="0">
              <a:lnSpc>
                <a:spcPct val="90000"/>
              </a:lnSpc>
              <a:spcBef>
                <a:spcPct val="0"/>
              </a:spcBef>
              <a:spcAft>
                <a:spcPct val="15000"/>
              </a:spcAft>
            </a:pPr>
            <a:r>
              <a:rPr lang="en-US" sz="1700" b="0" i="0" u="none" kern="1200" dirty="0" smtClean="0">
                <a:solidFill>
                  <a:schemeClr val="tx2">
                    <a:alpha val="99000"/>
                  </a:schemeClr>
                </a:solidFill>
              </a:rPr>
              <a:t>2D Transforms</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u="none" kern="1200" dirty="0" smtClean="0">
                <a:solidFill>
                  <a:schemeClr val="tx2">
                    <a:alpha val="99000"/>
                  </a:schemeClr>
                </a:solidFill>
              </a:rPr>
              <a:t>Border Radius</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u="none" kern="1200" dirty="0" smtClean="0">
                <a:solidFill>
                  <a:schemeClr val="tx2">
                    <a:alpha val="99000"/>
                  </a:schemeClr>
                </a:solidFill>
              </a:rPr>
              <a:t>Box-Shadow</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u="none" kern="1200" dirty="0" smtClean="0">
                <a:solidFill>
                  <a:schemeClr val="tx2">
                    <a:alpha val="99000"/>
                  </a:schemeClr>
                </a:solidFill>
              </a:rPr>
              <a:t>Fonts (WOFF)</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u="none" kern="1200" dirty="0" smtClean="0">
                <a:solidFill>
                  <a:schemeClr val="tx2">
                    <a:alpha val="99000"/>
                  </a:schemeClr>
                </a:solidFill>
              </a:rPr>
              <a:t>Media Queries</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u="none" kern="1200" dirty="0" smtClean="0">
                <a:solidFill>
                  <a:schemeClr val="tx2">
                    <a:alpha val="99000"/>
                  </a:schemeClr>
                </a:solidFill>
              </a:rPr>
              <a:t>Multiple Backgrounds</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u="none" kern="1200" dirty="0" smtClean="0">
                <a:solidFill>
                  <a:schemeClr val="tx2">
                    <a:alpha val="99000"/>
                  </a:schemeClr>
                </a:solidFill>
              </a:rPr>
              <a:t>Namespaces</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u="none" kern="1200" dirty="0" smtClean="0">
                <a:solidFill>
                  <a:schemeClr val="tx2">
                    <a:alpha val="99000"/>
                  </a:schemeClr>
                </a:solidFill>
              </a:rPr>
              <a:t>Opacity</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u="none" kern="1200" dirty="0" err="1" smtClean="0">
                <a:solidFill>
                  <a:schemeClr val="tx2">
                    <a:alpha val="99000"/>
                  </a:schemeClr>
                </a:solidFill>
              </a:rPr>
              <a:t>rgba</a:t>
            </a:r>
            <a:r>
              <a:rPr lang="en-US" sz="1700" b="0" i="0" u="none" kern="1200" dirty="0" smtClean="0">
                <a:solidFill>
                  <a:schemeClr val="tx2">
                    <a:alpha val="99000"/>
                  </a:schemeClr>
                </a:solidFill>
              </a:rPr>
              <a:t>(), </a:t>
            </a:r>
            <a:r>
              <a:rPr lang="en-US" sz="1700" b="0" i="0" u="none" kern="1200" dirty="0" err="1" smtClean="0">
                <a:solidFill>
                  <a:schemeClr val="tx2">
                    <a:alpha val="99000"/>
                  </a:schemeClr>
                </a:solidFill>
              </a:rPr>
              <a:t>hsl</a:t>
            </a:r>
            <a:r>
              <a:rPr lang="en-US" sz="1700" b="0" i="0" u="none" kern="1200" dirty="0" smtClean="0">
                <a:solidFill>
                  <a:schemeClr val="tx2">
                    <a:alpha val="99000"/>
                  </a:schemeClr>
                </a:solidFill>
              </a:rPr>
              <a:t>(), </a:t>
            </a:r>
            <a:r>
              <a:rPr lang="en-US" sz="1700" b="0" i="0" u="none" kern="1200" dirty="0" err="1" smtClean="0">
                <a:solidFill>
                  <a:schemeClr val="tx2">
                    <a:alpha val="99000"/>
                  </a:schemeClr>
                </a:solidFill>
              </a:rPr>
              <a:t>hsla</a:t>
            </a:r>
            <a:r>
              <a:rPr lang="en-US" sz="1700" b="0" i="0" u="none" kern="1200" dirty="0" smtClean="0">
                <a:solidFill>
                  <a:schemeClr val="tx2">
                    <a:alpha val="99000"/>
                  </a:schemeClr>
                </a:solidFill>
              </a:rPr>
              <a:t>()</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u="none" kern="1200" dirty="0" smtClean="0">
                <a:solidFill>
                  <a:schemeClr val="tx2">
                    <a:alpha val="99000"/>
                  </a:schemeClr>
                </a:solidFill>
              </a:rPr>
              <a:t>Selectors </a:t>
            </a:r>
            <a:r>
              <a:rPr lang="en-US" sz="1700" b="0" i="1" u="none" kern="1200" dirty="0" smtClean="0">
                <a:solidFill>
                  <a:schemeClr val="tx2">
                    <a:alpha val="99000"/>
                  </a:schemeClr>
                </a:solidFill>
              </a:rPr>
              <a:t>(IE8)</a:t>
            </a:r>
            <a:endParaRPr lang="en-US" sz="1700" i="1" kern="1200" dirty="0">
              <a:solidFill>
                <a:schemeClr val="tx2">
                  <a:alpha val="99000"/>
                </a:schemeClr>
              </a:solidFill>
            </a:endParaRPr>
          </a:p>
        </p:txBody>
      </p:sp>
      <p:sp>
        <p:nvSpPr>
          <p:cNvPr id="8" name="Freeform 7"/>
          <p:cNvSpPr/>
          <p:nvPr/>
        </p:nvSpPr>
        <p:spPr>
          <a:xfrm>
            <a:off x="6322472" y="1141413"/>
            <a:ext cx="2448332"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4000" kern="1200" dirty="0" smtClean="0">
                <a:solidFill>
                  <a:schemeClr val="lt1">
                    <a:alpha val="99000"/>
                  </a:schemeClr>
                </a:solidFill>
              </a:rPr>
              <a:t>SVG</a:t>
            </a:r>
            <a:endParaRPr lang="en-US" sz="4000" kern="1200" dirty="0">
              <a:solidFill>
                <a:schemeClr val="lt1">
                  <a:alpha val="99000"/>
                </a:schemeClr>
              </a:solidFill>
            </a:endParaRPr>
          </a:p>
        </p:txBody>
      </p:sp>
      <p:sp>
        <p:nvSpPr>
          <p:cNvPr id="10" name="Freeform 9"/>
          <p:cNvSpPr/>
          <p:nvPr/>
        </p:nvSpPr>
        <p:spPr>
          <a:xfrm>
            <a:off x="6322470" y="1810952"/>
            <a:ext cx="2448332" cy="3802190"/>
          </a:xfrm>
          <a:custGeom>
            <a:avLst/>
            <a:gdLst>
              <a:gd name="connsiteX0" fmla="*/ 0 w 1927632"/>
              <a:gd name="connsiteY0" fmla="*/ 0 h 3788195"/>
              <a:gd name="connsiteX1" fmla="*/ 1927632 w 1927632"/>
              <a:gd name="connsiteY1" fmla="*/ 0 h 3788195"/>
              <a:gd name="connsiteX2" fmla="*/ 1927632 w 1927632"/>
              <a:gd name="connsiteY2" fmla="*/ 3788195 h 3788195"/>
              <a:gd name="connsiteX3" fmla="*/ 0 w 1927632"/>
              <a:gd name="connsiteY3" fmla="*/ 3788195 h 3788195"/>
              <a:gd name="connsiteX4" fmla="*/ 0 w 1927632"/>
              <a:gd name="connsiteY4" fmla="*/ 0 h 3788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788195">
                <a:moveTo>
                  <a:pt x="0" y="0"/>
                </a:moveTo>
                <a:lnTo>
                  <a:pt x="1927632" y="0"/>
                </a:lnTo>
                <a:lnTo>
                  <a:pt x="1927632" y="3788195"/>
                </a:lnTo>
                <a:lnTo>
                  <a:pt x="0" y="3788195"/>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algn="l" defTabSz="622300" rtl="0">
              <a:lnSpc>
                <a:spcPct val="90000"/>
              </a:lnSpc>
              <a:spcBef>
                <a:spcPct val="0"/>
              </a:spcBef>
              <a:spcAft>
                <a:spcPct val="15000"/>
              </a:spcAft>
            </a:pPr>
            <a:r>
              <a:rPr lang="en-US" sz="1700" b="0" i="0" kern="1200" dirty="0" smtClean="0">
                <a:solidFill>
                  <a:schemeClr val="tx2">
                    <a:alpha val="99000"/>
                  </a:schemeClr>
                </a:solidFill>
              </a:rPr>
              <a:t>Shapes</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Clipping, Masking, and Compositing</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Transforms</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Extensibility</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Gradients</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Interactivity</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Linking and Views</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Painting and Colors</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Paths</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Text</a:t>
            </a:r>
            <a:endParaRPr lang="en-US" sz="1700" kern="1200" dirty="0">
              <a:solidFill>
                <a:schemeClr val="tx2">
                  <a:alpha val="99000"/>
                </a:schemeClr>
              </a:solidFill>
            </a:endParaRPr>
          </a:p>
        </p:txBody>
      </p:sp>
      <p:sp>
        <p:nvSpPr>
          <p:cNvPr id="12" name="Freeform 11"/>
          <p:cNvSpPr/>
          <p:nvPr/>
        </p:nvSpPr>
        <p:spPr>
          <a:xfrm>
            <a:off x="9224149" y="1141414"/>
            <a:ext cx="2448332" cy="554035"/>
          </a:xfrm>
          <a:custGeom>
            <a:avLst/>
            <a:gdLst>
              <a:gd name="connsiteX0" fmla="*/ 0 w 1927632"/>
              <a:gd name="connsiteY0" fmla="*/ 0 h 391216"/>
              <a:gd name="connsiteX1" fmla="*/ 1927632 w 1927632"/>
              <a:gd name="connsiteY1" fmla="*/ 0 h 391216"/>
              <a:gd name="connsiteX2" fmla="*/ 1927632 w 1927632"/>
              <a:gd name="connsiteY2" fmla="*/ 391216 h 391216"/>
              <a:gd name="connsiteX3" fmla="*/ 0 w 1927632"/>
              <a:gd name="connsiteY3" fmla="*/ 391216 h 391216"/>
              <a:gd name="connsiteX4" fmla="*/ 0 w 1927632"/>
              <a:gd name="connsiteY4" fmla="*/ 0 h 391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91216">
                <a:moveTo>
                  <a:pt x="0" y="0"/>
                </a:moveTo>
                <a:lnTo>
                  <a:pt x="1927632" y="0"/>
                </a:lnTo>
                <a:lnTo>
                  <a:pt x="1927632" y="391216"/>
                </a:lnTo>
                <a:lnTo>
                  <a:pt x="0" y="391216"/>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4000" kern="1200" dirty="0" smtClean="0">
                <a:solidFill>
                  <a:schemeClr val="lt1">
                    <a:alpha val="99000"/>
                  </a:schemeClr>
                </a:solidFill>
              </a:rPr>
              <a:t>Others</a:t>
            </a:r>
            <a:endParaRPr lang="en-US" sz="4000" kern="1200" dirty="0">
              <a:solidFill>
                <a:schemeClr val="lt1">
                  <a:alpha val="99000"/>
                </a:schemeClr>
              </a:solidFill>
            </a:endParaRPr>
          </a:p>
        </p:txBody>
      </p:sp>
      <p:sp>
        <p:nvSpPr>
          <p:cNvPr id="13" name="Freeform 12"/>
          <p:cNvSpPr/>
          <p:nvPr/>
        </p:nvSpPr>
        <p:spPr>
          <a:xfrm>
            <a:off x="9224149" y="1810952"/>
            <a:ext cx="2443976" cy="3802190"/>
          </a:xfrm>
          <a:custGeom>
            <a:avLst/>
            <a:gdLst>
              <a:gd name="connsiteX0" fmla="*/ 0 w 1927632"/>
              <a:gd name="connsiteY0" fmla="*/ 0 h 3802190"/>
              <a:gd name="connsiteX1" fmla="*/ 1927632 w 1927632"/>
              <a:gd name="connsiteY1" fmla="*/ 0 h 3802190"/>
              <a:gd name="connsiteX2" fmla="*/ 1927632 w 1927632"/>
              <a:gd name="connsiteY2" fmla="*/ 3802190 h 3802190"/>
              <a:gd name="connsiteX3" fmla="*/ 0 w 1927632"/>
              <a:gd name="connsiteY3" fmla="*/ 3802190 h 3802190"/>
              <a:gd name="connsiteX4" fmla="*/ 0 w 1927632"/>
              <a:gd name="connsiteY4" fmla="*/ 0 h 3802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7632" h="3802190">
                <a:moveTo>
                  <a:pt x="0" y="0"/>
                </a:moveTo>
                <a:lnTo>
                  <a:pt x="1927632" y="0"/>
                </a:lnTo>
                <a:lnTo>
                  <a:pt x="1927632" y="3802190"/>
                </a:lnTo>
                <a:lnTo>
                  <a:pt x="0" y="3802190"/>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algn="l" defTabSz="622300" rtl="0">
              <a:lnSpc>
                <a:spcPct val="90000"/>
              </a:lnSpc>
              <a:spcBef>
                <a:spcPct val="0"/>
              </a:spcBef>
              <a:spcAft>
                <a:spcPct val="15000"/>
              </a:spcAft>
            </a:pPr>
            <a:r>
              <a:rPr lang="en-US" sz="1700" b="0" i="0" kern="1200" dirty="0" smtClean="0">
                <a:solidFill>
                  <a:schemeClr val="tx2">
                    <a:alpha val="99000"/>
                  </a:schemeClr>
                </a:solidFill>
              </a:rPr>
              <a:t>ECMA Script 5 </a:t>
            </a:r>
            <a:br>
              <a:rPr lang="en-US" sz="1700" b="0" i="0" kern="1200" dirty="0" smtClean="0">
                <a:solidFill>
                  <a:schemeClr val="tx2">
                    <a:alpha val="99000"/>
                  </a:schemeClr>
                </a:solidFill>
              </a:rPr>
            </a:br>
            <a:r>
              <a:rPr lang="en-US" sz="1700" b="0" i="0" kern="1200" dirty="0" smtClean="0">
                <a:solidFill>
                  <a:schemeClr val="tx2">
                    <a:alpha val="99000"/>
                  </a:schemeClr>
                </a:solidFill>
              </a:rPr>
              <a:t>(all but Strict Mode)</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kern="1200" dirty="0" smtClean="0">
                <a:solidFill>
                  <a:schemeClr val="tx2">
                    <a:alpha val="99000"/>
                  </a:schemeClr>
                </a:solidFill>
              </a:rPr>
              <a:t>Native JSON support</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Performance API</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Geo-Location</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Data-</a:t>
            </a:r>
            <a:r>
              <a:rPr lang="en-US" sz="1700" b="0" i="0" kern="1200" dirty="0" err="1" smtClean="0">
                <a:solidFill>
                  <a:schemeClr val="tx2">
                    <a:alpha val="99000"/>
                  </a:schemeClr>
                </a:solidFill>
              </a:rPr>
              <a:t>uri</a:t>
            </a:r>
            <a:r>
              <a:rPr lang="en-US" sz="1700" b="0" i="0" kern="1200" dirty="0" smtClean="0">
                <a:solidFill>
                  <a:schemeClr val="tx2">
                    <a:alpha val="99000"/>
                  </a:schemeClr>
                </a:solidFill>
              </a:rPr>
              <a:t> </a:t>
            </a:r>
            <a:r>
              <a:rPr lang="en-US" sz="1700" b="0" i="1" u="none" kern="1200" dirty="0" smtClean="0">
                <a:solidFill>
                  <a:schemeClr val="tx2">
                    <a:alpha val="99000"/>
                  </a:schemeClr>
                </a:solidFill>
              </a:rPr>
              <a:t>(IE8)</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smtClean="0">
                <a:solidFill>
                  <a:schemeClr val="tx2">
                    <a:alpha val="99000"/>
                  </a:schemeClr>
                </a:solidFill>
              </a:rPr>
              <a:t>DOM L2, L3</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kern="1200" dirty="0" smtClean="0">
                <a:solidFill>
                  <a:schemeClr val="tx2">
                    <a:alpha val="99000"/>
                  </a:schemeClr>
                </a:solidFill>
              </a:rPr>
              <a:t>Selectors API L2 </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kern="1200" dirty="0" smtClean="0">
                <a:solidFill>
                  <a:schemeClr val="tx2">
                    <a:alpha val="99000"/>
                  </a:schemeClr>
                </a:solidFill>
              </a:rPr>
              <a:t>AJAX Navigation</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b="0" i="0" kern="1200" dirty="0" err="1" smtClean="0">
                <a:solidFill>
                  <a:schemeClr val="tx2">
                    <a:alpha val="99000"/>
                  </a:schemeClr>
                </a:solidFill>
              </a:rPr>
              <a:t>DOMParser</a:t>
            </a:r>
            <a:r>
              <a:rPr lang="en-US" sz="1700" b="0" i="0" kern="1200" dirty="0" smtClean="0">
                <a:solidFill>
                  <a:schemeClr val="tx2">
                    <a:alpha val="99000"/>
                  </a:schemeClr>
                </a:solidFill>
              </a:rPr>
              <a:t> and </a:t>
            </a:r>
            <a:r>
              <a:rPr lang="en-US" sz="1700" b="0" i="0" kern="1200" dirty="0" err="1" smtClean="0">
                <a:solidFill>
                  <a:schemeClr val="tx2">
                    <a:alpha val="99000"/>
                  </a:schemeClr>
                </a:solidFill>
              </a:rPr>
              <a:t>XMLSerializer</a:t>
            </a:r>
            <a:endParaRPr lang="en-US" sz="1700" kern="1200" dirty="0">
              <a:solidFill>
                <a:schemeClr val="tx2">
                  <a:alpha val="99000"/>
                </a:schemeClr>
              </a:solidFill>
            </a:endParaRPr>
          </a:p>
          <a:p>
            <a:pPr marL="0" lvl="1" algn="l" defTabSz="622300">
              <a:lnSpc>
                <a:spcPct val="90000"/>
              </a:lnSpc>
              <a:spcBef>
                <a:spcPct val="0"/>
              </a:spcBef>
              <a:spcAft>
                <a:spcPct val="15000"/>
              </a:spcAft>
            </a:pPr>
            <a:r>
              <a:rPr lang="en-US" sz="1700" b="0" i="0" kern="1200" dirty="0" smtClean="0">
                <a:solidFill>
                  <a:schemeClr val="tx2">
                    <a:alpha val="99000"/>
                  </a:schemeClr>
                </a:solidFill>
              </a:rPr>
              <a:t>ICC v2 and Color Profile</a:t>
            </a:r>
            <a:endParaRPr lang="en-US" sz="1700" kern="1200" dirty="0">
              <a:solidFill>
                <a:schemeClr val="tx2">
                  <a:alpha val="99000"/>
                </a:schemeClr>
              </a:solidFill>
            </a:endParaRPr>
          </a:p>
          <a:p>
            <a:pPr marL="0" lvl="1" algn="l" defTabSz="622300" rtl="0">
              <a:lnSpc>
                <a:spcPct val="90000"/>
              </a:lnSpc>
              <a:spcBef>
                <a:spcPct val="0"/>
              </a:spcBef>
              <a:spcAft>
                <a:spcPct val="15000"/>
              </a:spcAft>
            </a:pPr>
            <a:r>
              <a:rPr lang="en-US" sz="1700" kern="1200" dirty="0" smtClean="0">
                <a:solidFill>
                  <a:schemeClr val="tx2">
                    <a:alpha val="99000"/>
                  </a:schemeClr>
                </a:solidFill>
              </a:rPr>
              <a:t>ARIA</a:t>
            </a:r>
            <a:endParaRPr lang="en-US" sz="1700" kern="1200" dirty="0">
              <a:solidFill>
                <a:schemeClr val="tx2">
                  <a:alpha val="99000"/>
                </a:schemeClr>
              </a:solidFill>
            </a:endParaRPr>
          </a:p>
        </p:txBody>
      </p:sp>
      <p:sp>
        <p:nvSpPr>
          <p:cNvPr id="11" name="Rectangle 10"/>
          <p:cNvSpPr/>
          <p:nvPr/>
        </p:nvSpPr>
        <p:spPr bwMode="auto">
          <a:xfrm>
            <a:off x="519112" y="5613142"/>
            <a:ext cx="11149013" cy="627321"/>
          </a:xfrm>
          <a:prstGeom prst="rect">
            <a:avLst/>
          </a:prstGeom>
          <a:solidFill>
            <a:schemeClr val="tx2"/>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rPr>
              <a:t>Hardware Acceleration</a:t>
            </a:r>
          </a:p>
        </p:txBody>
      </p:sp>
      <p:cxnSp>
        <p:nvCxnSpPr>
          <p:cNvPr id="15" name="Straight Connector 14"/>
          <p:cNvCxnSpPr/>
          <p:nvPr/>
        </p:nvCxnSpPr>
        <p:spPr>
          <a:xfrm>
            <a:off x="3194118" y="1141412"/>
            <a:ext cx="0" cy="4706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5798" y="1141412"/>
            <a:ext cx="0" cy="4706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997477" y="1141414"/>
            <a:ext cx="0" cy="4706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98212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HTML5 in IE10</a:t>
            </a:r>
            <a:endParaRPr lang="en-US" dirty="0"/>
          </a:p>
        </p:txBody>
      </p:sp>
      <p:sp>
        <p:nvSpPr>
          <p:cNvPr id="3" name="Freeform 2"/>
          <p:cNvSpPr/>
          <p:nvPr/>
        </p:nvSpPr>
        <p:spPr>
          <a:xfrm>
            <a:off x="1968822" y="1141413"/>
            <a:ext cx="2450592" cy="554037"/>
          </a:xfrm>
          <a:custGeom>
            <a:avLst/>
            <a:gdLst>
              <a:gd name="connsiteX0" fmla="*/ 0 w 2475854"/>
              <a:gd name="connsiteY0" fmla="*/ 0 h 990341"/>
              <a:gd name="connsiteX1" fmla="*/ 2475854 w 2475854"/>
              <a:gd name="connsiteY1" fmla="*/ 0 h 990341"/>
              <a:gd name="connsiteX2" fmla="*/ 2475854 w 2475854"/>
              <a:gd name="connsiteY2" fmla="*/ 990341 h 990341"/>
              <a:gd name="connsiteX3" fmla="*/ 0 w 2475854"/>
              <a:gd name="connsiteY3" fmla="*/ 990341 h 990341"/>
              <a:gd name="connsiteX4" fmla="*/ 0 w 2475854"/>
              <a:gd name="connsiteY4" fmla="*/ 0 h 99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854" h="990341">
                <a:moveTo>
                  <a:pt x="0" y="0"/>
                </a:moveTo>
                <a:lnTo>
                  <a:pt x="2475854" y="0"/>
                </a:lnTo>
                <a:lnTo>
                  <a:pt x="2475854" y="990341"/>
                </a:lnTo>
                <a:lnTo>
                  <a:pt x="0" y="990341"/>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90000"/>
              </a:lnSpc>
              <a:spcBef>
                <a:spcPct val="0"/>
              </a:spcBef>
              <a:spcAft>
                <a:spcPct val="35000"/>
              </a:spcAft>
            </a:pPr>
            <a:r>
              <a:rPr lang="en-US" sz="4000" dirty="0">
                <a:solidFill>
                  <a:schemeClr val="lt1">
                    <a:alpha val="99000"/>
                  </a:schemeClr>
                </a:solidFill>
              </a:rPr>
              <a:t>HTML5</a:t>
            </a:r>
          </a:p>
        </p:txBody>
      </p:sp>
      <p:sp>
        <p:nvSpPr>
          <p:cNvPr id="5" name="Freeform 4"/>
          <p:cNvSpPr/>
          <p:nvPr/>
        </p:nvSpPr>
        <p:spPr>
          <a:xfrm>
            <a:off x="1956191" y="1810512"/>
            <a:ext cx="2475854" cy="2944012"/>
          </a:xfrm>
          <a:custGeom>
            <a:avLst/>
            <a:gdLst>
              <a:gd name="connsiteX0" fmla="*/ 0 w 2475854"/>
              <a:gd name="connsiteY0" fmla="*/ 0 h 2944012"/>
              <a:gd name="connsiteX1" fmla="*/ 2475854 w 2475854"/>
              <a:gd name="connsiteY1" fmla="*/ 0 h 2944012"/>
              <a:gd name="connsiteX2" fmla="*/ 2475854 w 2475854"/>
              <a:gd name="connsiteY2" fmla="*/ 2944012 h 2944012"/>
              <a:gd name="connsiteX3" fmla="*/ 0 w 2475854"/>
              <a:gd name="connsiteY3" fmla="*/ 2944012 h 2944012"/>
              <a:gd name="connsiteX4" fmla="*/ 0 w 2475854"/>
              <a:gd name="connsiteY4" fmla="*/ 0 h 294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854" h="2944012">
                <a:moveTo>
                  <a:pt x="0" y="0"/>
                </a:moveTo>
                <a:lnTo>
                  <a:pt x="2475854" y="0"/>
                </a:lnTo>
                <a:lnTo>
                  <a:pt x="2475854" y="2944012"/>
                </a:lnTo>
                <a:lnTo>
                  <a:pt x="0" y="2944012"/>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defTabSz="622300">
              <a:lnSpc>
                <a:spcPct val="90000"/>
              </a:lnSpc>
              <a:spcBef>
                <a:spcPct val="0"/>
              </a:spcBef>
              <a:spcAft>
                <a:spcPct val="15000"/>
              </a:spcAft>
            </a:pPr>
            <a:r>
              <a:rPr lang="en-US" sz="1700" dirty="0">
                <a:solidFill>
                  <a:schemeClr val="tx2">
                    <a:alpha val="99000"/>
                  </a:schemeClr>
                </a:solidFill>
              </a:rPr>
              <a:t>Application Cache</a:t>
            </a:r>
          </a:p>
          <a:p>
            <a:pPr marL="0" lvl="1" defTabSz="622300">
              <a:lnSpc>
                <a:spcPct val="90000"/>
              </a:lnSpc>
              <a:spcBef>
                <a:spcPct val="0"/>
              </a:spcBef>
              <a:spcAft>
                <a:spcPct val="15000"/>
              </a:spcAft>
            </a:pPr>
            <a:r>
              <a:rPr lang="en-US" sz="1700" dirty="0">
                <a:solidFill>
                  <a:schemeClr val="tx2">
                    <a:alpha val="99000"/>
                  </a:schemeClr>
                </a:solidFill>
              </a:rPr>
              <a:t>Drag&amp;Drop</a:t>
            </a:r>
          </a:p>
          <a:p>
            <a:pPr marL="0" lvl="1" defTabSz="622300">
              <a:lnSpc>
                <a:spcPct val="90000"/>
              </a:lnSpc>
              <a:spcBef>
                <a:spcPct val="0"/>
              </a:spcBef>
              <a:spcAft>
                <a:spcPct val="15000"/>
              </a:spcAft>
            </a:pPr>
            <a:r>
              <a:rPr lang="en-US" sz="1700" dirty="0">
                <a:solidFill>
                  <a:schemeClr val="tx2">
                    <a:alpha val="99000"/>
                  </a:schemeClr>
                </a:solidFill>
              </a:rPr>
              <a:t>File API</a:t>
            </a:r>
          </a:p>
          <a:p>
            <a:pPr marL="0" lvl="1" defTabSz="622300">
              <a:lnSpc>
                <a:spcPct val="90000"/>
              </a:lnSpc>
              <a:spcBef>
                <a:spcPct val="0"/>
              </a:spcBef>
              <a:spcAft>
                <a:spcPct val="15000"/>
              </a:spcAft>
            </a:pPr>
            <a:r>
              <a:rPr lang="en-US" sz="1700" dirty="0">
                <a:solidFill>
                  <a:schemeClr val="tx2">
                    <a:alpha val="99000"/>
                  </a:schemeClr>
                </a:solidFill>
              </a:rPr>
              <a:t>Forms Validation</a:t>
            </a:r>
          </a:p>
          <a:p>
            <a:pPr marL="0" lvl="1" defTabSz="622300">
              <a:lnSpc>
                <a:spcPct val="90000"/>
              </a:lnSpc>
              <a:spcBef>
                <a:spcPct val="0"/>
              </a:spcBef>
              <a:spcAft>
                <a:spcPct val="15000"/>
              </a:spcAft>
            </a:pPr>
            <a:r>
              <a:rPr lang="en-US" sz="1700" dirty="0">
                <a:solidFill>
                  <a:schemeClr val="tx2">
                    <a:alpha val="99000"/>
                  </a:schemeClr>
                </a:solidFill>
              </a:rPr>
              <a:t>History</a:t>
            </a:r>
          </a:p>
          <a:p>
            <a:pPr marL="0" lvl="1" defTabSz="622300">
              <a:lnSpc>
                <a:spcPct val="90000"/>
              </a:lnSpc>
              <a:spcBef>
                <a:spcPct val="0"/>
              </a:spcBef>
              <a:spcAft>
                <a:spcPct val="15000"/>
              </a:spcAft>
            </a:pPr>
            <a:r>
              <a:rPr lang="en-US" sz="1700" dirty="0">
                <a:solidFill>
                  <a:schemeClr val="tx2">
                    <a:alpha val="99000"/>
                  </a:schemeClr>
                </a:solidFill>
              </a:rPr>
              <a:t>IndexedDB</a:t>
            </a:r>
          </a:p>
          <a:p>
            <a:pPr marL="0" lvl="1" defTabSz="622300">
              <a:lnSpc>
                <a:spcPct val="90000"/>
              </a:lnSpc>
              <a:spcBef>
                <a:spcPct val="0"/>
              </a:spcBef>
              <a:spcAft>
                <a:spcPct val="15000"/>
              </a:spcAft>
            </a:pPr>
            <a:r>
              <a:rPr lang="en-US" sz="1700" dirty="0">
                <a:solidFill>
                  <a:schemeClr val="tx2">
                    <a:alpha val="99000"/>
                  </a:schemeClr>
                </a:solidFill>
              </a:rPr>
              <a:t>Sandbox</a:t>
            </a:r>
          </a:p>
          <a:p>
            <a:pPr marL="0" lvl="1" defTabSz="622300">
              <a:lnSpc>
                <a:spcPct val="90000"/>
              </a:lnSpc>
              <a:spcBef>
                <a:spcPct val="0"/>
              </a:spcBef>
              <a:spcAft>
                <a:spcPct val="15000"/>
              </a:spcAft>
            </a:pPr>
            <a:r>
              <a:rPr lang="en-US" sz="1700" dirty="0">
                <a:solidFill>
                  <a:schemeClr val="tx2">
                    <a:alpha val="99000"/>
                  </a:schemeClr>
                </a:solidFill>
              </a:rPr>
              <a:t>Web Sockets</a:t>
            </a:r>
          </a:p>
          <a:p>
            <a:pPr marL="0" lvl="1" defTabSz="622300">
              <a:lnSpc>
                <a:spcPct val="90000"/>
              </a:lnSpc>
              <a:spcBef>
                <a:spcPct val="0"/>
              </a:spcBef>
              <a:spcAft>
                <a:spcPct val="15000"/>
              </a:spcAft>
            </a:pPr>
            <a:r>
              <a:rPr lang="en-US" sz="1700" dirty="0">
                <a:solidFill>
                  <a:schemeClr val="tx2">
                    <a:alpha val="99000"/>
                  </a:schemeClr>
                </a:solidFill>
              </a:rPr>
              <a:t>Web Workers</a:t>
            </a:r>
          </a:p>
        </p:txBody>
      </p:sp>
      <p:sp>
        <p:nvSpPr>
          <p:cNvPr id="6" name="Freeform 5"/>
          <p:cNvSpPr/>
          <p:nvPr/>
        </p:nvSpPr>
        <p:spPr>
          <a:xfrm>
            <a:off x="4869116" y="1141413"/>
            <a:ext cx="2450592" cy="554037"/>
          </a:xfrm>
          <a:custGeom>
            <a:avLst/>
            <a:gdLst>
              <a:gd name="connsiteX0" fmla="*/ 0 w 2475854"/>
              <a:gd name="connsiteY0" fmla="*/ 0 h 990341"/>
              <a:gd name="connsiteX1" fmla="*/ 2475854 w 2475854"/>
              <a:gd name="connsiteY1" fmla="*/ 0 h 990341"/>
              <a:gd name="connsiteX2" fmla="*/ 2475854 w 2475854"/>
              <a:gd name="connsiteY2" fmla="*/ 990341 h 990341"/>
              <a:gd name="connsiteX3" fmla="*/ 0 w 2475854"/>
              <a:gd name="connsiteY3" fmla="*/ 990341 h 990341"/>
              <a:gd name="connsiteX4" fmla="*/ 0 w 2475854"/>
              <a:gd name="connsiteY4" fmla="*/ 0 h 99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854" h="990341">
                <a:moveTo>
                  <a:pt x="0" y="0"/>
                </a:moveTo>
                <a:lnTo>
                  <a:pt x="2475854" y="0"/>
                </a:lnTo>
                <a:lnTo>
                  <a:pt x="2475854" y="990341"/>
                </a:lnTo>
                <a:lnTo>
                  <a:pt x="0" y="990341"/>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90000"/>
              </a:lnSpc>
              <a:spcBef>
                <a:spcPct val="0"/>
              </a:spcBef>
              <a:spcAft>
                <a:spcPct val="35000"/>
              </a:spcAft>
            </a:pPr>
            <a:r>
              <a:rPr lang="en-US" sz="4000" dirty="0">
                <a:solidFill>
                  <a:schemeClr val="lt1">
                    <a:alpha val="99000"/>
                  </a:schemeClr>
                </a:solidFill>
              </a:rPr>
              <a:t>CSS3</a:t>
            </a:r>
          </a:p>
        </p:txBody>
      </p:sp>
      <p:sp>
        <p:nvSpPr>
          <p:cNvPr id="7" name="Freeform 6"/>
          <p:cNvSpPr/>
          <p:nvPr/>
        </p:nvSpPr>
        <p:spPr>
          <a:xfrm>
            <a:off x="4856485" y="1810512"/>
            <a:ext cx="2475854" cy="2944012"/>
          </a:xfrm>
          <a:custGeom>
            <a:avLst/>
            <a:gdLst>
              <a:gd name="connsiteX0" fmla="*/ 0 w 2475854"/>
              <a:gd name="connsiteY0" fmla="*/ 0 h 2944012"/>
              <a:gd name="connsiteX1" fmla="*/ 2475854 w 2475854"/>
              <a:gd name="connsiteY1" fmla="*/ 0 h 2944012"/>
              <a:gd name="connsiteX2" fmla="*/ 2475854 w 2475854"/>
              <a:gd name="connsiteY2" fmla="*/ 2944012 h 2944012"/>
              <a:gd name="connsiteX3" fmla="*/ 0 w 2475854"/>
              <a:gd name="connsiteY3" fmla="*/ 2944012 h 2944012"/>
              <a:gd name="connsiteX4" fmla="*/ 0 w 2475854"/>
              <a:gd name="connsiteY4" fmla="*/ 0 h 294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854" h="2944012">
                <a:moveTo>
                  <a:pt x="0" y="0"/>
                </a:moveTo>
                <a:lnTo>
                  <a:pt x="2475854" y="0"/>
                </a:lnTo>
                <a:lnTo>
                  <a:pt x="2475854" y="2944012"/>
                </a:lnTo>
                <a:lnTo>
                  <a:pt x="0" y="2944012"/>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defTabSz="622300">
              <a:lnSpc>
                <a:spcPct val="90000"/>
              </a:lnSpc>
              <a:spcBef>
                <a:spcPct val="0"/>
              </a:spcBef>
              <a:spcAft>
                <a:spcPct val="15000"/>
              </a:spcAft>
            </a:pPr>
            <a:r>
              <a:rPr lang="en-US" sz="1700">
                <a:solidFill>
                  <a:schemeClr val="tx2">
                    <a:alpha val="99000"/>
                  </a:schemeClr>
                </a:solidFill>
              </a:rPr>
              <a:t>3D Transforms</a:t>
            </a:r>
            <a:endParaRPr lang="en-US" sz="1700" dirty="0">
              <a:solidFill>
                <a:schemeClr val="tx2">
                  <a:alpha val="99000"/>
                </a:schemeClr>
              </a:solidFill>
            </a:endParaRPr>
          </a:p>
          <a:p>
            <a:pPr marL="0" lvl="1" defTabSz="622300">
              <a:lnSpc>
                <a:spcPct val="90000"/>
              </a:lnSpc>
              <a:spcBef>
                <a:spcPct val="0"/>
              </a:spcBef>
              <a:spcAft>
                <a:spcPct val="15000"/>
              </a:spcAft>
            </a:pPr>
            <a:r>
              <a:rPr lang="en-US" sz="1700" dirty="0">
                <a:solidFill>
                  <a:schemeClr val="tx2">
                    <a:alpha val="99000"/>
                  </a:schemeClr>
                </a:solidFill>
              </a:rPr>
              <a:t>Animations</a:t>
            </a:r>
          </a:p>
          <a:p>
            <a:pPr marL="0" lvl="1" defTabSz="622300">
              <a:lnSpc>
                <a:spcPct val="90000"/>
              </a:lnSpc>
              <a:spcBef>
                <a:spcPct val="0"/>
              </a:spcBef>
              <a:spcAft>
                <a:spcPct val="15000"/>
              </a:spcAft>
            </a:pPr>
            <a:r>
              <a:rPr lang="en-US" sz="1700" dirty="0">
                <a:solidFill>
                  <a:schemeClr val="tx2">
                    <a:alpha val="99000"/>
                  </a:schemeClr>
                </a:solidFill>
              </a:rPr>
              <a:t>Flexible Box</a:t>
            </a:r>
          </a:p>
          <a:p>
            <a:pPr marL="0" lvl="1" defTabSz="622300">
              <a:lnSpc>
                <a:spcPct val="90000"/>
              </a:lnSpc>
              <a:spcBef>
                <a:spcPct val="0"/>
              </a:spcBef>
              <a:spcAft>
                <a:spcPct val="15000"/>
              </a:spcAft>
            </a:pPr>
            <a:r>
              <a:rPr lang="en-US" sz="1700" dirty="0">
                <a:solidFill>
                  <a:schemeClr val="tx2">
                    <a:alpha val="99000"/>
                  </a:schemeClr>
                </a:solidFill>
              </a:rPr>
              <a:t>Floats</a:t>
            </a:r>
          </a:p>
          <a:p>
            <a:pPr marL="0" lvl="1" defTabSz="622300">
              <a:lnSpc>
                <a:spcPct val="90000"/>
              </a:lnSpc>
              <a:spcBef>
                <a:spcPct val="0"/>
              </a:spcBef>
              <a:spcAft>
                <a:spcPct val="15000"/>
              </a:spcAft>
            </a:pPr>
            <a:r>
              <a:rPr lang="en-US" sz="1700" dirty="0">
                <a:solidFill>
                  <a:schemeClr val="tx2">
                    <a:alpha val="99000"/>
                  </a:schemeClr>
                </a:solidFill>
              </a:rPr>
              <a:t>Gradient</a:t>
            </a:r>
          </a:p>
          <a:p>
            <a:pPr marL="0" lvl="1" defTabSz="622300">
              <a:lnSpc>
                <a:spcPct val="90000"/>
              </a:lnSpc>
              <a:spcBef>
                <a:spcPct val="0"/>
              </a:spcBef>
              <a:spcAft>
                <a:spcPct val="15000"/>
              </a:spcAft>
            </a:pPr>
            <a:r>
              <a:rPr lang="en-US" sz="1700" dirty="0">
                <a:solidFill>
                  <a:schemeClr val="tx2">
                    <a:alpha val="99000"/>
                  </a:schemeClr>
                </a:solidFill>
              </a:rPr>
              <a:t>Grid</a:t>
            </a:r>
          </a:p>
          <a:p>
            <a:pPr marL="0" lvl="1" defTabSz="622300">
              <a:lnSpc>
                <a:spcPct val="90000"/>
              </a:lnSpc>
              <a:spcBef>
                <a:spcPct val="0"/>
              </a:spcBef>
              <a:spcAft>
                <a:spcPct val="15000"/>
              </a:spcAft>
            </a:pPr>
            <a:r>
              <a:rPr lang="en-US" sz="1700" dirty="0">
                <a:solidFill>
                  <a:schemeClr val="tx2">
                    <a:alpha val="99000"/>
                  </a:schemeClr>
                </a:solidFill>
              </a:rPr>
              <a:t>Multi-Column</a:t>
            </a:r>
          </a:p>
          <a:p>
            <a:pPr marL="0" lvl="1" defTabSz="622300">
              <a:lnSpc>
                <a:spcPct val="90000"/>
              </a:lnSpc>
              <a:spcBef>
                <a:spcPct val="0"/>
              </a:spcBef>
              <a:spcAft>
                <a:spcPct val="15000"/>
              </a:spcAft>
            </a:pPr>
            <a:r>
              <a:rPr lang="en-US" sz="1700" dirty="0">
                <a:solidFill>
                  <a:schemeClr val="tx2">
                    <a:alpha val="99000"/>
                  </a:schemeClr>
                </a:solidFill>
              </a:rPr>
              <a:t>Region</a:t>
            </a:r>
          </a:p>
          <a:p>
            <a:pPr marL="0" lvl="1" defTabSz="622300">
              <a:lnSpc>
                <a:spcPct val="90000"/>
              </a:lnSpc>
              <a:spcBef>
                <a:spcPct val="0"/>
              </a:spcBef>
              <a:spcAft>
                <a:spcPct val="15000"/>
              </a:spcAft>
            </a:pPr>
            <a:r>
              <a:rPr lang="en-US" sz="1700" dirty="0">
                <a:solidFill>
                  <a:schemeClr val="tx2">
                    <a:alpha val="99000"/>
                  </a:schemeClr>
                </a:solidFill>
              </a:rPr>
              <a:t>SVG Filter Effects</a:t>
            </a:r>
          </a:p>
          <a:p>
            <a:pPr marL="0" lvl="1" defTabSz="622300">
              <a:lnSpc>
                <a:spcPct val="90000"/>
              </a:lnSpc>
              <a:spcBef>
                <a:spcPct val="0"/>
              </a:spcBef>
              <a:spcAft>
                <a:spcPct val="15000"/>
              </a:spcAft>
            </a:pPr>
            <a:r>
              <a:rPr lang="en-US" sz="1700" dirty="0">
                <a:solidFill>
                  <a:schemeClr val="tx2">
                    <a:alpha val="99000"/>
                  </a:schemeClr>
                </a:solidFill>
              </a:rPr>
              <a:t>Text Shadow</a:t>
            </a:r>
          </a:p>
          <a:p>
            <a:pPr marL="0" lvl="1" defTabSz="622300">
              <a:lnSpc>
                <a:spcPct val="90000"/>
              </a:lnSpc>
              <a:spcBef>
                <a:spcPct val="0"/>
              </a:spcBef>
              <a:spcAft>
                <a:spcPct val="15000"/>
              </a:spcAft>
            </a:pPr>
            <a:r>
              <a:rPr lang="en-US" sz="1700" dirty="0">
                <a:solidFill>
                  <a:schemeClr val="tx2">
                    <a:alpha val="99000"/>
                  </a:schemeClr>
                </a:solidFill>
              </a:rPr>
              <a:t>Transitions</a:t>
            </a:r>
          </a:p>
        </p:txBody>
      </p:sp>
      <p:sp>
        <p:nvSpPr>
          <p:cNvPr id="8" name="Freeform 7"/>
          <p:cNvSpPr/>
          <p:nvPr/>
        </p:nvSpPr>
        <p:spPr>
          <a:xfrm>
            <a:off x="7772181" y="1141413"/>
            <a:ext cx="2450592" cy="554037"/>
          </a:xfrm>
          <a:custGeom>
            <a:avLst/>
            <a:gdLst>
              <a:gd name="connsiteX0" fmla="*/ 0 w 2475854"/>
              <a:gd name="connsiteY0" fmla="*/ 0 h 990341"/>
              <a:gd name="connsiteX1" fmla="*/ 2475854 w 2475854"/>
              <a:gd name="connsiteY1" fmla="*/ 0 h 990341"/>
              <a:gd name="connsiteX2" fmla="*/ 2475854 w 2475854"/>
              <a:gd name="connsiteY2" fmla="*/ 990341 h 990341"/>
              <a:gd name="connsiteX3" fmla="*/ 0 w 2475854"/>
              <a:gd name="connsiteY3" fmla="*/ 990341 h 990341"/>
              <a:gd name="connsiteX4" fmla="*/ 0 w 2475854"/>
              <a:gd name="connsiteY4" fmla="*/ 0 h 990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854" h="990341">
                <a:moveTo>
                  <a:pt x="0" y="0"/>
                </a:moveTo>
                <a:lnTo>
                  <a:pt x="2475854" y="0"/>
                </a:lnTo>
                <a:lnTo>
                  <a:pt x="2475854" y="990341"/>
                </a:lnTo>
                <a:lnTo>
                  <a:pt x="0" y="990341"/>
                </a:lnTo>
                <a:lnTo>
                  <a:pt x="0" y="0"/>
                </a:lnTo>
                <a:close/>
              </a:path>
            </a:pathLst>
          </a:custGeom>
          <a:solidFill>
            <a:schemeClr val="accent4"/>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90000"/>
              </a:lnSpc>
              <a:spcBef>
                <a:spcPct val="0"/>
              </a:spcBef>
              <a:spcAft>
                <a:spcPct val="35000"/>
              </a:spcAft>
            </a:pPr>
            <a:r>
              <a:rPr lang="en-US" sz="4000" dirty="0">
                <a:solidFill>
                  <a:schemeClr val="lt1">
                    <a:alpha val="99000"/>
                  </a:schemeClr>
                </a:solidFill>
              </a:rPr>
              <a:t>Others</a:t>
            </a:r>
          </a:p>
        </p:txBody>
      </p:sp>
      <p:sp>
        <p:nvSpPr>
          <p:cNvPr id="10" name="Freeform 9"/>
          <p:cNvSpPr/>
          <p:nvPr/>
        </p:nvSpPr>
        <p:spPr>
          <a:xfrm>
            <a:off x="7759550" y="1810512"/>
            <a:ext cx="2475854" cy="2944012"/>
          </a:xfrm>
          <a:custGeom>
            <a:avLst/>
            <a:gdLst>
              <a:gd name="connsiteX0" fmla="*/ 0 w 2475854"/>
              <a:gd name="connsiteY0" fmla="*/ 0 h 2944012"/>
              <a:gd name="connsiteX1" fmla="*/ 2475854 w 2475854"/>
              <a:gd name="connsiteY1" fmla="*/ 0 h 2944012"/>
              <a:gd name="connsiteX2" fmla="*/ 2475854 w 2475854"/>
              <a:gd name="connsiteY2" fmla="*/ 2944012 h 2944012"/>
              <a:gd name="connsiteX3" fmla="*/ 0 w 2475854"/>
              <a:gd name="connsiteY3" fmla="*/ 2944012 h 2944012"/>
              <a:gd name="connsiteX4" fmla="*/ 0 w 2475854"/>
              <a:gd name="connsiteY4" fmla="*/ 0 h 294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5854" h="2944012">
                <a:moveTo>
                  <a:pt x="0" y="0"/>
                </a:moveTo>
                <a:lnTo>
                  <a:pt x="2475854" y="0"/>
                </a:lnTo>
                <a:lnTo>
                  <a:pt x="2475854" y="2944012"/>
                </a:lnTo>
                <a:lnTo>
                  <a:pt x="0" y="2944012"/>
                </a:lnTo>
                <a:lnTo>
                  <a:pt x="0" y="0"/>
                </a:lnTo>
                <a:close/>
              </a:path>
            </a:pathLst>
          </a:custGeom>
          <a:noFill/>
          <a:ln>
            <a:noFill/>
          </a:ln>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defTabSz="622300">
              <a:lnSpc>
                <a:spcPct val="90000"/>
              </a:lnSpc>
              <a:spcBef>
                <a:spcPct val="0"/>
              </a:spcBef>
              <a:spcAft>
                <a:spcPct val="15000"/>
              </a:spcAft>
            </a:pPr>
            <a:r>
              <a:rPr lang="en-US" sz="1700">
                <a:solidFill>
                  <a:schemeClr val="tx2">
                    <a:alpha val="99000"/>
                  </a:schemeClr>
                </a:solidFill>
              </a:rPr>
              <a:t>Advanced Hit Testing APIs</a:t>
            </a:r>
            <a:endParaRPr lang="en-US" sz="1700" dirty="0">
              <a:solidFill>
                <a:schemeClr val="tx2">
                  <a:alpha val="99000"/>
                </a:schemeClr>
              </a:solidFill>
            </a:endParaRPr>
          </a:p>
          <a:p>
            <a:pPr marL="0" lvl="1" defTabSz="622300">
              <a:lnSpc>
                <a:spcPct val="90000"/>
              </a:lnSpc>
              <a:spcBef>
                <a:spcPct val="0"/>
              </a:spcBef>
              <a:spcAft>
                <a:spcPct val="15000"/>
              </a:spcAft>
            </a:pPr>
            <a:r>
              <a:rPr lang="en-US" sz="1700" dirty="0">
                <a:solidFill>
                  <a:schemeClr val="tx2">
                    <a:alpha val="99000"/>
                  </a:schemeClr>
                </a:solidFill>
              </a:rPr>
              <a:t>Async</a:t>
            </a:r>
          </a:p>
          <a:p>
            <a:pPr marL="0" lvl="1" defTabSz="622300">
              <a:lnSpc>
                <a:spcPct val="90000"/>
              </a:lnSpc>
              <a:spcBef>
                <a:spcPct val="0"/>
              </a:spcBef>
              <a:spcAft>
                <a:spcPct val="15000"/>
              </a:spcAft>
            </a:pPr>
            <a:r>
              <a:rPr lang="en-US" sz="1700" dirty="0">
                <a:solidFill>
                  <a:schemeClr val="tx2">
                    <a:alpha val="99000"/>
                  </a:schemeClr>
                </a:solidFill>
              </a:rPr>
              <a:t>Media Queries Listeners</a:t>
            </a:r>
          </a:p>
          <a:p>
            <a:pPr marL="0" lvl="1" defTabSz="622300">
              <a:lnSpc>
                <a:spcPct val="90000"/>
              </a:lnSpc>
              <a:spcBef>
                <a:spcPct val="0"/>
              </a:spcBef>
              <a:spcAft>
                <a:spcPct val="15000"/>
              </a:spcAft>
            </a:pPr>
            <a:r>
              <a:rPr lang="en-US" sz="1700" dirty="0">
                <a:solidFill>
                  <a:schemeClr val="tx2">
                    <a:alpha val="99000"/>
                  </a:schemeClr>
                </a:solidFill>
              </a:rPr>
              <a:t>Web Performance APIs</a:t>
            </a:r>
          </a:p>
        </p:txBody>
      </p:sp>
      <p:cxnSp>
        <p:nvCxnSpPr>
          <p:cNvPr id="11" name="Straight Connector 10"/>
          <p:cNvCxnSpPr/>
          <p:nvPr/>
        </p:nvCxnSpPr>
        <p:spPr>
          <a:xfrm>
            <a:off x="4624565" y="1141412"/>
            <a:ext cx="0" cy="4706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539870" y="1141414"/>
            <a:ext cx="0" cy="4706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1956191" y="5613142"/>
            <a:ext cx="8279213" cy="627321"/>
          </a:xfrm>
          <a:prstGeom prst="rect">
            <a:avLst/>
          </a:prstGeom>
          <a:solidFill>
            <a:schemeClr val="tx2"/>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40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22313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www.w3.org/XML/1998/namespace"/>
    <ds:schemaRef ds:uri="http://schemas.openxmlformats.org/package/2006/metadata/core-properties"/>
    <ds:schemaRef ds:uri="http://purl.org/dc/elements/1.1/"/>
    <ds:schemaRef ds:uri="230e9df3-be65-4c73-a93b-d1236ebd677e"/>
    <ds:schemaRef ds:uri="http://schemas.microsoft.com/office/2006/documentManagement/types"/>
    <ds:schemaRef ds:uri="http://purl.org/dc/terms/"/>
    <ds:schemaRef ds:uri="http://schemas.microsoft.com/office/2006/metadata/properties"/>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4944</TotalTime>
  <Words>1456</Words>
  <Application>Microsoft Office PowerPoint</Application>
  <PresentationFormat>Custom</PresentationFormat>
  <Paragraphs>430</Paragraphs>
  <Slides>37</Slides>
  <Notes>22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5" baseType="lpstr">
      <vt:lpstr>Arial</vt:lpstr>
      <vt:lpstr>Consolas</vt:lpstr>
      <vt:lpstr>Segoe UI Light</vt:lpstr>
      <vt:lpstr>Segoe Light</vt:lpstr>
      <vt:lpstr>Segoe UI</vt:lpstr>
      <vt:lpstr>MS1444_Windows Azure Template 16x9_r08b</vt:lpstr>
      <vt:lpstr>White with Consolas font for code slides</vt:lpstr>
      <vt:lpstr>think-cell Slide</vt:lpstr>
      <vt:lpstr>WebCamps</vt:lpstr>
      <vt:lpstr>Creating Rich  HTML 5 Experiences</vt:lpstr>
      <vt:lpstr>Agenda </vt:lpstr>
      <vt:lpstr>What is HTML5?</vt:lpstr>
      <vt:lpstr>Why do you care?</vt:lpstr>
      <vt:lpstr>Map of HTML5</vt:lpstr>
      <vt:lpstr>PowerPoint Presentation</vt:lpstr>
      <vt:lpstr>HTML5 in IE9</vt:lpstr>
      <vt:lpstr>HTML5 in IE10</vt:lpstr>
      <vt:lpstr>html5labs.com</vt:lpstr>
      <vt:lpstr>PowerPoint Presentation</vt:lpstr>
      <vt:lpstr>New HTML5 Markup Elements</vt:lpstr>
      <vt:lpstr>Canvas</vt:lpstr>
      <vt:lpstr>HTML 5 &lt;video&gt;</vt:lpstr>
      <vt:lpstr>HTML 5 &lt;video&gt; Attributes</vt:lpstr>
      <vt:lpstr>Multiple HTML 5 &lt;video&gt; Sources?</vt:lpstr>
      <vt:lpstr>HTML 5 &lt;audio&gt;</vt:lpstr>
      <vt:lpstr>HTML5</vt:lpstr>
      <vt:lpstr>PowerPoint Presentation</vt:lpstr>
      <vt:lpstr>CSS3 Fonts &amp; @font-face</vt:lpstr>
      <vt:lpstr>CSS3 Media Queries</vt:lpstr>
      <vt:lpstr>CSS3 Colors</vt:lpstr>
      <vt:lpstr>CSS3 Borders</vt:lpstr>
      <vt:lpstr>CSS3 Demo</vt:lpstr>
      <vt:lpstr>PowerPoint Presentation</vt:lpstr>
      <vt:lpstr>Who Uses jQuery?</vt:lpstr>
      <vt:lpstr>jQuery – why so popular?</vt:lpstr>
      <vt:lpstr>jQuery Community</vt:lpstr>
      <vt:lpstr>jQuery Fundamentals</vt:lpstr>
      <vt:lpstr>jQuery</vt:lpstr>
      <vt:lpstr>PowerPoint Presentation</vt:lpstr>
      <vt:lpstr>Down Level &amp; Feature Detection</vt:lpstr>
      <vt:lpstr>PowerPoint Presentation</vt:lpstr>
      <vt:lpstr>SignalR &amp;</vt:lpstr>
      <vt:lpstr>What We Learned</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406</cp:revision>
  <cp:lastPrinted>2011-10-11T14:25:22Z</cp:lastPrinted>
  <dcterms:created xsi:type="dcterms:W3CDTF">2011-03-29T16:07:22Z</dcterms:created>
  <dcterms:modified xsi:type="dcterms:W3CDTF">2012-05-08T22:09:17Z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