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autoCompressPictures="0">
  <p:sldMasterIdLst>
    <p:sldMasterId id="2147483777" r:id="rId4"/>
    <p:sldMasterId id="2147483796" r:id="rId5"/>
  </p:sldMasterIdLst>
  <p:notesMasterIdLst>
    <p:notesMasterId r:id="rId35"/>
  </p:notesMasterIdLst>
  <p:handoutMasterIdLst>
    <p:handoutMasterId r:id="rId36"/>
  </p:handoutMasterIdLst>
  <p:sldIdLst>
    <p:sldId id="301" r:id="rId6"/>
    <p:sldId id="256" r:id="rId7"/>
    <p:sldId id="294" r:id="rId8"/>
    <p:sldId id="267" r:id="rId9"/>
    <p:sldId id="269" r:id="rId10"/>
    <p:sldId id="291" r:id="rId11"/>
    <p:sldId id="270" r:id="rId12"/>
    <p:sldId id="271" r:id="rId13"/>
    <p:sldId id="299" r:id="rId14"/>
    <p:sldId id="295" r:id="rId15"/>
    <p:sldId id="273" r:id="rId16"/>
    <p:sldId id="289" r:id="rId17"/>
    <p:sldId id="296" r:id="rId18"/>
    <p:sldId id="274" r:id="rId19"/>
    <p:sldId id="297" r:id="rId20"/>
    <p:sldId id="277" r:id="rId21"/>
    <p:sldId id="278" r:id="rId22"/>
    <p:sldId id="300" r:id="rId23"/>
    <p:sldId id="279" r:id="rId24"/>
    <p:sldId id="280" r:id="rId25"/>
    <p:sldId id="281" r:id="rId26"/>
    <p:sldId id="292" r:id="rId27"/>
    <p:sldId id="298" r:id="rId28"/>
    <p:sldId id="293" r:id="rId29"/>
    <p:sldId id="285" r:id="rId30"/>
    <p:sldId id="286" r:id="rId31"/>
    <p:sldId id="287" r:id="rId32"/>
    <p:sldId id="288" r:id="rId33"/>
    <p:sldId id="266" r:id="rId34"/>
  </p:sldIdLst>
  <p:sldSz cx="12188825" cy="6858000"/>
  <p:notesSz cx="6858000" cy="9144000"/>
  <p:embeddedFontLst>
    <p:embeddedFont>
      <p:font typeface="Segoe UI Light" pitchFamily="34" charset="0"/>
      <p:regular r:id="rId37"/>
    </p:embeddedFont>
    <p:embeddedFont>
      <p:font typeface="Segoe Light" pitchFamily="34" charset="0"/>
      <p:regular r:id="rId38"/>
      <p:italic r:id="rId39"/>
    </p:embeddedFont>
    <p:embeddedFont>
      <p:font typeface="Segoe UI" pitchFamily="34" charset="0"/>
      <p:regular r:id="rId40"/>
      <p:bold r:id="rId41"/>
      <p:italic r:id="rId42"/>
      <p:boldItalic r:id="rId43"/>
    </p:embeddedFont>
    <p:embeddedFont>
      <p:font typeface="Consolas" pitchFamily="49" charset="0"/>
      <p:regular r:id="rId44"/>
      <p:bold r:id="rId45"/>
      <p:italic r:id="rId46"/>
      <p:boldItalic r:id="rId47"/>
    </p:embeddedFont>
  </p:embeddedFontLst>
  <p:defaultText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00"/>
    <a:srgbClr val="FFFFFF"/>
    <a:srgbClr val="F8F57B"/>
    <a:srgbClr val="000000"/>
    <a:srgbClr val="333333"/>
    <a:srgbClr val="292929"/>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1492" autoAdjust="0"/>
  </p:normalViewPr>
  <p:slideViewPr>
    <p:cSldViewPr snapToGrid="0">
      <p:cViewPr varScale="1">
        <p:scale>
          <a:sx n="101" d="100"/>
          <a:sy n="101" d="100"/>
        </p:scale>
        <p:origin x="-528" y="-84"/>
      </p:cViewPr>
      <p:guideLst>
        <p:guide orient="horz" pos="144"/>
        <p:guide orient="horz" pos="912"/>
        <p:guide orient="horz" pos="1484"/>
        <p:guide orient="horz" pos="1200"/>
        <p:guide orient="horz" pos="2736"/>
        <p:guide orient="horz" pos="4176"/>
        <p:guide pos="3839"/>
        <p:guide pos="320"/>
        <p:guide pos="704"/>
        <p:guide pos="7358"/>
        <p:guide pos="1150"/>
        <p:guide pos="7063"/>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88" d="100"/>
          <a:sy n="88" d="100"/>
        </p:scale>
        <p:origin x="-381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TechReady9</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4/6/2012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4144106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Platform Training Kit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4/6/2012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09398179"/>
      </p:ext>
    </p:extLst>
  </p:cSld>
  <p:clrMap bg1="lt1" tx1="dk1" bg2="lt2" tx2="dk2" accent1="accent1" accent2="accent2" accent3="accent3" accent4="accent4" accent5="accent5" accent6="accent6" hlink="hlink" folHlink="folHlink"/>
  <p:notesStyle>
    <a:lvl1pPr marL="0" algn="l" defTabSz="1218937" rtl="0" eaLnBrk="1" latinLnBrk="0" hangingPunct="1">
      <a:lnSpc>
        <a:spcPct val="90000"/>
      </a:lnSpc>
      <a:spcAft>
        <a:spcPts val="444"/>
      </a:spcAft>
      <a:defRPr sz="1200" kern="1200">
        <a:solidFill>
          <a:schemeClr val="tx1"/>
        </a:solidFill>
        <a:latin typeface="Segoe UI" pitchFamily="34" charset="0"/>
        <a:ea typeface="+mn-ea"/>
        <a:cs typeface="+mn-cs"/>
      </a:defRPr>
    </a:lvl1pPr>
    <a:lvl2pPr marL="283925" indent="-141081"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2pPr>
    <a:lvl3pPr marL="437350"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3pPr>
    <a:lvl4pPr marL="643682" indent="-195750"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4pPr>
    <a:lvl5pPr marL="820032" indent="-153426" algn="l" defTabSz="1218937" rtl="0" eaLnBrk="1" latinLnBrk="0" hangingPunct="1">
      <a:lnSpc>
        <a:spcPct val="90000"/>
      </a:lnSpc>
      <a:spcAft>
        <a:spcPts val="444"/>
      </a:spcAft>
      <a:buFont typeface="Arial" pitchFamily="34" charset="0"/>
      <a:buChar char="•"/>
      <a:defRPr sz="1200" kern="1200">
        <a:solidFill>
          <a:schemeClr val="tx1"/>
        </a:solidFill>
        <a:latin typeface="Segoe UI" pitchFamily="34" charset="0"/>
        <a:ea typeface="+mn-ea"/>
        <a:cs typeface="+mn-cs"/>
      </a:defRPr>
    </a:lvl5pPr>
    <a:lvl6pPr marL="3047345" algn="l" defTabSz="1218937" rtl="0" eaLnBrk="1" latinLnBrk="0" hangingPunct="1">
      <a:defRPr sz="1600" kern="1200">
        <a:solidFill>
          <a:schemeClr val="tx1"/>
        </a:solidFill>
        <a:latin typeface="+mn-lt"/>
        <a:ea typeface="+mn-ea"/>
        <a:cs typeface="+mn-cs"/>
      </a:defRPr>
    </a:lvl6pPr>
    <a:lvl7pPr marL="3656813" algn="l" defTabSz="1218937" rtl="0" eaLnBrk="1" latinLnBrk="0" hangingPunct="1">
      <a:defRPr sz="1600" kern="1200">
        <a:solidFill>
          <a:schemeClr val="tx1"/>
        </a:solidFill>
        <a:latin typeface="+mn-lt"/>
        <a:ea typeface="+mn-ea"/>
        <a:cs typeface="+mn-cs"/>
      </a:defRPr>
    </a:lvl7pPr>
    <a:lvl8pPr marL="4266283" algn="l" defTabSz="1218937" rtl="0" eaLnBrk="1" latinLnBrk="0" hangingPunct="1">
      <a:defRPr sz="1600" kern="1200">
        <a:solidFill>
          <a:schemeClr val="tx1"/>
        </a:solidFill>
        <a:latin typeface="+mn-lt"/>
        <a:ea typeface="+mn-ea"/>
        <a:cs typeface="+mn-cs"/>
      </a:defRPr>
    </a:lvl8pPr>
    <a:lvl9pPr marL="4875752" algn="l" defTabSz="121893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myapp.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84551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 the use of SQL Azure as a backing store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 Out of the Box SQL Server</a:t>
            </a:r>
            <a:r>
              <a:rPr lang="en-NZ" sz="900" kern="1200" baseline="0" dirty="0" smtClean="0">
                <a:solidFill>
                  <a:schemeClr val="tx1"/>
                </a:solidFill>
                <a:effectLst/>
                <a:latin typeface="Segoe UI" pitchFamily="34" charset="0"/>
                <a:ea typeface="Arial" pitchFamily="-106" charset="0"/>
                <a:cs typeface="Arial" charset="0"/>
              </a:rPr>
              <a:t> </a:t>
            </a:r>
            <a:r>
              <a:rPr lang="en-NZ" sz="900" kern="1200" dirty="0" smtClean="0">
                <a:solidFill>
                  <a:schemeClr val="tx1"/>
                </a:solidFill>
                <a:effectLst/>
                <a:latin typeface="Segoe UI" pitchFamily="34" charset="0"/>
                <a:ea typeface="Arial" pitchFamily="-106" charset="0"/>
                <a:cs typeface="Arial" charset="0"/>
              </a:rPr>
              <a:t>ASP.NET Session State mechanism is not suitable for Azure</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Relies on SQL Server Agent which is not available in SQL Azure</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Will need to implement</a:t>
            </a:r>
            <a:r>
              <a:rPr lang="en-NZ" sz="900" kern="1200" baseline="0" dirty="0" smtClean="0">
                <a:solidFill>
                  <a:schemeClr val="tx1"/>
                </a:solidFill>
                <a:effectLst/>
                <a:latin typeface="Segoe UI" pitchFamily="34" charset="0"/>
                <a:ea typeface="Arial" pitchFamily="-106" charset="0"/>
                <a:cs typeface="Arial" charset="0"/>
              </a:rPr>
              <a:t> a custom session state provider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Store and retrieve state</a:t>
            </a:r>
          </a:p>
          <a:p>
            <a:pPr marL="628650" lvl="1" indent="-171450" rtl="0">
              <a:buFont typeface="Arial" pitchFamily="34" charset="0"/>
              <a:buChar char="•"/>
            </a:pP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probably want to use some sort of partitioning mechanism.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Partitioning is a feature in the ASP.NET provider interfaces… so just need to implement the mechanism to </a:t>
            </a:r>
            <a:r>
              <a:rPr lang="en-NZ" sz="900" kern="1200" baseline="0" dirty="0" err="1" smtClean="0">
                <a:solidFill>
                  <a:schemeClr val="tx1"/>
                </a:solidFill>
                <a:effectLst/>
                <a:latin typeface="Segoe UI" pitchFamily="34" charset="0"/>
                <a:ea typeface="Arial" pitchFamily="-106" charset="0"/>
                <a:cs typeface="Arial" charset="0"/>
              </a:rPr>
              <a:t>reolsve</a:t>
            </a:r>
            <a:r>
              <a:rPr lang="en-NZ" sz="900" kern="1200" baseline="0" dirty="0" smtClean="0">
                <a:solidFill>
                  <a:schemeClr val="tx1"/>
                </a:solidFill>
                <a:effectLst/>
                <a:latin typeface="Segoe UI" pitchFamily="34" charset="0"/>
                <a:ea typeface="Arial" pitchFamily="-106" charset="0"/>
                <a:cs typeface="Arial" charset="0"/>
              </a:rPr>
              <a:t> the partition</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For more on partitioning see the day 2 storage strategies session</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is cost competitive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Particularly in high and consistent load scenarios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does not have the storage transaction charge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Session state generally only requires a small amount of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Scale out across 1GB SQL Azure databases</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26038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a:t>
            </a:r>
            <a:r>
              <a:rPr lang="en-NZ" sz="12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 using partitioned SQL Azure as the mechanism</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In this approach</a:t>
            </a:r>
          </a:p>
          <a:p>
            <a:pPr marL="171450" indent="-171450" rtl="0">
              <a:buFont typeface="Arial" pitchFamily="34" charset="0"/>
              <a:buChar char="•"/>
            </a:pPr>
            <a:endParaRPr lang="en-NZ" sz="12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3 x 1GB SQL Azure databases</a:t>
            </a:r>
            <a:r>
              <a:rPr lang="en-NZ" sz="1200" kern="1200" baseline="0" dirty="0" smtClean="0">
                <a:solidFill>
                  <a:schemeClr val="tx1"/>
                </a:solidFill>
                <a:effectLst/>
                <a:latin typeface="Segoe UI" pitchFamily="34" charset="0"/>
                <a:ea typeface="Arial" pitchFamily="-106" charset="0"/>
                <a:cs typeface="Arial" charset="0"/>
              </a:rPr>
              <a:t> are used</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appropriate partition is resolved by the Web Role and the session state is pushed to the correct database</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At the end of this process the session state value will be reliably read as being 2</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49425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 pointer to and discussion of the Windows Azure Storage providers</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Windows</a:t>
            </a:r>
            <a:r>
              <a:rPr lang="en-NZ" sz="1200" kern="1200" baseline="0" dirty="0" smtClean="0">
                <a:solidFill>
                  <a:schemeClr val="tx1"/>
                </a:solidFill>
                <a:effectLst/>
                <a:latin typeface="Segoe UI" pitchFamily="34" charset="0"/>
                <a:ea typeface="Arial" pitchFamily="-106" charset="0"/>
                <a:cs typeface="Arial" charset="0"/>
              </a:rPr>
              <a:t> Azure storage also makes an ideal location for session state</a:t>
            </a: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The sample providers available on</a:t>
            </a:r>
            <a:r>
              <a:rPr lang="en-NZ" sz="1200" kern="1200" baseline="0" dirty="0" smtClean="0">
                <a:solidFill>
                  <a:schemeClr val="tx1"/>
                </a:solidFill>
                <a:effectLst/>
                <a:latin typeface="Segoe UI" pitchFamily="34" charset="0"/>
                <a:ea typeface="Arial" pitchFamily="-106" charset="0"/>
                <a:cs typeface="Arial" charset="0"/>
              </a:rPr>
              <a:t> MSDN should be treated as a starting point only</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652416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the approach of using Cookies to hold state.</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dirty="0" smtClean="0">
                <a:solidFill>
                  <a:schemeClr val="tx1"/>
                </a:solidFill>
                <a:effectLst/>
                <a:latin typeface="Segoe UI" pitchFamily="34" charset="0"/>
                <a:ea typeface="Arial" pitchFamily="-106" charset="0"/>
                <a:cs typeface="Arial" charset="0"/>
              </a:rPr>
              <a:t>Avoiding session</a:t>
            </a:r>
            <a:r>
              <a:rPr lang="en-NZ" sz="1200" kern="1200" baseline="0" dirty="0" smtClean="0">
                <a:solidFill>
                  <a:schemeClr val="tx1"/>
                </a:solidFill>
                <a:effectLst/>
                <a:latin typeface="Segoe UI" pitchFamily="34" charset="0"/>
                <a:ea typeface="Arial" pitchFamily="-106" charset="0"/>
                <a:cs typeface="Arial" charset="0"/>
              </a:rPr>
              <a:t> state and simply pushing the state to the client as a cookie</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Could implement a session state provider on top of this approach</a:t>
            </a:r>
          </a:p>
          <a:p>
            <a:pPr marL="17145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Avoids the need to </a:t>
            </a:r>
            <a:r>
              <a:rPr lang="en-NZ" sz="1200" kern="1200" baseline="0" dirty="0" err="1" smtClean="0">
                <a:solidFill>
                  <a:schemeClr val="tx1"/>
                </a:solidFill>
                <a:effectLst/>
                <a:latin typeface="Segoe UI" pitchFamily="34" charset="0"/>
                <a:ea typeface="Arial" pitchFamily="-106" charset="0"/>
                <a:cs typeface="Arial" charset="0"/>
              </a:rPr>
              <a:t>roundtrip</a:t>
            </a:r>
            <a:r>
              <a:rPr lang="en-NZ" sz="1200" kern="1200" baseline="0" dirty="0" smtClean="0">
                <a:solidFill>
                  <a:schemeClr val="tx1"/>
                </a:solidFill>
                <a:effectLst/>
                <a:latin typeface="Segoe UI" pitchFamily="34" charset="0"/>
                <a:ea typeface="Arial" pitchFamily="-106" charset="0"/>
                <a:cs typeface="Arial" charset="0"/>
              </a:rPr>
              <a:t> to/from the database or storage each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Worth comparing the </a:t>
            </a:r>
            <a:r>
              <a:rPr lang="en-NZ" sz="1200" kern="1200" baseline="0" dirty="0" err="1" smtClean="0">
                <a:solidFill>
                  <a:schemeClr val="tx1"/>
                </a:solidFill>
                <a:effectLst/>
                <a:latin typeface="Segoe UI" pitchFamily="34" charset="0"/>
                <a:ea typeface="Arial" pitchFamily="-106" charset="0"/>
                <a:cs typeface="Arial" charset="0"/>
              </a:rPr>
              <a:t>perf</a:t>
            </a:r>
            <a:r>
              <a:rPr lang="en-NZ" sz="1200" kern="1200" baseline="0" dirty="0" smtClean="0">
                <a:solidFill>
                  <a:schemeClr val="tx1"/>
                </a:solidFill>
                <a:effectLst/>
                <a:latin typeface="Segoe UI" pitchFamily="34" charset="0"/>
                <a:ea typeface="Arial" pitchFamily="-106" charset="0"/>
                <a:cs typeface="Arial" charset="0"/>
              </a:rPr>
              <a:t> difference between the two approaches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Don’t forget that cookies are sent back and forth with every HTTP request- e.g. if you serve images from your Web Role you will end up with cookies being sent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use an alternative Host header in order to avoid this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Can also use Windows Azure Blob storage to serve images and other static content.</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841945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Discusses managing DNS entries for Windows Azure</a:t>
            </a:r>
            <a:r>
              <a:rPr lang="en-NZ" sz="1200" kern="1200" baseline="0" dirty="0" smtClean="0">
                <a:solidFill>
                  <a:schemeClr val="tx1"/>
                </a:solidFill>
                <a:effectLst/>
                <a:latin typeface="Segoe UI" pitchFamily="34" charset="0"/>
                <a:ea typeface="Arial" pitchFamily="-106" charset="0"/>
                <a:cs typeface="Arial" charset="0"/>
              </a:rPr>
              <a:t> Web Role hosted sites</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By default all sites get a *.cloudapp.net URL</a:t>
            </a:r>
          </a:p>
          <a:p>
            <a:pPr marL="17145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Should avoid using this for anything other than testing your site</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10 second TTL on the DNS entry means it will do a full DNS lookup an almost every request</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Runs the risk of leaking data from cookies </a:t>
            </a:r>
            <a:r>
              <a:rPr lang="en-NZ" sz="1200" kern="1200" baseline="0" dirty="0" err="1" smtClean="0">
                <a:solidFill>
                  <a:schemeClr val="tx1"/>
                </a:solidFill>
                <a:effectLst/>
                <a:latin typeface="Segoe UI" pitchFamily="34" charset="0"/>
                <a:ea typeface="Arial" pitchFamily="-106" charset="0"/>
                <a:cs typeface="Arial" charset="0"/>
              </a:rPr>
              <a:t>etc</a:t>
            </a:r>
            <a:r>
              <a:rPr lang="en-NZ" sz="1200" kern="1200" baseline="0" dirty="0" smtClean="0">
                <a:solidFill>
                  <a:schemeClr val="tx1"/>
                </a:solidFill>
                <a:effectLst/>
                <a:latin typeface="Segoe UI" pitchFamily="34" charset="0"/>
                <a:ea typeface="Arial" pitchFamily="-106" charset="0"/>
                <a:cs typeface="Arial" charset="0"/>
              </a:rPr>
              <a:t> due to many sites using the same cloudapp.net domain</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standard approach of using a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has a number of limitations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will require two DNS lookups</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One to lookup the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resolving it to foo.cloudapp.net</a:t>
            </a:r>
          </a:p>
          <a:p>
            <a:pPr marL="1085850" lvl="2"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Another to </a:t>
            </a:r>
            <a:r>
              <a:rPr lang="en-NZ" sz="1200" kern="1200" baseline="0" dirty="0" err="1" smtClean="0">
                <a:solidFill>
                  <a:schemeClr val="tx1"/>
                </a:solidFill>
                <a:effectLst/>
                <a:latin typeface="Segoe UI" pitchFamily="34" charset="0"/>
                <a:ea typeface="Arial" pitchFamily="-106" charset="0"/>
                <a:cs typeface="Arial" charset="0"/>
              </a:rPr>
              <a:t>reoslve</a:t>
            </a:r>
            <a:r>
              <a:rPr lang="en-NZ" sz="1200" kern="1200" baseline="0" dirty="0" smtClean="0">
                <a:solidFill>
                  <a:schemeClr val="tx1"/>
                </a:solidFill>
                <a:effectLst/>
                <a:latin typeface="Segoe UI" pitchFamily="34" charset="0"/>
                <a:ea typeface="Arial" pitchFamily="-106" charset="0"/>
                <a:cs typeface="Arial" charset="0"/>
              </a:rPr>
              <a:t> foo.cloudapp.net to the actual IP address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low TTL on the cloudapp.net domain means there will be unnecessary lookups</a:t>
            </a:r>
          </a:p>
          <a:p>
            <a:pPr marL="628650" lvl="1"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It is not possible to </a:t>
            </a:r>
            <a:r>
              <a:rPr lang="en-NZ" sz="1200" kern="1200" baseline="0" dirty="0" err="1" smtClean="0">
                <a:solidFill>
                  <a:schemeClr val="tx1"/>
                </a:solidFill>
                <a:effectLst/>
                <a:latin typeface="Segoe UI" pitchFamily="34" charset="0"/>
                <a:ea typeface="Arial" pitchFamily="-106" charset="0"/>
                <a:cs typeface="Arial" charset="0"/>
              </a:rPr>
              <a:t>Cname</a:t>
            </a:r>
            <a:r>
              <a:rPr lang="en-NZ" sz="1200" kern="1200" baseline="0" dirty="0" smtClean="0">
                <a:solidFill>
                  <a:schemeClr val="tx1"/>
                </a:solidFill>
                <a:effectLst/>
                <a:latin typeface="Segoe UI" pitchFamily="34" charset="0"/>
                <a:ea typeface="Arial" pitchFamily="-106" charset="0"/>
                <a:cs typeface="Arial" charset="0"/>
              </a:rPr>
              <a:t> the root of a domain e.g. you may want to use http://myapp.com which will require an A record resolving to an IP address</a:t>
            </a:r>
          </a:p>
          <a:p>
            <a:pPr marL="628650" lvl="1"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The nice thing is that for the lifetime of your deployment you actually have a fixed IP address.</a:t>
            </a:r>
          </a:p>
          <a:p>
            <a:pPr marL="171450" lvl="0" indent="-171450" rtl="0">
              <a:buFont typeface="Arial" pitchFamily="34" charset="0"/>
              <a:buChar char="•"/>
            </a:pPr>
            <a:endParaRPr lang="en-NZ" sz="12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1200" kern="1200" baseline="0" dirty="0" smtClean="0">
                <a:solidFill>
                  <a:schemeClr val="tx1"/>
                </a:solidFill>
                <a:effectLst/>
                <a:latin typeface="Segoe UI" pitchFamily="34" charset="0"/>
                <a:ea typeface="Arial" pitchFamily="-106" charset="0"/>
                <a:cs typeface="Arial" charset="0"/>
              </a:rPr>
              <a:t>Let’s see how we can take advantage of this</a:t>
            </a:r>
            <a:r>
              <a:rPr lang="en-NZ" sz="1200" kern="1200" dirty="0" smtClean="0">
                <a:solidFill>
                  <a:schemeClr val="tx1"/>
                </a:solidFill>
                <a:effectLst/>
                <a:latin typeface="Segoe UI" pitchFamily="34" charset="0"/>
                <a:ea typeface="Arial" pitchFamily="-106" charset="0"/>
                <a:cs typeface="Arial" charset="0"/>
              </a:rPr>
              <a:t/>
            </a:r>
            <a:br>
              <a:rPr lang="en-NZ" sz="1200" kern="1200" dirty="0" smtClean="0">
                <a:solidFill>
                  <a:schemeClr val="tx1"/>
                </a:solidFill>
                <a:effectLst/>
                <a:latin typeface="Segoe UI" pitchFamily="34" charset="0"/>
                <a:ea typeface="Arial" pitchFamily="-106" charset="0"/>
                <a:cs typeface="Arial" charset="0"/>
              </a:rPr>
            </a:br>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Notes</a:t>
            </a:r>
          </a:p>
          <a:p>
            <a:pPr rtl="0"/>
            <a:r>
              <a:rPr lang="en-NZ" sz="1200" b="0" kern="1200" dirty="0" smtClean="0">
                <a:solidFill>
                  <a:schemeClr val="tx1"/>
                </a:solidFill>
                <a:effectLst/>
                <a:latin typeface="Segoe UI" pitchFamily="34" charset="0"/>
                <a:ea typeface="Arial" pitchFamily="-106" charset="0"/>
                <a:cs typeface="Arial" charset="0"/>
              </a:rPr>
              <a:t>Good thread</a:t>
            </a:r>
          </a:p>
          <a:p>
            <a:pPr rtl="0"/>
            <a:r>
              <a:rPr lang="en-NZ" sz="1200" b="0" kern="1200" dirty="0" smtClean="0">
                <a:solidFill>
                  <a:schemeClr val="tx1"/>
                </a:solidFill>
                <a:effectLst/>
                <a:latin typeface="Segoe UI" pitchFamily="34" charset="0"/>
                <a:ea typeface="Arial" pitchFamily="-106" charset="0"/>
                <a:cs typeface="Arial" charset="0"/>
              </a:rPr>
              <a:t>http://social.msdn.microsoft.com/Forums/en/windowsazure/thread/fa00d06d-b631-46ce-af66-f463cf667282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119065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NZ" sz="1300" b="1" kern="1200" dirty="0" smtClean="0">
                <a:solidFill>
                  <a:schemeClr val="tx1"/>
                </a:solidFill>
                <a:effectLst/>
                <a:latin typeface="Segoe UI" pitchFamily="34" charset="0"/>
              </a:rPr>
              <a:t>Slide Objective</a:t>
            </a:r>
            <a:endParaRPr lang="en-NZ" sz="1300" kern="1200" dirty="0" smtClean="0">
              <a:solidFill>
                <a:schemeClr val="tx1"/>
              </a:solidFill>
              <a:effectLst/>
              <a:latin typeface="Segoe UI" pitchFamily="34" charset="0"/>
            </a:endParaRPr>
          </a:p>
          <a:p>
            <a:pPr rtl="0"/>
            <a:r>
              <a:rPr lang="en-NZ" sz="1300" kern="1200" dirty="0" smtClean="0">
                <a:solidFill>
                  <a:schemeClr val="tx1"/>
                </a:solidFill>
                <a:effectLst/>
                <a:latin typeface="Segoe UI" pitchFamily="34" charset="0"/>
              </a:rPr>
              <a:t>Discusses managing DNS entries for Windows Azure</a:t>
            </a:r>
            <a:r>
              <a:rPr lang="en-NZ" sz="1300" kern="1200" baseline="0" dirty="0" smtClean="0">
                <a:solidFill>
                  <a:schemeClr val="tx1"/>
                </a:solidFill>
                <a:effectLst/>
                <a:latin typeface="Segoe UI" pitchFamily="34" charset="0"/>
              </a:rPr>
              <a:t> Web Role hosted sites</a:t>
            </a:r>
            <a:endParaRPr lang="en-NZ" sz="1300" kern="1200" dirty="0" smtClean="0">
              <a:solidFill>
                <a:schemeClr val="tx1"/>
              </a:solidFill>
              <a:effectLst/>
              <a:latin typeface="Segoe UI" pitchFamily="34" charset="0"/>
            </a:endParaRPr>
          </a:p>
          <a:p>
            <a:pPr rtl="0"/>
            <a:endParaRPr lang="en-NZ" sz="1300" kern="1200" dirty="0" smtClean="0">
              <a:solidFill>
                <a:schemeClr val="tx1"/>
              </a:solidFill>
              <a:effectLst/>
              <a:latin typeface="Segoe UI" pitchFamily="34" charset="0"/>
            </a:endParaRPr>
          </a:p>
          <a:p>
            <a:pPr rtl="0"/>
            <a:r>
              <a:rPr lang="en-NZ" sz="1300" b="1" kern="1200" dirty="0" smtClean="0">
                <a:solidFill>
                  <a:schemeClr val="tx1"/>
                </a:solidFill>
                <a:effectLst/>
                <a:latin typeface="Segoe UI" pitchFamily="34" charset="0"/>
              </a:rPr>
              <a:t>Speaking Notes</a:t>
            </a:r>
            <a:endParaRPr lang="en-NZ" sz="1300" b="0" kern="1200" dirty="0" smtClean="0">
              <a:solidFill>
                <a:schemeClr val="tx1"/>
              </a:solidFill>
              <a:effectLst/>
              <a:latin typeface="Segoe UI" pitchFamily="34" charset="0"/>
            </a:endParaRPr>
          </a:p>
          <a:p>
            <a:pPr marL="171450" indent="-171450" rtl="0">
              <a:buFont typeface="Arial" pitchFamily="34" charset="0"/>
              <a:buChar char="•"/>
            </a:pPr>
            <a:r>
              <a:rPr lang="en-NZ" sz="1300" dirty="0" smtClean="0"/>
              <a:t>For all intents and purposes Windows Azure IPs are fixed. </a:t>
            </a:r>
          </a:p>
          <a:p>
            <a:pPr marL="628650" lvl="1" indent="-171450" rtl="0">
              <a:buFont typeface="Arial" pitchFamily="34" charset="0"/>
              <a:buChar char="•"/>
            </a:pPr>
            <a:r>
              <a:rPr lang="en-NZ" sz="1300" dirty="0" smtClean="0"/>
              <a:t>They are fixed for the lifetime</a:t>
            </a:r>
            <a:r>
              <a:rPr lang="en-NZ" sz="1300" baseline="0" dirty="0" smtClean="0"/>
              <a:t> of a deployment</a:t>
            </a:r>
          </a:p>
          <a:p>
            <a:pPr marL="628650" lvl="1" indent="-171450" rtl="0">
              <a:buFont typeface="Arial" pitchFamily="34" charset="0"/>
              <a:buChar char="•"/>
            </a:pPr>
            <a:r>
              <a:rPr lang="en-NZ" sz="1300" baseline="0" dirty="0" smtClean="0"/>
              <a:t>They remain fixed even when you VIP Swap</a:t>
            </a:r>
            <a:endParaRPr lang="en-NZ" sz="1300" dirty="0" smtClean="0"/>
          </a:p>
          <a:p>
            <a:pPr marL="171450" indent="-171450" rtl="0">
              <a:buFont typeface="Arial" pitchFamily="34" charset="0"/>
              <a:buChar char="•"/>
            </a:pPr>
            <a:r>
              <a:rPr lang="en-NZ" sz="1300" dirty="0" smtClean="0"/>
              <a:t>Therefore you can comfortably create A records against the IP address for your production slot. </a:t>
            </a:r>
          </a:p>
          <a:p>
            <a:pPr marL="628650" lvl="1" indent="-171450" rtl="0">
              <a:buFont typeface="Arial" pitchFamily="34" charset="0"/>
              <a:buChar char="•"/>
            </a:pPr>
            <a:r>
              <a:rPr lang="en-NZ" sz="1300" dirty="0" smtClean="0"/>
              <a:t>This will save you the double lookup for a </a:t>
            </a:r>
            <a:r>
              <a:rPr lang="en-NZ" sz="1300" dirty="0" err="1" smtClean="0"/>
              <a:t>CName</a:t>
            </a:r>
            <a:r>
              <a:rPr lang="en-NZ" sz="1300" dirty="0" smtClean="0"/>
              <a:t> record.</a:t>
            </a:r>
          </a:p>
          <a:p>
            <a:pPr marL="628650" lvl="1" indent="-171450" rtl="0">
              <a:buFont typeface="Arial" pitchFamily="34" charset="0"/>
              <a:buChar char="•"/>
            </a:pPr>
            <a:r>
              <a:rPr lang="en-NZ" sz="1300" dirty="0" smtClean="0"/>
              <a:t>It</a:t>
            </a:r>
            <a:r>
              <a:rPr lang="en-NZ" sz="1300" baseline="0" dirty="0" smtClean="0"/>
              <a:t> will also allow you to create an entry for the root of a domain</a:t>
            </a:r>
            <a:endParaRPr lang="en-NZ" sz="1300" dirty="0" smtClean="0"/>
          </a:p>
          <a:p>
            <a:pPr marL="171450" indent="-171450" rtl="0">
              <a:buFont typeface="Arial" pitchFamily="34" charset="0"/>
              <a:buChar char="•"/>
            </a:pPr>
            <a:r>
              <a:rPr lang="en-NZ" sz="1300" dirty="0" smtClean="0"/>
              <a:t>So the approach for high performance DNS is as follows</a:t>
            </a:r>
          </a:p>
          <a:p>
            <a:pPr marL="685800" lvl="1" indent="-228600" rtl="0">
              <a:buFont typeface="+mj-lt"/>
              <a:buAutoNum type="arabicPeriod"/>
            </a:pPr>
            <a:r>
              <a:rPr lang="en-NZ" sz="1300" dirty="0" smtClean="0"/>
              <a:t>Create your hosted service </a:t>
            </a:r>
          </a:p>
          <a:p>
            <a:pPr marL="685800" lvl="1" indent="-228600" rtl="0">
              <a:buFont typeface="+mj-lt"/>
              <a:buAutoNum type="arabicPeriod"/>
            </a:pPr>
            <a:r>
              <a:rPr lang="en-NZ" sz="1300" dirty="0" smtClean="0"/>
              <a:t>Deploy into the production slot </a:t>
            </a:r>
          </a:p>
          <a:p>
            <a:pPr marL="685800" lvl="1" indent="-228600" rtl="0">
              <a:buFont typeface="+mj-lt"/>
              <a:buAutoNum type="arabicPeriod"/>
            </a:pPr>
            <a:r>
              <a:rPr lang="en-NZ" sz="1300" dirty="0" err="1" smtClean="0"/>
              <a:t>nslookup</a:t>
            </a:r>
            <a:r>
              <a:rPr lang="en-NZ" sz="1300" dirty="0" smtClean="0"/>
              <a:t> myapp.cloudapp.net to get the IP </a:t>
            </a:r>
          </a:p>
          <a:p>
            <a:pPr marL="685800" lvl="1" indent="-228600" rtl="0">
              <a:buFont typeface="+mj-lt"/>
              <a:buAutoNum type="arabicPeriod"/>
            </a:pPr>
            <a:r>
              <a:rPr lang="en-NZ" sz="1300" dirty="0" smtClean="0"/>
              <a:t>Create A records for </a:t>
            </a:r>
            <a:r>
              <a:rPr lang="en-NZ" sz="1300" dirty="0" smtClean="0">
                <a:hlinkClick r:id="rId3"/>
              </a:rPr>
              <a:t>www.myapp.com</a:t>
            </a:r>
            <a:r>
              <a:rPr lang="en-NZ" sz="1300" dirty="0" smtClean="0"/>
              <a:t> and myapp.com with a decent length TTL </a:t>
            </a:r>
          </a:p>
          <a:p>
            <a:pPr marL="685800" lvl="1" indent="-228600" rtl="0">
              <a:buFont typeface="+mj-lt"/>
              <a:buAutoNum type="arabicPeriod"/>
            </a:pPr>
            <a:r>
              <a:rPr lang="en-NZ" sz="1300" dirty="0" smtClean="0"/>
              <a:t>Run your service doing rolling upgrades and VIP swaps till your hearts content </a:t>
            </a:r>
          </a:p>
          <a:p>
            <a:pPr marL="171450" indent="-171450" rtl="0">
              <a:buFont typeface="Arial" pitchFamily="34" charset="0"/>
              <a:buChar char="•"/>
            </a:pPr>
            <a:endParaRPr lang="en-NZ" sz="1300" dirty="0" smtClean="0"/>
          </a:p>
          <a:p>
            <a:pPr marL="171450" indent="-171450" rtl="0">
              <a:buFont typeface="Arial" pitchFamily="34" charset="0"/>
              <a:buChar char="•"/>
            </a:pPr>
            <a:r>
              <a:rPr lang="en-NZ" sz="1300" dirty="0" smtClean="0"/>
              <a:t>If you need to delete your deployment (e.g. to reconfigure external endpoints) then you should;</a:t>
            </a:r>
          </a:p>
          <a:p>
            <a:pPr marL="685800" lvl="1" indent="-228600" rtl="0">
              <a:buFont typeface="+mj-lt"/>
              <a:buAutoNum type="arabicPeriod"/>
            </a:pPr>
            <a:r>
              <a:rPr lang="en-NZ" sz="1300" dirty="0" smtClean="0"/>
              <a:t> lower the TTL on the A records</a:t>
            </a:r>
          </a:p>
          <a:p>
            <a:pPr marL="685800" lvl="1" indent="-228600" rtl="0">
              <a:buFont typeface="+mj-lt"/>
              <a:buAutoNum type="arabicPeriod"/>
            </a:pPr>
            <a:r>
              <a:rPr lang="en-NZ" sz="1300" dirty="0" smtClean="0"/>
              <a:t>wait till the old TTL expires</a:t>
            </a:r>
          </a:p>
          <a:p>
            <a:pPr marL="685800" lvl="1" indent="-228600" rtl="0">
              <a:buFont typeface="+mj-lt"/>
              <a:buAutoNum type="arabicPeriod"/>
            </a:pPr>
            <a:r>
              <a:rPr lang="en-NZ" sz="1300" dirty="0" smtClean="0"/>
              <a:t>create a new service</a:t>
            </a:r>
          </a:p>
          <a:p>
            <a:pPr marL="685800" lvl="1" indent="-228600" rtl="0">
              <a:buFont typeface="+mj-lt"/>
              <a:buAutoNum type="arabicPeriod"/>
            </a:pPr>
            <a:r>
              <a:rPr lang="en-NZ" sz="1300" dirty="0" smtClean="0"/>
              <a:t>deploy to prod slot</a:t>
            </a:r>
          </a:p>
          <a:p>
            <a:pPr marL="685800" lvl="1" indent="-228600" rtl="0">
              <a:buFont typeface="+mj-lt"/>
              <a:buAutoNum type="arabicPeriod"/>
            </a:pPr>
            <a:r>
              <a:rPr lang="en-NZ" sz="1300" dirty="0" err="1" smtClean="0"/>
              <a:t>NSLookup</a:t>
            </a:r>
            <a:endParaRPr lang="en-NZ" sz="1300" dirty="0" smtClean="0"/>
          </a:p>
          <a:p>
            <a:pPr marL="685800" lvl="1" indent="-228600" rtl="0">
              <a:buFont typeface="+mj-lt"/>
              <a:buAutoNum type="arabicPeriod"/>
            </a:pPr>
            <a:r>
              <a:rPr lang="en-NZ" sz="1300" dirty="0" smtClean="0"/>
              <a:t>swap the IP on the A records </a:t>
            </a:r>
          </a:p>
          <a:p>
            <a:pPr marL="685800" lvl="1" indent="-228600" rtl="0">
              <a:buFont typeface="+mj-lt"/>
              <a:buAutoNum type="arabicPeriod"/>
            </a:pPr>
            <a:r>
              <a:rPr lang="en-NZ" sz="1300" dirty="0" smtClean="0"/>
              <a:t>delete the old deployment.</a:t>
            </a:r>
          </a:p>
          <a:p>
            <a:pPr marL="685800" lvl="1" indent="-228600" rtl="0">
              <a:buFont typeface="+mj-lt"/>
              <a:buAutoNum type="arabicPeriod"/>
            </a:pPr>
            <a:endParaRPr lang="en-NZ" sz="1300" dirty="0" smtClean="0"/>
          </a:p>
          <a:p>
            <a:pPr marL="171450" indent="-171450" rtl="0">
              <a:buFont typeface="Arial" pitchFamily="34" charset="0"/>
              <a:buChar char="•"/>
            </a:pPr>
            <a:r>
              <a:rPr lang="en-NZ" sz="1300" b="1" kern="1200" dirty="0" smtClean="0">
                <a:solidFill>
                  <a:schemeClr val="tx1"/>
                </a:solidFill>
                <a:effectLst/>
                <a:latin typeface="Segoe UI" pitchFamily="34" charset="0"/>
              </a:rPr>
              <a:t>Notes</a:t>
            </a:r>
          </a:p>
          <a:p>
            <a:pPr rtl="0"/>
            <a:r>
              <a:rPr lang="en-NZ" sz="1300" b="0" kern="1200" dirty="0" smtClean="0">
                <a:solidFill>
                  <a:schemeClr val="tx1"/>
                </a:solidFill>
                <a:effectLst/>
                <a:latin typeface="Segoe UI" pitchFamily="34" charset="0"/>
              </a:rPr>
              <a:t>Good thread</a:t>
            </a:r>
          </a:p>
          <a:p>
            <a:pPr rtl="0"/>
            <a:r>
              <a:rPr lang="en-NZ" sz="1300" b="0" kern="1200" dirty="0" smtClean="0">
                <a:solidFill>
                  <a:schemeClr val="tx1"/>
                </a:solidFill>
                <a:effectLst/>
                <a:latin typeface="Segoe UI" pitchFamily="34" charset="0"/>
              </a:rPr>
              <a:t>http://social.msdn.microsoft.com/Forums/en/windowsazure/thread/fa00d06d-b631-46ce-af66-f463cf667282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62145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256145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Explains using host headers to route to an appropriate partition</a:t>
            </a: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0" dirty="0" smtClean="0"/>
              <a:t>Scenario in many</a:t>
            </a:r>
            <a:r>
              <a:rPr lang="en-NZ" b="0" baseline="0" dirty="0" smtClean="0"/>
              <a:t> multi-tenanted </a:t>
            </a:r>
            <a:r>
              <a:rPr lang="en-NZ" b="0" baseline="0" dirty="0" err="1" smtClean="0"/>
              <a:t>SaaS</a:t>
            </a:r>
            <a:r>
              <a:rPr lang="en-NZ" b="0" baseline="0" dirty="0" smtClean="0"/>
              <a:t> type applications want to run a separate DB per tenant</a:t>
            </a:r>
          </a:p>
          <a:p>
            <a:pPr marL="171450" indent="-171450" rtl="0">
              <a:buFont typeface="Arial" pitchFamily="34" charset="0"/>
              <a:buChar char="•"/>
            </a:pPr>
            <a:endParaRPr lang="en-NZ" b="0" baseline="0" dirty="0" smtClean="0"/>
          </a:p>
          <a:p>
            <a:pPr marL="171450" indent="-171450" rtl="0">
              <a:buFont typeface="Arial" pitchFamily="34" charset="0"/>
              <a:buChar char="•"/>
            </a:pPr>
            <a:r>
              <a:rPr lang="en-NZ" b="0" baseline="0" dirty="0" smtClean="0"/>
              <a:t>A neat approach is to map a wildcard DNS entry to your primary site</a:t>
            </a:r>
          </a:p>
          <a:p>
            <a:pPr marL="628650" lvl="1" indent="-171450" rtl="0">
              <a:buFont typeface="Arial" pitchFamily="34" charset="0"/>
              <a:buChar char="•"/>
            </a:pPr>
            <a:r>
              <a:rPr lang="en-NZ" b="0" baseline="0" dirty="0" smtClean="0"/>
              <a:t>http://*.saasservice.com</a:t>
            </a:r>
          </a:p>
          <a:p>
            <a:pPr marL="171450" lvl="0" indent="-171450" rtl="0">
              <a:buFont typeface="Arial" pitchFamily="34" charset="0"/>
              <a:buChar char="•"/>
            </a:pPr>
            <a:r>
              <a:rPr lang="en-NZ" b="0" baseline="0" dirty="0" smtClean="0"/>
              <a:t>Then have a specific subdomain for each customer</a:t>
            </a:r>
          </a:p>
          <a:p>
            <a:pPr marL="628650" lvl="1" indent="-171450" rtl="0">
              <a:buFont typeface="Arial" pitchFamily="34" charset="0"/>
              <a:buChar char="•"/>
            </a:pPr>
            <a:r>
              <a:rPr lang="en-NZ" b="0" baseline="0" dirty="0" smtClean="0"/>
              <a:t>Tenant1.saasservice.com</a:t>
            </a:r>
          </a:p>
          <a:p>
            <a:pPr marL="628650" lvl="1" indent="-171450" rtl="0">
              <a:buFont typeface="Arial" pitchFamily="34" charset="0"/>
              <a:buChar char="•"/>
            </a:pPr>
            <a:r>
              <a:rPr lang="en-NZ" b="0" baseline="0" dirty="0" smtClean="0"/>
              <a:t>Tenant2.saasservice.com</a:t>
            </a:r>
          </a:p>
          <a:p>
            <a:pPr marL="171450" lvl="0" indent="-171450" rtl="0">
              <a:buFont typeface="Arial" pitchFamily="34" charset="0"/>
              <a:buChar char="•"/>
            </a:pPr>
            <a:r>
              <a:rPr lang="en-NZ" b="0" baseline="0" dirty="0" smtClean="0"/>
              <a:t>Needn’t just be subdomains- could lookup on any host name.</a:t>
            </a:r>
          </a:p>
          <a:p>
            <a:pPr marL="171450" lvl="0" indent="-171450" rtl="0">
              <a:buFont typeface="Arial" pitchFamily="34" charset="0"/>
              <a:buChar char="•"/>
            </a:pPr>
            <a:endParaRPr lang="en-NZ" b="0" baseline="0" dirty="0" smtClean="0"/>
          </a:p>
          <a:p>
            <a:pPr marL="171450" lvl="0" indent="-171450" rtl="0">
              <a:buFont typeface="Arial" pitchFamily="34" charset="0"/>
              <a:buChar char="•"/>
            </a:pPr>
            <a:r>
              <a:rPr lang="en-NZ" b="0" baseline="0" dirty="0" smtClean="0"/>
              <a:t>Use a mechanism to lookup the correct tenant DB based on the incoming host header</a:t>
            </a:r>
          </a:p>
          <a:p>
            <a:pPr marL="628650" lvl="1" indent="-171450" rtl="0">
              <a:buFont typeface="Arial" pitchFamily="34" charset="0"/>
              <a:buChar char="•"/>
            </a:pPr>
            <a:r>
              <a:rPr lang="en-NZ" b="0" baseline="0" dirty="0" smtClean="0"/>
              <a:t>Send a unique UI down based on the tenant</a:t>
            </a:r>
          </a:p>
          <a:p>
            <a:pPr marL="628650" lvl="1" indent="-171450" rtl="0">
              <a:buFont typeface="Arial" pitchFamily="34" charset="0"/>
              <a:buChar char="•"/>
            </a:pPr>
            <a:r>
              <a:rPr lang="en-NZ" b="0" baseline="0" dirty="0" smtClean="0"/>
              <a:t>Etc….</a:t>
            </a:r>
            <a:endParaRPr lang="en-NZ" b="0" dirty="0" smtClean="0"/>
          </a:p>
          <a:p>
            <a:pPr rtl="0"/>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556819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Introduces the challenge of using Windows Azure for file </a:t>
            </a:r>
            <a:r>
              <a:rPr lang="en-NZ" sz="1200" kern="1200" dirty="0" err="1" smtClean="0">
                <a:solidFill>
                  <a:schemeClr val="tx1"/>
                </a:solidFill>
                <a:effectLst/>
                <a:latin typeface="Segoe UI" pitchFamily="34" charset="0"/>
                <a:ea typeface="Arial" pitchFamily="-106" charset="0"/>
                <a:cs typeface="Arial" charset="0"/>
              </a:rPr>
              <a:t>uplaod</a:t>
            </a:r>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Windows Azure instances have a very limited amount of free space</a:t>
            </a:r>
          </a:p>
          <a:p>
            <a:pPr marL="171450" indent="-171450" rtl="0">
              <a:buFont typeface="Arial" pitchFamily="34" charset="0"/>
              <a:buChar char="•"/>
            </a:pPr>
            <a:r>
              <a:rPr lang="en-NZ" baseline="0" dirty="0" smtClean="0"/>
              <a:t>In most cases this can be remedied with either Drives of Local resources</a:t>
            </a:r>
          </a:p>
          <a:p>
            <a:pPr marL="171450" indent="-171450" rtl="0">
              <a:buFont typeface="Arial" pitchFamily="34" charset="0"/>
              <a:buChar char="•"/>
            </a:pPr>
            <a:r>
              <a:rPr lang="en-NZ" baseline="0" dirty="0" smtClean="0"/>
              <a:t>Both drives and local resources only expose their drive letter/path at run time</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Problems</a:t>
            </a:r>
          </a:p>
          <a:p>
            <a:pPr marL="455375" lvl="1" indent="-171450" rtl="0">
              <a:buFont typeface="Arial" pitchFamily="34" charset="0"/>
              <a:buChar char="•"/>
            </a:pPr>
            <a:r>
              <a:rPr lang="en-NZ" baseline="0" dirty="0" smtClean="0"/>
              <a:t>Uploading file to single instance – could be lost</a:t>
            </a:r>
          </a:p>
          <a:p>
            <a:pPr marL="455375" lvl="1" indent="-171450" rtl="0">
              <a:buFont typeface="Arial" pitchFamily="34" charset="0"/>
              <a:buChar char="•"/>
            </a:pPr>
            <a:r>
              <a:rPr lang="en-NZ" baseline="0" dirty="0" smtClean="0"/>
              <a:t>Not good for big files, utilize resources of your website/server</a:t>
            </a:r>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Default ASP. NET file upload mechanism requires path to be changed in </a:t>
            </a:r>
            <a:r>
              <a:rPr lang="en-NZ" baseline="0" dirty="0" err="1" smtClean="0"/>
              <a:t>config</a:t>
            </a:r>
            <a:endParaRPr lang="en-NZ" baseline="0" dirty="0" smtClean="0"/>
          </a:p>
          <a:p>
            <a:pPr marL="171450" indent="-171450" rtl="0">
              <a:buFont typeface="Arial" pitchFamily="34" charset="0"/>
              <a:buChar char="•"/>
            </a:pPr>
            <a:endParaRPr lang="en-NZ" baseline="0" dirty="0" smtClean="0"/>
          </a:p>
          <a:p>
            <a:pPr marL="171450" indent="-171450" rtl="0">
              <a:buFont typeface="Arial" pitchFamily="34" charset="0"/>
              <a:buChar char="•"/>
            </a:pPr>
            <a:r>
              <a:rPr lang="en-NZ" baseline="0" dirty="0" smtClean="0"/>
              <a:t>This causes issues when uploading large files &gt;~100MB or where many users are uploading files</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258136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1200" b="1" kern="1200" dirty="0" smtClean="0">
                <a:solidFill>
                  <a:schemeClr val="tx1"/>
                </a:solidFill>
                <a:effectLst/>
                <a:latin typeface="Segoe UI" pitchFamily="34" charset="0"/>
                <a:ea typeface="Arial" pitchFamily="-106" charset="0"/>
                <a:cs typeface="Arial" charset="0"/>
              </a:rPr>
              <a:t>Slide Objective</a:t>
            </a:r>
            <a:endParaRPr lang="en-NZ" sz="1200" kern="1200" dirty="0" smtClean="0">
              <a:solidFill>
                <a:schemeClr val="tx1"/>
              </a:solidFill>
              <a:effectLst/>
              <a:latin typeface="Segoe UI" pitchFamily="34" charset="0"/>
              <a:ea typeface="Arial" pitchFamily="-106" charset="0"/>
              <a:cs typeface="Arial" charset="0"/>
            </a:endParaRPr>
          </a:p>
          <a:p>
            <a:pPr rtl="0"/>
            <a:r>
              <a:rPr lang="en-NZ" sz="1200" kern="1200" dirty="0" smtClean="0">
                <a:solidFill>
                  <a:schemeClr val="tx1"/>
                </a:solidFill>
                <a:effectLst/>
                <a:latin typeface="Segoe UI" pitchFamily="34" charset="0"/>
                <a:ea typeface="Arial" pitchFamily="-106" charset="0"/>
                <a:cs typeface="Arial" charset="0"/>
              </a:rPr>
              <a:t>Provides approaches for resolving the file upload issue</a:t>
            </a:r>
          </a:p>
          <a:p>
            <a:pPr rtl="0"/>
            <a:endParaRPr lang="en-NZ" sz="1200" kern="1200" dirty="0" smtClean="0">
              <a:solidFill>
                <a:schemeClr val="tx1"/>
              </a:solidFill>
              <a:effectLst/>
              <a:latin typeface="Segoe UI" pitchFamily="34" charset="0"/>
              <a:ea typeface="Arial" pitchFamily="-106" charset="0"/>
              <a:cs typeface="Arial" charset="0"/>
            </a:endParaRPr>
          </a:p>
          <a:p>
            <a:pPr rtl="0"/>
            <a:endParaRPr lang="en-NZ" sz="1200" kern="1200" dirty="0" smtClean="0">
              <a:solidFill>
                <a:schemeClr val="tx1"/>
              </a:solidFill>
              <a:effectLst/>
              <a:latin typeface="Segoe UI" pitchFamily="34" charset="0"/>
              <a:ea typeface="Arial" pitchFamily="-106" charset="0"/>
              <a:cs typeface="Arial" charset="0"/>
            </a:endParaRPr>
          </a:p>
          <a:p>
            <a:pPr rtl="0"/>
            <a:r>
              <a:rPr lang="en-NZ" sz="1200" b="1" kern="1200" dirty="0" smtClean="0">
                <a:solidFill>
                  <a:schemeClr val="tx1"/>
                </a:solidFill>
                <a:effectLst/>
                <a:latin typeface="Segoe UI" pitchFamily="34" charset="0"/>
                <a:ea typeface="Arial" pitchFamily="-106" charset="0"/>
                <a:cs typeface="Arial" charset="0"/>
              </a:rPr>
              <a:t>Speaking Notes</a:t>
            </a:r>
            <a:endParaRPr lang="en-NZ" sz="12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baseline="0" dirty="0" smtClean="0"/>
              <a:t>Upload directly to blob storage</a:t>
            </a:r>
          </a:p>
          <a:p>
            <a:pPr marL="628650" lvl="1" indent="-171450" rtl="0">
              <a:buFont typeface="Arial" pitchFamily="34" charset="0"/>
              <a:buChar char="•"/>
            </a:pPr>
            <a:r>
              <a:rPr lang="en-NZ" baseline="0" dirty="0" smtClean="0"/>
              <a:t>Provide a Shared Access Signature (generate in web role) to the client (Silverlight is a good option for an ASP.NET app)</a:t>
            </a:r>
          </a:p>
          <a:p>
            <a:pPr marL="628650" lvl="1" indent="-171450" rtl="0">
              <a:buFont typeface="Arial" pitchFamily="34" charset="0"/>
              <a:buChar char="•"/>
            </a:pPr>
            <a:r>
              <a:rPr lang="en-NZ" baseline="0" dirty="0" smtClean="0"/>
              <a:t>Client performs </a:t>
            </a:r>
            <a:r>
              <a:rPr lang="en-NZ" baseline="0" dirty="0" err="1" smtClean="0"/>
              <a:t>blockwise</a:t>
            </a:r>
            <a:r>
              <a:rPr lang="en-NZ" baseline="0" dirty="0" smtClean="0"/>
              <a:t> upload to blob storage</a:t>
            </a:r>
          </a:p>
          <a:p>
            <a:pPr marL="628650" lvl="1" indent="-171450" rtl="0">
              <a:buFont typeface="Arial" pitchFamily="34" charset="0"/>
              <a:buChar char="•"/>
            </a:pPr>
            <a:r>
              <a:rPr lang="en-NZ" baseline="0" dirty="0" smtClean="0"/>
              <a:t>Notify web role once upload complete (note cannot call Queue/Table storage directly from client in a secured fashion- i.e. would have to send down the storage key to the client)</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Use 3</a:t>
            </a:r>
            <a:r>
              <a:rPr lang="en-NZ" baseline="30000" dirty="0" smtClean="0"/>
              <a:t>rd</a:t>
            </a:r>
            <a:r>
              <a:rPr lang="en-NZ" baseline="0" dirty="0" smtClean="0"/>
              <a:t> Party Control</a:t>
            </a:r>
          </a:p>
          <a:p>
            <a:pPr marL="628650" lvl="1" indent="-171450" rtl="0">
              <a:buFont typeface="Arial" pitchFamily="34" charset="0"/>
              <a:buChar char="•"/>
            </a:pPr>
            <a:r>
              <a:rPr lang="en-NZ" baseline="0" dirty="0" smtClean="0"/>
              <a:t>Use a 3</a:t>
            </a:r>
            <a:r>
              <a:rPr lang="en-NZ" baseline="30000" dirty="0" smtClean="0"/>
              <a:t>rd</a:t>
            </a:r>
            <a:r>
              <a:rPr lang="en-NZ" baseline="0" dirty="0" smtClean="0"/>
              <a:t> party upload control with a mechanism to modify the drive location where files are streamed to</a:t>
            </a:r>
          </a:p>
          <a:p>
            <a:pPr marL="628650" lvl="1" indent="-171450" rtl="0">
              <a:buFont typeface="Arial" pitchFamily="34" charset="0"/>
              <a:buChar char="•"/>
            </a:pPr>
            <a:endParaRPr lang="en-NZ" baseline="0" dirty="0" smtClean="0"/>
          </a:p>
          <a:p>
            <a:pPr marL="171450" lvl="0" indent="-171450" rtl="0">
              <a:buFont typeface="Arial" pitchFamily="34" charset="0"/>
              <a:buChar char="•"/>
            </a:pPr>
            <a:r>
              <a:rPr lang="en-NZ" baseline="0" dirty="0" smtClean="0"/>
              <a:t>Implement a custom </a:t>
            </a:r>
            <a:r>
              <a:rPr lang="en-NZ" baseline="0" dirty="0" err="1" smtClean="0"/>
              <a:t>IHttpHandler</a:t>
            </a:r>
            <a:r>
              <a:rPr lang="en-NZ" baseline="0" dirty="0" smtClean="0"/>
              <a:t> to receive the uploaded file and buffer to a Local Resource location</a:t>
            </a:r>
          </a:p>
          <a:p>
            <a:pPr marL="171450" indent="-171450" rtl="0">
              <a:buFont typeface="Arial" pitchFamily="34" charset="0"/>
              <a:buChar char="•"/>
            </a:pPr>
            <a:endParaRPr lang="en-NZ" baseline="0" dirty="0" smtClean="0"/>
          </a:p>
          <a:p>
            <a:pPr marL="457200" lvl="1" indent="0" rtl="0">
              <a:buFont typeface="Arial" pitchFamily="34" charset="0"/>
              <a:buNone/>
            </a:pPr>
            <a:endParaRPr lang="en-NZ" dirty="0" smtClean="0"/>
          </a:p>
          <a:p>
            <a:pPr marL="0" indent="0" rtl="0">
              <a:buFont typeface="Arial" pitchFamily="34" charset="0"/>
              <a:buNone/>
            </a:pPr>
            <a:r>
              <a:rPr lang="en-NZ" sz="12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2401584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important of ASP.NET in Windows Azure applications</a:t>
            </a:r>
          </a:p>
          <a:p>
            <a:pPr rtl="0"/>
            <a:r>
              <a:rPr lang="en-NZ" sz="900" kern="1200" dirty="0" smtClean="0">
                <a:solidFill>
                  <a:schemeClr val="tx1"/>
                </a:solidFill>
                <a:effectLst/>
                <a:latin typeface="Segoe UI" pitchFamily="34" charset="0"/>
                <a:ea typeface="Arial" pitchFamily="-106" charset="0"/>
                <a:cs typeface="Arial" charset="0"/>
              </a:rPr>
              <a:t>Introduce the topics to be covered in this session</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can run a very broad variety of application types</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ASP.NET Applications will be a very common type of application</a:t>
            </a:r>
          </a:p>
          <a:p>
            <a:pPr marL="17145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 Azure supports ASP.NET very</a:t>
            </a:r>
            <a:r>
              <a:rPr lang="en-NZ" sz="900" kern="1200" baseline="0" dirty="0" smtClean="0">
                <a:solidFill>
                  <a:schemeClr val="tx1"/>
                </a:solidFill>
                <a:effectLst/>
                <a:latin typeface="Segoe UI" pitchFamily="34" charset="0"/>
                <a:ea typeface="Arial" pitchFamily="-106" charset="0"/>
                <a:cs typeface="Arial" charset="0"/>
              </a:rPr>
              <a:t> well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Core ASP.NET (</a:t>
            </a:r>
            <a:r>
              <a:rPr lang="en-NZ" sz="900" kern="1200" baseline="0" dirty="0" err="1" smtClean="0">
                <a:solidFill>
                  <a:schemeClr val="tx1"/>
                </a:solidFill>
                <a:effectLst/>
                <a:latin typeface="Segoe UI" pitchFamily="34" charset="0"/>
                <a:ea typeface="Arial" pitchFamily="-106" charset="0"/>
                <a:cs typeface="Arial" charset="0"/>
              </a:rPr>
              <a:t>HttpModules</a:t>
            </a:r>
            <a:r>
              <a:rPr lang="en-NZ" sz="900" kern="1200" baseline="0" dirty="0" smtClean="0">
                <a:solidFill>
                  <a:schemeClr val="tx1"/>
                </a:solidFill>
                <a:effectLst/>
                <a:latin typeface="Segoe UI" pitchFamily="34" charset="0"/>
                <a:ea typeface="Arial" pitchFamily="-106" charset="0"/>
                <a:cs typeface="Arial" charset="0"/>
              </a:rPr>
              <a:t>/</a:t>
            </a:r>
            <a:r>
              <a:rPr lang="en-NZ" sz="900" kern="1200" baseline="0" dirty="0" err="1" smtClean="0">
                <a:solidFill>
                  <a:schemeClr val="tx1"/>
                </a:solidFill>
                <a:effectLst/>
                <a:latin typeface="Segoe UI" pitchFamily="34" charset="0"/>
                <a:ea typeface="Arial" pitchFamily="-106" charset="0"/>
                <a:cs typeface="Arial" charset="0"/>
              </a:rPr>
              <a:t>HttpHandlers</a:t>
            </a:r>
            <a:r>
              <a:rPr lang="en-NZ" sz="900" kern="1200" baseline="0" dirty="0" smtClean="0">
                <a:solidFill>
                  <a:schemeClr val="tx1"/>
                </a:solidFill>
                <a:effectLst/>
                <a:latin typeface="Segoe UI" pitchFamily="34" charset="0"/>
                <a:ea typeface="Arial" pitchFamily="-106" charset="0"/>
                <a:cs typeface="Arial" charset="0"/>
              </a:rPr>
              <a:t>)</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Web Forms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MVC</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Because of the stateless nature of Windows Azure web roles important things to consider around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Session State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AJAX calls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configuring DNS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discuss some advanced features for Windows Azure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very much suited to </a:t>
            </a:r>
            <a:r>
              <a:rPr lang="en-NZ" sz="900" kern="1200" baseline="0" dirty="0" err="1" smtClean="0">
                <a:solidFill>
                  <a:schemeClr val="tx1"/>
                </a:solidFill>
                <a:effectLst/>
                <a:latin typeface="Segoe UI" pitchFamily="34" charset="0"/>
                <a:ea typeface="Arial" pitchFamily="-106" charset="0"/>
                <a:cs typeface="Arial" charset="0"/>
              </a:rPr>
              <a:t>SaaS</a:t>
            </a:r>
            <a:r>
              <a:rPr lang="en-NZ" sz="900" kern="1200" baseline="0" dirty="0" smtClean="0">
                <a:solidFill>
                  <a:schemeClr val="tx1"/>
                </a:solidFill>
                <a:effectLst/>
                <a:latin typeface="Segoe UI" pitchFamily="34" charset="0"/>
                <a:ea typeface="Arial" pitchFamily="-106" charset="0"/>
                <a:cs typeface="Arial" charset="0"/>
              </a:rPr>
              <a:t> types of applications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Finally touch on some Windows Azure common challenges</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Some notes on Migration http://msdn.microsoft.com/en-us/windowsazure/ff356857.aspx</a:t>
            </a:r>
          </a:p>
          <a:p>
            <a:pPr rtl="0"/>
            <a:r>
              <a:rPr lang="en-NZ" sz="900" b="0" kern="1200" dirty="0" smtClean="0">
                <a:solidFill>
                  <a:schemeClr val="tx1"/>
                </a:solidFill>
                <a:effectLst/>
                <a:latin typeface="Segoe UI" pitchFamily="34" charset="0"/>
                <a:ea typeface="Arial" pitchFamily="-106" charset="0"/>
                <a:cs typeface="Arial" charset="0"/>
              </a:rPr>
              <a:t>Azure Architecture guidance http://msdn.microsoft.com/en-us/library/ff728592.aspx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403921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1985191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38341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Introduce the simple ASP.NET templates for Windows Azure</a:t>
            </a: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Visual Studio Tools for Windows Azure include templates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Web Forms</a:t>
            </a:r>
            <a:r>
              <a:rPr lang="en-NZ" sz="900" kern="1200" baseline="0" dirty="0" smtClean="0">
                <a:solidFill>
                  <a:schemeClr val="tx1"/>
                </a:solidFill>
                <a:effectLst/>
                <a:latin typeface="Segoe UI" pitchFamily="34" charset="0"/>
                <a:ea typeface="Arial" pitchFamily="-106" charset="0"/>
                <a:cs typeface="Arial" charset="0"/>
              </a:rPr>
              <a:t> and MVC preconfigured web roles</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Both </a:t>
            </a:r>
            <a:r>
              <a:rPr lang="en-NZ" sz="900" kern="1200" baseline="0" dirty="0" err="1" smtClean="0">
                <a:solidFill>
                  <a:schemeClr val="tx1"/>
                </a:solidFill>
                <a:effectLst/>
                <a:latin typeface="Segoe UI" pitchFamily="34" charset="0"/>
                <a:ea typeface="Arial" pitchFamily="-106" charset="0"/>
                <a:cs typeface="Arial" charset="0"/>
              </a:rPr>
              <a:t>VB.Net</a:t>
            </a:r>
            <a:r>
              <a:rPr lang="en-NZ" sz="900" kern="1200" baseline="0" dirty="0" smtClean="0">
                <a:solidFill>
                  <a:schemeClr val="tx1"/>
                </a:solidFill>
                <a:effectLst/>
                <a:latin typeface="Segoe UI" pitchFamily="34" charset="0"/>
                <a:ea typeface="Arial" pitchFamily="-106" charset="0"/>
                <a:cs typeface="Arial" charset="0"/>
              </a:rPr>
              <a:t> and C# supported</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Basic Asp.NET web role is equivalent to a new Web project- i.e. very simple and bare bones</a:t>
            </a:r>
          </a:p>
          <a:p>
            <a:pPr marL="171450" lvl="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MVC template includes significant amount of existing code including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Account model</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Views</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Error pages and error handling</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Account and Home controllers</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Equivalent to creating a new MVC 2 Web Application (rather than an empty MVC site)</a:t>
            </a:r>
          </a:p>
          <a:p>
            <a:pPr marL="628650" lvl="1"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595051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Recap on statelessness</a:t>
            </a:r>
          </a:p>
          <a:p>
            <a:pPr rtl="0"/>
            <a:r>
              <a:rPr lang="en-NZ" sz="900" kern="1200" dirty="0" smtClean="0">
                <a:solidFill>
                  <a:schemeClr val="tx1"/>
                </a:solidFill>
                <a:effectLst/>
                <a:latin typeface="Segoe UI" pitchFamily="34" charset="0"/>
                <a:ea typeface="Arial" pitchFamily="-106" charset="0"/>
                <a:cs typeface="Arial" charset="0"/>
              </a:rPr>
              <a:t>Reinforces</a:t>
            </a:r>
            <a:r>
              <a:rPr lang="en-NZ" sz="900" kern="1200" baseline="0" dirty="0" smtClean="0">
                <a:solidFill>
                  <a:schemeClr val="tx1"/>
                </a:solidFill>
                <a:effectLst/>
                <a:latin typeface="Segoe UI" pitchFamily="34" charset="0"/>
                <a:ea typeface="Arial" pitchFamily="-106" charset="0"/>
                <a:cs typeface="Arial" charset="0"/>
              </a:rPr>
              <a:t> nature of stateless servers in the context of web requests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Windows</a:t>
            </a:r>
            <a:r>
              <a:rPr lang="en-NZ" sz="900" kern="1200" baseline="0" dirty="0" smtClean="0">
                <a:solidFill>
                  <a:schemeClr val="tx1"/>
                </a:solidFill>
                <a:effectLst/>
                <a:latin typeface="Segoe UI" pitchFamily="34" charset="0"/>
                <a:ea typeface="Arial" pitchFamily="-106" charset="0"/>
                <a:cs typeface="Arial" charset="0"/>
              </a:rPr>
              <a:t> Azure uses load balancers that round robin requests to each instance</a:t>
            </a: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When running in Windows Azure with multiple instances there is no guarantee that subsequent requests will hit the same instance</a:t>
            </a:r>
          </a:p>
          <a:p>
            <a:pPr marL="171450" lvl="0" indent="-171450" rtl="0">
              <a:buFont typeface="Arial" pitchFamily="34" charset="0"/>
              <a:buChar char="•"/>
            </a:pPr>
            <a:endParaRPr lang="en-NZ" sz="900" kern="120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Some</a:t>
            </a:r>
            <a:r>
              <a:rPr lang="en-NZ" sz="900" kern="1200" baseline="0" dirty="0" smtClean="0">
                <a:solidFill>
                  <a:schemeClr val="tx1"/>
                </a:solidFill>
                <a:effectLst/>
                <a:latin typeface="Segoe UI" pitchFamily="34" charset="0"/>
                <a:ea typeface="Arial" pitchFamily="-106" charset="0"/>
                <a:cs typeface="Arial" charset="0"/>
              </a:rPr>
              <a:t> things to remember here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requests may not always be obvious</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e.g. Think of an ASP.NET page that includes an image </a:t>
            </a:r>
            <a:r>
              <a:rPr lang="en-NZ" sz="900" kern="1200" baseline="0" dirty="0" err="1" smtClean="0">
                <a:solidFill>
                  <a:schemeClr val="tx1"/>
                </a:solidFill>
                <a:effectLst/>
                <a:latin typeface="Segoe UI" pitchFamily="34" charset="0"/>
                <a:ea typeface="Arial" pitchFamily="-106" charset="0"/>
                <a:cs typeface="Arial" charset="0"/>
              </a:rPr>
              <a:t>url</a:t>
            </a:r>
            <a:r>
              <a:rPr lang="en-NZ" sz="900" kern="1200" baseline="0" dirty="0" smtClean="0">
                <a:solidFill>
                  <a:schemeClr val="tx1"/>
                </a:solidFill>
                <a:effectLst/>
                <a:latin typeface="Segoe UI" pitchFamily="34" charset="0"/>
                <a:ea typeface="Arial" pitchFamily="-106" charset="0"/>
                <a:cs typeface="Arial" charset="0"/>
              </a:rPr>
              <a:t> that is served by an HTTP Handler</a:t>
            </a:r>
            <a:br>
              <a:rPr lang="en-NZ" sz="900" kern="1200" baseline="0" dirty="0" smtClean="0">
                <a:solidFill>
                  <a:schemeClr val="tx1"/>
                </a:solidFill>
                <a:effectLst/>
                <a:latin typeface="Segoe UI" pitchFamily="34" charset="0"/>
                <a:ea typeface="Arial" pitchFamily="-106" charset="0"/>
                <a:cs typeface="Arial" charset="0"/>
              </a:rPr>
            </a:br>
            <a:r>
              <a:rPr lang="en-NZ" sz="900" kern="1200" baseline="0" dirty="0" smtClean="0">
                <a:solidFill>
                  <a:schemeClr val="tx1"/>
                </a:solidFill>
                <a:effectLst/>
                <a:latin typeface="Segoe UI" pitchFamily="34" charset="0"/>
                <a:ea typeface="Arial" pitchFamily="-106" charset="0"/>
                <a:cs typeface="Arial" charset="0"/>
              </a:rPr>
              <a:t>Can’t assume that the image will be loaded form the same instances that served the original ASP.NET page</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leads on to talking about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653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Reinforce the need to think about statelessness when working</a:t>
            </a:r>
            <a:r>
              <a:rPr lang="en-NZ" sz="900" kern="1200" baseline="0" dirty="0" smtClean="0">
                <a:solidFill>
                  <a:schemeClr val="tx1"/>
                </a:solidFill>
                <a:effectLst/>
                <a:latin typeface="Segoe UI" pitchFamily="34" charset="0"/>
                <a:ea typeface="Arial" pitchFamily="-106" charset="0"/>
                <a:cs typeface="Arial" charset="0"/>
              </a:rPr>
              <a:t> with AJAX</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AJAX requests</a:t>
            </a:r>
            <a:r>
              <a:rPr lang="en-NZ" sz="900" kern="1200" baseline="0" dirty="0" smtClean="0">
                <a:solidFill>
                  <a:schemeClr val="tx1"/>
                </a:solidFill>
                <a:effectLst/>
                <a:latin typeface="Segoe UI" pitchFamily="34" charset="0"/>
                <a:ea typeface="Arial" pitchFamily="-106" charset="0"/>
                <a:cs typeface="Arial" charset="0"/>
              </a:rPr>
              <a:t> (e.g. </a:t>
            </a:r>
            <a:r>
              <a:rPr lang="en-NZ" sz="900" kern="1200" baseline="0" dirty="0" err="1" smtClean="0">
                <a:solidFill>
                  <a:schemeClr val="tx1"/>
                </a:solidFill>
                <a:effectLst/>
                <a:latin typeface="Segoe UI" pitchFamily="34" charset="0"/>
                <a:ea typeface="Arial" pitchFamily="-106" charset="0"/>
                <a:cs typeface="Arial" charset="0"/>
              </a:rPr>
              <a:t>JQuery</a:t>
            </a:r>
            <a:r>
              <a:rPr lang="en-NZ" sz="900" kern="1200" baseline="0" dirty="0" smtClean="0">
                <a:solidFill>
                  <a:schemeClr val="tx1"/>
                </a:solidFill>
                <a:effectLst/>
                <a:latin typeface="Segoe UI" pitchFamily="34" charset="0"/>
                <a:ea typeface="Arial" pitchFamily="-106" charset="0"/>
                <a:cs typeface="Arial" charset="0"/>
              </a:rPr>
              <a:t> calls to the server) may not go back to the instance that originally served the page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Can’t leave ‘nuggets’ of state inside a web role with the intention of fetching it via APAX later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push the state back into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Either store it up direct out of storage (e.g. grab an XML block using a Shared Access Signature)</a:t>
            </a:r>
          </a:p>
          <a:p>
            <a:pPr marL="1085850" lvl="2"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May be better to use a Data Island in the original document in this case though</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Push it into storage and re-fetch in web role when AJAX call arrives</a:t>
            </a:r>
          </a:p>
          <a:p>
            <a:pPr marL="628650" lvl="1"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ASP.NET Ajax requires a common machine key in web farm environments. </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is pre-configured for this- all the instances in a role will have the exact same machine key</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Can modify the machine key if you need to from code</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There is NO support for sticky sessions.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r>
              <a:rPr lang="en-US" dirty="0" smtClean="0"/>
              <a:t>http://wiki.asp.net/page.aspx/1248/aspnet-and-load-balancing/ </a:t>
            </a:r>
          </a:p>
          <a:p>
            <a:endParaRPr lang="en-US" dirty="0" smtClean="0"/>
          </a:p>
          <a:p>
            <a:r>
              <a:rPr lang="en-US" dirty="0" smtClean="0"/>
              <a:t>Changing machine key in code</a:t>
            </a:r>
          </a:p>
          <a:p>
            <a:r>
              <a:rPr lang="en-US" dirty="0" smtClean="0"/>
              <a:t>http://social.msdn.microsoft.com/Forums/en-US/windowsazure/thread/a6f00720-3aad-40c8-ac31-c585bc0c3b67 </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423163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80444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operation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endParaRPr lang="en-NZ" sz="900" kern="1200" baseline="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In this animation</a:t>
            </a:r>
          </a:p>
          <a:p>
            <a:pPr marL="628650" lvl="1"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First</a:t>
            </a:r>
            <a:r>
              <a:rPr lang="en-NZ" sz="900" kern="1200" baseline="0" dirty="0" smtClean="0">
                <a:solidFill>
                  <a:schemeClr val="tx1"/>
                </a:solidFill>
                <a:effectLst/>
                <a:latin typeface="Segoe UI" pitchFamily="34" charset="0"/>
                <a:ea typeface="Arial" pitchFamily="-106" charset="0"/>
                <a:cs typeface="Arial" charset="0"/>
              </a:rPr>
              <a:t> request hits one instance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Subsequent request hits another instance</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At the end of the animation the value of Foo is hard to determine.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Is it 1, 2 or null?</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depend on which server the LB routes our request to</a:t>
            </a:r>
            <a:r>
              <a:rPr lang="en-NZ" sz="900" kern="1200" dirty="0" smtClean="0">
                <a:solidFill>
                  <a:schemeClr val="tx1"/>
                </a:solidFill>
                <a:effectLst/>
                <a:latin typeface="Segoe UI" pitchFamily="34" charset="0"/>
                <a:ea typeface="Arial" pitchFamily="-106" charset="0"/>
                <a:cs typeface="Arial" charset="0"/>
              </a:rPr>
              <a:t/>
            </a:r>
            <a:br>
              <a:rPr lang="en-NZ" sz="900" kern="1200" dirty="0" smtClean="0">
                <a:solidFill>
                  <a:schemeClr val="tx1"/>
                </a:solidFill>
                <a:effectLst/>
                <a:latin typeface="Segoe UI" pitchFamily="34" charset="0"/>
                <a:ea typeface="Arial" pitchFamily="-106" charset="0"/>
                <a:cs typeface="Arial" charset="0"/>
              </a:rPr>
            </a:b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062717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rtl="0"/>
            <a:r>
              <a:rPr lang="en-NZ" sz="900" b="1" kern="1200" dirty="0" smtClean="0">
                <a:solidFill>
                  <a:schemeClr val="tx1"/>
                </a:solidFill>
                <a:effectLst/>
                <a:latin typeface="Segoe UI" pitchFamily="34" charset="0"/>
                <a:ea typeface="Arial" pitchFamily="-106" charset="0"/>
                <a:cs typeface="Arial" charset="0"/>
              </a:rPr>
              <a:t>Slide Objective</a:t>
            </a:r>
            <a:endParaRPr lang="en-NZ" sz="900" kern="1200" dirty="0" smtClean="0">
              <a:solidFill>
                <a:schemeClr val="tx1"/>
              </a:solidFill>
              <a:effectLst/>
              <a:latin typeface="Segoe UI" pitchFamily="34" charset="0"/>
              <a:ea typeface="Arial" pitchFamily="-106" charset="0"/>
              <a:cs typeface="Arial" charset="0"/>
            </a:endParaRPr>
          </a:p>
          <a:p>
            <a:pPr rtl="0"/>
            <a:r>
              <a:rPr lang="en-NZ" sz="900" kern="1200" dirty="0" smtClean="0">
                <a:solidFill>
                  <a:schemeClr val="tx1"/>
                </a:solidFill>
                <a:effectLst/>
                <a:latin typeface="Segoe UI" pitchFamily="34" charset="0"/>
                <a:ea typeface="Arial" pitchFamily="-106" charset="0"/>
                <a:cs typeface="Arial" charset="0"/>
              </a:rPr>
              <a:t>Explains</a:t>
            </a:r>
            <a:r>
              <a:rPr lang="en-NZ" sz="900" kern="1200" baseline="0" dirty="0" smtClean="0">
                <a:solidFill>
                  <a:schemeClr val="tx1"/>
                </a:solidFill>
                <a:effectLst/>
                <a:latin typeface="Segoe UI" pitchFamily="34" charset="0"/>
                <a:ea typeface="Arial" pitchFamily="-106" charset="0"/>
                <a:cs typeface="Arial" charset="0"/>
              </a:rPr>
              <a:t> the implementation of Session state in Windows Azure multi instance roles</a:t>
            </a:r>
            <a:endParaRPr lang="en-NZ" sz="900" kern="1200" dirty="0" smtClean="0">
              <a:solidFill>
                <a:schemeClr val="tx1"/>
              </a:solidFill>
              <a:effectLst/>
              <a:latin typeface="Segoe UI" pitchFamily="34" charset="0"/>
              <a:ea typeface="Arial" pitchFamily="-106" charset="0"/>
              <a:cs typeface="Arial" charset="0"/>
            </a:endParaRPr>
          </a:p>
          <a:p>
            <a:pPr rtl="0"/>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Speaking Notes</a:t>
            </a:r>
            <a:endParaRPr lang="en-NZ" sz="900" b="0" kern="1200" dirty="0" smtClean="0">
              <a:solidFill>
                <a:schemeClr val="tx1"/>
              </a:solidFill>
              <a:effectLst/>
              <a:latin typeface="Segoe UI" pitchFamily="34" charset="0"/>
              <a:ea typeface="Arial" pitchFamily="-106" charset="0"/>
              <a:cs typeface="Arial" charset="0"/>
            </a:endParaRP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Must move session state off the Web Role</a:t>
            </a:r>
            <a:r>
              <a:rPr lang="en-NZ" sz="900" kern="1200" baseline="0" dirty="0" smtClean="0">
                <a:solidFill>
                  <a:schemeClr val="tx1"/>
                </a:solidFill>
                <a:effectLst/>
                <a:latin typeface="Segoe UI" pitchFamily="34" charset="0"/>
                <a:ea typeface="Arial" pitchFamily="-106" charset="0"/>
                <a:cs typeface="Arial" charset="0"/>
              </a:rPr>
              <a:t> instances </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Move it into storage of some sort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Windows Azure caching is the obvious choice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Distributed, in-memory caching running in Windows Azure</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Azure and Windows Azure storage are </a:t>
            </a:r>
            <a:r>
              <a:rPr lang="en-NZ" sz="900" kern="1200" baseline="0" dirty="0" err="1" smtClean="0">
                <a:solidFill>
                  <a:schemeClr val="tx1"/>
                </a:solidFill>
                <a:effectLst/>
                <a:latin typeface="Segoe UI" pitchFamily="34" charset="0"/>
                <a:ea typeface="Arial" pitchFamily="-106" charset="0"/>
                <a:cs typeface="Arial" charset="0"/>
              </a:rPr>
              <a:t>are</a:t>
            </a:r>
            <a:r>
              <a:rPr lang="en-NZ" sz="900" kern="1200" baseline="0" dirty="0" smtClean="0">
                <a:solidFill>
                  <a:schemeClr val="tx1"/>
                </a:solidFill>
                <a:effectLst/>
                <a:latin typeface="Segoe UI" pitchFamily="34" charset="0"/>
                <a:ea typeface="Arial" pitchFamily="-106" charset="0"/>
                <a:cs typeface="Arial" charset="0"/>
              </a:rPr>
              <a:t> additional examples</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Which is best will depend on the nature of the application load (due to the transaction charge for Windows Azure Storage)</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SQL Server.</a:t>
            </a:r>
          </a:p>
          <a:p>
            <a:pPr marL="628650"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Will need to implement your own session </a:t>
            </a:r>
            <a:r>
              <a:rPr lang="en-NZ" sz="900" kern="1200" baseline="0" dirty="0" err="1" smtClean="0">
                <a:solidFill>
                  <a:schemeClr val="tx1"/>
                </a:solidFill>
                <a:effectLst/>
                <a:latin typeface="Segoe UI" pitchFamily="34" charset="0"/>
                <a:ea typeface="Arial" pitchFamily="-106" charset="0"/>
                <a:cs typeface="Arial" charset="0"/>
              </a:rPr>
              <a:t>cleanup</a:t>
            </a:r>
            <a:r>
              <a:rPr lang="en-NZ" sz="900" kern="1200" baseline="0" dirty="0" smtClean="0">
                <a:solidFill>
                  <a:schemeClr val="tx1"/>
                </a:solidFill>
                <a:effectLst/>
                <a:latin typeface="Segoe UI" pitchFamily="34" charset="0"/>
                <a:ea typeface="Arial" pitchFamily="-106" charset="0"/>
                <a:cs typeface="Arial" charset="0"/>
              </a:rPr>
              <a:t> code for SQL Azure which means you will probably need a custom session state provider</a:t>
            </a:r>
          </a:p>
          <a:p>
            <a:pPr marL="171450" lvl="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The Windows Azure Storage Provider is SAMPLE CODE ONLY. It should not be relied on for production apps without significant modification</a:t>
            </a:r>
          </a:p>
          <a:p>
            <a:pPr marL="171450" indent="-171450" rtl="0">
              <a:buFont typeface="Arial" pitchFamily="34" charset="0"/>
              <a:buChar char="•"/>
            </a:pPr>
            <a:r>
              <a:rPr lang="en-NZ" sz="900" kern="1200" dirty="0" smtClean="0">
                <a:solidFill>
                  <a:schemeClr val="tx1"/>
                </a:solidFill>
                <a:effectLst/>
                <a:latin typeface="Segoe UI" pitchFamily="34" charset="0"/>
                <a:ea typeface="Arial" pitchFamily="-106" charset="0"/>
                <a:cs typeface="Arial" charset="0"/>
              </a:rPr>
              <a:t>Another</a:t>
            </a:r>
            <a:r>
              <a:rPr lang="en-NZ" sz="900" kern="1200" baseline="0" dirty="0" smtClean="0">
                <a:solidFill>
                  <a:schemeClr val="tx1"/>
                </a:solidFill>
                <a:effectLst/>
                <a:latin typeface="Segoe UI" pitchFamily="34" charset="0"/>
                <a:ea typeface="Arial" pitchFamily="-106" charset="0"/>
                <a:cs typeface="Arial" charset="0"/>
              </a:rPr>
              <a:t> option is to push the state to the client.</a:t>
            </a:r>
          </a:p>
          <a:p>
            <a:pPr marL="171450"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Could potentially write a custom session state provider that always persists the state to a cookie</a:t>
            </a:r>
          </a:p>
          <a:p>
            <a:pPr marL="455375" lvl="1" indent="-171450" rtl="0">
              <a:buFont typeface="Arial" pitchFamily="34" charset="0"/>
              <a:buChar char="•"/>
            </a:pPr>
            <a:r>
              <a:rPr lang="en-NZ" sz="900" kern="1200" baseline="0" dirty="0" smtClean="0">
                <a:solidFill>
                  <a:schemeClr val="tx1"/>
                </a:solidFill>
                <a:effectLst/>
                <a:latin typeface="Segoe UI" pitchFamily="34" charset="0"/>
                <a:ea typeface="Arial" pitchFamily="-106" charset="0"/>
                <a:cs typeface="Arial" charset="0"/>
              </a:rPr>
              <a:t>This WILL have performance impact</a:t>
            </a:r>
          </a:p>
          <a:p>
            <a:pPr marL="171450" marR="0" lvl="0" indent="-171450" algn="l" defTabSz="1218937" rtl="0" eaLnBrk="1" fontAlgn="auto" latinLnBrk="0" hangingPunct="1">
              <a:lnSpc>
                <a:spcPct val="90000"/>
              </a:lnSpc>
              <a:spcBef>
                <a:spcPts val="0"/>
              </a:spcBef>
              <a:spcAft>
                <a:spcPts val="444"/>
              </a:spcAft>
              <a:buClrTx/>
              <a:buSzTx/>
              <a:buFont typeface="Arial" pitchFamily="34" charset="0"/>
              <a:buChar char="•"/>
              <a:tabLst/>
              <a:defRPr/>
            </a:pPr>
            <a:r>
              <a:rPr lang="en-NZ" sz="900" kern="1200" baseline="0" dirty="0" smtClean="0">
                <a:solidFill>
                  <a:schemeClr val="tx1"/>
                </a:solidFill>
                <a:effectLst/>
                <a:latin typeface="Segoe UI" pitchFamily="34" charset="0"/>
                <a:ea typeface="Arial" pitchFamily="-106" charset="0"/>
                <a:cs typeface="Arial" charset="0"/>
              </a:rPr>
              <a:t>Could also use a custom or 3</a:t>
            </a:r>
            <a:r>
              <a:rPr lang="en-NZ" sz="900" kern="1200" baseline="30000" dirty="0" smtClean="0">
                <a:solidFill>
                  <a:schemeClr val="tx1"/>
                </a:solidFill>
                <a:effectLst/>
                <a:latin typeface="Segoe UI" pitchFamily="34" charset="0"/>
                <a:ea typeface="Arial" pitchFamily="-106" charset="0"/>
                <a:cs typeface="Arial" charset="0"/>
              </a:rPr>
              <a:t>rd</a:t>
            </a:r>
            <a:r>
              <a:rPr lang="en-NZ" sz="900" kern="1200" baseline="0" dirty="0" smtClean="0">
                <a:solidFill>
                  <a:schemeClr val="tx1"/>
                </a:solidFill>
                <a:effectLst/>
                <a:latin typeface="Segoe UI" pitchFamily="34" charset="0"/>
                <a:ea typeface="Arial" pitchFamily="-106" charset="0"/>
                <a:cs typeface="Arial" charset="0"/>
              </a:rPr>
              <a:t> party distributed cache to store session state in a shared everything (fully replicated) configuration (e.g. </a:t>
            </a:r>
            <a:r>
              <a:rPr lang="en-NZ" sz="900" kern="1200" baseline="0" dirty="0" err="1" smtClean="0">
                <a:solidFill>
                  <a:schemeClr val="tx1"/>
                </a:solidFill>
                <a:effectLst/>
                <a:latin typeface="Segoe UI" pitchFamily="34" charset="0"/>
                <a:ea typeface="Arial" pitchFamily="-106" charset="0"/>
                <a:cs typeface="Arial" charset="0"/>
              </a:rPr>
              <a:t>memcached</a:t>
            </a:r>
            <a:r>
              <a:rPr lang="en-NZ" sz="900" kern="1200" baseline="0" dirty="0" smtClean="0">
                <a:solidFill>
                  <a:schemeClr val="tx1"/>
                </a:solidFill>
                <a:effectLst/>
                <a:latin typeface="Segoe UI" pitchFamily="34" charset="0"/>
                <a:ea typeface="Arial" pitchFamily="-106" charset="0"/>
                <a:cs typeface="Arial" charset="0"/>
              </a:rPr>
              <a:t>)</a:t>
            </a:r>
          </a:p>
          <a:p>
            <a:pPr marL="0" lvl="0" indent="0" rtl="0">
              <a:buFont typeface="Arial" pitchFamily="34" charset="0"/>
              <a:buNone/>
            </a:pPr>
            <a:endParaRPr lang="en-NZ" sz="900" kern="1200" dirty="0" smtClean="0">
              <a:solidFill>
                <a:schemeClr val="tx1"/>
              </a:solidFill>
              <a:effectLst/>
              <a:latin typeface="Segoe UI" pitchFamily="34" charset="0"/>
              <a:ea typeface="Arial" pitchFamily="-106" charset="0"/>
              <a:cs typeface="Arial" charset="0"/>
            </a:endParaRPr>
          </a:p>
          <a:p>
            <a:pPr rtl="0"/>
            <a:r>
              <a:rPr lang="en-NZ" sz="900" b="1" kern="1200" dirty="0" smtClean="0">
                <a:solidFill>
                  <a:schemeClr val="tx1"/>
                </a:solidFill>
                <a:effectLst/>
                <a:latin typeface="Segoe UI" pitchFamily="34" charset="0"/>
                <a:ea typeface="Arial" pitchFamily="-106" charset="0"/>
                <a:cs typeface="Arial" charset="0"/>
              </a:rPr>
              <a:t>Notes</a:t>
            </a:r>
          </a:p>
          <a:p>
            <a:pPr rtl="0"/>
            <a:r>
              <a:rPr lang="en-NZ" sz="900" b="0" kern="1200" dirty="0" smtClean="0">
                <a:solidFill>
                  <a:schemeClr val="tx1"/>
                </a:solidFill>
                <a:effectLst/>
                <a:latin typeface="Segoe UI" pitchFamily="34" charset="0"/>
                <a:ea typeface="Arial" pitchFamily="-106" charset="0"/>
                <a:cs typeface="Arial" charset="0"/>
              </a:rPr>
              <a:t>3</a:t>
            </a:r>
            <a:r>
              <a:rPr lang="en-NZ" sz="900" b="0" kern="1200" baseline="30000" dirty="0" smtClean="0">
                <a:solidFill>
                  <a:schemeClr val="tx1"/>
                </a:solidFill>
                <a:effectLst/>
                <a:latin typeface="Segoe UI" pitchFamily="34" charset="0"/>
                <a:ea typeface="Arial" pitchFamily="-106" charset="0"/>
                <a:cs typeface="Arial" charset="0"/>
              </a:rPr>
              <a:t>rd</a:t>
            </a:r>
            <a:r>
              <a:rPr lang="en-NZ" sz="900" b="0" kern="1200" dirty="0" smtClean="0">
                <a:solidFill>
                  <a:schemeClr val="tx1"/>
                </a:solidFill>
                <a:effectLst/>
                <a:latin typeface="Segoe UI" pitchFamily="34" charset="0"/>
                <a:ea typeface="Arial" pitchFamily="-106" charset="0"/>
                <a:cs typeface="Arial" charset="0"/>
              </a:rPr>
              <a:t> party </a:t>
            </a:r>
            <a:r>
              <a:rPr lang="en-NZ" sz="900" b="0" kern="1200" dirty="0" err="1" smtClean="0">
                <a:solidFill>
                  <a:schemeClr val="tx1"/>
                </a:solidFill>
                <a:effectLst/>
                <a:latin typeface="Segoe UI" pitchFamily="34" charset="0"/>
                <a:ea typeface="Arial" pitchFamily="-106" charset="0"/>
                <a:cs typeface="Arial" charset="0"/>
              </a:rPr>
              <a:t>Sql</a:t>
            </a:r>
            <a:r>
              <a:rPr lang="en-NZ" sz="900" b="0" kern="1200" dirty="0" smtClean="0">
                <a:solidFill>
                  <a:schemeClr val="tx1"/>
                </a:solidFill>
                <a:effectLst/>
                <a:latin typeface="Segoe UI" pitchFamily="34" charset="0"/>
                <a:ea typeface="Arial" pitchFamily="-106" charset="0"/>
                <a:cs typeface="Arial" charset="0"/>
              </a:rPr>
              <a:t> Azure session state provider</a:t>
            </a:r>
          </a:p>
          <a:p>
            <a:pPr rtl="0"/>
            <a:r>
              <a:rPr lang="en-NZ" sz="900" b="0" kern="1200" dirty="0" smtClean="0">
                <a:solidFill>
                  <a:schemeClr val="tx1"/>
                </a:solidFill>
                <a:effectLst/>
                <a:latin typeface="Segoe UI" pitchFamily="34" charset="0"/>
                <a:ea typeface="Arial" pitchFamily="-106" charset="0"/>
                <a:cs typeface="Arial" charset="0"/>
              </a:rPr>
              <a:t>http://azuresqlsession.codeplex.com/wikipage?title=Home&amp;ProjectName=azuresqlsession</a:t>
            </a:r>
          </a:p>
          <a:p>
            <a:pPr rtl="0"/>
            <a:r>
              <a:rPr lang="en-NZ" sz="900" b="0" kern="1200" dirty="0" smtClean="0">
                <a:solidFill>
                  <a:schemeClr val="tx1"/>
                </a:solidFill>
                <a:effectLst/>
                <a:latin typeface="Segoe UI" pitchFamily="34" charset="0"/>
                <a:ea typeface="Arial" pitchFamily="-106" charset="0"/>
                <a:cs typeface="Arial" charset="0"/>
              </a:rPr>
              <a:t>Cookie size performance</a:t>
            </a:r>
            <a:r>
              <a:rPr lang="en-NZ" sz="900" b="0" kern="1200" baseline="0" dirty="0" smtClean="0">
                <a:solidFill>
                  <a:schemeClr val="tx1"/>
                </a:solidFill>
                <a:effectLst/>
                <a:latin typeface="Segoe UI" pitchFamily="34" charset="0"/>
                <a:ea typeface="Arial" pitchFamily="-106" charset="0"/>
                <a:cs typeface="Arial" charset="0"/>
              </a:rPr>
              <a:t> impact</a:t>
            </a:r>
          </a:p>
          <a:p>
            <a:pPr rtl="0"/>
            <a:r>
              <a:rPr lang="en-NZ" sz="900" b="0" kern="1200" dirty="0" smtClean="0">
                <a:solidFill>
                  <a:schemeClr val="tx1"/>
                </a:solidFill>
                <a:effectLst/>
                <a:latin typeface="Segoe UI" pitchFamily="34" charset="0"/>
                <a:ea typeface="Arial" pitchFamily="-106" charset="0"/>
                <a:cs typeface="Arial" charset="0"/>
              </a:rPr>
              <a:t>http://www.yuiblog.com/blog/2007/03/01/performance-research-part-3/ </a:t>
            </a:r>
          </a:p>
          <a:p>
            <a:r>
              <a:rPr lang="en-US" dirty="0" smtClean="0"/>
              <a:t>http://blogs.msdn.com/b/eugeniop/archive/2010/06/05/windows-azure-architecture-guide-part-2-managing-sessions.aspx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1646760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186508640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779199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87752370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434920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4638032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grpSp>
        <p:nvGrpSpPr>
          <p:cNvPr id="5" name="Group 4"/>
          <p:cNvGrpSpPr/>
          <p:nvPr userDrawn="1"/>
        </p:nvGrpSpPr>
        <p:grpSpPr>
          <a:xfrm>
            <a:off x="9264689" y="6225727"/>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7" name="Rectangle 6"/>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85711877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0925330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2742509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452635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5067603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6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11" name="Group 10"/>
          <p:cNvGrpSpPr/>
          <p:nvPr userDrawn="1"/>
        </p:nvGrpSpPr>
        <p:grpSpPr bwMode="black">
          <a:xfrm>
            <a:off x="7959219" y="1785258"/>
            <a:ext cx="2934543" cy="2933776"/>
            <a:chOff x="446088" y="3778250"/>
            <a:chExt cx="920750" cy="920750"/>
          </a:xfrm>
          <a:solidFill>
            <a:srgbClr val="FFFFFF"/>
          </a:solidFill>
        </p:grpSpPr>
        <p:sp>
          <p:nvSpPr>
            <p:cNvPr id="1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88076842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380375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7569200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7787973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5537990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788744761"/>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7147941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4772248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89362766"/>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326133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53976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41340540"/>
      </p:ext>
    </p:extLst>
  </p:cSld>
  <p:clrMap bg1="lt1" tx1="dk1" bg2="lt2" tx2="dk2" accent1="accent1" accent2="accent2" accent3="accent3" accent4="accent4" accent5="accent5" accent6="accent6" hlink="hlink" folHlink="folHlink"/>
  <p:sldLayoutIdLst>
    <p:sldLayoutId id="2147483797"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http://bit.ly/scale-sessio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err="1">
                  <a:gradFill>
                    <a:gsLst>
                      <a:gs pos="0">
                        <a:srgbClr val="595959"/>
                      </a:gs>
                      <a:gs pos="86000">
                        <a:srgbClr val="595959"/>
                      </a:gs>
                    </a:gsLst>
                    <a:lin ang="5400000" scaled="0"/>
                  </a:gradFill>
                  <a:latin typeface="Segoe UI Light" pitchFamily="34" charset="0"/>
                </a:rPr>
                <a:t>webcamps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ounded Rectangle 90"/>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2" name="Rounded Rectangle 101"/>
          <p:cNvSpPr/>
          <p:nvPr/>
        </p:nvSpPr>
        <p:spPr bwMode="auto">
          <a:xfrm>
            <a:off x="6146384"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8" name="Rounded Rectangle 87"/>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1" name="Rounded Rectangle 100"/>
          <p:cNvSpPr/>
          <p:nvPr/>
        </p:nvSpPr>
        <p:spPr bwMode="auto">
          <a:xfrm>
            <a:off x="5128039" y="3944157"/>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62" name="Rounded Rectangle 61"/>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85" name="Rounded Rectangle 84"/>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7" name="Rounded Rectangle 96"/>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 name="Title 3"/>
          <p:cNvSpPr>
            <a:spLocks noGrp="1"/>
          </p:cNvSpPr>
          <p:nvPr>
            <p:ph type="title"/>
          </p:nvPr>
        </p:nvSpPr>
        <p:spPr/>
        <p:txBody>
          <a:bodyPr/>
          <a:lstStyle/>
          <a:p>
            <a:r>
              <a:rPr lang="en-US" smtClean="0"/>
              <a:t>Windows Azure Session State</a:t>
            </a:r>
            <a:endParaRPr lang="en-US" dirty="0"/>
          </a:p>
        </p:txBody>
      </p:sp>
      <p:sp>
        <p:nvSpPr>
          <p:cNvPr id="99" name="Content Placeholder 55"/>
          <p:cNvSpPr>
            <a:spLocks noGrp="1"/>
          </p:cNvSpPr>
          <p:nvPr>
            <p:ph type="body" sz="quarter" idx="4294967295"/>
          </p:nvPr>
        </p:nvSpPr>
        <p:spPr>
          <a:xfrm>
            <a:off x="482133" y="1183640"/>
            <a:ext cx="11198692" cy="775597"/>
          </a:xfrm>
        </p:spPr>
        <p:txBody>
          <a:bodyPr/>
          <a:lstStyle/>
          <a:p>
            <a:pPr marL="0" indent="0">
              <a:buNone/>
            </a:pPr>
            <a:r>
              <a:rPr lang="en-US" sz="2800" dirty="0" smtClean="0"/>
              <a:t>Windows Azure Load Balancer uses round-robin allocation. Session state must persist to client or storage on every request</a:t>
            </a:r>
            <a:endParaRPr lang="en-US" sz="2800" dirty="0"/>
          </a:p>
        </p:txBody>
      </p:sp>
      <p:cxnSp>
        <p:nvCxnSpPr>
          <p:cNvPr id="45" name="Straight Arrow Connector 44"/>
          <p:cNvCxnSpPr/>
          <p:nvPr/>
        </p:nvCxnSpPr>
        <p:spPr>
          <a:xfrm>
            <a:off x="6090444"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5776915" y="3510614"/>
            <a:ext cx="313529" cy="57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095309" y="3510614"/>
            <a:ext cx="319709" cy="554180"/>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2" name="TextBox 51"/>
          <p:cNvSpPr txBox="1"/>
          <p:nvPr/>
        </p:nvSpPr>
        <p:spPr>
          <a:xfrm>
            <a:off x="3649206" y="5033474"/>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grpSp>
        <p:nvGrpSpPr>
          <p:cNvPr id="2" name="Group 1"/>
          <p:cNvGrpSpPr/>
          <p:nvPr/>
        </p:nvGrpSpPr>
        <p:grpSpPr>
          <a:xfrm>
            <a:off x="5630893" y="2111287"/>
            <a:ext cx="823091" cy="863217"/>
            <a:chOff x="517525" y="2109891"/>
            <a:chExt cx="1865906" cy="1956870"/>
          </a:xfrm>
          <a:solidFill>
            <a:schemeClr val="accent2"/>
          </a:solidFill>
        </p:grpSpPr>
        <p:grpSp>
          <p:nvGrpSpPr>
            <p:cNvPr id="30" name="Group 29"/>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31" name="Group 30"/>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100" name="Rounded Rectangle 99"/>
          <p:cNvSpPr/>
          <p:nvPr/>
        </p:nvSpPr>
        <p:spPr bwMode="auto">
          <a:xfrm>
            <a:off x="2280557" y="5560687"/>
            <a:ext cx="7604911" cy="12192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2" name="Rectangle 31"/>
          <p:cNvSpPr/>
          <p:nvPr/>
        </p:nvSpPr>
        <p:spPr>
          <a:xfrm>
            <a:off x="2280558" y="5859334"/>
            <a:ext cx="3323032" cy="621907"/>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SQL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a:t>
            </a:r>
          </a:p>
        </p:txBody>
      </p:sp>
      <p:sp>
        <p:nvSpPr>
          <p:cNvPr id="33" name="Rectangle 32"/>
          <p:cNvSpPr/>
          <p:nvPr/>
        </p:nvSpPr>
        <p:spPr>
          <a:xfrm>
            <a:off x="6565717" y="5862085"/>
            <a:ext cx="3319751" cy="616404"/>
          </a:xfrm>
          <a:prstGeom prst="rect">
            <a:avLst/>
          </a:prstGeom>
          <a:noFill/>
        </p:spPr>
        <p:txBody>
          <a:bodyPr wrap="square" lIns="0" tIns="0" rIns="0" bIns="0" rtlCol="0" anchor="ctr">
            <a:noAutofit/>
          </a:bodyPr>
          <a:lstStyle/>
          <a:p>
            <a:pPr algn="ctr">
              <a:lnSpc>
                <a:spcPct val="80000"/>
              </a:lnSpc>
            </a:pPr>
            <a:r>
              <a:rPr lang="en-US" sz="3200" dirty="0" smtClean="0">
                <a:solidFill>
                  <a:schemeClr val="tx2">
                    <a:alpha val="99000"/>
                  </a:schemeClr>
                </a:solidFill>
                <a:latin typeface="+mj-lt"/>
              </a:rPr>
              <a:t>Windows </a:t>
            </a:r>
            <a:br>
              <a:rPr lang="en-US" sz="3200" dirty="0" smtClean="0">
                <a:solidFill>
                  <a:schemeClr val="tx2">
                    <a:alpha val="99000"/>
                  </a:schemeClr>
                </a:solidFill>
                <a:latin typeface="+mj-lt"/>
              </a:rPr>
            </a:br>
            <a:r>
              <a:rPr lang="en-US" sz="3200" dirty="0" smtClean="0">
                <a:solidFill>
                  <a:schemeClr val="tx2">
                    <a:alpha val="99000"/>
                  </a:schemeClr>
                </a:solidFill>
                <a:latin typeface="+mj-lt"/>
              </a:rPr>
              <a:t>Azure Storage</a:t>
            </a:r>
          </a:p>
        </p:txBody>
      </p:sp>
      <p:grpSp>
        <p:nvGrpSpPr>
          <p:cNvPr id="7" name="Group 6"/>
          <p:cNvGrpSpPr/>
          <p:nvPr/>
        </p:nvGrpSpPr>
        <p:grpSpPr>
          <a:xfrm>
            <a:off x="5603589" y="5657232"/>
            <a:ext cx="962128" cy="1026111"/>
            <a:chOff x="953111" y="5235069"/>
            <a:chExt cx="1361079" cy="1451593"/>
          </a:xfrm>
        </p:grpSpPr>
        <p:grpSp>
          <p:nvGrpSpPr>
            <p:cNvPr id="80" name="Group 79"/>
            <p:cNvGrpSpPr/>
            <p:nvPr/>
          </p:nvGrpSpPr>
          <p:grpSpPr>
            <a:xfrm>
              <a:off x="1352061" y="5235069"/>
              <a:ext cx="563178" cy="1013102"/>
              <a:chOff x="1055951" y="6468452"/>
              <a:chExt cx="563178" cy="1013102"/>
            </a:xfrm>
          </p:grpSpPr>
          <p:sp>
            <p:nvSpPr>
              <p:cNvPr id="8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6" name="Group 5"/>
            <p:cNvGrpSpPr/>
            <p:nvPr/>
          </p:nvGrpSpPr>
          <p:grpSpPr>
            <a:xfrm>
              <a:off x="953111" y="5455350"/>
              <a:ext cx="563178" cy="1013102"/>
              <a:chOff x="1055951" y="6468452"/>
              <a:chExt cx="563178" cy="1013102"/>
            </a:xfrm>
          </p:grpSpPr>
          <p:sp>
            <p:nvSpPr>
              <p:cNvPr id="7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p:cNvGrpSpPr/>
            <p:nvPr/>
          </p:nvGrpSpPr>
          <p:grpSpPr>
            <a:xfrm>
              <a:off x="1751012" y="5455350"/>
              <a:ext cx="563178" cy="1013102"/>
              <a:chOff x="1055951" y="6468452"/>
              <a:chExt cx="563178" cy="1013102"/>
            </a:xfrm>
          </p:grpSpPr>
          <p:sp>
            <p:nvSpPr>
              <p:cNvPr id="7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p:cNvGrpSpPr/>
            <p:nvPr/>
          </p:nvGrpSpPr>
          <p:grpSpPr>
            <a:xfrm>
              <a:off x="1352061" y="5673560"/>
              <a:ext cx="563178" cy="1013102"/>
              <a:chOff x="1055951" y="6468452"/>
              <a:chExt cx="563178" cy="1013102"/>
            </a:xfrm>
          </p:grpSpPr>
          <p:sp>
            <p:nvSpPr>
              <p:cNvPr id="7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7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106" name="Rounded Rectangle 105"/>
          <p:cNvSpPr/>
          <p:nvPr/>
        </p:nvSpPr>
        <p:spPr bwMode="auto">
          <a:xfrm>
            <a:off x="5128039"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7" name="Rounded Rectangle 106"/>
          <p:cNvSpPr/>
          <p:nvPr/>
        </p:nvSpPr>
        <p:spPr bwMode="auto">
          <a:xfrm>
            <a:off x="6146384"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08" name="Rounded Rectangle 107"/>
          <p:cNvSpPr/>
          <p:nvPr/>
        </p:nvSpPr>
        <p:spPr bwMode="auto">
          <a:xfrm>
            <a:off x="8183075" y="3944157"/>
            <a:ext cx="914400" cy="914400"/>
          </a:xfrm>
          <a:prstGeom prst="roundRect">
            <a:avLst>
              <a:gd name="adj" fmla="val 0"/>
            </a:avLst>
          </a:prstGeom>
          <a:solidFill>
            <a:schemeClr val="accent1"/>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5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5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5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5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5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sp>
        <p:nvSpPr>
          <p:cNvPr id="44" name="Oval 43"/>
          <p:cNvSpPr/>
          <p:nvPr/>
        </p:nvSpPr>
        <p:spPr bwMode="auto">
          <a:xfrm>
            <a:off x="5825330"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15757883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1000"/>
                                        <p:tgtEl>
                                          <p:spTgt spid="45"/>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up)">
                                      <p:cBhvr>
                                        <p:cTn id="11" dur="10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5"/>
                                        </p:tgtEl>
                                      </p:cBhvr>
                                    </p:animEffect>
                                    <p:set>
                                      <p:cBhvr>
                                        <p:cTn id="24" dur="1" fill="hold">
                                          <p:stCondLst>
                                            <p:cond delay="499"/>
                                          </p:stCondLst>
                                        </p:cTn>
                                        <p:tgtEl>
                                          <p:spTgt spid="4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46"/>
                                        </p:tgtEl>
                                      </p:cBhvr>
                                    </p:animEffect>
                                    <p:set>
                                      <p:cBhvr>
                                        <p:cTn id="27" dur="1" fill="hold">
                                          <p:stCondLst>
                                            <p:cond delay="499"/>
                                          </p:stCondLst>
                                        </p:cTn>
                                        <p:tgtEl>
                                          <p:spTgt spid="46"/>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up)">
                                      <p:cBhvr>
                                        <p:cTn id="35" dur="1000"/>
                                        <p:tgtEl>
                                          <p:spTgt spid="45"/>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up)">
                                      <p:cBhvr>
                                        <p:cTn id="39" dur="1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fade">
                                      <p:cBhvr>
                                        <p:cTn id="47" dur="500"/>
                                        <p:tgtEl>
                                          <p:spTgt spid="10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45"/>
                                        </p:tgtEl>
                                      </p:cBhvr>
                                    </p:animEffect>
                                    <p:set>
                                      <p:cBhvr>
                                        <p:cTn id="52" dur="1" fill="hold">
                                          <p:stCondLst>
                                            <p:cond delay="499"/>
                                          </p:stCondLst>
                                        </p:cTn>
                                        <p:tgtEl>
                                          <p:spTgt spid="45"/>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49"/>
                                        </p:tgtEl>
                                      </p:cBhvr>
                                    </p:animEffect>
                                    <p:set>
                                      <p:cBhvr>
                                        <p:cTn id="55" dur="1" fill="hold">
                                          <p:stCondLst>
                                            <p:cond delay="499"/>
                                          </p:stCondLst>
                                        </p:cTn>
                                        <p:tgtEl>
                                          <p:spTgt spid="4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50"/>
                                        </p:tgtEl>
                                      </p:cBhvr>
                                    </p:animEffect>
                                    <p:set>
                                      <p:cBhvr>
                                        <p:cTn id="58" dur="1" fill="hold">
                                          <p:stCondLst>
                                            <p:cond delay="499"/>
                                          </p:stCondLst>
                                        </p:cTn>
                                        <p:tgtEl>
                                          <p:spTgt spid="5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6"/>
                                        </p:tgtEl>
                                        <p:attrNameLst>
                                          <p:attrName>style.visibility</p:attrName>
                                        </p:attrNameLst>
                                      </p:cBhvr>
                                      <p:to>
                                        <p:strVal val="visible"/>
                                      </p:to>
                                    </p:set>
                                    <p:animEffect transition="in" filter="fade">
                                      <p:cBhvr>
                                        <p:cTn id="68" dur="500"/>
                                        <p:tgtEl>
                                          <p:spTgt spid="10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Effect transition="in" filter="fade">
                                      <p:cBhvr>
                                        <p:cTn id="73" dur="500"/>
                                        <p:tgtEl>
                                          <p:spTgt spid="107"/>
                                        </p:tgtEl>
                                      </p:cBhvr>
                                    </p:animEffect>
                                  </p:childTnLst>
                                </p:cTn>
                              </p:par>
                              <p:par>
                                <p:cTn id="74" presetID="10" presetClass="exit" presetSubtype="0" fill="hold" grpId="1" nodeType="withEffect">
                                  <p:stCondLst>
                                    <p:cond delay="0"/>
                                  </p:stCondLst>
                                  <p:childTnLst>
                                    <p:animEffect transition="out" filter="fade">
                                      <p:cBhvr>
                                        <p:cTn id="75" dur="500"/>
                                        <p:tgtEl>
                                          <p:spTgt spid="106"/>
                                        </p:tgtEl>
                                      </p:cBhvr>
                                    </p:animEffect>
                                    <p:set>
                                      <p:cBhvr>
                                        <p:cTn id="76" dur="1" fill="hold">
                                          <p:stCondLst>
                                            <p:cond delay="499"/>
                                          </p:stCondLst>
                                        </p:cTn>
                                        <p:tgtEl>
                                          <p:spTgt spid="10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08"/>
                                        </p:tgtEl>
                                        <p:attrNameLst>
                                          <p:attrName>style.visibility</p:attrName>
                                        </p:attrNameLst>
                                      </p:cBhvr>
                                      <p:to>
                                        <p:strVal val="visible"/>
                                      </p:to>
                                    </p:set>
                                    <p:animEffect transition="in" filter="fade">
                                      <p:cBhvr>
                                        <p:cTn id="81" dur="500"/>
                                        <p:tgtEl>
                                          <p:spTgt spid="108"/>
                                        </p:tgtEl>
                                      </p:cBhvr>
                                    </p:animEffect>
                                  </p:childTnLst>
                                </p:cTn>
                              </p:par>
                              <p:par>
                                <p:cTn id="82" presetID="10" presetClass="exit" presetSubtype="0" fill="hold" grpId="1" nodeType="withEffect">
                                  <p:stCondLst>
                                    <p:cond delay="0"/>
                                  </p:stCondLst>
                                  <p:childTnLst>
                                    <p:animEffect transition="out" filter="fade">
                                      <p:cBhvr>
                                        <p:cTn id="83" dur="500"/>
                                        <p:tgtEl>
                                          <p:spTgt spid="107"/>
                                        </p:tgtEl>
                                      </p:cBhvr>
                                    </p:animEffect>
                                    <p:set>
                                      <p:cBhvr>
                                        <p:cTn id="84" dur="1" fill="hold">
                                          <p:stCondLst>
                                            <p:cond delay="499"/>
                                          </p:stCondLst>
                                        </p:cTn>
                                        <p:tgtEl>
                                          <p:spTgt spid="10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1" grpId="0" animBg="1"/>
      <p:bldP spid="47" grpId="0"/>
      <p:bldP spid="47" grpId="1"/>
      <p:bldP spid="50" grpId="0"/>
      <p:bldP spid="50" grpId="1"/>
      <p:bldP spid="52" grpId="0"/>
      <p:bldP spid="106" grpId="0" animBg="1"/>
      <p:bldP spid="106" grpId="1" animBg="1"/>
      <p:bldP spid="107" grpId="0" animBg="1"/>
      <p:bldP spid="107" grpId="1" animBg="1"/>
      <p:bldP spid="10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342755"/>
            <a:ext cx="12188825" cy="17586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Solving </a:t>
            </a:r>
            <a:r>
              <a:rPr lang="en-US" dirty="0"/>
              <a:t>Session State</a:t>
            </a:r>
          </a:p>
        </p:txBody>
      </p:sp>
      <p:sp>
        <p:nvSpPr>
          <p:cNvPr id="3" name="Content Placeholder 2"/>
          <p:cNvSpPr>
            <a:spLocks noGrp="1"/>
          </p:cNvSpPr>
          <p:nvPr>
            <p:ph type="body" sz="quarter" idx="10"/>
          </p:nvPr>
        </p:nvSpPr>
        <p:spPr>
          <a:xfrm>
            <a:off x="519112" y="1447799"/>
            <a:ext cx="11149013" cy="3051605"/>
          </a:xfrm>
        </p:spPr>
        <p:txBody>
          <a:bodyPr numCol="2"/>
          <a:lstStyle/>
          <a:p>
            <a:pPr marL="3175" indent="0" defTabSz="914325">
              <a:spcBef>
                <a:spcPts val="0"/>
              </a:spcBef>
              <a:spcAft>
                <a:spcPts val="900"/>
              </a:spcAft>
              <a:buNone/>
            </a:pPr>
            <a:r>
              <a:rPr lang="en-US" sz="4000" spc="-100" dirty="0">
                <a:solidFill>
                  <a:schemeClr val="accent2">
                    <a:alpha val="99000"/>
                  </a:schemeClr>
                </a:solidFill>
              </a:rPr>
              <a:t>Persist to Storage via Session State Provider</a:t>
            </a:r>
          </a:p>
          <a:p>
            <a:pPr marL="0" lvl="1" indent="0">
              <a:buNone/>
            </a:pPr>
            <a:r>
              <a:rPr lang="en-US" sz="2800" spc="-51" dirty="0">
                <a:latin typeface="Segoe UI Light" pitchFamily="34" charset="0"/>
              </a:rPr>
              <a:t>Windows Azure </a:t>
            </a:r>
            <a:r>
              <a:rPr lang="en-US" sz="2800" spc="-51" dirty="0" smtClean="0">
                <a:latin typeface="Segoe UI Light" pitchFamily="34" charset="0"/>
              </a:rPr>
              <a:t>Caching</a:t>
            </a:r>
            <a:endParaRPr lang="en-US" sz="2800" spc="-51" dirty="0">
              <a:latin typeface="Segoe UI Light" pitchFamily="34" charset="0"/>
            </a:endParaRPr>
          </a:p>
          <a:p>
            <a:pPr marL="0" lvl="1" indent="0">
              <a:buNone/>
            </a:pPr>
            <a:r>
              <a:rPr lang="en-US" sz="2800" spc="-51" dirty="0">
                <a:latin typeface="Segoe UI Light" pitchFamily="34" charset="0"/>
              </a:rPr>
              <a:t>SQL Azure</a:t>
            </a:r>
          </a:p>
          <a:p>
            <a:pPr marL="0" lvl="1" indent="0">
              <a:buNone/>
            </a:pPr>
            <a:r>
              <a:rPr lang="en-US" sz="2800" spc="-51" dirty="0">
                <a:latin typeface="Segoe UI Light" pitchFamily="34" charset="0"/>
              </a:rPr>
              <a:t>Windows Azure Storage</a:t>
            </a:r>
          </a:p>
          <a:p>
            <a:pPr marL="0" lvl="1" indent="0">
              <a:buNone/>
            </a:pPr>
            <a:r>
              <a:rPr lang="en-US" sz="2800" spc="-51" dirty="0" smtClean="0">
                <a:latin typeface="Segoe UI Light" pitchFamily="34" charset="0"/>
              </a:rPr>
              <a:t>Custom</a:t>
            </a:r>
          </a:p>
          <a:p>
            <a:pPr marL="0" lvl="1" indent="0">
              <a:buNone/>
            </a:pPr>
            <a:endParaRPr lang="en-US" sz="2000" spc="-51" dirty="0">
              <a:latin typeface="Segoe UI Light" pitchFamily="34" charset="0"/>
            </a:endParaRPr>
          </a:p>
          <a:p>
            <a:pPr marL="3175" indent="0" defTabSz="914325">
              <a:spcBef>
                <a:spcPts val="0"/>
              </a:spcBef>
              <a:spcAft>
                <a:spcPts val="900"/>
              </a:spcAft>
              <a:buNone/>
            </a:pPr>
            <a:r>
              <a:rPr lang="en-US" sz="4000" spc="-100" dirty="0">
                <a:solidFill>
                  <a:schemeClr val="accent2">
                    <a:alpha val="99000"/>
                  </a:schemeClr>
                </a:solidFill>
              </a:rPr>
              <a:t>Persist to Client</a:t>
            </a:r>
          </a:p>
          <a:p>
            <a:pPr marL="0" lvl="1" indent="0">
              <a:buNone/>
            </a:pPr>
            <a:r>
              <a:rPr lang="en-US" sz="2800" spc="-51" dirty="0">
                <a:latin typeface="Segoe UI Light" pitchFamily="34" charset="0"/>
              </a:rPr>
              <a:t>Use </a:t>
            </a:r>
            <a:r>
              <a:rPr lang="en-US" sz="2800" spc="-51" dirty="0" smtClean="0">
                <a:latin typeface="Segoe UI Light" pitchFamily="34" charset="0"/>
              </a:rPr>
              <a:t>cookies</a:t>
            </a:r>
            <a:endParaRPr lang="en-US" sz="2800" spc="-51" dirty="0">
              <a:latin typeface="Segoe UI Light" pitchFamily="34" charset="0"/>
            </a:endParaRPr>
          </a:p>
        </p:txBody>
      </p:sp>
      <p:sp>
        <p:nvSpPr>
          <p:cNvPr id="10" name="Content Placeholder 62"/>
          <p:cNvSpPr txBox="1">
            <a:spLocks/>
          </p:cNvSpPr>
          <p:nvPr/>
        </p:nvSpPr>
        <p:spPr>
          <a:xfrm>
            <a:off x="2681119" y="4441860"/>
            <a:ext cx="8783033" cy="1560427"/>
          </a:xfrm>
          <a:prstGeom prst="rect">
            <a:avLst/>
          </a:prstGeom>
        </p:spPr>
        <p:txBody>
          <a:bodyPr lIns="0" tIns="0" rIns="0" bIns="0" anchor="ctr" anchorCtr="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None/>
            </a:pPr>
            <a:r>
              <a:rPr lang="en-US" sz="4000" spc="-100" dirty="0">
                <a:latin typeface="Segoe UI Light" pitchFamily="34" charset="0"/>
              </a:rPr>
              <a:t>Don’t forget ASP.NET MVC </a:t>
            </a:r>
            <a:r>
              <a:rPr lang="en-US" sz="4000" spc="-100" dirty="0" err="1">
                <a:latin typeface="Segoe UI Light" pitchFamily="34" charset="0"/>
              </a:rPr>
              <a:t>TempData</a:t>
            </a:r>
            <a:r>
              <a:rPr lang="en-US" sz="4000" spc="-100" dirty="0">
                <a:latin typeface="Segoe UI Light" pitchFamily="34" charset="0"/>
              </a:rPr>
              <a:t> </a:t>
            </a:r>
            <a:br>
              <a:rPr lang="en-US" sz="4000" spc="-100" dirty="0">
                <a:latin typeface="Segoe UI Light" pitchFamily="34" charset="0"/>
              </a:rPr>
            </a:br>
            <a:r>
              <a:rPr lang="en-US" sz="4000" spc="-100" dirty="0">
                <a:latin typeface="Segoe UI Light" pitchFamily="34" charset="0"/>
              </a:rPr>
              <a:t>relies on Session State provider by default</a:t>
            </a:r>
          </a:p>
        </p:txBody>
      </p:sp>
      <p:sp>
        <p:nvSpPr>
          <p:cNvPr id="4" name="Rectangle 3"/>
          <p:cNvSpPr/>
          <p:nvPr/>
        </p:nvSpPr>
        <p:spPr bwMode="auto">
          <a:xfrm>
            <a:off x="1674891" y="4925085"/>
            <a:ext cx="298764" cy="76954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Freeform 7"/>
          <p:cNvSpPr>
            <a:spLocks noEditPoints="1"/>
          </p:cNvSpPr>
          <p:nvPr/>
        </p:nvSpPr>
        <p:spPr bwMode="auto">
          <a:xfrm>
            <a:off x="1144759" y="4668877"/>
            <a:ext cx="1354187" cy="1106392"/>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702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Caching</a:t>
            </a:r>
          </a:p>
        </p:txBody>
      </p:sp>
      <p:sp>
        <p:nvSpPr>
          <p:cNvPr id="3" name="Content Placeholder 2"/>
          <p:cNvSpPr>
            <a:spLocks noGrp="1"/>
          </p:cNvSpPr>
          <p:nvPr>
            <p:ph type="body" sz="quarter" idx="10"/>
          </p:nvPr>
        </p:nvSpPr>
        <p:spPr>
          <a:xfrm>
            <a:off x="508000" y="1447799"/>
            <a:ext cx="11160125" cy="4579715"/>
          </a:xfrm>
        </p:spPr>
        <p:txBody>
          <a:bodyPr/>
          <a:lstStyle/>
          <a:p>
            <a:pPr marL="0" indent="0" defTabSz="914325">
              <a:spcBef>
                <a:spcPts val="0"/>
              </a:spcBef>
              <a:spcAft>
                <a:spcPts val="1800"/>
              </a:spcAft>
              <a:buNone/>
            </a:pPr>
            <a:r>
              <a:rPr lang="en-US" sz="3600" dirty="0">
                <a:solidFill>
                  <a:schemeClr val="accent2">
                    <a:alpha val="99000"/>
                  </a:schemeClr>
                </a:solidFill>
              </a:rPr>
              <a:t>Using Windows Azure Caching </a:t>
            </a:r>
            <a:r>
              <a:rPr lang="en-US" sz="3600" dirty="0" smtClean="0">
                <a:solidFill>
                  <a:schemeClr val="accent2">
                    <a:alpha val="99000"/>
                  </a:schemeClr>
                </a:solidFill>
              </a:rPr>
              <a:t/>
            </a:r>
            <a:br>
              <a:rPr lang="en-US" sz="3600" dirty="0" smtClean="0">
                <a:solidFill>
                  <a:schemeClr val="accent2">
                    <a:alpha val="99000"/>
                  </a:schemeClr>
                </a:solidFill>
              </a:rPr>
            </a:br>
            <a:r>
              <a:rPr lang="en-US" sz="3600" dirty="0" smtClean="0">
                <a:solidFill>
                  <a:schemeClr val="accent2">
                    <a:alpha val="99000"/>
                  </a:schemeClr>
                </a:solidFill>
              </a:rPr>
              <a:t>as </a:t>
            </a:r>
            <a:r>
              <a:rPr lang="en-US" sz="3600" dirty="0">
                <a:solidFill>
                  <a:schemeClr val="accent2">
                    <a:alpha val="99000"/>
                  </a:schemeClr>
                </a:solidFill>
              </a:rPr>
              <a:t>the session store</a:t>
            </a:r>
          </a:p>
          <a:p>
            <a:pPr marL="0" indent="0" defTabSz="914325">
              <a:spcBef>
                <a:spcPts val="0"/>
              </a:spcBef>
              <a:spcAft>
                <a:spcPts val="1800"/>
              </a:spcAft>
              <a:buNone/>
            </a:pPr>
            <a:r>
              <a:rPr lang="en-US" sz="3600" dirty="0"/>
              <a:t>In-memory, distributed cache</a:t>
            </a:r>
          </a:p>
          <a:p>
            <a:pPr marL="0" indent="0" defTabSz="914325">
              <a:spcBef>
                <a:spcPts val="0"/>
              </a:spcBef>
              <a:spcAft>
                <a:spcPts val="1800"/>
              </a:spcAft>
              <a:buNone/>
            </a:pPr>
            <a:r>
              <a:rPr lang="en-US" sz="3600" dirty="0">
                <a:solidFill>
                  <a:schemeClr val="accent2">
                    <a:alpha val="99000"/>
                  </a:schemeClr>
                </a:solidFill>
              </a:rPr>
              <a:t>Based on Windows Server </a:t>
            </a:r>
            <a:r>
              <a:rPr lang="en-US" sz="3600" dirty="0" smtClean="0">
                <a:solidFill>
                  <a:schemeClr val="accent2">
                    <a:alpha val="99000"/>
                  </a:schemeClr>
                </a:solidFill>
              </a:rPr>
              <a:t>Caching</a:t>
            </a:r>
            <a:endParaRPr lang="en-US" sz="3600" dirty="0">
              <a:solidFill>
                <a:schemeClr val="accent2">
                  <a:alpha val="99000"/>
                </a:schemeClr>
              </a:solidFill>
            </a:endParaRPr>
          </a:p>
          <a:p>
            <a:pPr marL="0" indent="0" defTabSz="914325">
              <a:spcBef>
                <a:spcPts val="0"/>
              </a:spcBef>
              <a:spcAft>
                <a:spcPts val="1800"/>
              </a:spcAft>
              <a:buNone/>
            </a:pPr>
            <a:r>
              <a:rPr lang="en-US" sz="3600" dirty="0" err="1" smtClean="0"/>
              <a:t>Microsoft.Web.DistributedCache</a:t>
            </a:r>
            <a:r>
              <a:rPr lang="en-US" sz="3600" dirty="0" smtClean="0"/>
              <a:t> </a:t>
            </a:r>
            <a:br>
              <a:rPr lang="en-US" sz="3600" dirty="0" smtClean="0"/>
            </a:br>
            <a:r>
              <a:rPr lang="en-US" sz="3600" dirty="0" smtClean="0"/>
              <a:t>assembly </a:t>
            </a:r>
            <a:r>
              <a:rPr lang="en-US" sz="3600" dirty="0"/>
              <a:t>found in the SDK</a:t>
            </a:r>
          </a:p>
          <a:p>
            <a:pPr marL="0" indent="0" defTabSz="914325">
              <a:spcBef>
                <a:spcPts val="0"/>
              </a:spcBef>
              <a:spcAft>
                <a:spcPts val="1800"/>
              </a:spcAft>
              <a:buNone/>
            </a:pPr>
            <a:r>
              <a:rPr lang="en-US" sz="3600" dirty="0">
                <a:solidFill>
                  <a:schemeClr val="accent2">
                    <a:alpha val="99000"/>
                  </a:schemeClr>
                </a:solidFill>
              </a:rPr>
              <a:t>Enable ASP.NET 4 Session Compression</a:t>
            </a:r>
          </a:p>
        </p:txBody>
      </p:sp>
      <p:sp>
        <p:nvSpPr>
          <p:cNvPr id="4" name="Rectangle 3"/>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grpSp>
        <p:nvGrpSpPr>
          <p:cNvPr id="10" name="Group 9"/>
          <p:cNvGrpSpPr/>
          <p:nvPr/>
        </p:nvGrpSpPr>
        <p:grpSpPr>
          <a:xfrm>
            <a:off x="8560110" y="854279"/>
            <a:ext cx="3008493" cy="2447543"/>
            <a:chOff x="1441963" y="3721616"/>
            <a:chExt cx="1891282" cy="1538642"/>
          </a:xfrm>
        </p:grpSpPr>
        <p:sp>
          <p:nvSpPr>
            <p:cNvPr id="8" name="Freeform 86"/>
            <p:cNvSpPr>
              <a:spLocks noEditPoints="1"/>
            </p:cNvSpPr>
            <p:nvPr/>
          </p:nvSpPr>
          <p:spPr bwMode="black">
            <a:xfrm>
              <a:off x="1441963" y="3871679"/>
              <a:ext cx="1380936" cy="13885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 name="Freeform 88"/>
            <p:cNvSpPr>
              <a:spLocks noEditPoints="1"/>
            </p:cNvSpPr>
            <p:nvPr/>
          </p:nvSpPr>
          <p:spPr bwMode="black">
            <a:xfrm>
              <a:off x="2632770" y="3721616"/>
              <a:ext cx="700475" cy="754315"/>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21373929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ounded Rectangle 99"/>
          <p:cNvSpPr/>
          <p:nvPr/>
        </p:nvSpPr>
        <p:spPr bwMode="auto">
          <a:xfrm>
            <a:off x="3091349" y="5715000"/>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rPr>
              <a:t> </a:t>
            </a:r>
          </a:p>
        </p:txBody>
      </p:sp>
      <p:sp>
        <p:nvSpPr>
          <p:cNvPr id="107" name="Rectangle 106"/>
          <p:cNvSpPr/>
          <p:nvPr/>
        </p:nvSpPr>
        <p:spPr>
          <a:xfrm>
            <a:off x="3091349" y="5861247"/>
            <a:ext cx="1932745" cy="621907"/>
          </a:xfrm>
          <a:prstGeom prst="rect">
            <a:avLst/>
          </a:prstGeom>
          <a:noFill/>
        </p:spPr>
        <p:txBody>
          <a:bodyPr wrap="square" lIns="0" tIns="0" rIns="0" bIns="0" rtlCol="0" anchor="ctr">
            <a:noAutofit/>
          </a:bodyPr>
          <a:lstStyle/>
          <a:p>
            <a:pPr algn="ctr">
              <a:lnSpc>
                <a:spcPct val="90000"/>
              </a:lnSpc>
            </a:pPr>
            <a:r>
              <a:rPr lang="en-US" dirty="0">
                <a:solidFill>
                  <a:schemeClr val="tx2">
                    <a:alpha val="99000"/>
                  </a:schemeClr>
                </a:solidFill>
              </a:rPr>
              <a:t>AppFabric </a:t>
            </a:r>
            <a:r>
              <a:rPr lang="en-US" dirty="0" smtClean="0">
                <a:solidFill>
                  <a:schemeClr val="tx2">
                    <a:alpha val="99000"/>
                  </a:schemeClr>
                </a:solidFill>
              </a:rPr>
              <a:t/>
            </a:r>
            <a:br>
              <a:rPr lang="en-US" dirty="0" smtClean="0">
                <a:solidFill>
                  <a:schemeClr val="tx2">
                    <a:alpha val="99000"/>
                  </a:schemeClr>
                </a:solidFill>
              </a:rPr>
            </a:br>
            <a:r>
              <a:rPr lang="en-US" dirty="0" smtClean="0">
                <a:solidFill>
                  <a:schemeClr val="tx2">
                    <a:alpha val="99000"/>
                  </a:schemeClr>
                </a:solidFill>
              </a:rPr>
              <a:t>Caching</a:t>
            </a:r>
            <a:endParaRPr lang="en-US" dirty="0">
              <a:solidFill>
                <a:schemeClr val="tx2">
                  <a:alpha val="99000"/>
                </a:schemeClr>
              </a:solidFill>
            </a:endParaRPr>
          </a:p>
        </p:txBody>
      </p:sp>
      <p:grpSp>
        <p:nvGrpSpPr>
          <p:cNvPr id="21" name="Group 20"/>
          <p:cNvGrpSpPr/>
          <p:nvPr/>
        </p:nvGrpSpPr>
        <p:grpSpPr>
          <a:xfrm>
            <a:off x="3091349" y="5715000"/>
            <a:ext cx="6006126" cy="914400"/>
            <a:chOff x="3091349" y="5715000"/>
            <a:chExt cx="6006126" cy="914400"/>
          </a:xfrm>
        </p:grpSpPr>
        <p:sp>
          <p:nvSpPr>
            <p:cNvPr id="118" name="Rounded Rectangle 117"/>
            <p:cNvSpPr/>
            <p:nvPr/>
          </p:nvSpPr>
          <p:spPr bwMode="auto">
            <a:xfrm>
              <a:off x="3091349" y="5715000"/>
              <a:ext cx="6006126" cy="914400"/>
            </a:xfrm>
            <a:prstGeom prst="roundRect">
              <a:avLst>
                <a:gd name="adj" fmla="val 0"/>
              </a:avLst>
            </a:prstGeom>
            <a:solidFill>
              <a:schemeClr val="accent6"/>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rPr>
                <a:t> </a:t>
              </a:r>
            </a:p>
          </p:txBody>
        </p:sp>
        <p:sp>
          <p:nvSpPr>
            <p:cNvPr id="119" name="Rectangle 118"/>
            <p:cNvSpPr/>
            <p:nvPr/>
          </p:nvSpPr>
          <p:spPr>
            <a:xfrm>
              <a:off x="3091349" y="5861247"/>
              <a:ext cx="1932745" cy="621907"/>
            </a:xfrm>
            <a:prstGeom prst="rect">
              <a:avLst/>
            </a:prstGeom>
            <a:noFill/>
          </p:spPr>
          <p:txBody>
            <a:bodyPr wrap="square" lIns="0" tIns="0" rIns="0" bIns="0" rtlCol="0" anchor="ctr">
              <a:noAutofit/>
            </a:bodyPr>
            <a:lstStyle/>
            <a:p>
              <a:pPr algn="ctr">
                <a:lnSpc>
                  <a:spcPct val="90000"/>
                </a:lnSpc>
              </a:pPr>
              <a:r>
                <a:rPr lang="en-US" dirty="0" smtClean="0">
                  <a:solidFill>
                    <a:schemeClr val="bg1">
                      <a:alpha val="99000"/>
                    </a:schemeClr>
                  </a:solidFill>
                </a:rPr>
                <a:t>Caching</a:t>
              </a:r>
              <a:endParaRPr lang="en-US" dirty="0">
                <a:solidFill>
                  <a:schemeClr val="bg1">
                    <a:alpha val="99000"/>
                  </a:schemeClr>
                </a:solidFill>
              </a:endParaRPr>
            </a:p>
          </p:txBody>
        </p:sp>
      </p:grpSp>
      <p:sp>
        <p:nvSpPr>
          <p:cNvPr id="34" name="Title 33"/>
          <p:cNvSpPr>
            <a:spLocks noGrp="1"/>
          </p:cNvSpPr>
          <p:nvPr>
            <p:ph type="title"/>
          </p:nvPr>
        </p:nvSpPr>
        <p:spPr/>
        <p:txBody>
          <a:bodyPr/>
          <a:lstStyle/>
          <a:p>
            <a:r>
              <a:rPr lang="en-US" dirty="0" smtClean="0"/>
              <a:t>Caching </a:t>
            </a:r>
            <a:r>
              <a:rPr lang="en-US" dirty="0"/>
              <a:t>Session State</a:t>
            </a:r>
          </a:p>
        </p:txBody>
      </p:sp>
      <p:sp>
        <p:nvSpPr>
          <p:cNvPr id="4" name="Content Placeholder 2"/>
          <p:cNvSpPr txBox="1">
            <a:spLocks/>
          </p:cNvSpPr>
          <p:nvPr/>
        </p:nvSpPr>
        <p:spPr>
          <a:xfrm>
            <a:off x="519113" y="1120350"/>
            <a:ext cx="8334601" cy="775597"/>
          </a:xfrm>
          <a:prstGeom prst="rect">
            <a:avLst/>
          </a:prstGeom>
        </p:spPr>
        <p:txBody>
          <a:bodyPr vert="horz" wrap="square" lIns="0" tIns="0" rIns="0" bIns="0" rtlCol="0">
            <a:spAutoFit/>
          </a:bodyPr>
          <a:lstStyle>
            <a:lvl1pPr marL="533307" indent="-533307" algn="l" defTabSz="1218937" rtl="0" eaLnBrk="1" latinLnBrk="0" hangingPunct="1">
              <a:lnSpc>
                <a:spcPct val="90000"/>
              </a:lnSpc>
              <a:spcBef>
                <a:spcPct val="20000"/>
              </a:spcBef>
              <a:buSzPct val="90000"/>
              <a:buFontTx/>
              <a:buBlip>
                <a:blip r:embed="rId2"/>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3"/>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spcBef>
                <a:spcPts val="0"/>
              </a:spcBef>
              <a:spcAft>
                <a:spcPts val="900"/>
              </a:spcAft>
              <a:buSzPct val="80000"/>
              <a:buNone/>
            </a:pPr>
            <a:r>
              <a:rPr lang="en-US" sz="2800" spc="-100" dirty="0">
                <a:gradFill>
                  <a:gsLst>
                    <a:gs pos="0">
                      <a:srgbClr val="595959"/>
                    </a:gs>
                    <a:gs pos="86000">
                      <a:srgbClr val="595959"/>
                    </a:gs>
                  </a:gsLst>
                  <a:lin ang="5400000" scaled="0"/>
                </a:gradFill>
                <a:latin typeface="Segoe UI Light" pitchFamily="34" charset="0"/>
              </a:rPr>
              <a:t>Session state stored using Windows Azure Caching </a:t>
            </a:r>
            <a:r>
              <a:rPr lang="en-US" sz="2800" spc="-100" dirty="0" smtClean="0">
                <a:gradFill>
                  <a:gsLst>
                    <a:gs pos="0">
                      <a:srgbClr val="595959"/>
                    </a:gs>
                    <a:gs pos="86000">
                      <a:srgbClr val="595959"/>
                    </a:gs>
                  </a:gsLst>
                  <a:lin ang="5400000" scaled="0"/>
                </a:gradFill>
                <a:latin typeface="Segoe UI Light" pitchFamily="34" charset="0"/>
              </a:rPr>
              <a:t/>
            </a:r>
            <a:br>
              <a:rPr lang="en-US" sz="2800" spc="-100" dirty="0" smtClean="0">
                <a:gradFill>
                  <a:gsLst>
                    <a:gs pos="0">
                      <a:srgbClr val="595959"/>
                    </a:gs>
                    <a:gs pos="86000">
                      <a:srgbClr val="595959"/>
                    </a:gs>
                  </a:gsLst>
                  <a:lin ang="5400000" scaled="0"/>
                </a:gradFill>
                <a:latin typeface="Segoe UI Light" pitchFamily="34" charset="0"/>
              </a:rPr>
            </a:br>
            <a:r>
              <a:rPr lang="en-US" sz="2800" spc="-100" dirty="0" smtClean="0">
                <a:gradFill>
                  <a:gsLst>
                    <a:gs pos="0">
                      <a:srgbClr val="595959"/>
                    </a:gs>
                    <a:gs pos="86000">
                      <a:srgbClr val="595959"/>
                    </a:gs>
                  </a:gsLst>
                  <a:lin ang="5400000" scaled="0"/>
                </a:gradFill>
                <a:latin typeface="Segoe UI Light" pitchFamily="34" charset="0"/>
              </a:rPr>
              <a:t>and </a:t>
            </a:r>
            <a:r>
              <a:rPr lang="en-US" sz="2800" spc="-100" dirty="0">
                <a:gradFill>
                  <a:gsLst>
                    <a:gs pos="0">
                      <a:srgbClr val="595959"/>
                    </a:gs>
                    <a:gs pos="86000">
                      <a:srgbClr val="595959"/>
                    </a:gs>
                  </a:gsLst>
                  <a:lin ang="5400000" scaled="0"/>
                </a:gradFill>
                <a:latin typeface="Segoe UI Light" pitchFamily="34" charset="0"/>
              </a:rPr>
              <a:t>an out-of-the-box session state provider</a:t>
            </a:r>
          </a:p>
        </p:txBody>
      </p:sp>
      <p:sp>
        <p:nvSpPr>
          <p:cNvPr id="43" name="Rounded Rectangle 42"/>
          <p:cNvSpPr/>
          <p:nvPr/>
        </p:nvSpPr>
        <p:spPr bwMode="auto">
          <a:xfrm>
            <a:off x="614638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6" name="Rounded Rectangle 45"/>
          <p:cNvSpPr/>
          <p:nvPr/>
        </p:nvSpPr>
        <p:spPr bwMode="auto">
          <a:xfrm>
            <a:off x="512803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8" name="Rounded Rectangle 47"/>
          <p:cNvSpPr/>
          <p:nvPr/>
        </p:nvSpPr>
        <p:spPr bwMode="auto">
          <a:xfrm>
            <a:off x="309134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0" name="Rounded Rectangle 49"/>
          <p:cNvSpPr/>
          <p:nvPr/>
        </p:nvSpPr>
        <p:spPr bwMode="auto">
          <a:xfrm>
            <a:off x="4109694"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2" name="Rounded Rectangle 51"/>
          <p:cNvSpPr/>
          <p:nvPr/>
        </p:nvSpPr>
        <p:spPr bwMode="auto">
          <a:xfrm>
            <a:off x="7164729"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54" name="Rounded Rectangle 53"/>
          <p:cNvSpPr/>
          <p:nvPr/>
        </p:nvSpPr>
        <p:spPr bwMode="auto">
          <a:xfrm>
            <a:off x="8183075" y="394415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cxnSp>
        <p:nvCxnSpPr>
          <p:cNvPr id="56" name="Straight Arrow Connector 55"/>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5769769" y="3510614"/>
            <a:ext cx="325542" cy="561324"/>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59" name="Straight Arrow Connector 58"/>
          <p:cNvCxnSpPr/>
          <p:nvPr/>
        </p:nvCxnSpPr>
        <p:spPr>
          <a:xfrm>
            <a:off x="6092824" y="3510614"/>
            <a:ext cx="326496" cy="561324"/>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61" name="TextBox 60"/>
          <p:cNvSpPr txBox="1"/>
          <p:nvPr/>
        </p:nvSpPr>
        <p:spPr>
          <a:xfrm>
            <a:off x="3649206" y="5102113"/>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cxnSp>
        <p:nvCxnSpPr>
          <p:cNvPr id="109" name="Straight Arrow Connector 108"/>
          <p:cNvCxnSpPr/>
          <p:nvPr/>
        </p:nvCxnSpPr>
        <p:spPr>
          <a:xfrm>
            <a:off x="5630893" y="4763357"/>
            <a:ext cx="331995" cy="1071725"/>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315649" y="4763357"/>
            <a:ext cx="327925" cy="1071725"/>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pic>
        <p:nvPicPr>
          <p:cNvPr id="69"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3058188" y="3910997"/>
            <a:ext cx="980722" cy="980720"/>
          </a:xfrm>
          <a:prstGeom prst="rect">
            <a:avLst/>
          </a:prstGeom>
          <a:noFill/>
        </p:spPr>
      </p:pic>
      <p:pic>
        <p:nvPicPr>
          <p:cNvPr id="70"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4076533" y="3910997"/>
            <a:ext cx="980722" cy="980720"/>
          </a:xfrm>
          <a:prstGeom prst="rect">
            <a:avLst/>
          </a:prstGeom>
          <a:noFill/>
        </p:spPr>
      </p:pic>
      <p:pic>
        <p:nvPicPr>
          <p:cNvPr id="71"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5094878" y="3910997"/>
            <a:ext cx="980722" cy="980720"/>
          </a:xfrm>
          <a:prstGeom prst="rect">
            <a:avLst/>
          </a:prstGeom>
          <a:noFill/>
        </p:spPr>
      </p:pic>
      <p:pic>
        <p:nvPicPr>
          <p:cNvPr id="72"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6113223" y="3910997"/>
            <a:ext cx="980722" cy="980720"/>
          </a:xfrm>
          <a:prstGeom prst="rect">
            <a:avLst/>
          </a:prstGeom>
          <a:noFill/>
        </p:spPr>
      </p:pic>
      <p:pic>
        <p:nvPicPr>
          <p:cNvPr id="73"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7131568" y="3910997"/>
            <a:ext cx="980722" cy="980720"/>
          </a:xfrm>
          <a:prstGeom prst="rect">
            <a:avLst/>
          </a:prstGeom>
          <a:noFill/>
        </p:spPr>
      </p:pic>
      <p:pic>
        <p:nvPicPr>
          <p:cNvPr id="74"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8149914" y="3910997"/>
            <a:ext cx="980722" cy="980720"/>
          </a:xfrm>
          <a:prstGeom prst="rect">
            <a:avLst/>
          </a:prstGeom>
          <a:noFill/>
        </p:spPr>
      </p:pic>
      <p:grpSp>
        <p:nvGrpSpPr>
          <p:cNvPr id="75" name="Group 74"/>
          <p:cNvGrpSpPr/>
          <p:nvPr/>
        </p:nvGrpSpPr>
        <p:grpSpPr>
          <a:xfrm>
            <a:off x="5630893" y="2111287"/>
            <a:ext cx="823091" cy="863217"/>
            <a:chOff x="517525" y="2109891"/>
            <a:chExt cx="1865906" cy="1956870"/>
          </a:xfrm>
          <a:solidFill>
            <a:schemeClr val="accent2"/>
          </a:solidFill>
        </p:grpSpPr>
        <p:grpSp>
          <p:nvGrpSpPr>
            <p:cNvPr id="76" name="Group 75"/>
            <p:cNvGrpSpPr/>
            <p:nvPr/>
          </p:nvGrpSpPr>
          <p:grpSpPr>
            <a:xfrm>
              <a:off x="1122671" y="2109891"/>
              <a:ext cx="1260760" cy="759228"/>
              <a:chOff x="2893227" y="1263576"/>
              <a:chExt cx="895245" cy="539115"/>
            </a:xfrm>
            <a:grpFill/>
          </p:grpSpPr>
          <p:sp>
            <p:nvSpPr>
              <p:cNvPr id="80" name="Freeform 7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8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7" name="Group 76"/>
            <p:cNvGrpSpPr/>
            <p:nvPr/>
          </p:nvGrpSpPr>
          <p:grpSpPr>
            <a:xfrm>
              <a:off x="517525" y="2154961"/>
              <a:ext cx="752615" cy="1911800"/>
              <a:chOff x="7558088" y="1685925"/>
              <a:chExt cx="1322387" cy="3359150"/>
            </a:xfrm>
            <a:grpFill/>
          </p:grpSpPr>
          <p:sp>
            <p:nvSpPr>
              <p:cNvPr id="7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9" name="Freeform 7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55" name="Oval 54"/>
          <p:cNvSpPr/>
          <p:nvPr/>
        </p:nvSpPr>
        <p:spPr bwMode="auto">
          <a:xfrm>
            <a:off x="5826564"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grpSp>
        <p:nvGrpSpPr>
          <p:cNvPr id="90" name="Group 89"/>
          <p:cNvGrpSpPr/>
          <p:nvPr/>
        </p:nvGrpSpPr>
        <p:grpSpPr>
          <a:xfrm>
            <a:off x="4691174" y="5715000"/>
            <a:ext cx="2809750" cy="980720"/>
            <a:chOff x="969412" y="3791276"/>
            <a:chExt cx="2809750" cy="980720"/>
          </a:xfrm>
        </p:grpSpPr>
        <p:grpSp>
          <p:nvGrpSpPr>
            <p:cNvPr id="91" name="Group 90"/>
            <p:cNvGrpSpPr/>
            <p:nvPr/>
          </p:nvGrpSpPr>
          <p:grpSpPr>
            <a:xfrm>
              <a:off x="969412" y="3791276"/>
              <a:ext cx="1711182" cy="980720"/>
              <a:chOff x="969412" y="3791276"/>
              <a:chExt cx="1711182" cy="980720"/>
            </a:xfrm>
          </p:grpSpPr>
          <p:pic>
            <p:nvPicPr>
              <p:cNvPr id="98"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69412" y="3791276"/>
                <a:ext cx="980722" cy="980720"/>
              </a:xfrm>
              <a:prstGeom prst="rect">
                <a:avLst/>
              </a:prstGeom>
              <a:noFill/>
            </p:spPr>
          </p:pic>
          <p:pic>
            <p:nvPicPr>
              <p:cNvPr id="108"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335264" y="3791276"/>
                <a:ext cx="980722" cy="980720"/>
              </a:xfrm>
              <a:prstGeom prst="rect">
                <a:avLst/>
              </a:prstGeom>
              <a:noFill/>
            </p:spPr>
          </p:pic>
          <p:pic>
            <p:nvPicPr>
              <p:cNvPr id="110"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699872" y="3791276"/>
                <a:ext cx="980722" cy="980720"/>
              </a:xfrm>
              <a:prstGeom prst="rect">
                <a:avLst/>
              </a:prstGeom>
              <a:noFill/>
            </p:spPr>
          </p:pic>
        </p:grpSp>
        <p:grpSp>
          <p:nvGrpSpPr>
            <p:cNvPr id="92" name="Group 91"/>
            <p:cNvGrpSpPr/>
            <p:nvPr/>
          </p:nvGrpSpPr>
          <p:grpSpPr>
            <a:xfrm>
              <a:off x="2065599" y="3791276"/>
              <a:ext cx="1713563" cy="980720"/>
              <a:chOff x="967031" y="3791276"/>
              <a:chExt cx="1713563" cy="980720"/>
            </a:xfrm>
          </p:grpSpPr>
          <p:pic>
            <p:nvPicPr>
              <p:cNvPr id="93"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967031" y="3791276"/>
                <a:ext cx="980722" cy="980720"/>
              </a:xfrm>
              <a:prstGeom prst="rect">
                <a:avLst/>
              </a:prstGeom>
              <a:noFill/>
            </p:spPr>
          </p:pic>
          <p:pic>
            <p:nvPicPr>
              <p:cNvPr id="94"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332883" y="3791276"/>
                <a:ext cx="980722" cy="980720"/>
              </a:xfrm>
              <a:prstGeom prst="rect">
                <a:avLst/>
              </a:prstGeom>
              <a:noFill/>
            </p:spPr>
          </p:pic>
          <p:pic>
            <p:nvPicPr>
              <p:cNvPr id="96" name="Picture 6" descr="\\magnum\Projects\Microsoft\Cloud Power FY12\Design\Icons\PNGs\Server_2.png"/>
              <p:cNvPicPr>
                <a:picLocks noChangeAspect="1" noChangeArrowheads="1"/>
              </p:cNvPicPr>
              <p:nvPr/>
            </p:nvPicPr>
            <p:blipFill>
              <a:blip r:embed="rId4" cstate="print">
                <a:duotone>
                  <a:prstClr val="black"/>
                  <a:schemeClr val="tx2">
                    <a:tint val="45000"/>
                    <a:satMod val="400000"/>
                  </a:schemeClr>
                </a:duotone>
              </a:blip>
              <a:srcRect/>
              <a:stretch>
                <a:fillRect/>
              </a:stretch>
            </p:blipFill>
            <p:spPr bwMode="auto">
              <a:xfrm>
                <a:off x="1699872" y="3791276"/>
                <a:ext cx="980722" cy="980720"/>
              </a:xfrm>
              <a:prstGeom prst="rect">
                <a:avLst/>
              </a:prstGeom>
              <a:noFill/>
            </p:spPr>
          </p:pic>
        </p:grpSp>
      </p:grpSp>
      <p:grpSp>
        <p:nvGrpSpPr>
          <p:cNvPr id="11" name="Group 10"/>
          <p:cNvGrpSpPr/>
          <p:nvPr/>
        </p:nvGrpSpPr>
        <p:grpSpPr>
          <a:xfrm>
            <a:off x="4691174" y="5715000"/>
            <a:ext cx="2807369" cy="980720"/>
            <a:chOff x="969412" y="3791276"/>
            <a:chExt cx="2807369" cy="980720"/>
          </a:xfrm>
        </p:grpSpPr>
        <p:grpSp>
          <p:nvGrpSpPr>
            <p:cNvPr id="10" name="Group 9"/>
            <p:cNvGrpSpPr/>
            <p:nvPr/>
          </p:nvGrpSpPr>
          <p:grpSpPr>
            <a:xfrm>
              <a:off x="969412" y="3791276"/>
              <a:ext cx="1708801" cy="980720"/>
              <a:chOff x="969412" y="3791276"/>
              <a:chExt cx="1708801" cy="980720"/>
            </a:xfrm>
          </p:grpSpPr>
          <p:pic>
            <p:nvPicPr>
              <p:cNvPr id="83"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969412" y="3791276"/>
                <a:ext cx="980722" cy="980720"/>
              </a:xfrm>
              <a:prstGeom prst="rect">
                <a:avLst/>
              </a:prstGeom>
              <a:noFill/>
            </p:spPr>
          </p:pic>
          <p:pic>
            <p:nvPicPr>
              <p:cNvPr id="84"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335264" y="3791276"/>
                <a:ext cx="980722" cy="980720"/>
              </a:xfrm>
              <a:prstGeom prst="rect">
                <a:avLst/>
              </a:prstGeom>
              <a:noFill/>
            </p:spPr>
          </p:pic>
          <p:pic>
            <p:nvPicPr>
              <p:cNvPr id="85"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697491" y="3791276"/>
                <a:ext cx="980722" cy="980720"/>
              </a:xfrm>
              <a:prstGeom prst="rect">
                <a:avLst/>
              </a:prstGeom>
              <a:noFill/>
            </p:spPr>
          </p:pic>
        </p:grpSp>
        <p:grpSp>
          <p:nvGrpSpPr>
            <p:cNvPr id="86" name="Group 85"/>
            <p:cNvGrpSpPr/>
            <p:nvPr/>
          </p:nvGrpSpPr>
          <p:grpSpPr>
            <a:xfrm>
              <a:off x="2063218" y="3791276"/>
              <a:ext cx="1713563" cy="980720"/>
              <a:chOff x="964650" y="3791276"/>
              <a:chExt cx="1713563" cy="980720"/>
            </a:xfrm>
          </p:grpSpPr>
          <p:pic>
            <p:nvPicPr>
              <p:cNvPr id="87"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964650" y="3791276"/>
                <a:ext cx="980722" cy="980720"/>
              </a:xfrm>
              <a:prstGeom prst="rect">
                <a:avLst/>
              </a:prstGeom>
              <a:noFill/>
            </p:spPr>
          </p:pic>
          <p:pic>
            <p:nvPicPr>
              <p:cNvPr id="88"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330502" y="3791276"/>
                <a:ext cx="980722" cy="980720"/>
              </a:xfrm>
              <a:prstGeom prst="rect">
                <a:avLst/>
              </a:prstGeom>
              <a:noFill/>
            </p:spPr>
          </p:pic>
          <p:pic>
            <p:nvPicPr>
              <p:cNvPr id="89" name="Picture 6" descr="\\magnum\Projects\Microsoft\Cloud Power FY12\Design\Icons\PNGs\Server_2.png"/>
              <p:cNvPicPr>
                <a:picLocks noChangeAspect="1" noChangeArrowheads="1"/>
              </p:cNvPicPr>
              <p:nvPr/>
            </p:nvPicPr>
            <p:blipFill>
              <a:blip r:embed="rId4" cstate="print"/>
              <a:srcRect/>
              <a:stretch>
                <a:fillRect/>
              </a:stretch>
            </p:blipFill>
            <p:spPr bwMode="auto">
              <a:xfrm>
                <a:off x="1697491" y="3791276"/>
                <a:ext cx="980722" cy="980720"/>
              </a:xfrm>
              <a:prstGeom prst="rect">
                <a:avLst/>
              </a:prstGeom>
              <a:noFill/>
            </p:spPr>
          </p:pic>
        </p:grpSp>
      </p:grpSp>
    </p:spTree>
    <p:extLst>
      <p:ext uri="{BB962C8B-B14F-4D97-AF65-F5344CB8AC3E}">
        <p14:creationId xmlns:p14="http://schemas.microsoft.com/office/powerpoint/2010/main" val="82215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up)">
                                      <p:cBhvr>
                                        <p:cTn id="17" dur="1000"/>
                                        <p:tgtEl>
                                          <p:spTgt spid="57"/>
                                        </p:tgtEl>
                                      </p:cBhvr>
                                    </p:animEffect>
                                  </p:childTnLst>
                                </p:cTn>
                              </p:par>
                              <p:par>
                                <p:cTn id="18" presetID="22" presetClass="entr" presetSubtype="1" fill="hold" nodeType="withEffect">
                                  <p:stCondLst>
                                    <p:cond delay="1000"/>
                                  </p:stCondLst>
                                  <p:childTnLst>
                                    <p:set>
                                      <p:cBhvr>
                                        <p:cTn id="19" dur="1" fill="hold">
                                          <p:stCondLst>
                                            <p:cond delay="0"/>
                                          </p:stCondLst>
                                        </p:cTn>
                                        <p:tgtEl>
                                          <p:spTgt spid="109"/>
                                        </p:tgtEl>
                                        <p:attrNameLst>
                                          <p:attrName>style.visibility</p:attrName>
                                        </p:attrNameLst>
                                      </p:cBhvr>
                                      <p:to>
                                        <p:strVal val="visible"/>
                                      </p:to>
                                    </p:set>
                                    <p:animEffect transition="in" filter="wipe(up)">
                                      <p:cBhvr>
                                        <p:cTn id="20" dur="1000"/>
                                        <p:tgtEl>
                                          <p:spTgt spid="10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6"/>
                                        </p:tgtEl>
                                      </p:cBhvr>
                                    </p:animEffect>
                                    <p:set>
                                      <p:cBhvr>
                                        <p:cTn id="29" dur="1" fill="hold">
                                          <p:stCondLst>
                                            <p:cond delay="499"/>
                                          </p:stCondLst>
                                        </p:cTn>
                                        <p:tgtEl>
                                          <p:spTgt spid="5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57"/>
                                        </p:tgtEl>
                                      </p:cBhvr>
                                    </p:animEffect>
                                    <p:set>
                                      <p:cBhvr>
                                        <p:cTn id="35" dur="1" fill="hold">
                                          <p:stCondLst>
                                            <p:cond delay="499"/>
                                          </p:stCondLst>
                                        </p:cTn>
                                        <p:tgtEl>
                                          <p:spTgt spid="5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109"/>
                                        </p:tgtEl>
                                      </p:cBhvr>
                                    </p:animEffect>
                                    <p:set>
                                      <p:cBhvr>
                                        <p:cTn id="38" dur="1" fill="hold">
                                          <p:stCondLst>
                                            <p:cond delay="499"/>
                                          </p:stCondLst>
                                        </p:cTn>
                                        <p:tgtEl>
                                          <p:spTgt spid="10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1000"/>
                                        <p:tgtEl>
                                          <p:spTgt spid="5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wipe(up)">
                                      <p:cBhvr>
                                        <p:cTn id="53" dur="1000"/>
                                        <p:tgtEl>
                                          <p:spTgt spid="59"/>
                                        </p:tgtEl>
                                      </p:cBhvr>
                                    </p:animEffect>
                                  </p:childTnLst>
                                </p:cTn>
                              </p:par>
                              <p:par>
                                <p:cTn id="54" presetID="22" presetClass="entr" presetSubtype="1" fill="hold" nodeType="withEffect">
                                  <p:stCondLst>
                                    <p:cond delay="1000"/>
                                  </p:stCondLst>
                                  <p:childTnLst>
                                    <p:set>
                                      <p:cBhvr>
                                        <p:cTn id="55" dur="1" fill="hold">
                                          <p:stCondLst>
                                            <p:cond delay="0"/>
                                          </p:stCondLst>
                                        </p:cTn>
                                        <p:tgtEl>
                                          <p:spTgt spid="117"/>
                                        </p:tgtEl>
                                        <p:attrNameLst>
                                          <p:attrName>style.visibility</p:attrName>
                                        </p:attrNameLst>
                                      </p:cBhvr>
                                      <p:to>
                                        <p:strVal val="visible"/>
                                      </p:to>
                                    </p:set>
                                    <p:animEffect transition="in" filter="wipe(up)">
                                      <p:cBhvr>
                                        <p:cTn id="56" dur="1000"/>
                                        <p:tgtEl>
                                          <p:spTgt spid="1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6"/>
                                        </p:tgtEl>
                                      </p:cBhvr>
                                    </p:animEffect>
                                    <p:set>
                                      <p:cBhvr>
                                        <p:cTn id="61" dur="1" fill="hold">
                                          <p:stCondLst>
                                            <p:cond delay="499"/>
                                          </p:stCondLst>
                                        </p:cTn>
                                        <p:tgtEl>
                                          <p:spTgt spid="5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59"/>
                                        </p:tgtEl>
                                      </p:cBhvr>
                                    </p:animEffect>
                                    <p:set>
                                      <p:cBhvr>
                                        <p:cTn id="67" dur="1" fill="hold">
                                          <p:stCondLst>
                                            <p:cond delay="499"/>
                                          </p:stCondLst>
                                        </p:cTn>
                                        <p:tgtEl>
                                          <p:spTgt spid="5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17"/>
                                        </p:tgtEl>
                                      </p:cBhvr>
                                    </p:animEffect>
                                    <p:set>
                                      <p:cBhvr>
                                        <p:cTn id="70" dur="1" fill="hold">
                                          <p:stCondLst>
                                            <p:cond delay="499"/>
                                          </p:stCondLst>
                                        </p:cTn>
                                        <p:tgtEl>
                                          <p:spTgt spid="11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60" grpId="0"/>
      <p:bldP spid="60" grpId="1"/>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SQL Server </a:t>
            </a:r>
            <a:r>
              <a:rPr lang="en-US" dirty="0"/>
              <a:t>Session State</a:t>
            </a:r>
          </a:p>
        </p:txBody>
      </p:sp>
      <p:sp>
        <p:nvSpPr>
          <p:cNvPr id="3" name="Content Placeholder 2"/>
          <p:cNvSpPr>
            <a:spLocks noGrp="1"/>
          </p:cNvSpPr>
          <p:nvPr>
            <p:ph type="body" sz="quarter" idx="10"/>
          </p:nvPr>
        </p:nvSpPr>
        <p:spPr>
          <a:xfrm>
            <a:off x="519112" y="1447799"/>
            <a:ext cx="7420777" cy="4745915"/>
          </a:xfrm>
        </p:spPr>
        <p:txBody>
          <a:bodyPr/>
          <a:lstStyle/>
          <a:p>
            <a:pPr marL="3175" indent="0" defTabSz="914325">
              <a:spcBef>
                <a:spcPts val="0"/>
              </a:spcBef>
              <a:spcAft>
                <a:spcPts val="900"/>
              </a:spcAft>
              <a:buNone/>
            </a:pPr>
            <a:r>
              <a:rPr lang="en-US" sz="3200" spc="-100" dirty="0">
                <a:solidFill>
                  <a:schemeClr val="accent2">
                    <a:alpha val="99000"/>
                  </a:schemeClr>
                </a:solidFill>
              </a:rPr>
              <a:t>Use SQL Azure as backing store</a:t>
            </a:r>
          </a:p>
          <a:p>
            <a:pPr marL="3175" indent="0" defTabSz="914325">
              <a:spcBef>
                <a:spcPts val="0"/>
              </a:spcBef>
              <a:spcAft>
                <a:spcPts val="900"/>
              </a:spcAft>
              <a:buNone/>
            </a:pPr>
            <a:r>
              <a:rPr lang="en-US" sz="3200" spc="-100" dirty="0">
                <a:solidFill>
                  <a:schemeClr val="tx2">
                    <a:alpha val="99000"/>
                  </a:schemeClr>
                </a:solidFill>
              </a:rPr>
              <a:t>Round trip to database twice per request</a:t>
            </a:r>
          </a:p>
          <a:p>
            <a:pPr marL="1255713" lvl="2" indent="0">
              <a:buNone/>
            </a:pPr>
            <a:r>
              <a:rPr lang="en-US" spc="-51" dirty="0">
                <a:latin typeface="Segoe UI Light" pitchFamily="34" charset="0"/>
              </a:rPr>
              <a:t>Read at request start</a:t>
            </a:r>
          </a:p>
          <a:p>
            <a:pPr marL="1255713" lvl="2" indent="0">
              <a:buNone/>
            </a:pPr>
            <a:r>
              <a:rPr lang="en-US" spc="-51" dirty="0">
                <a:latin typeface="Segoe UI Light" pitchFamily="34" charset="0"/>
              </a:rPr>
              <a:t>Write at request </a:t>
            </a:r>
            <a:r>
              <a:rPr lang="en-US" spc="-51" dirty="0" smtClean="0">
                <a:latin typeface="Segoe UI Light" pitchFamily="34" charset="0"/>
              </a:rPr>
              <a:t>end</a:t>
            </a: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Enable ASP.NET 4 Session Compression</a:t>
            </a:r>
          </a:p>
          <a:p>
            <a:pPr marL="3175" indent="0" defTabSz="914325">
              <a:spcBef>
                <a:spcPts val="0"/>
              </a:spcBef>
              <a:spcAft>
                <a:spcPts val="900"/>
              </a:spcAft>
              <a:buNone/>
            </a:pPr>
            <a:r>
              <a:rPr lang="en-US" sz="3200" spc="-100" dirty="0">
                <a:solidFill>
                  <a:schemeClr val="tx2">
                    <a:alpha val="99000"/>
                  </a:schemeClr>
                </a:solidFill>
              </a:rPr>
              <a:t>Scale out across multiple DBs</a:t>
            </a:r>
          </a:p>
          <a:p>
            <a:pPr marL="1255713" lvl="2" indent="0">
              <a:buNone/>
            </a:pPr>
            <a:r>
              <a:rPr lang="en-US" spc="-51" dirty="0">
                <a:latin typeface="Segoe UI Light" pitchFamily="34" charset="0"/>
              </a:rPr>
              <a:t>Use session state partitioning</a:t>
            </a:r>
          </a:p>
          <a:p>
            <a:pPr marL="1255713" lvl="2" indent="0">
              <a:buNone/>
            </a:pPr>
            <a:r>
              <a:rPr lang="en-US" spc="-51" dirty="0">
                <a:latin typeface="Segoe UI Light" pitchFamily="34" charset="0"/>
                <a:hlinkClick r:id="rId3"/>
              </a:rPr>
              <a:t>http://</a:t>
            </a:r>
            <a:r>
              <a:rPr lang="en-US" spc="-51" dirty="0" smtClean="0">
                <a:latin typeface="Segoe UI Light" pitchFamily="34" charset="0"/>
                <a:hlinkClick r:id="rId3"/>
              </a:rPr>
              <a:t>bit.ly/scale-session</a:t>
            </a:r>
            <a:endParaRPr lang="en-US" spc="-51" dirty="0" smtClean="0">
              <a:latin typeface="Segoe UI Light" pitchFamily="34" charset="0"/>
            </a:endParaRPr>
          </a:p>
          <a:p>
            <a:pPr marL="0" lvl="1" indent="0">
              <a:buNone/>
            </a:pPr>
            <a:endParaRPr lang="en-US" sz="1600" spc="-51" dirty="0">
              <a:latin typeface="Segoe UI Light" pitchFamily="34" charset="0"/>
            </a:endParaRPr>
          </a:p>
          <a:p>
            <a:pPr marL="3175" indent="0" defTabSz="914325">
              <a:spcBef>
                <a:spcPts val="0"/>
              </a:spcBef>
              <a:spcAft>
                <a:spcPts val="900"/>
              </a:spcAft>
              <a:buNone/>
            </a:pPr>
            <a:r>
              <a:rPr lang="en-US" sz="3200" spc="-100" dirty="0">
                <a:solidFill>
                  <a:schemeClr val="accent2">
                    <a:alpha val="99000"/>
                  </a:schemeClr>
                </a:solidFill>
              </a:rPr>
              <a:t>SQL Azure is competitive on cost basis</a:t>
            </a:r>
          </a:p>
        </p:txBody>
      </p:sp>
      <p:sp>
        <p:nvSpPr>
          <p:cNvPr id="4" name="Freeform 83"/>
          <p:cNvSpPr>
            <a:spLocks noEditPoints="1"/>
          </p:cNvSpPr>
          <p:nvPr/>
        </p:nvSpPr>
        <p:spPr bwMode="black">
          <a:xfrm>
            <a:off x="8661629" y="658740"/>
            <a:ext cx="2805454" cy="2961518"/>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5383744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ounded Rectangle 83"/>
          <p:cNvSpPr/>
          <p:nvPr/>
        </p:nvSpPr>
        <p:spPr bwMode="auto">
          <a:xfrm>
            <a:off x="665555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119" name="Rounded Rectangle 118"/>
          <p:cNvSpPr/>
          <p:nvPr/>
        </p:nvSpPr>
        <p:spPr bwMode="auto">
          <a:xfrm>
            <a:off x="6655557" y="5506281"/>
            <a:ext cx="914400" cy="914400"/>
          </a:xfrm>
          <a:prstGeom prst="roundRect">
            <a:avLst>
              <a:gd name="adj" fmla="val 0"/>
            </a:avLst>
          </a:prstGeom>
          <a:solidFill>
            <a:schemeClr val="accent4"/>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dirty="0" smtClean="0"/>
              <a:t>SQL Azure </a:t>
            </a:r>
            <a:r>
              <a:rPr lang="en-US" dirty="0"/>
              <a:t>Session State</a:t>
            </a:r>
          </a:p>
        </p:txBody>
      </p:sp>
      <p:sp>
        <p:nvSpPr>
          <p:cNvPr id="3" name="Content Placeholder 2"/>
          <p:cNvSpPr>
            <a:spLocks noGrp="1"/>
          </p:cNvSpPr>
          <p:nvPr>
            <p:ph type="body" sz="quarter" idx="10"/>
          </p:nvPr>
        </p:nvSpPr>
        <p:spPr>
          <a:xfrm>
            <a:off x="519113" y="1120350"/>
            <a:ext cx="7919210" cy="775597"/>
          </a:xfrm>
        </p:spPr>
        <p:txBody>
          <a:bodyPr/>
          <a:lstStyle/>
          <a:p>
            <a:r>
              <a:rPr lang="en-US" sz="2800" dirty="0"/>
              <a:t>Session state stored using SQL Server Session State Provider and session state partitioning</a:t>
            </a:r>
          </a:p>
        </p:txBody>
      </p:sp>
      <p:sp>
        <p:nvSpPr>
          <p:cNvPr id="34" name="Rounded Rectangle 33"/>
          <p:cNvSpPr/>
          <p:nvPr/>
        </p:nvSpPr>
        <p:spPr bwMode="auto">
          <a:xfrm>
            <a:off x="614638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6" name="Rounded Rectangle 35"/>
          <p:cNvSpPr/>
          <p:nvPr/>
        </p:nvSpPr>
        <p:spPr bwMode="auto">
          <a:xfrm>
            <a:off x="512803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38" name="Rounded Rectangle 37"/>
          <p:cNvSpPr/>
          <p:nvPr/>
        </p:nvSpPr>
        <p:spPr bwMode="auto">
          <a:xfrm>
            <a:off x="309134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0" name="Rounded Rectangle 39"/>
          <p:cNvSpPr/>
          <p:nvPr/>
        </p:nvSpPr>
        <p:spPr bwMode="auto">
          <a:xfrm>
            <a:off x="4109694"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2" name="Rounded Rectangle 41"/>
          <p:cNvSpPr/>
          <p:nvPr/>
        </p:nvSpPr>
        <p:spPr bwMode="auto">
          <a:xfrm>
            <a:off x="7164729"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4" name="Rounded Rectangle 43"/>
          <p:cNvSpPr/>
          <p:nvPr/>
        </p:nvSpPr>
        <p:spPr bwMode="auto">
          <a:xfrm>
            <a:off x="8183075" y="3864645"/>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45" name="Oval 44"/>
          <p:cNvSpPr/>
          <p:nvPr/>
        </p:nvSpPr>
        <p:spPr bwMode="auto">
          <a:xfrm>
            <a:off x="5865812" y="3177062"/>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cxnSp>
        <p:nvCxnSpPr>
          <p:cNvPr id="46" name="Straight Arrow Connector 45"/>
          <p:cNvCxnSpPr>
            <a:endCxn id="45" idx="0"/>
          </p:cNvCxnSpPr>
          <p:nvPr/>
        </p:nvCxnSpPr>
        <p:spPr>
          <a:xfrm>
            <a:off x="6132512" y="2446199"/>
            <a:ext cx="0" cy="73086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5747063" y="3675616"/>
            <a:ext cx="271149" cy="35286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36706"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1;</a:t>
            </a:r>
          </a:p>
        </p:txBody>
      </p:sp>
      <p:cxnSp>
        <p:nvCxnSpPr>
          <p:cNvPr id="49" name="Straight Arrow Connector 48"/>
          <p:cNvCxnSpPr/>
          <p:nvPr/>
        </p:nvCxnSpPr>
        <p:spPr>
          <a:xfrm>
            <a:off x="6249279" y="3675616"/>
            <a:ext cx="201217" cy="29009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046544" y="2877716"/>
            <a:ext cx="2454198" cy="369332"/>
          </a:xfrm>
          <a:prstGeom prst="rect">
            <a:avLst/>
          </a:prstGeom>
          <a:noFill/>
        </p:spPr>
        <p:txBody>
          <a:bodyPr wrap="none" lIns="0" tIns="0" rIns="0" bIns="0" rtlCol="0">
            <a:spAutoFit/>
          </a:bodyPr>
          <a:lstStyle/>
          <a:p>
            <a:r>
              <a:rPr lang="en-US" sz="2400" dirty="0">
                <a:solidFill>
                  <a:schemeClr val="tx2">
                    <a:alpha val="99000"/>
                  </a:schemeClr>
                </a:solidFill>
              </a:rPr>
              <a:t>s</a:t>
            </a:r>
            <a:r>
              <a:rPr lang="en-US" sz="2400" dirty="0" smtClean="0">
                <a:solidFill>
                  <a:schemeClr val="tx2">
                    <a:alpha val="99000"/>
                  </a:schemeClr>
                </a:solidFill>
              </a:rPr>
              <a:t>ession[“foo”] = 2;</a:t>
            </a:r>
          </a:p>
        </p:txBody>
      </p:sp>
      <p:sp>
        <p:nvSpPr>
          <p:cNvPr id="51" name="TextBox 50"/>
          <p:cNvSpPr txBox="1"/>
          <p:nvPr/>
        </p:nvSpPr>
        <p:spPr>
          <a:xfrm>
            <a:off x="3649206" y="4943089"/>
            <a:ext cx="4807406" cy="369332"/>
          </a:xfrm>
          <a:prstGeom prst="rect">
            <a:avLst/>
          </a:prstGeom>
          <a:noFill/>
        </p:spPr>
        <p:txBody>
          <a:bodyPr wrap="none" lIns="0" tIns="0" rIns="0" bIns="0" rtlCol="0">
            <a:spAutoFit/>
          </a:bodyPr>
          <a:lstStyle/>
          <a:p>
            <a:r>
              <a:rPr lang="en-US" sz="2400" dirty="0" smtClean="0">
                <a:solidFill>
                  <a:schemeClr val="tx2">
                    <a:alpha val="99000"/>
                  </a:schemeClr>
                </a:solidFill>
              </a:rPr>
              <a:t>What is the value of session[“foo”]?</a:t>
            </a:r>
          </a:p>
        </p:txBody>
      </p:sp>
      <p:sp>
        <p:nvSpPr>
          <p:cNvPr id="61" name="Rectangle 60"/>
          <p:cNvSpPr/>
          <p:nvPr/>
        </p:nvSpPr>
        <p:spPr>
          <a:xfrm>
            <a:off x="2623456" y="5652528"/>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pic>
        <p:nvPicPr>
          <p:cNvPr id="7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474083"/>
            <a:ext cx="980722" cy="980720"/>
          </a:xfrm>
          <a:prstGeom prst="rect">
            <a:avLst/>
          </a:prstGeom>
          <a:noFill/>
        </p:spPr>
      </p:pic>
      <p:sp>
        <p:nvSpPr>
          <p:cNvPr id="68" name="Freeform 6"/>
          <p:cNvSpPr>
            <a:spLocks noEditPoints="1"/>
          </p:cNvSpPr>
          <p:nvPr/>
        </p:nvSpPr>
        <p:spPr bwMode="auto">
          <a:xfrm rot="10800000">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69" name="Freeform 6"/>
          <p:cNvSpPr>
            <a:spLocks noEditPoints="1"/>
          </p:cNvSpPr>
          <p:nvPr/>
        </p:nvSpPr>
        <p:spPr bwMode="auto">
          <a:xfrm>
            <a:off x="7164729" y="5910623"/>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6" name="Rounded Rectangle 95"/>
          <p:cNvSpPr/>
          <p:nvPr/>
        </p:nvSpPr>
        <p:spPr bwMode="auto">
          <a:xfrm>
            <a:off x="5637212"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474083"/>
            <a:ext cx="980722" cy="980720"/>
          </a:xfrm>
          <a:prstGeom prst="rect">
            <a:avLst/>
          </a:prstGeom>
          <a:noFill/>
        </p:spPr>
      </p:pic>
      <p:grpSp>
        <p:nvGrpSpPr>
          <p:cNvPr id="98" name="Group 97"/>
          <p:cNvGrpSpPr/>
          <p:nvPr/>
        </p:nvGrpSpPr>
        <p:grpSpPr>
          <a:xfrm>
            <a:off x="6146384" y="5910623"/>
            <a:ext cx="248860" cy="447674"/>
            <a:chOff x="1055951" y="6468452"/>
            <a:chExt cx="563178" cy="1013102"/>
          </a:xfrm>
        </p:grpSpPr>
        <p:sp>
          <p:nvSpPr>
            <p:cNvPr id="99"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8" name="Rounded Rectangle 107"/>
          <p:cNvSpPr/>
          <p:nvPr/>
        </p:nvSpPr>
        <p:spPr bwMode="auto">
          <a:xfrm>
            <a:off x="4618867" y="5506281"/>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6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474083"/>
            <a:ext cx="980722" cy="980720"/>
          </a:xfrm>
          <a:prstGeom prst="rect">
            <a:avLst/>
          </a:prstGeom>
          <a:noFill/>
        </p:spPr>
      </p:pic>
      <p:grpSp>
        <p:nvGrpSpPr>
          <p:cNvPr id="110" name="Group 109"/>
          <p:cNvGrpSpPr/>
          <p:nvPr/>
        </p:nvGrpSpPr>
        <p:grpSpPr>
          <a:xfrm>
            <a:off x="5128039" y="5910623"/>
            <a:ext cx="248860" cy="447674"/>
            <a:chOff x="1055951" y="6468452"/>
            <a:chExt cx="563178" cy="1013102"/>
          </a:xfrm>
        </p:grpSpPr>
        <p:sp>
          <p:nvSpPr>
            <p:cNvPr id="111"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Rectangle 112"/>
          <p:cNvSpPr/>
          <p:nvPr/>
        </p:nvSpPr>
        <p:spPr>
          <a:xfrm>
            <a:off x="7569958" y="5652528"/>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3 x 1GB Databases</a:t>
            </a:r>
          </a:p>
        </p:txBody>
      </p:sp>
      <p:cxnSp>
        <p:nvCxnSpPr>
          <p:cNvPr id="114" name="Straight Arrow Connector 113"/>
          <p:cNvCxnSpPr/>
          <p:nvPr/>
        </p:nvCxnSpPr>
        <p:spPr>
          <a:xfrm>
            <a:off x="5682089" y="4625370"/>
            <a:ext cx="1252407" cy="102715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710344" y="4625370"/>
            <a:ext cx="454385" cy="971327"/>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913559" y="4943089"/>
            <a:ext cx="2278701" cy="369332"/>
          </a:xfrm>
          <a:prstGeom prst="rect">
            <a:avLst/>
          </a:prstGeom>
          <a:noFill/>
        </p:spPr>
        <p:txBody>
          <a:bodyPr wrap="none" lIns="0" tIns="0" rIns="0" bIns="0" rtlCol="0">
            <a:spAutoFit/>
          </a:bodyPr>
          <a:lstStyle/>
          <a:p>
            <a:r>
              <a:rPr lang="en-US" sz="2400" dirty="0" smtClean="0">
                <a:solidFill>
                  <a:schemeClr val="accent1">
                    <a:alpha val="99000"/>
                  </a:schemeClr>
                </a:solidFill>
              </a:rPr>
              <a:t>Resolve partition</a:t>
            </a:r>
          </a:p>
        </p:txBody>
      </p:sp>
      <p:pic>
        <p:nvPicPr>
          <p:cNvPr id="5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838573"/>
            <a:ext cx="980722" cy="980720"/>
          </a:xfrm>
          <a:prstGeom prst="rect">
            <a:avLst/>
          </a:prstGeom>
          <a:noFill/>
        </p:spPr>
      </p:pic>
      <p:pic>
        <p:nvPicPr>
          <p:cNvPr id="6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838573"/>
            <a:ext cx="980722" cy="980720"/>
          </a:xfrm>
          <a:prstGeom prst="rect">
            <a:avLst/>
          </a:prstGeom>
          <a:noFill/>
        </p:spPr>
      </p:pic>
      <p:pic>
        <p:nvPicPr>
          <p:cNvPr id="6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838573"/>
            <a:ext cx="980722" cy="980720"/>
          </a:xfrm>
          <a:prstGeom prst="rect">
            <a:avLst/>
          </a:prstGeom>
          <a:noFill/>
        </p:spPr>
      </p:pic>
      <p:pic>
        <p:nvPicPr>
          <p:cNvPr id="6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838573"/>
            <a:ext cx="980722" cy="980720"/>
          </a:xfrm>
          <a:prstGeom prst="rect">
            <a:avLst/>
          </a:prstGeom>
          <a:noFill/>
        </p:spPr>
      </p:pic>
      <p:pic>
        <p:nvPicPr>
          <p:cNvPr id="6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838573"/>
            <a:ext cx="980722" cy="980720"/>
          </a:xfrm>
          <a:prstGeom prst="rect">
            <a:avLst/>
          </a:prstGeom>
          <a:noFill/>
        </p:spPr>
      </p:pic>
      <p:pic>
        <p:nvPicPr>
          <p:cNvPr id="6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838573"/>
            <a:ext cx="980722" cy="980720"/>
          </a:xfrm>
          <a:prstGeom prst="rect">
            <a:avLst/>
          </a:prstGeom>
          <a:noFill/>
        </p:spPr>
      </p:pic>
      <p:grpSp>
        <p:nvGrpSpPr>
          <p:cNvPr id="71" name="Group 70"/>
          <p:cNvGrpSpPr/>
          <p:nvPr/>
        </p:nvGrpSpPr>
        <p:grpSpPr>
          <a:xfrm>
            <a:off x="5630893" y="2111287"/>
            <a:ext cx="823091" cy="863217"/>
            <a:chOff x="517525" y="2109891"/>
            <a:chExt cx="1865906" cy="1956870"/>
          </a:xfrm>
          <a:solidFill>
            <a:schemeClr val="accent2"/>
          </a:solidFill>
        </p:grpSpPr>
        <p:grpSp>
          <p:nvGrpSpPr>
            <p:cNvPr id="72" name="Group 71"/>
            <p:cNvGrpSpPr/>
            <p:nvPr/>
          </p:nvGrpSpPr>
          <p:grpSpPr>
            <a:xfrm>
              <a:off x="1122671" y="2109891"/>
              <a:ext cx="1260760" cy="759228"/>
              <a:chOff x="2893227" y="1263576"/>
              <a:chExt cx="895245" cy="539115"/>
            </a:xfrm>
            <a:grpFill/>
          </p:grpSpPr>
          <p:sp>
            <p:nvSpPr>
              <p:cNvPr id="76" name="Freeform 75"/>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73" name="Group 72"/>
            <p:cNvGrpSpPr/>
            <p:nvPr/>
          </p:nvGrpSpPr>
          <p:grpSpPr>
            <a:xfrm>
              <a:off x="517525" y="2154961"/>
              <a:ext cx="752615" cy="1911800"/>
              <a:chOff x="7558088" y="1685925"/>
              <a:chExt cx="1322387" cy="3359150"/>
            </a:xfrm>
            <a:grpFill/>
          </p:grpSpPr>
          <p:sp>
            <p:nvSpPr>
              <p:cNvPr id="74"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75" name="Freeform 74"/>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Tree>
    <p:extLst>
      <p:ext uri="{BB962C8B-B14F-4D97-AF65-F5344CB8AC3E}">
        <p14:creationId xmlns:p14="http://schemas.microsoft.com/office/powerpoint/2010/main" val="3930589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1000"/>
                                        <p:tgtEl>
                                          <p:spTgt spid="46"/>
                                        </p:tgtEl>
                                      </p:cBhvr>
                                    </p:animEffect>
                                  </p:childTnLst>
                                </p:cTn>
                              </p:par>
                              <p:par>
                                <p:cTn id="8" presetID="22" presetClass="entr" presetSubtype="1" fill="hold" nodeType="withEffect">
                                  <p:stCondLst>
                                    <p:cond delay="100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fad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18"/>
                                        </p:tgtEl>
                                      </p:cBhvr>
                                    </p:animEffect>
                                    <p:set>
                                      <p:cBhvr>
                                        <p:cTn id="25" dur="1" fill="hold">
                                          <p:stCondLst>
                                            <p:cond delay="499"/>
                                          </p:stCondLst>
                                        </p:cTn>
                                        <p:tgtEl>
                                          <p:spTgt spid="118"/>
                                        </p:tgtEl>
                                        <p:attrNameLst>
                                          <p:attrName>style.visibility</p:attrName>
                                        </p:attrNameLst>
                                      </p:cBhvr>
                                      <p:to>
                                        <p:strVal val="hidden"/>
                                      </p:to>
                                    </p:set>
                                  </p:childTnLst>
                                </p:cTn>
                              </p:par>
                              <p:par>
                                <p:cTn id="26" presetID="22" presetClass="entr" presetSubtype="1" fill="hold" nodeType="withEffect">
                                  <p:stCondLst>
                                    <p:cond delay="500"/>
                                  </p:stCondLst>
                                  <p:childTnLst>
                                    <p:set>
                                      <p:cBhvr>
                                        <p:cTn id="27" dur="1" fill="hold">
                                          <p:stCondLst>
                                            <p:cond delay="0"/>
                                          </p:stCondLst>
                                        </p:cTn>
                                        <p:tgtEl>
                                          <p:spTgt spid="114"/>
                                        </p:tgtEl>
                                        <p:attrNameLst>
                                          <p:attrName>style.visibility</p:attrName>
                                        </p:attrNameLst>
                                      </p:cBhvr>
                                      <p:to>
                                        <p:strVal val="visible"/>
                                      </p:to>
                                    </p:set>
                                    <p:animEffect transition="in" filter="wipe(up)">
                                      <p:cBhvr>
                                        <p:cTn id="28" dur="1000"/>
                                        <p:tgtEl>
                                          <p:spTgt spid="114"/>
                                        </p:tgtEl>
                                      </p:cBhvr>
                                    </p:animEffect>
                                  </p:childTnLst>
                                </p:cTn>
                              </p:par>
                              <p:par>
                                <p:cTn id="29" presetID="19" presetClass="emph" presetSubtype="0" fill="hold" grpId="0" nodeType="withEffect">
                                  <p:stCondLst>
                                    <p:cond delay="1500"/>
                                  </p:stCondLst>
                                  <p:childTnLst>
                                    <p:animClr clrSpc="rgb" dir="cw">
                                      <p:cBhvr override="childStyle">
                                        <p:cTn id="30" dur="1000" fill="hold"/>
                                        <p:tgtEl>
                                          <p:spTgt spid="69"/>
                                        </p:tgtEl>
                                        <p:attrNameLst>
                                          <p:attrName>style.color</p:attrName>
                                        </p:attrNameLst>
                                      </p:cBhvr>
                                      <p:to>
                                        <a:srgbClr val="FF8A01"/>
                                      </p:to>
                                    </p:animClr>
                                    <p:animClr clrSpc="rgb" dir="cw">
                                      <p:cBhvr>
                                        <p:cTn id="31" dur="1000" fill="hold"/>
                                        <p:tgtEl>
                                          <p:spTgt spid="69"/>
                                        </p:tgtEl>
                                        <p:attrNameLst>
                                          <p:attrName>fillcolor</p:attrName>
                                        </p:attrNameLst>
                                      </p:cBhvr>
                                      <p:to>
                                        <a:srgbClr val="FF8A01"/>
                                      </p:to>
                                    </p:animClr>
                                    <p:set>
                                      <p:cBhvr>
                                        <p:cTn id="32" dur="1000" fill="hold"/>
                                        <p:tgtEl>
                                          <p:spTgt spid="69"/>
                                        </p:tgtEl>
                                        <p:attrNameLst>
                                          <p:attrName>fill.type</p:attrName>
                                        </p:attrNameLst>
                                      </p:cBhvr>
                                      <p:to>
                                        <p:strVal val="solid"/>
                                      </p:to>
                                    </p:set>
                                    <p:set>
                                      <p:cBhvr>
                                        <p:cTn id="33" dur="1000" fill="hold"/>
                                        <p:tgtEl>
                                          <p:spTgt spid="69"/>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46"/>
                                        </p:tgtEl>
                                      </p:cBhvr>
                                    </p:animEffect>
                                    <p:set>
                                      <p:cBhvr>
                                        <p:cTn id="38" dur="1" fill="hold">
                                          <p:stCondLst>
                                            <p:cond delay="499"/>
                                          </p:stCondLst>
                                        </p:cTn>
                                        <p:tgtEl>
                                          <p:spTgt spid="4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114"/>
                                        </p:tgtEl>
                                      </p:cBhvr>
                                    </p:animEffect>
                                    <p:set>
                                      <p:cBhvr>
                                        <p:cTn id="44" dur="1" fill="hold">
                                          <p:stCondLst>
                                            <p:cond delay="499"/>
                                          </p:stCondLst>
                                        </p:cTn>
                                        <p:tgtEl>
                                          <p:spTgt spid="11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48"/>
                                        </p:tgtEl>
                                      </p:cBhvr>
                                    </p:animEffect>
                                    <p:set>
                                      <p:cBhvr>
                                        <p:cTn id="47" dur="1" fill="hold">
                                          <p:stCondLst>
                                            <p:cond delay="499"/>
                                          </p:stCondLst>
                                        </p:cTn>
                                        <p:tgtEl>
                                          <p:spTgt spid="4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1000"/>
                                        <p:tgtEl>
                                          <p:spTgt spid="46"/>
                                        </p:tgtEl>
                                      </p:cBhvr>
                                    </p:animEffect>
                                  </p:childTnLst>
                                </p:cTn>
                              </p:par>
                              <p:par>
                                <p:cTn id="53" presetID="22" presetClass="entr" presetSubtype="1" fill="hold" nodeType="withEffect">
                                  <p:stCondLst>
                                    <p:cond delay="1000"/>
                                  </p:stCondLst>
                                  <p:childTnLst>
                                    <p:set>
                                      <p:cBhvr>
                                        <p:cTn id="54" dur="1" fill="hold">
                                          <p:stCondLst>
                                            <p:cond delay="0"/>
                                          </p:stCondLst>
                                        </p:cTn>
                                        <p:tgtEl>
                                          <p:spTgt spid="49"/>
                                        </p:tgtEl>
                                        <p:attrNameLst>
                                          <p:attrName>style.visibility</p:attrName>
                                        </p:attrNameLst>
                                      </p:cBhvr>
                                      <p:to>
                                        <p:strVal val="visible"/>
                                      </p:to>
                                    </p:set>
                                    <p:animEffect transition="in" filter="wipe(up)">
                                      <p:cBhvr>
                                        <p:cTn id="55" dur="10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2" nodeType="clickEffect">
                                  <p:stCondLst>
                                    <p:cond delay="0"/>
                                  </p:stCondLst>
                                  <p:childTnLst>
                                    <p:set>
                                      <p:cBhvr>
                                        <p:cTn id="64" dur="1" fill="hold">
                                          <p:stCondLst>
                                            <p:cond delay="0"/>
                                          </p:stCondLst>
                                        </p:cTn>
                                        <p:tgtEl>
                                          <p:spTgt spid="118"/>
                                        </p:tgtEl>
                                        <p:attrNameLst>
                                          <p:attrName>style.visibility</p:attrName>
                                        </p:attrNameLst>
                                      </p:cBhvr>
                                      <p:to>
                                        <p:strVal val="visible"/>
                                      </p:to>
                                    </p:set>
                                    <p:animEffect transition="in" filter="fade">
                                      <p:cBhvr>
                                        <p:cTn id="65" dur="500"/>
                                        <p:tgtEl>
                                          <p:spTgt spid="11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3" nodeType="clickEffect">
                                  <p:stCondLst>
                                    <p:cond delay="0"/>
                                  </p:stCondLst>
                                  <p:childTnLst>
                                    <p:animEffect transition="out" filter="fade">
                                      <p:cBhvr>
                                        <p:cTn id="69" dur="500"/>
                                        <p:tgtEl>
                                          <p:spTgt spid="118"/>
                                        </p:tgtEl>
                                      </p:cBhvr>
                                    </p:animEffect>
                                    <p:set>
                                      <p:cBhvr>
                                        <p:cTn id="70" dur="1" fill="hold">
                                          <p:stCondLst>
                                            <p:cond delay="499"/>
                                          </p:stCondLst>
                                        </p:cTn>
                                        <p:tgtEl>
                                          <p:spTgt spid="118"/>
                                        </p:tgtEl>
                                        <p:attrNameLst>
                                          <p:attrName>style.visibility</p:attrName>
                                        </p:attrNameLst>
                                      </p:cBhvr>
                                      <p:to>
                                        <p:strVal val="hidden"/>
                                      </p:to>
                                    </p:set>
                                  </p:childTnLst>
                                </p:cTn>
                              </p:par>
                              <p:par>
                                <p:cTn id="71" presetID="22" presetClass="entr" presetSubtype="1" fill="hold" nodeType="withEffect">
                                  <p:stCondLst>
                                    <p:cond delay="500"/>
                                  </p:stCondLst>
                                  <p:childTnLst>
                                    <p:set>
                                      <p:cBhvr>
                                        <p:cTn id="72" dur="1" fill="hold">
                                          <p:stCondLst>
                                            <p:cond delay="0"/>
                                          </p:stCondLst>
                                        </p:cTn>
                                        <p:tgtEl>
                                          <p:spTgt spid="115"/>
                                        </p:tgtEl>
                                        <p:attrNameLst>
                                          <p:attrName>style.visibility</p:attrName>
                                        </p:attrNameLst>
                                      </p:cBhvr>
                                      <p:to>
                                        <p:strVal val="visible"/>
                                      </p:to>
                                    </p:set>
                                    <p:animEffect transition="in" filter="wipe(up)">
                                      <p:cBhvr>
                                        <p:cTn id="73" dur="1000"/>
                                        <p:tgtEl>
                                          <p:spTgt spid="1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500"/>
                                        <p:tgtEl>
                                          <p:spTgt spid="46"/>
                                        </p:tgtEl>
                                      </p:cBhvr>
                                    </p:animEffect>
                                    <p:set>
                                      <p:cBhvr>
                                        <p:cTn id="78" dur="1" fill="hold">
                                          <p:stCondLst>
                                            <p:cond delay="499"/>
                                          </p:stCondLst>
                                        </p:cTn>
                                        <p:tgtEl>
                                          <p:spTgt spid="4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115"/>
                                        </p:tgtEl>
                                      </p:cBhvr>
                                    </p:animEffect>
                                    <p:set>
                                      <p:cBhvr>
                                        <p:cTn id="84" dur="1" fill="hold">
                                          <p:stCondLst>
                                            <p:cond delay="499"/>
                                          </p:stCondLst>
                                        </p:cTn>
                                        <p:tgtEl>
                                          <p:spTgt spid="11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50"/>
                                        </p:tgtEl>
                                      </p:cBhvr>
                                    </p:animEffect>
                                    <p:set>
                                      <p:cBhvr>
                                        <p:cTn id="87" dur="1" fill="hold">
                                          <p:stCondLst>
                                            <p:cond delay="499"/>
                                          </p:stCondLst>
                                        </p:cTn>
                                        <p:tgtEl>
                                          <p:spTgt spid="5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19"/>
                                        </p:tgtEl>
                                        <p:attrNameLst>
                                          <p:attrName>style.visibility</p:attrName>
                                        </p:attrNameLst>
                                      </p:cBhvr>
                                      <p:to>
                                        <p:strVal val="visible"/>
                                      </p:to>
                                    </p:set>
                                    <p:animEffect transition="in" filter="fade">
                                      <p:cBhvr>
                                        <p:cTn id="9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48" grpId="0"/>
      <p:bldP spid="48" grpId="1"/>
      <p:bldP spid="50" grpId="0"/>
      <p:bldP spid="50" grpId="1"/>
      <p:bldP spid="51" grpId="0"/>
      <p:bldP spid="69" grpId="0" animBg="1"/>
      <p:bldP spid="118" grpId="0"/>
      <p:bldP spid="118" grpId="1"/>
      <p:bldP spid="118" grpId="2"/>
      <p:bldP spid="118" grpId="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Providers</a:t>
            </a:r>
          </a:p>
        </p:txBody>
      </p:sp>
      <p:sp>
        <p:nvSpPr>
          <p:cNvPr id="3" name="Content Placeholder 2"/>
          <p:cNvSpPr>
            <a:spLocks noGrp="1"/>
          </p:cNvSpPr>
          <p:nvPr>
            <p:ph type="body" sz="quarter" idx="10"/>
          </p:nvPr>
        </p:nvSpPr>
        <p:spPr>
          <a:xfrm>
            <a:off x="508000" y="1447799"/>
            <a:ext cx="11172825" cy="2703817"/>
          </a:xfrm>
        </p:spPr>
        <p:txBody>
          <a:bodyPr numCol="2"/>
          <a:lstStyle/>
          <a:p>
            <a:pPr marL="0" indent="0" defTabSz="914325">
              <a:spcBef>
                <a:spcPts val="0"/>
              </a:spcBef>
              <a:spcAft>
                <a:spcPts val="1800"/>
              </a:spcAft>
              <a:buNone/>
            </a:pPr>
            <a:r>
              <a:rPr lang="en-US" sz="3200" dirty="0"/>
              <a:t>Sample ASP.NET Providers </a:t>
            </a:r>
            <a:br>
              <a:rPr lang="en-US" sz="3200" dirty="0"/>
            </a:br>
            <a:r>
              <a:rPr lang="en-US" sz="3200" dirty="0"/>
              <a:t>(Session, Membership, Role etc…)</a:t>
            </a:r>
          </a:p>
          <a:p>
            <a:pPr marL="0" indent="0" defTabSz="914325">
              <a:spcBef>
                <a:spcPts val="0"/>
              </a:spcBef>
              <a:spcAft>
                <a:spcPts val="1800"/>
              </a:spcAft>
              <a:buNone/>
            </a:pPr>
            <a:r>
              <a:rPr lang="en-US" sz="3200" dirty="0"/>
              <a:t>Sample Code</a:t>
            </a:r>
            <a:br>
              <a:rPr lang="en-US" sz="3200" dirty="0"/>
            </a:br>
            <a:r>
              <a:rPr lang="en-US" sz="3200" dirty="0"/>
              <a:t>http://code.msdn.microsoft.com</a:t>
            </a:r>
            <a:r>
              <a:rPr lang="en-US" sz="3200" dirty="0" smtClean="0"/>
              <a:t>/</a:t>
            </a:r>
            <a:br>
              <a:rPr lang="en-US" sz="3200" dirty="0" smtClean="0"/>
            </a:br>
            <a:r>
              <a:rPr lang="en-US" sz="3200" dirty="0" err="1" smtClean="0"/>
              <a:t>windowsazuresamples</a:t>
            </a:r>
            <a:endParaRPr lang="en-US" sz="3200" dirty="0"/>
          </a:p>
          <a:p>
            <a:pPr marL="0" indent="0" defTabSz="914325">
              <a:spcBef>
                <a:spcPts val="0"/>
              </a:spcBef>
              <a:spcAft>
                <a:spcPts val="1800"/>
              </a:spcAft>
              <a:buNone/>
            </a:pPr>
            <a:r>
              <a:rPr lang="en-US" sz="3200" dirty="0"/>
              <a:t>Uses Blob + Table Storage</a:t>
            </a:r>
          </a:p>
          <a:p>
            <a:pPr marL="0" indent="0" defTabSz="914325">
              <a:spcBef>
                <a:spcPts val="0"/>
              </a:spcBef>
              <a:spcAft>
                <a:spcPts val="1800"/>
              </a:spcAft>
              <a:buNone/>
            </a:pPr>
            <a:r>
              <a:rPr lang="en-US" sz="3200" dirty="0"/>
              <a:t>Several storage transactions </a:t>
            </a:r>
            <a:r>
              <a:rPr lang="en-US" sz="3200" dirty="0" smtClean="0"/>
              <a:t/>
            </a:r>
            <a:br>
              <a:rPr lang="en-US" sz="3200" dirty="0" smtClean="0"/>
            </a:br>
            <a:r>
              <a:rPr lang="en-US" sz="3200" dirty="0" smtClean="0"/>
              <a:t>per </a:t>
            </a:r>
            <a:r>
              <a:rPr lang="en-US" sz="3200" dirty="0"/>
              <a:t>request</a:t>
            </a:r>
          </a:p>
          <a:p>
            <a:pPr marL="0" indent="0" defTabSz="914325">
              <a:spcBef>
                <a:spcPts val="0"/>
              </a:spcBef>
              <a:spcAft>
                <a:spcPts val="1800"/>
              </a:spcAft>
              <a:buNone/>
            </a:pPr>
            <a:r>
              <a:rPr lang="en-US" sz="3200" dirty="0"/>
              <a:t>Enable ASP.NET 4 </a:t>
            </a:r>
            <a:r>
              <a:rPr lang="en-US" sz="3200" dirty="0" smtClean="0"/>
              <a:t/>
            </a:r>
            <a:br>
              <a:rPr lang="en-US" sz="3200" dirty="0" smtClean="0"/>
            </a:br>
            <a:r>
              <a:rPr lang="en-US" sz="3200" dirty="0" smtClean="0"/>
              <a:t>Session Compression</a:t>
            </a:r>
            <a:endParaRPr lang="en-US" sz="3200" dirty="0"/>
          </a:p>
        </p:txBody>
      </p:sp>
      <p:sp>
        <p:nvSpPr>
          <p:cNvPr id="5" name="Rectangle 4"/>
          <p:cNvSpPr/>
          <p:nvPr/>
        </p:nvSpPr>
        <p:spPr bwMode="auto">
          <a:xfrm>
            <a:off x="508000" y="4343400"/>
            <a:ext cx="11680825" cy="2286000"/>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a:solidFill>
                  <a:schemeClr val="bg1">
                    <a:alpha val="99000"/>
                  </a:schemeClr>
                </a:solidFill>
                <a:latin typeface="Segoe UI Light" pitchFamily="34" charset="0"/>
              </a:rPr>
              <a:t>Sample Provider should be </a:t>
            </a:r>
            <a:r>
              <a:rPr lang="en-US" sz="4400" dirty="0" smtClean="0">
                <a:solidFill>
                  <a:schemeClr val="bg1">
                    <a:alpha val="99000"/>
                  </a:schemeClr>
                </a:solidFill>
                <a:latin typeface="Segoe UI Light" pitchFamily="34" charset="0"/>
              </a:rPr>
              <a:t/>
            </a:r>
            <a:br>
              <a:rPr lang="en-US" sz="4400" dirty="0" smtClean="0">
                <a:solidFill>
                  <a:schemeClr val="bg1">
                    <a:alpha val="99000"/>
                  </a:schemeClr>
                </a:solidFill>
                <a:latin typeface="Segoe UI Light" pitchFamily="34" charset="0"/>
              </a:rPr>
            </a:br>
            <a:r>
              <a:rPr lang="en-US" sz="4400" dirty="0" smtClean="0">
                <a:solidFill>
                  <a:schemeClr val="bg1">
                    <a:alpha val="99000"/>
                  </a:schemeClr>
                </a:solidFill>
                <a:latin typeface="Segoe UI Light" pitchFamily="34" charset="0"/>
              </a:rPr>
              <a:t>treated</a:t>
            </a:r>
            <a:r>
              <a:rPr lang="en-US" sz="4400" dirty="0">
                <a:solidFill>
                  <a:schemeClr val="bg1">
                    <a:alpha val="99000"/>
                  </a:schemeClr>
                </a:solidFill>
                <a:latin typeface="Segoe UI Light" pitchFamily="34" charset="0"/>
              </a:rPr>
              <a:t> </a:t>
            </a:r>
            <a:r>
              <a:rPr lang="en-US" sz="4400" dirty="0" smtClean="0">
                <a:solidFill>
                  <a:schemeClr val="bg1">
                    <a:alpha val="99000"/>
                  </a:schemeClr>
                </a:solidFill>
                <a:latin typeface="Segoe UI Light" pitchFamily="34" charset="0"/>
              </a:rPr>
              <a:t>as </a:t>
            </a:r>
            <a:r>
              <a:rPr lang="en-US" sz="4400" dirty="0">
                <a:solidFill>
                  <a:schemeClr val="bg1">
                    <a:alpha val="99000"/>
                  </a:schemeClr>
                </a:solidFill>
                <a:latin typeface="Segoe UI Light" pitchFamily="34" charset="0"/>
              </a:rPr>
              <a:t>a starting point only.</a:t>
            </a:r>
          </a:p>
        </p:txBody>
      </p:sp>
      <p:grpSp>
        <p:nvGrpSpPr>
          <p:cNvPr id="18" name="Group 17"/>
          <p:cNvGrpSpPr/>
          <p:nvPr/>
        </p:nvGrpSpPr>
        <p:grpSpPr>
          <a:xfrm>
            <a:off x="8556475" y="4487739"/>
            <a:ext cx="2037634" cy="1997323"/>
            <a:chOff x="2844608" y="3225610"/>
            <a:chExt cx="2450120" cy="2401648"/>
          </a:xfrm>
        </p:grpSpPr>
        <p:grpSp>
          <p:nvGrpSpPr>
            <p:cNvPr id="8" name="Group 7"/>
            <p:cNvGrpSpPr/>
            <p:nvPr/>
          </p:nvGrpSpPr>
          <p:grpSpPr>
            <a:xfrm>
              <a:off x="4151311" y="3225610"/>
              <a:ext cx="1143417" cy="2056892"/>
              <a:chOff x="4255521" y="3225610"/>
              <a:chExt cx="1143417" cy="2056892"/>
            </a:xfrm>
          </p:grpSpPr>
          <p:sp>
            <p:nvSpPr>
              <p:cNvPr id="7" name="Freeform 6"/>
              <p:cNvSpPr>
                <a:spLocks noEditPoints="1"/>
              </p:cNvSpPr>
              <p:nvPr/>
            </p:nvSpPr>
            <p:spPr bwMode="auto">
              <a:xfrm rot="10800000">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254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4255521"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2844608" y="3225610"/>
              <a:ext cx="1143417" cy="2056892"/>
              <a:chOff x="3969666" y="3225610"/>
              <a:chExt cx="1143417" cy="2056892"/>
            </a:xfrm>
          </p:grpSpPr>
          <p:sp>
            <p:nvSpPr>
              <p:cNvPr id="13" name="Freeform 12"/>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4"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p:nvGrpSpPr>
          <p:grpSpPr>
            <a:xfrm>
              <a:off x="3497959" y="3570366"/>
              <a:ext cx="1143417" cy="2056892"/>
              <a:chOff x="3969666" y="3225610"/>
              <a:chExt cx="1143417" cy="2056892"/>
            </a:xfrm>
          </p:grpSpPr>
          <p:sp>
            <p:nvSpPr>
              <p:cNvPr id="16" name="Freeform 15"/>
              <p:cNvSpPr>
                <a:spLocks noEditPoints="1"/>
              </p:cNvSpPr>
              <p:nvPr/>
            </p:nvSpPr>
            <p:spPr bwMode="auto">
              <a:xfrm rot="10800000">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1"/>
              </a:solidFill>
              <a:ln w="50800">
                <a:solidFill>
                  <a:schemeClr val="accent1"/>
                </a:solid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
              <p:cNvSpPr>
                <a:spLocks noEditPoints="1"/>
              </p:cNvSpPr>
              <p:nvPr/>
            </p:nvSpPr>
            <p:spPr bwMode="auto">
              <a:xfrm>
                <a:off x="3969666" y="3225610"/>
                <a:ext cx="1143417" cy="205689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sp>
        <p:nvSpPr>
          <p:cNvPr id="4" name="Rectangle 3"/>
          <p:cNvSpPr/>
          <p:nvPr/>
        </p:nvSpPr>
        <p:spPr bwMode="auto">
          <a:xfrm>
            <a:off x="0" y="4343400"/>
            <a:ext cx="508000" cy="2286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62710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Cookies</a:t>
            </a:r>
            <a:endParaRPr lang="en-US" dirty="0"/>
          </a:p>
        </p:txBody>
      </p:sp>
      <p:sp>
        <p:nvSpPr>
          <p:cNvPr id="3" name="Content Placeholder 2"/>
          <p:cNvSpPr>
            <a:spLocks noGrp="1"/>
          </p:cNvSpPr>
          <p:nvPr>
            <p:ph type="body" sz="quarter" idx="10"/>
          </p:nvPr>
        </p:nvSpPr>
        <p:spPr>
          <a:xfrm>
            <a:off x="519112" y="1447799"/>
            <a:ext cx="11149013" cy="4893647"/>
          </a:xfrm>
        </p:spPr>
        <p:txBody>
          <a:bodyPr/>
          <a:lstStyle/>
          <a:p>
            <a:r>
              <a:rPr lang="en-US" dirty="0" smtClean="0">
                <a:solidFill>
                  <a:schemeClr val="accent2">
                    <a:alpha val="99000"/>
                  </a:schemeClr>
                </a:solidFill>
              </a:rPr>
              <a:t>Serialize and Encrypt state into cookie</a:t>
            </a:r>
          </a:p>
          <a:p>
            <a:r>
              <a:rPr lang="en-US" dirty="0" smtClean="0">
                <a:solidFill>
                  <a:schemeClr val="tx2">
                    <a:alpha val="99000"/>
                  </a:schemeClr>
                </a:solidFill>
              </a:rPr>
              <a:t>Possible to implement as Session State Provider</a:t>
            </a:r>
          </a:p>
          <a:p>
            <a:r>
              <a:rPr lang="en-US" dirty="0" smtClean="0">
                <a:solidFill>
                  <a:schemeClr val="accent2">
                    <a:alpha val="99000"/>
                  </a:schemeClr>
                </a:solidFill>
              </a:rPr>
              <a:t>Cookies add significant performance overhead</a:t>
            </a:r>
          </a:p>
          <a:p>
            <a:r>
              <a:rPr lang="en-US" dirty="0" smtClean="0">
                <a:solidFill>
                  <a:schemeClr val="tx2">
                    <a:alpha val="99000"/>
                  </a:schemeClr>
                </a:solidFill>
              </a:rPr>
              <a:t>Cookies sent with every request to domain</a:t>
            </a:r>
          </a:p>
          <a:p>
            <a:pPr marL="855663" lvl="2" indent="0">
              <a:buNone/>
            </a:pPr>
            <a:r>
              <a:rPr lang="en-US" sz="3600" dirty="0" smtClean="0">
                <a:solidFill>
                  <a:schemeClr val="tx2">
                    <a:alpha val="99000"/>
                  </a:schemeClr>
                </a:solidFill>
                <a:latin typeface="Segoe UI Light" pitchFamily="34" charset="0"/>
              </a:rPr>
              <a:t>Use alternative host header to serve images, etc.</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http://www.myweb.com</a:t>
            </a:r>
            <a:br>
              <a:rPr lang="en-US" sz="3600" dirty="0" smtClean="0">
                <a:solidFill>
                  <a:schemeClr val="tx2">
                    <a:alpha val="99000"/>
                  </a:schemeClr>
                </a:solidFill>
                <a:latin typeface="Segoe UI Light" pitchFamily="34" charset="0"/>
              </a:rPr>
            </a:br>
            <a:r>
              <a:rPr lang="en-US" sz="3600" dirty="0" smtClean="0">
                <a:solidFill>
                  <a:schemeClr val="tx2">
                    <a:alpha val="99000"/>
                  </a:schemeClr>
                </a:solidFill>
                <a:latin typeface="Segoe UI Light" pitchFamily="34" charset="0"/>
              </a:rPr>
              <a:t>http://images.myweb.com </a:t>
            </a:r>
          </a:p>
          <a:p>
            <a:pPr marL="855663" lvl="2" indent="0">
              <a:buNone/>
            </a:pPr>
            <a:r>
              <a:rPr lang="en-US" sz="3600" dirty="0" smtClean="0">
                <a:solidFill>
                  <a:schemeClr val="tx2">
                    <a:alpha val="99000"/>
                  </a:schemeClr>
                </a:solidFill>
                <a:latin typeface="Segoe UI Light" pitchFamily="34" charset="0"/>
              </a:rPr>
              <a:t>Use Windows Azure Storage for static content</a:t>
            </a:r>
            <a:endParaRPr lang="en-US" sz="3600"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26979551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DNS</a:t>
            </a:r>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5827678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bwMode="auto">
          <a:xfrm>
            <a:off x="6094130" y="1452648"/>
            <a:ext cx="5111496" cy="14757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6094130" y="3948938"/>
            <a:ext cx="5111496" cy="14721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502784" y="1452648"/>
            <a:ext cx="5110365" cy="1471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502784" y="3948938"/>
            <a:ext cx="5110365" cy="147218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DNS</a:t>
            </a:r>
            <a:endParaRPr lang="en-US" dirty="0"/>
          </a:p>
        </p:txBody>
      </p:sp>
      <p:sp>
        <p:nvSpPr>
          <p:cNvPr id="3" name="Content Placeholder 2"/>
          <p:cNvSpPr>
            <a:spLocks noGrp="1"/>
          </p:cNvSpPr>
          <p:nvPr>
            <p:ph idx="4294967295"/>
          </p:nvPr>
        </p:nvSpPr>
        <p:spPr>
          <a:xfrm>
            <a:off x="2457199" y="1523661"/>
            <a:ext cx="3155950" cy="1329595"/>
          </a:xfrm>
        </p:spPr>
        <p:txBody>
          <a:bodyPr/>
          <a:lstStyle/>
          <a:p>
            <a:pPr marL="3175" indent="0">
              <a:spcBef>
                <a:spcPts val="0"/>
              </a:spcBef>
              <a:spcAft>
                <a:spcPts val="900"/>
              </a:spcAft>
              <a:buNone/>
            </a:pPr>
            <a:r>
              <a:rPr lang="en-US" spc="-100" dirty="0">
                <a:solidFill>
                  <a:schemeClr val="bg1">
                    <a:alpha val="99000"/>
                  </a:schemeClr>
                </a:solidFill>
                <a:latin typeface="Segoe UI Light" pitchFamily="34" charset="0"/>
              </a:rPr>
              <a:t>All services get </a:t>
            </a:r>
            <a:br>
              <a:rPr lang="en-US" spc="-100" dirty="0">
                <a:solidFill>
                  <a:schemeClr val="bg1">
                    <a:alpha val="99000"/>
                  </a:schemeClr>
                </a:solidFill>
                <a:latin typeface="Segoe UI Light" pitchFamily="34" charset="0"/>
              </a:rPr>
            </a:br>
            <a:r>
              <a:rPr lang="en-US" spc="-100" dirty="0">
                <a:solidFill>
                  <a:schemeClr val="bg1">
                    <a:alpha val="99000"/>
                  </a:schemeClr>
                </a:solidFill>
                <a:latin typeface="Segoe UI Light" pitchFamily="34" charset="0"/>
              </a:rPr>
              <a:t>a *.cloudapp.net </a:t>
            </a:r>
            <a:r>
              <a:rPr lang="en-US" spc="-100" dirty="0" smtClean="0">
                <a:solidFill>
                  <a:schemeClr val="bg1">
                    <a:alpha val="99000"/>
                  </a:schemeClr>
                </a:solidFill>
                <a:latin typeface="Segoe UI Light" pitchFamily="34" charset="0"/>
              </a:rPr>
              <a:t>address</a:t>
            </a:r>
            <a:endParaRPr lang="en-US" spc="-100" dirty="0">
              <a:solidFill>
                <a:schemeClr val="bg1">
                  <a:alpha val="99000"/>
                </a:schemeClr>
              </a:solidFill>
              <a:latin typeface="Segoe UI Light" pitchFamily="34" charset="0"/>
            </a:endParaRPr>
          </a:p>
        </p:txBody>
      </p:sp>
      <p:sp>
        <p:nvSpPr>
          <p:cNvPr id="4" name="Content Placeholder 2"/>
          <p:cNvSpPr txBox="1">
            <a:spLocks/>
          </p:cNvSpPr>
          <p:nvPr/>
        </p:nvSpPr>
        <p:spPr>
          <a:xfrm>
            <a:off x="7547372" y="1527484"/>
            <a:ext cx="3452587" cy="1329595"/>
          </a:xfrm>
          <a:prstGeom prst="rect">
            <a:avLst/>
          </a:prstGeom>
        </p:spPr>
        <p:txBody>
          <a:bodyPr vert="horz" wrap="square" lIns="0" tIns="0" rIns="0" bIns="0" rtlCol="0">
            <a:spAutoFit/>
          </a:bodyPr>
          <a:lstStyle>
            <a:lvl1pPr marL="3175" indent="0" defTabSz="914363">
              <a:lnSpc>
                <a:spcPct val="90000"/>
              </a:lnSpc>
              <a:spcBef>
                <a:spcPts val="0"/>
              </a:spcBef>
              <a:spcAft>
                <a:spcPts val="900"/>
              </a:spcAft>
              <a:buSzPct val="80000"/>
              <a:buFont typeface="Arial" pitchFamily="34" charset="0"/>
              <a:buNone/>
              <a:defRPr sz="3200" spc="-100">
                <a:solidFill>
                  <a:schemeClr val="bg1">
                    <a:alpha val="99000"/>
                  </a:schemeClr>
                </a:solidFill>
                <a:latin typeface="Segoe UI Light" pitchFamily="34" charset="0"/>
              </a:defRPr>
            </a:lvl1pPr>
            <a:lvl2pPr marL="855663" indent="-395288" defTabSz="914363">
              <a:lnSpc>
                <a:spcPct val="90000"/>
              </a:lnSpc>
              <a:spcBef>
                <a:spcPct val="20000"/>
              </a:spcBef>
              <a:buSzPct val="80000"/>
              <a:buFont typeface="Arial" pitchFamily="34" charset="0"/>
              <a:buChar char="•"/>
              <a:defRPr sz="2800">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dirty="0"/>
              <a:t>Use A records to point domain root </a:t>
            </a:r>
            <a:br>
              <a:rPr lang="en-US" dirty="0"/>
            </a:br>
            <a:r>
              <a:rPr lang="en-US" dirty="0"/>
              <a:t>to your </a:t>
            </a:r>
            <a:r>
              <a:rPr lang="en-US" dirty="0" smtClean="0"/>
              <a:t>app</a:t>
            </a:r>
            <a:endParaRPr lang="en-US" dirty="0"/>
          </a:p>
        </p:txBody>
      </p:sp>
      <p:grpSp>
        <p:nvGrpSpPr>
          <p:cNvPr id="5" name="Group 4"/>
          <p:cNvGrpSpPr/>
          <p:nvPr/>
        </p:nvGrpSpPr>
        <p:grpSpPr bwMode="black">
          <a:xfrm>
            <a:off x="716464" y="1573951"/>
            <a:ext cx="1473523" cy="1279305"/>
            <a:chOff x="2462213" y="1598613"/>
            <a:chExt cx="4222750" cy="3667125"/>
          </a:xfrm>
        </p:grpSpPr>
        <p:sp>
          <p:nvSpPr>
            <p:cNvPr id="6"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7"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8"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0"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3"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4"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2" name="Group 31"/>
          <p:cNvGrpSpPr/>
          <p:nvPr/>
        </p:nvGrpSpPr>
        <p:grpSpPr bwMode="black">
          <a:xfrm>
            <a:off x="777843" y="4020232"/>
            <a:ext cx="1297030" cy="1329719"/>
            <a:chOff x="8587169" y="5108012"/>
            <a:chExt cx="1184275" cy="1214438"/>
          </a:xfrm>
          <a:solidFill>
            <a:schemeClr val="tx1"/>
          </a:solidFill>
        </p:grpSpPr>
        <p:sp>
          <p:nvSpPr>
            <p:cNvPr id="33" name="Freeform 43"/>
            <p:cNvSpPr>
              <a:spLocks noEditPoints="1"/>
            </p:cNvSpPr>
            <p:nvPr/>
          </p:nvSpPr>
          <p:spPr bwMode="black">
            <a:xfrm>
              <a:off x="8587169" y="5108012"/>
              <a:ext cx="1184275" cy="1214438"/>
            </a:xfrm>
            <a:custGeom>
              <a:avLst/>
              <a:gdLst>
                <a:gd name="T0" fmla="*/ 0 w 316"/>
                <a:gd name="T1" fmla="*/ 78 h 324"/>
                <a:gd name="T2" fmla="*/ 0 w 316"/>
                <a:gd name="T3" fmla="*/ 63 h 324"/>
                <a:gd name="T4" fmla="*/ 0 w 316"/>
                <a:gd name="T5" fmla="*/ 47 h 324"/>
                <a:gd name="T6" fmla="*/ 0 w 316"/>
                <a:gd name="T7" fmla="*/ 16 h 324"/>
                <a:gd name="T8" fmla="*/ 0 w 316"/>
                <a:gd name="T9" fmla="*/ 0 h 324"/>
                <a:gd name="T10" fmla="*/ 13 w 316"/>
                <a:gd name="T11" fmla="*/ 78 h 324"/>
                <a:gd name="T12" fmla="*/ 15 w 316"/>
                <a:gd name="T13" fmla="*/ 0 h 324"/>
                <a:gd name="T14" fmla="*/ 26 w 316"/>
                <a:gd name="T15" fmla="*/ 78 h 324"/>
                <a:gd name="T16" fmla="*/ 31 w 316"/>
                <a:gd name="T17" fmla="*/ 0 h 324"/>
                <a:gd name="T18" fmla="*/ 46 w 316"/>
                <a:gd name="T19" fmla="*/ 0 h 324"/>
                <a:gd name="T20" fmla="*/ 52 w 316"/>
                <a:gd name="T21" fmla="*/ 78 h 324"/>
                <a:gd name="T22" fmla="*/ 39 w 316"/>
                <a:gd name="T23" fmla="*/ 78 h 324"/>
                <a:gd name="T24" fmla="*/ 62 w 316"/>
                <a:gd name="T25" fmla="*/ 0 h 324"/>
                <a:gd name="T26" fmla="*/ 65 w 316"/>
                <a:gd name="T27" fmla="*/ 78 h 324"/>
                <a:gd name="T28" fmla="*/ 78 w 316"/>
                <a:gd name="T29" fmla="*/ 0 h 324"/>
                <a:gd name="T30" fmla="*/ 78 w 316"/>
                <a:gd name="T31" fmla="*/ 78 h 324"/>
                <a:gd name="T32" fmla="*/ 78 w 316"/>
                <a:gd name="T33" fmla="*/ 63 h 324"/>
                <a:gd name="T34" fmla="*/ 78 w 316"/>
                <a:gd name="T35" fmla="*/ 47 h 324"/>
                <a:gd name="T36" fmla="*/ 78 w 316"/>
                <a:gd name="T37" fmla="*/ 16 h 324"/>
                <a:gd name="T38" fmla="*/ 0 w 316"/>
                <a:gd name="T39" fmla="*/ 32 h 324"/>
                <a:gd name="T40" fmla="*/ 78 w 316"/>
                <a:gd name="T41" fmla="*/ 32 h 324"/>
                <a:gd name="T42" fmla="*/ 316 w 316"/>
                <a:gd name="T43" fmla="*/ 182 h 324"/>
                <a:gd name="T44" fmla="*/ 114 w 316"/>
                <a:gd name="T45" fmla="*/ 42 h 324"/>
                <a:gd name="T46" fmla="*/ 114 w 316"/>
                <a:gd name="T47" fmla="*/ 49 h 324"/>
                <a:gd name="T48" fmla="*/ 116 w 316"/>
                <a:gd name="T49" fmla="*/ 28 h 324"/>
                <a:gd name="T50" fmla="*/ 119 w 316"/>
                <a:gd name="T51" fmla="*/ 62 h 324"/>
                <a:gd name="T52" fmla="*/ 123 w 316"/>
                <a:gd name="T53" fmla="*/ 16 h 324"/>
                <a:gd name="T54" fmla="*/ 127 w 316"/>
                <a:gd name="T55" fmla="*/ 73 h 324"/>
                <a:gd name="T56" fmla="*/ 133 w 316"/>
                <a:gd name="T57" fmla="*/ 7 h 324"/>
                <a:gd name="T58" fmla="*/ 138 w 316"/>
                <a:gd name="T59" fmla="*/ 81 h 324"/>
                <a:gd name="T60" fmla="*/ 146 w 316"/>
                <a:gd name="T61" fmla="*/ 1 h 324"/>
                <a:gd name="T62" fmla="*/ 158 w 316"/>
                <a:gd name="T63" fmla="*/ 84 h 324"/>
                <a:gd name="T64" fmla="*/ 166 w 316"/>
                <a:gd name="T65" fmla="*/ 2 h 324"/>
                <a:gd name="T66" fmla="*/ 172 w 316"/>
                <a:gd name="T67" fmla="*/ 81 h 324"/>
                <a:gd name="T68" fmla="*/ 179 w 316"/>
                <a:gd name="T69" fmla="*/ 7 h 324"/>
                <a:gd name="T70" fmla="*/ 183 w 316"/>
                <a:gd name="T71" fmla="*/ 74 h 324"/>
                <a:gd name="T72" fmla="*/ 189 w 316"/>
                <a:gd name="T73" fmla="*/ 17 h 324"/>
                <a:gd name="T74" fmla="*/ 192 w 316"/>
                <a:gd name="T75" fmla="*/ 63 h 324"/>
                <a:gd name="T76" fmla="*/ 196 w 316"/>
                <a:gd name="T77" fmla="*/ 29 h 324"/>
                <a:gd name="T78" fmla="*/ 197 w 316"/>
                <a:gd name="T79" fmla="*/ 50 h 324"/>
                <a:gd name="T80" fmla="*/ 198 w 316"/>
                <a:gd name="T81" fmla="*/ 42 h 324"/>
                <a:gd name="T82" fmla="*/ 316 w 316"/>
                <a:gd name="T83" fmla="*/ 249 h 324"/>
                <a:gd name="T84" fmla="*/ 146 w 316"/>
                <a:gd name="T85" fmla="*/ 249 h 324"/>
                <a:gd name="T86" fmla="*/ 0 w 316"/>
                <a:gd name="T87" fmla="*/ 189 h 324"/>
                <a:gd name="T88" fmla="*/ 0 w 316"/>
                <a:gd name="T89" fmla="*/ 198 h 324"/>
                <a:gd name="T90" fmla="*/ 0 w 316"/>
                <a:gd name="T91" fmla="*/ 177 h 324"/>
                <a:gd name="T92" fmla="*/ 0 w 316"/>
                <a:gd name="T93" fmla="*/ 165 h 324"/>
                <a:gd name="T94" fmla="*/ 0 w 316"/>
                <a:gd name="T95" fmla="*/ 153 h 324"/>
                <a:gd name="T96" fmla="*/ 0 w 316"/>
                <a:gd name="T97" fmla="*/ 141 h 324"/>
                <a:gd name="T98" fmla="*/ 0 w 316"/>
                <a:gd name="T99" fmla="*/ 129 h 324"/>
                <a:gd name="T100" fmla="*/ 6 w 316"/>
                <a:gd name="T101" fmla="*/ 120 h 324"/>
                <a:gd name="T102" fmla="*/ 16 w 316"/>
                <a:gd name="T103" fmla="*/ 189 h 324"/>
                <a:gd name="T104" fmla="*/ 16 w 316"/>
                <a:gd name="T105" fmla="*/ 124 h 324"/>
                <a:gd name="T106" fmla="*/ 27 w 316"/>
                <a:gd name="T107" fmla="*/ 183 h 324"/>
                <a:gd name="T108" fmla="*/ 27 w 316"/>
                <a:gd name="T109" fmla="*/ 130 h 324"/>
                <a:gd name="T110" fmla="*/ 37 w 316"/>
                <a:gd name="T111" fmla="*/ 177 h 324"/>
                <a:gd name="T112" fmla="*/ 37 w 316"/>
                <a:gd name="T113" fmla="*/ 136 h 324"/>
                <a:gd name="T114" fmla="*/ 47 w 316"/>
                <a:gd name="T115" fmla="*/ 171 h 324"/>
                <a:gd name="T116" fmla="*/ 48 w 316"/>
                <a:gd name="T117" fmla="*/ 142 h 324"/>
                <a:gd name="T118" fmla="*/ 58 w 316"/>
                <a:gd name="T119" fmla="*/ 165 h 324"/>
                <a:gd name="T120" fmla="*/ 58 w 316"/>
                <a:gd name="T121" fmla="*/ 148 h 324"/>
                <a:gd name="T122" fmla="*/ 60 w 316"/>
                <a:gd name="T123" fmla="*/ 156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6" h="324">
                  <a:moveTo>
                    <a:pt x="0" y="78"/>
                  </a:moveTo>
                  <a:cubicBezTo>
                    <a:pt x="6" y="78"/>
                    <a:pt x="6" y="78"/>
                    <a:pt x="6" y="78"/>
                  </a:cubicBezTo>
                  <a:cubicBezTo>
                    <a:pt x="6" y="84"/>
                    <a:pt x="6" y="84"/>
                    <a:pt x="6" y="84"/>
                  </a:cubicBezTo>
                  <a:cubicBezTo>
                    <a:pt x="0" y="84"/>
                    <a:pt x="0" y="84"/>
                    <a:pt x="0" y="84"/>
                  </a:cubicBezTo>
                  <a:lnTo>
                    <a:pt x="0" y="78"/>
                  </a:lnTo>
                  <a:close/>
                  <a:moveTo>
                    <a:pt x="0" y="63"/>
                  </a:moveTo>
                  <a:cubicBezTo>
                    <a:pt x="6" y="63"/>
                    <a:pt x="6" y="63"/>
                    <a:pt x="6" y="63"/>
                  </a:cubicBezTo>
                  <a:cubicBezTo>
                    <a:pt x="6" y="69"/>
                    <a:pt x="6" y="69"/>
                    <a:pt x="6" y="69"/>
                  </a:cubicBezTo>
                  <a:cubicBezTo>
                    <a:pt x="0" y="69"/>
                    <a:pt x="0" y="69"/>
                    <a:pt x="0" y="69"/>
                  </a:cubicBezTo>
                  <a:lnTo>
                    <a:pt x="0" y="63"/>
                  </a:lnTo>
                  <a:close/>
                  <a:moveTo>
                    <a:pt x="0" y="47"/>
                  </a:moveTo>
                  <a:cubicBezTo>
                    <a:pt x="6" y="47"/>
                    <a:pt x="6" y="47"/>
                    <a:pt x="6" y="47"/>
                  </a:cubicBezTo>
                  <a:cubicBezTo>
                    <a:pt x="6" y="53"/>
                    <a:pt x="6" y="53"/>
                    <a:pt x="6" y="53"/>
                  </a:cubicBezTo>
                  <a:cubicBezTo>
                    <a:pt x="0" y="53"/>
                    <a:pt x="0" y="53"/>
                    <a:pt x="0" y="53"/>
                  </a:cubicBezTo>
                  <a:lnTo>
                    <a:pt x="0" y="47"/>
                  </a:lnTo>
                  <a:close/>
                  <a:moveTo>
                    <a:pt x="0" y="16"/>
                  </a:moveTo>
                  <a:cubicBezTo>
                    <a:pt x="6" y="16"/>
                    <a:pt x="6" y="16"/>
                    <a:pt x="6" y="16"/>
                  </a:cubicBezTo>
                  <a:cubicBezTo>
                    <a:pt x="6" y="22"/>
                    <a:pt x="6" y="22"/>
                    <a:pt x="6" y="22"/>
                  </a:cubicBezTo>
                  <a:cubicBezTo>
                    <a:pt x="0" y="22"/>
                    <a:pt x="0" y="22"/>
                    <a:pt x="0" y="22"/>
                  </a:cubicBezTo>
                  <a:lnTo>
                    <a:pt x="0" y="16"/>
                  </a:lnTo>
                  <a:close/>
                  <a:moveTo>
                    <a:pt x="0" y="0"/>
                  </a:moveTo>
                  <a:cubicBezTo>
                    <a:pt x="6" y="0"/>
                    <a:pt x="6" y="0"/>
                    <a:pt x="6" y="0"/>
                  </a:cubicBezTo>
                  <a:cubicBezTo>
                    <a:pt x="6" y="7"/>
                    <a:pt x="6" y="7"/>
                    <a:pt x="6" y="7"/>
                  </a:cubicBezTo>
                  <a:cubicBezTo>
                    <a:pt x="0" y="7"/>
                    <a:pt x="0" y="7"/>
                    <a:pt x="0" y="7"/>
                  </a:cubicBezTo>
                  <a:lnTo>
                    <a:pt x="0" y="0"/>
                  </a:lnTo>
                  <a:close/>
                  <a:moveTo>
                    <a:pt x="13" y="78"/>
                  </a:moveTo>
                  <a:cubicBezTo>
                    <a:pt x="19" y="78"/>
                    <a:pt x="19" y="78"/>
                    <a:pt x="19" y="78"/>
                  </a:cubicBezTo>
                  <a:cubicBezTo>
                    <a:pt x="19" y="84"/>
                    <a:pt x="19" y="84"/>
                    <a:pt x="19" y="84"/>
                  </a:cubicBezTo>
                  <a:cubicBezTo>
                    <a:pt x="13" y="84"/>
                    <a:pt x="13" y="84"/>
                    <a:pt x="13" y="84"/>
                  </a:cubicBezTo>
                  <a:lnTo>
                    <a:pt x="13" y="78"/>
                  </a:lnTo>
                  <a:close/>
                  <a:moveTo>
                    <a:pt x="15" y="0"/>
                  </a:moveTo>
                  <a:cubicBezTo>
                    <a:pt x="22" y="0"/>
                    <a:pt x="22" y="0"/>
                    <a:pt x="22" y="0"/>
                  </a:cubicBezTo>
                  <a:cubicBezTo>
                    <a:pt x="22" y="7"/>
                    <a:pt x="22" y="7"/>
                    <a:pt x="22" y="7"/>
                  </a:cubicBezTo>
                  <a:cubicBezTo>
                    <a:pt x="15" y="7"/>
                    <a:pt x="15" y="7"/>
                    <a:pt x="15" y="7"/>
                  </a:cubicBezTo>
                  <a:lnTo>
                    <a:pt x="15" y="0"/>
                  </a:lnTo>
                  <a:close/>
                  <a:moveTo>
                    <a:pt x="26" y="78"/>
                  </a:moveTo>
                  <a:cubicBezTo>
                    <a:pt x="32" y="78"/>
                    <a:pt x="32" y="78"/>
                    <a:pt x="32" y="78"/>
                  </a:cubicBezTo>
                  <a:cubicBezTo>
                    <a:pt x="32" y="84"/>
                    <a:pt x="32" y="84"/>
                    <a:pt x="32" y="84"/>
                  </a:cubicBezTo>
                  <a:cubicBezTo>
                    <a:pt x="26" y="84"/>
                    <a:pt x="26" y="84"/>
                    <a:pt x="26" y="84"/>
                  </a:cubicBezTo>
                  <a:lnTo>
                    <a:pt x="26" y="78"/>
                  </a:lnTo>
                  <a:close/>
                  <a:moveTo>
                    <a:pt x="31" y="0"/>
                  </a:moveTo>
                  <a:cubicBezTo>
                    <a:pt x="37" y="0"/>
                    <a:pt x="37" y="0"/>
                    <a:pt x="37" y="0"/>
                  </a:cubicBezTo>
                  <a:cubicBezTo>
                    <a:pt x="37" y="7"/>
                    <a:pt x="37" y="7"/>
                    <a:pt x="37" y="7"/>
                  </a:cubicBezTo>
                  <a:cubicBezTo>
                    <a:pt x="31" y="7"/>
                    <a:pt x="31" y="7"/>
                    <a:pt x="31" y="7"/>
                  </a:cubicBezTo>
                  <a:lnTo>
                    <a:pt x="31" y="0"/>
                  </a:lnTo>
                  <a:close/>
                  <a:moveTo>
                    <a:pt x="46" y="0"/>
                  </a:moveTo>
                  <a:cubicBezTo>
                    <a:pt x="53" y="0"/>
                    <a:pt x="53" y="0"/>
                    <a:pt x="53" y="0"/>
                  </a:cubicBezTo>
                  <a:cubicBezTo>
                    <a:pt x="53" y="7"/>
                    <a:pt x="53" y="7"/>
                    <a:pt x="53" y="7"/>
                  </a:cubicBezTo>
                  <a:cubicBezTo>
                    <a:pt x="46" y="7"/>
                    <a:pt x="46" y="7"/>
                    <a:pt x="46" y="7"/>
                  </a:cubicBezTo>
                  <a:lnTo>
                    <a:pt x="46" y="0"/>
                  </a:lnTo>
                  <a:close/>
                  <a:moveTo>
                    <a:pt x="52" y="78"/>
                  </a:moveTo>
                  <a:cubicBezTo>
                    <a:pt x="58" y="78"/>
                    <a:pt x="58" y="78"/>
                    <a:pt x="58" y="78"/>
                  </a:cubicBezTo>
                  <a:cubicBezTo>
                    <a:pt x="58" y="84"/>
                    <a:pt x="58" y="84"/>
                    <a:pt x="58" y="84"/>
                  </a:cubicBezTo>
                  <a:cubicBezTo>
                    <a:pt x="52" y="84"/>
                    <a:pt x="52" y="84"/>
                    <a:pt x="52" y="84"/>
                  </a:cubicBezTo>
                  <a:lnTo>
                    <a:pt x="52" y="78"/>
                  </a:lnTo>
                  <a:close/>
                  <a:moveTo>
                    <a:pt x="39" y="78"/>
                  </a:moveTo>
                  <a:cubicBezTo>
                    <a:pt x="45" y="78"/>
                    <a:pt x="45" y="78"/>
                    <a:pt x="45" y="78"/>
                  </a:cubicBezTo>
                  <a:cubicBezTo>
                    <a:pt x="45" y="84"/>
                    <a:pt x="45" y="84"/>
                    <a:pt x="45" y="84"/>
                  </a:cubicBezTo>
                  <a:cubicBezTo>
                    <a:pt x="39" y="84"/>
                    <a:pt x="39" y="84"/>
                    <a:pt x="39" y="84"/>
                  </a:cubicBezTo>
                  <a:lnTo>
                    <a:pt x="39" y="78"/>
                  </a:lnTo>
                  <a:close/>
                  <a:moveTo>
                    <a:pt x="62" y="0"/>
                  </a:moveTo>
                  <a:cubicBezTo>
                    <a:pt x="68" y="0"/>
                    <a:pt x="68" y="0"/>
                    <a:pt x="68" y="0"/>
                  </a:cubicBezTo>
                  <a:cubicBezTo>
                    <a:pt x="68" y="7"/>
                    <a:pt x="68" y="7"/>
                    <a:pt x="68" y="7"/>
                  </a:cubicBezTo>
                  <a:cubicBezTo>
                    <a:pt x="62" y="7"/>
                    <a:pt x="62" y="7"/>
                    <a:pt x="62" y="7"/>
                  </a:cubicBezTo>
                  <a:lnTo>
                    <a:pt x="62" y="0"/>
                  </a:lnTo>
                  <a:close/>
                  <a:moveTo>
                    <a:pt x="65" y="78"/>
                  </a:moveTo>
                  <a:cubicBezTo>
                    <a:pt x="71" y="78"/>
                    <a:pt x="71" y="78"/>
                    <a:pt x="71" y="78"/>
                  </a:cubicBezTo>
                  <a:cubicBezTo>
                    <a:pt x="71" y="84"/>
                    <a:pt x="71" y="84"/>
                    <a:pt x="71" y="84"/>
                  </a:cubicBezTo>
                  <a:cubicBezTo>
                    <a:pt x="65" y="84"/>
                    <a:pt x="65" y="84"/>
                    <a:pt x="65" y="84"/>
                  </a:cubicBezTo>
                  <a:lnTo>
                    <a:pt x="65" y="78"/>
                  </a:lnTo>
                  <a:close/>
                  <a:moveTo>
                    <a:pt x="78" y="0"/>
                  </a:moveTo>
                  <a:cubicBezTo>
                    <a:pt x="84" y="0"/>
                    <a:pt x="84" y="0"/>
                    <a:pt x="84" y="0"/>
                  </a:cubicBezTo>
                  <a:cubicBezTo>
                    <a:pt x="84" y="7"/>
                    <a:pt x="84" y="7"/>
                    <a:pt x="84" y="7"/>
                  </a:cubicBezTo>
                  <a:cubicBezTo>
                    <a:pt x="78" y="7"/>
                    <a:pt x="78" y="7"/>
                    <a:pt x="78" y="7"/>
                  </a:cubicBezTo>
                  <a:lnTo>
                    <a:pt x="78" y="0"/>
                  </a:lnTo>
                  <a:close/>
                  <a:moveTo>
                    <a:pt x="78" y="78"/>
                  </a:moveTo>
                  <a:cubicBezTo>
                    <a:pt x="84" y="78"/>
                    <a:pt x="84" y="78"/>
                    <a:pt x="84" y="78"/>
                  </a:cubicBezTo>
                  <a:cubicBezTo>
                    <a:pt x="84" y="84"/>
                    <a:pt x="84" y="84"/>
                    <a:pt x="84" y="84"/>
                  </a:cubicBezTo>
                  <a:cubicBezTo>
                    <a:pt x="78" y="84"/>
                    <a:pt x="78" y="84"/>
                    <a:pt x="78" y="84"/>
                  </a:cubicBezTo>
                  <a:lnTo>
                    <a:pt x="78" y="78"/>
                  </a:lnTo>
                  <a:close/>
                  <a:moveTo>
                    <a:pt x="78" y="63"/>
                  </a:moveTo>
                  <a:cubicBezTo>
                    <a:pt x="84" y="63"/>
                    <a:pt x="84" y="63"/>
                    <a:pt x="84" y="63"/>
                  </a:cubicBezTo>
                  <a:cubicBezTo>
                    <a:pt x="84" y="69"/>
                    <a:pt x="84" y="69"/>
                    <a:pt x="84" y="69"/>
                  </a:cubicBezTo>
                  <a:cubicBezTo>
                    <a:pt x="78" y="69"/>
                    <a:pt x="78" y="69"/>
                    <a:pt x="78" y="69"/>
                  </a:cubicBezTo>
                  <a:lnTo>
                    <a:pt x="78" y="63"/>
                  </a:lnTo>
                  <a:close/>
                  <a:moveTo>
                    <a:pt x="78" y="47"/>
                  </a:moveTo>
                  <a:cubicBezTo>
                    <a:pt x="84" y="47"/>
                    <a:pt x="84" y="47"/>
                    <a:pt x="84" y="47"/>
                  </a:cubicBezTo>
                  <a:cubicBezTo>
                    <a:pt x="84" y="53"/>
                    <a:pt x="84" y="53"/>
                    <a:pt x="84" y="53"/>
                  </a:cubicBezTo>
                  <a:cubicBezTo>
                    <a:pt x="78" y="53"/>
                    <a:pt x="78" y="53"/>
                    <a:pt x="78" y="53"/>
                  </a:cubicBezTo>
                  <a:lnTo>
                    <a:pt x="78" y="47"/>
                  </a:lnTo>
                  <a:close/>
                  <a:moveTo>
                    <a:pt x="78" y="16"/>
                  </a:moveTo>
                  <a:cubicBezTo>
                    <a:pt x="84" y="16"/>
                    <a:pt x="84" y="16"/>
                    <a:pt x="84" y="16"/>
                  </a:cubicBezTo>
                  <a:cubicBezTo>
                    <a:pt x="84" y="22"/>
                    <a:pt x="84" y="22"/>
                    <a:pt x="84" y="22"/>
                  </a:cubicBezTo>
                  <a:cubicBezTo>
                    <a:pt x="78" y="22"/>
                    <a:pt x="78" y="22"/>
                    <a:pt x="78" y="22"/>
                  </a:cubicBezTo>
                  <a:lnTo>
                    <a:pt x="78" y="16"/>
                  </a:lnTo>
                  <a:close/>
                  <a:moveTo>
                    <a:pt x="0" y="32"/>
                  </a:moveTo>
                  <a:cubicBezTo>
                    <a:pt x="6" y="32"/>
                    <a:pt x="6" y="32"/>
                    <a:pt x="6" y="32"/>
                  </a:cubicBezTo>
                  <a:cubicBezTo>
                    <a:pt x="6" y="38"/>
                    <a:pt x="6" y="38"/>
                    <a:pt x="6" y="38"/>
                  </a:cubicBezTo>
                  <a:cubicBezTo>
                    <a:pt x="0" y="38"/>
                    <a:pt x="0" y="38"/>
                    <a:pt x="0" y="38"/>
                  </a:cubicBezTo>
                  <a:lnTo>
                    <a:pt x="0" y="32"/>
                  </a:lnTo>
                  <a:close/>
                  <a:moveTo>
                    <a:pt x="78" y="32"/>
                  </a:moveTo>
                  <a:cubicBezTo>
                    <a:pt x="84" y="32"/>
                    <a:pt x="84" y="32"/>
                    <a:pt x="84" y="32"/>
                  </a:cubicBezTo>
                  <a:cubicBezTo>
                    <a:pt x="84" y="38"/>
                    <a:pt x="84" y="38"/>
                    <a:pt x="84" y="38"/>
                  </a:cubicBezTo>
                  <a:cubicBezTo>
                    <a:pt x="78" y="38"/>
                    <a:pt x="78" y="38"/>
                    <a:pt x="78" y="38"/>
                  </a:cubicBezTo>
                  <a:lnTo>
                    <a:pt x="78" y="32"/>
                  </a:lnTo>
                  <a:close/>
                  <a:moveTo>
                    <a:pt x="316" y="182"/>
                  </a:moveTo>
                  <a:cubicBezTo>
                    <a:pt x="316" y="161"/>
                    <a:pt x="299" y="144"/>
                    <a:pt x="278" y="144"/>
                  </a:cubicBezTo>
                  <a:cubicBezTo>
                    <a:pt x="258" y="144"/>
                    <a:pt x="241" y="161"/>
                    <a:pt x="241" y="182"/>
                  </a:cubicBezTo>
                  <a:cubicBezTo>
                    <a:pt x="241" y="203"/>
                    <a:pt x="258" y="219"/>
                    <a:pt x="278" y="219"/>
                  </a:cubicBezTo>
                  <a:cubicBezTo>
                    <a:pt x="299" y="219"/>
                    <a:pt x="316" y="203"/>
                    <a:pt x="316" y="182"/>
                  </a:cubicBezTo>
                  <a:moveTo>
                    <a:pt x="114" y="42"/>
                  </a:moveTo>
                  <a:cubicBezTo>
                    <a:pt x="114" y="39"/>
                    <a:pt x="114" y="37"/>
                    <a:pt x="114" y="35"/>
                  </a:cubicBezTo>
                  <a:cubicBezTo>
                    <a:pt x="121" y="36"/>
                    <a:pt x="121" y="36"/>
                    <a:pt x="121" y="36"/>
                  </a:cubicBezTo>
                  <a:cubicBezTo>
                    <a:pt x="120" y="38"/>
                    <a:pt x="120" y="40"/>
                    <a:pt x="120" y="42"/>
                  </a:cubicBezTo>
                  <a:lnTo>
                    <a:pt x="114" y="42"/>
                  </a:lnTo>
                  <a:close/>
                  <a:moveTo>
                    <a:pt x="114" y="49"/>
                  </a:moveTo>
                  <a:cubicBezTo>
                    <a:pt x="120" y="48"/>
                    <a:pt x="120" y="48"/>
                    <a:pt x="120" y="48"/>
                  </a:cubicBezTo>
                  <a:cubicBezTo>
                    <a:pt x="121" y="50"/>
                    <a:pt x="121" y="52"/>
                    <a:pt x="122" y="53"/>
                  </a:cubicBezTo>
                  <a:cubicBezTo>
                    <a:pt x="116" y="55"/>
                    <a:pt x="116" y="55"/>
                    <a:pt x="116" y="55"/>
                  </a:cubicBezTo>
                  <a:cubicBezTo>
                    <a:pt x="115" y="53"/>
                    <a:pt x="115" y="51"/>
                    <a:pt x="114" y="49"/>
                  </a:cubicBezTo>
                  <a:moveTo>
                    <a:pt x="116" y="28"/>
                  </a:moveTo>
                  <a:cubicBezTo>
                    <a:pt x="117" y="26"/>
                    <a:pt x="118" y="24"/>
                    <a:pt x="119" y="22"/>
                  </a:cubicBezTo>
                  <a:cubicBezTo>
                    <a:pt x="124" y="25"/>
                    <a:pt x="124" y="25"/>
                    <a:pt x="124" y="25"/>
                  </a:cubicBezTo>
                  <a:cubicBezTo>
                    <a:pt x="124" y="27"/>
                    <a:pt x="123" y="28"/>
                    <a:pt x="122" y="30"/>
                  </a:cubicBezTo>
                  <a:lnTo>
                    <a:pt x="116" y="28"/>
                  </a:lnTo>
                  <a:close/>
                  <a:moveTo>
                    <a:pt x="119" y="62"/>
                  </a:moveTo>
                  <a:cubicBezTo>
                    <a:pt x="124" y="59"/>
                    <a:pt x="124" y="59"/>
                    <a:pt x="124" y="59"/>
                  </a:cubicBezTo>
                  <a:cubicBezTo>
                    <a:pt x="125" y="61"/>
                    <a:pt x="126" y="62"/>
                    <a:pt x="127" y="64"/>
                  </a:cubicBezTo>
                  <a:cubicBezTo>
                    <a:pt x="122" y="68"/>
                    <a:pt x="122" y="68"/>
                    <a:pt x="122" y="68"/>
                  </a:cubicBezTo>
                  <a:cubicBezTo>
                    <a:pt x="121" y="66"/>
                    <a:pt x="120" y="64"/>
                    <a:pt x="119" y="62"/>
                  </a:cubicBezTo>
                  <a:moveTo>
                    <a:pt x="123" y="16"/>
                  </a:moveTo>
                  <a:cubicBezTo>
                    <a:pt x="124" y="14"/>
                    <a:pt x="126" y="13"/>
                    <a:pt x="128" y="11"/>
                  </a:cubicBezTo>
                  <a:cubicBezTo>
                    <a:pt x="132" y="16"/>
                    <a:pt x="132" y="16"/>
                    <a:pt x="132" y="16"/>
                  </a:cubicBezTo>
                  <a:cubicBezTo>
                    <a:pt x="130" y="17"/>
                    <a:pt x="129" y="18"/>
                    <a:pt x="128" y="20"/>
                  </a:cubicBezTo>
                  <a:lnTo>
                    <a:pt x="123" y="16"/>
                  </a:lnTo>
                  <a:close/>
                  <a:moveTo>
                    <a:pt x="127" y="73"/>
                  </a:moveTo>
                  <a:cubicBezTo>
                    <a:pt x="131" y="68"/>
                    <a:pt x="131" y="68"/>
                    <a:pt x="131" y="68"/>
                  </a:cubicBezTo>
                  <a:cubicBezTo>
                    <a:pt x="133" y="70"/>
                    <a:pt x="134" y="71"/>
                    <a:pt x="136" y="72"/>
                  </a:cubicBezTo>
                  <a:cubicBezTo>
                    <a:pt x="132" y="77"/>
                    <a:pt x="132" y="77"/>
                    <a:pt x="132" y="77"/>
                  </a:cubicBezTo>
                  <a:cubicBezTo>
                    <a:pt x="130" y="76"/>
                    <a:pt x="128" y="74"/>
                    <a:pt x="127" y="73"/>
                  </a:cubicBezTo>
                  <a:moveTo>
                    <a:pt x="133" y="7"/>
                  </a:moveTo>
                  <a:cubicBezTo>
                    <a:pt x="135" y="6"/>
                    <a:pt x="137" y="5"/>
                    <a:pt x="139" y="4"/>
                  </a:cubicBezTo>
                  <a:cubicBezTo>
                    <a:pt x="142" y="9"/>
                    <a:pt x="142" y="9"/>
                    <a:pt x="142" y="9"/>
                  </a:cubicBezTo>
                  <a:cubicBezTo>
                    <a:pt x="140" y="10"/>
                    <a:pt x="138" y="11"/>
                    <a:pt x="137" y="12"/>
                  </a:cubicBezTo>
                  <a:lnTo>
                    <a:pt x="133" y="7"/>
                  </a:lnTo>
                  <a:close/>
                  <a:moveTo>
                    <a:pt x="138" y="81"/>
                  </a:moveTo>
                  <a:cubicBezTo>
                    <a:pt x="141" y="75"/>
                    <a:pt x="141" y="75"/>
                    <a:pt x="141" y="75"/>
                  </a:cubicBezTo>
                  <a:cubicBezTo>
                    <a:pt x="143" y="76"/>
                    <a:pt x="144" y="76"/>
                    <a:pt x="146" y="77"/>
                  </a:cubicBezTo>
                  <a:cubicBezTo>
                    <a:pt x="145" y="83"/>
                    <a:pt x="145" y="83"/>
                    <a:pt x="145" y="83"/>
                  </a:cubicBezTo>
                  <a:cubicBezTo>
                    <a:pt x="142" y="82"/>
                    <a:pt x="140" y="82"/>
                    <a:pt x="138" y="81"/>
                  </a:cubicBezTo>
                  <a:moveTo>
                    <a:pt x="146" y="1"/>
                  </a:moveTo>
                  <a:cubicBezTo>
                    <a:pt x="148" y="1"/>
                    <a:pt x="150" y="1"/>
                    <a:pt x="153" y="0"/>
                  </a:cubicBezTo>
                  <a:cubicBezTo>
                    <a:pt x="153" y="7"/>
                    <a:pt x="153" y="7"/>
                    <a:pt x="153" y="7"/>
                  </a:cubicBezTo>
                  <a:cubicBezTo>
                    <a:pt x="151" y="7"/>
                    <a:pt x="149" y="7"/>
                    <a:pt x="147" y="8"/>
                  </a:cubicBezTo>
                  <a:lnTo>
                    <a:pt x="146" y="1"/>
                  </a:lnTo>
                  <a:close/>
                  <a:moveTo>
                    <a:pt x="152" y="84"/>
                  </a:moveTo>
                  <a:cubicBezTo>
                    <a:pt x="152" y="78"/>
                    <a:pt x="152" y="78"/>
                    <a:pt x="152" y="78"/>
                  </a:cubicBezTo>
                  <a:cubicBezTo>
                    <a:pt x="153" y="78"/>
                    <a:pt x="155" y="78"/>
                    <a:pt x="156" y="78"/>
                  </a:cubicBezTo>
                  <a:cubicBezTo>
                    <a:pt x="157" y="78"/>
                    <a:pt x="157" y="78"/>
                    <a:pt x="158" y="78"/>
                  </a:cubicBezTo>
                  <a:cubicBezTo>
                    <a:pt x="158" y="84"/>
                    <a:pt x="158" y="84"/>
                    <a:pt x="158" y="84"/>
                  </a:cubicBezTo>
                  <a:cubicBezTo>
                    <a:pt x="157" y="84"/>
                    <a:pt x="157" y="84"/>
                    <a:pt x="156" y="84"/>
                  </a:cubicBezTo>
                  <a:cubicBezTo>
                    <a:pt x="154" y="84"/>
                    <a:pt x="153" y="84"/>
                    <a:pt x="152" y="84"/>
                  </a:cubicBezTo>
                  <a:moveTo>
                    <a:pt x="159" y="7"/>
                  </a:moveTo>
                  <a:cubicBezTo>
                    <a:pt x="160" y="0"/>
                    <a:pt x="160" y="0"/>
                    <a:pt x="160" y="0"/>
                  </a:cubicBezTo>
                  <a:cubicBezTo>
                    <a:pt x="162" y="1"/>
                    <a:pt x="164" y="1"/>
                    <a:pt x="166" y="2"/>
                  </a:cubicBezTo>
                  <a:cubicBezTo>
                    <a:pt x="165" y="8"/>
                    <a:pt x="165" y="8"/>
                    <a:pt x="165" y="8"/>
                  </a:cubicBezTo>
                  <a:cubicBezTo>
                    <a:pt x="163" y="7"/>
                    <a:pt x="161" y="7"/>
                    <a:pt x="159" y="7"/>
                  </a:cubicBezTo>
                  <a:moveTo>
                    <a:pt x="164" y="77"/>
                  </a:moveTo>
                  <a:cubicBezTo>
                    <a:pt x="166" y="77"/>
                    <a:pt x="168" y="76"/>
                    <a:pt x="169" y="76"/>
                  </a:cubicBezTo>
                  <a:cubicBezTo>
                    <a:pt x="172" y="81"/>
                    <a:pt x="172" y="81"/>
                    <a:pt x="172" y="81"/>
                  </a:cubicBezTo>
                  <a:cubicBezTo>
                    <a:pt x="170" y="82"/>
                    <a:pt x="168" y="83"/>
                    <a:pt x="165" y="83"/>
                  </a:cubicBezTo>
                  <a:lnTo>
                    <a:pt x="164" y="77"/>
                  </a:lnTo>
                  <a:close/>
                  <a:moveTo>
                    <a:pt x="170" y="10"/>
                  </a:moveTo>
                  <a:cubicBezTo>
                    <a:pt x="173" y="4"/>
                    <a:pt x="173" y="4"/>
                    <a:pt x="173" y="4"/>
                  </a:cubicBezTo>
                  <a:cubicBezTo>
                    <a:pt x="175" y="5"/>
                    <a:pt x="177" y="6"/>
                    <a:pt x="179" y="7"/>
                  </a:cubicBezTo>
                  <a:cubicBezTo>
                    <a:pt x="175" y="12"/>
                    <a:pt x="175" y="12"/>
                    <a:pt x="175" y="12"/>
                  </a:cubicBezTo>
                  <a:cubicBezTo>
                    <a:pt x="174" y="11"/>
                    <a:pt x="172" y="10"/>
                    <a:pt x="170" y="10"/>
                  </a:cubicBezTo>
                  <a:moveTo>
                    <a:pt x="175" y="73"/>
                  </a:moveTo>
                  <a:cubicBezTo>
                    <a:pt x="176" y="72"/>
                    <a:pt x="178" y="71"/>
                    <a:pt x="179" y="69"/>
                  </a:cubicBezTo>
                  <a:cubicBezTo>
                    <a:pt x="183" y="74"/>
                    <a:pt x="183" y="74"/>
                    <a:pt x="183" y="74"/>
                  </a:cubicBezTo>
                  <a:cubicBezTo>
                    <a:pt x="182" y="75"/>
                    <a:pt x="180" y="77"/>
                    <a:pt x="178" y="78"/>
                  </a:cubicBezTo>
                  <a:lnTo>
                    <a:pt x="175" y="73"/>
                  </a:lnTo>
                  <a:close/>
                  <a:moveTo>
                    <a:pt x="180" y="16"/>
                  </a:moveTo>
                  <a:cubicBezTo>
                    <a:pt x="184" y="12"/>
                    <a:pt x="184" y="12"/>
                    <a:pt x="184" y="12"/>
                  </a:cubicBezTo>
                  <a:cubicBezTo>
                    <a:pt x="186" y="13"/>
                    <a:pt x="188" y="15"/>
                    <a:pt x="189" y="17"/>
                  </a:cubicBezTo>
                  <a:cubicBezTo>
                    <a:pt x="184" y="20"/>
                    <a:pt x="184" y="20"/>
                    <a:pt x="184" y="20"/>
                  </a:cubicBezTo>
                  <a:cubicBezTo>
                    <a:pt x="183" y="19"/>
                    <a:pt x="182" y="17"/>
                    <a:pt x="180" y="16"/>
                  </a:cubicBezTo>
                  <a:moveTo>
                    <a:pt x="184" y="65"/>
                  </a:moveTo>
                  <a:cubicBezTo>
                    <a:pt x="185" y="63"/>
                    <a:pt x="186" y="62"/>
                    <a:pt x="187" y="60"/>
                  </a:cubicBezTo>
                  <a:cubicBezTo>
                    <a:pt x="192" y="63"/>
                    <a:pt x="192" y="63"/>
                    <a:pt x="192" y="63"/>
                  </a:cubicBezTo>
                  <a:cubicBezTo>
                    <a:pt x="191" y="65"/>
                    <a:pt x="190" y="67"/>
                    <a:pt x="188" y="69"/>
                  </a:cubicBezTo>
                  <a:lnTo>
                    <a:pt x="184" y="65"/>
                  </a:lnTo>
                  <a:close/>
                  <a:moveTo>
                    <a:pt x="187" y="26"/>
                  </a:moveTo>
                  <a:cubicBezTo>
                    <a:pt x="193" y="23"/>
                    <a:pt x="193" y="23"/>
                    <a:pt x="193" y="23"/>
                  </a:cubicBezTo>
                  <a:cubicBezTo>
                    <a:pt x="194" y="25"/>
                    <a:pt x="195" y="27"/>
                    <a:pt x="196" y="29"/>
                  </a:cubicBezTo>
                  <a:cubicBezTo>
                    <a:pt x="190" y="31"/>
                    <a:pt x="190" y="31"/>
                    <a:pt x="190" y="31"/>
                  </a:cubicBezTo>
                  <a:cubicBezTo>
                    <a:pt x="189" y="29"/>
                    <a:pt x="188" y="27"/>
                    <a:pt x="187" y="26"/>
                  </a:cubicBezTo>
                  <a:moveTo>
                    <a:pt x="189" y="55"/>
                  </a:moveTo>
                  <a:cubicBezTo>
                    <a:pt x="190" y="53"/>
                    <a:pt x="191" y="51"/>
                    <a:pt x="191" y="49"/>
                  </a:cubicBezTo>
                  <a:cubicBezTo>
                    <a:pt x="197" y="50"/>
                    <a:pt x="197" y="50"/>
                    <a:pt x="197" y="50"/>
                  </a:cubicBezTo>
                  <a:cubicBezTo>
                    <a:pt x="197" y="53"/>
                    <a:pt x="196" y="55"/>
                    <a:pt x="195" y="57"/>
                  </a:cubicBezTo>
                  <a:lnTo>
                    <a:pt x="189" y="55"/>
                  </a:lnTo>
                  <a:close/>
                  <a:moveTo>
                    <a:pt x="191" y="37"/>
                  </a:moveTo>
                  <a:cubicBezTo>
                    <a:pt x="197" y="36"/>
                    <a:pt x="197" y="36"/>
                    <a:pt x="197" y="36"/>
                  </a:cubicBezTo>
                  <a:cubicBezTo>
                    <a:pt x="198" y="38"/>
                    <a:pt x="198" y="40"/>
                    <a:pt x="198" y="42"/>
                  </a:cubicBezTo>
                  <a:cubicBezTo>
                    <a:pt x="198" y="43"/>
                    <a:pt x="198" y="43"/>
                    <a:pt x="198" y="43"/>
                  </a:cubicBezTo>
                  <a:cubicBezTo>
                    <a:pt x="192" y="43"/>
                    <a:pt x="192" y="43"/>
                    <a:pt x="192" y="43"/>
                  </a:cubicBezTo>
                  <a:cubicBezTo>
                    <a:pt x="192" y="42"/>
                    <a:pt x="192" y="42"/>
                    <a:pt x="192" y="42"/>
                  </a:cubicBezTo>
                  <a:cubicBezTo>
                    <a:pt x="192" y="40"/>
                    <a:pt x="191" y="39"/>
                    <a:pt x="191" y="37"/>
                  </a:cubicBezTo>
                  <a:moveTo>
                    <a:pt x="316" y="249"/>
                  </a:moveTo>
                  <a:cubicBezTo>
                    <a:pt x="241" y="249"/>
                    <a:pt x="241" y="249"/>
                    <a:pt x="241" y="249"/>
                  </a:cubicBezTo>
                  <a:cubicBezTo>
                    <a:pt x="241" y="324"/>
                    <a:pt x="241" y="324"/>
                    <a:pt x="241" y="324"/>
                  </a:cubicBezTo>
                  <a:cubicBezTo>
                    <a:pt x="316" y="324"/>
                    <a:pt x="316" y="324"/>
                    <a:pt x="316" y="324"/>
                  </a:cubicBezTo>
                  <a:lnTo>
                    <a:pt x="316" y="249"/>
                  </a:lnTo>
                  <a:close/>
                  <a:moveTo>
                    <a:pt x="146" y="249"/>
                  </a:moveTo>
                  <a:cubicBezTo>
                    <a:pt x="146" y="324"/>
                    <a:pt x="146" y="324"/>
                    <a:pt x="146" y="324"/>
                  </a:cubicBezTo>
                  <a:cubicBezTo>
                    <a:pt x="211" y="287"/>
                    <a:pt x="211" y="287"/>
                    <a:pt x="211" y="287"/>
                  </a:cubicBezTo>
                  <a:lnTo>
                    <a:pt x="146" y="249"/>
                  </a:lnTo>
                  <a:close/>
                  <a:moveTo>
                    <a:pt x="0" y="198"/>
                  </a:moveTo>
                  <a:cubicBezTo>
                    <a:pt x="0" y="189"/>
                    <a:pt x="0" y="189"/>
                    <a:pt x="0" y="189"/>
                  </a:cubicBezTo>
                  <a:cubicBezTo>
                    <a:pt x="6" y="189"/>
                    <a:pt x="6" y="189"/>
                    <a:pt x="6" y="189"/>
                  </a:cubicBezTo>
                  <a:cubicBezTo>
                    <a:pt x="6" y="193"/>
                    <a:pt x="6" y="193"/>
                    <a:pt x="6" y="193"/>
                  </a:cubicBezTo>
                  <a:cubicBezTo>
                    <a:pt x="5" y="193"/>
                    <a:pt x="5" y="193"/>
                    <a:pt x="5" y="193"/>
                  </a:cubicBezTo>
                  <a:cubicBezTo>
                    <a:pt x="6" y="195"/>
                    <a:pt x="6" y="195"/>
                    <a:pt x="6" y="195"/>
                  </a:cubicBezTo>
                  <a:lnTo>
                    <a:pt x="0" y="198"/>
                  </a:lnTo>
                  <a:close/>
                  <a:moveTo>
                    <a:pt x="0" y="177"/>
                  </a:moveTo>
                  <a:cubicBezTo>
                    <a:pt x="6" y="177"/>
                    <a:pt x="6" y="177"/>
                    <a:pt x="6" y="177"/>
                  </a:cubicBezTo>
                  <a:cubicBezTo>
                    <a:pt x="6" y="183"/>
                    <a:pt x="6" y="183"/>
                    <a:pt x="6" y="183"/>
                  </a:cubicBezTo>
                  <a:cubicBezTo>
                    <a:pt x="0" y="183"/>
                    <a:pt x="0" y="183"/>
                    <a:pt x="0" y="183"/>
                  </a:cubicBezTo>
                  <a:lnTo>
                    <a:pt x="0" y="177"/>
                  </a:lnTo>
                  <a:close/>
                  <a:moveTo>
                    <a:pt x="0" y="165"/>
                  </a:moveTo>
                  <a:cubicBezTo>
                    <a:pt x="6" y="165"/>
                    <a:pt x="6" y="165"/>
                    <a:pt x="6" y="165"/>
                  </a:cubicBezTo>
                  <a:cubicBezTo>
                    <a:pt x="6" y="171"/>
                    <a:pt x="6" y="171"/>
                    <a:pt x="6" y="171"/>
                  </a:cubicBezTo>
                  <a:cubicBezTo>
                    <a:pt x="0" y="171"/>
                    <a:pt x="0" y="171"/>
                    <a:pt x="0" y="171"/>
                  </a:cubicBezTo>
                  <a:lnTo>
                    <a:pt x="0" y="165"/>
                  </a:lnTo>
                  <a:close/>
                  <a:moveTo>
                    <a:pt x="0" y="153"/>
                  </a:moveTo>
                  <a:cubicBezTo>
                    <a:pt x="6" y="153"/>
                    <a:pt x="6" y="153"/>
                    <a:pt x="6" y="153"/>
                  </a:cubicBezTo>
                  <a:cubicBezTo>
                    <a:pt x="6" y="159"/>
                    <a:pt x="6" y="159"/>
                    <a:pt x="6" y="159"/>
                  </a:cubicBezTo>
                  <a:cubicBezTo>
                    <a:pt x="0" y="159"/>
                    <a:pt x="0" y="159"/>
                    <a:pt x="0" y="159"/>
                  </a:cubicBezTo>
                  <a:lnTo>
                    <a:pt x="0" y="153"/>
                  </a:lnTo>
                  <a:close/>
                  <a:moveTo>
                    <a:pt x="0" y="141"/>
                  </a:moveTo>
                  <a:cubicBezTo>
                    <a:pt x="6" y="141"/>
                    <a:pt x="6" y="141"/>
                    <a:pt x="6" y="141"/>
                  </a:cubicBezTo>
                  <a:cubicBezTo>
                    <a:pt x="6" y="147"/>
                    <a:pt x="6" y="147"/>
                    <a:pt x="6" y="147"/>
                  </a:cubicBezTo>
                  <a:cubicBezTo>
                    <a:pt x="0" y="147"/>
                    <a:pt x="0" y="147"/>
                    <a:pt x="0" y="147"/>
                  </a:cubicBezTo>
                  <a:lnTo>
                    <a:pt x="0" y="141"/>
                  </a:lnTo>
                  <a:close/>
                  <a:moveTo>
                    <a:pt x="0" y="129"/>
                  </a:moveTo>
                  <a:cubicBezTo>
                    <a:pt x="6" y="129"/>
                    <a:pt x="6" y="129"/>
                    <a:pt x="6" y="129"/>
                  </a:cubicBezTo>
                  <a:cubicBezTo>
                    <a:pt x="6" y="135"/>
                    <a:pt x="6" y="135"/>
                    <a:pt x="6" y="135"/>
                  </a:cubicBezTo>
                  <a:cubicBezTo>
                    <a:pt x="0" y="135"/>
                    <a:pt x="0" y="135"/>
                    <a:pt x="0" y="135"/>
                  </a:cubicBezTo>
                  <a:lnTo>
                    <a:pt x="0" y="129"/>
                  </a:lnTo>
                  <a:close/>
                  <a:moveTo>
                    <a:pt x="0" y="123"/>
                  </a:moveTo>
                  <a:cubicBezTo>
                    <a:pt x="0" y="114"/>
                    <a:pt x="0" y="114"/>
                    <a:pt x="0" y="114"/>
                  </a:cubicBezTo>
                  <a:cubicBezTo>
                    <a:pt x="6" y="118"/>
                    <a:pt x="6" y="118"/>
                    <a:pt x="6" y="118"/>
                  </a:cubicBezTo>
                  <a:cubicBezTo>
                    <a:pt x="5" y="120"/>
                    <a:pt x="5" y="120"/>
                    <a:pt x="5" y="120"/>
                  </a:cubicBezTo>
                  <a:cubicBezTo>
                    <a:pt x="6" y="120"/>
                    <a:pt x="6" y="120"/>
                    <a:pt x="6" y="120"/>
                  </a:cubicBezTo>
                  <a:cubicBezTo>
                    <a:pt x="6" y="123"/>
                    <a:pt x="6" y="123"/>
                    <a:pt x="6" y="123"/>
                  </a:cubicBezTo>
                  <a:lnTo>
                    <a:pt x="0" y="123"/>
                  </a:lnTo>
                  <a:close/>
                  <a:moveTo>
                    <a:pt x="8" y="187"/>
                  </a:moveTo>
                  <a:cubicBezTo>
                    <a:pt x="13" y="184"/>
                    <a:pt x="13" y="184"/>
                    <a:pt x="13" y="184"/>
                  </a:cubicBezTo>
                  <a:cubicBezTo>
                    <a:pt x="16" y="189"/>
                    <a:pt x="16" y="189"/>
                    <a:pt x="16" y="189"/>
                  </a:cubicBezTo>
                  <a:cubicBezTo>
                    <a:pt x="11" y="192"/>
                    <a:pt x="11" y="192"/>
                    <a:pt x="11" y="192"/>
                  </a:cubicBezTo>
                  <a:lnTo>
                    <a:pt x="8" y="187"/>
                  </a:lnTo>
                  <a:close/>
                  <a:moveTo>
                    <a:pt x="8" y="126"/>
                  </a:moveTo>
                  <a:cubicBezTo>
                    <a:pt x="11" y="121"/>
                    <a:pt x="11" y="121"/>
                    <a:pt x="11" y="121"/>
                  </a:cubicBezTo>
                  <a:cubicBezTo>
                    <a:pt x="16" y="124"/>
                    <a:pt x="16" y="124"/>
                    <a:pt x="16" y="124"/>
                  </a:cubicBezTo>
                  <a:cubicBezTo>
                    <a:pt x="13" y="129"/>
                    <a:pt x="13" y="129"/>
                    <a:pt x="13" y="129"/>
                  </a:cubicBezTo>
                  <a:lnTo>
                    <a:pt x="8" y="126"/>
                  </a:lnTo>
                  <a:close/>
                  <a:moveTo>
                    <a:pt x="19" y="181"/>
                  </a:moveTo>
                  <a:cubicBezTo>
                    <a:pt x="24" y="178"/>
                    <a:pt x="24" y="178"/>
                    <a:pt x="24" y="178"/>
                  </a:cubicBezTo>
                  <a:cubicBezTo>
                    <a:pt x="27" y="183"/>
                    <a:pt x="27" y="183"/>
                    <a:pt x="27" y="183"/>
                  </a:cubicBezTo>
                  <a:cubicBezTo>
                    <a:pt x="21" y="186"/>
                    <a:pt x="21" y="186"/>
                    <a:pt x="21" y="186"/>
                  </a:cubicBezTo>
                  <a:lnTo>
                    <a:pt x="19" y="181"/>
                  </a:lnTo>
                  <a:close/>
                  <a:moveTo>
                    <a:pt x="19" y="132"/>
                  </a:moveTo>
                  <a:cubicBezTo>
                    <a:pt x="22" y="127"/>
                    <a:pt x="22" y="127"/>
                    <a:pt x="22" y="127"/>
                  </a:cubicBezTo>
                  <a:cubicBezTo>
                    <a:pt x="27" y="130"/>
                    <a:pt x="27" y="130"/>
                    <a:pt x="27" y="130"/>
                  </a:cubicBezTo>
                  <a:cubicBezTo>
                    <a:pt x="24" y="135"/>
                    <a:pt x="24" y="135"/>
                    <a:pt x="24" y="135"/>
                  </a:cubicBezTo>
                  <a:lnTo>
                    <a:pt x="19" y="132"/>
                  </a:lnTo>
                  <a:close/>
                  <a:moveTo>
                    <a:pt x="29" y="175"/>
                  </a:moveTo>
                  <a:cubicBezTo>
                    <a:pt x="34" y="172"/>
                    <a:pt x="34" y="172"/>
                    <a:pt x="34" y="172"/>
                  </a:cubicBezTo>
                  <a:cubicBezTo>
                    <a:pt x="37" y="177"/>
                    <a:pt x="37" y="177"/>
                    <a:pt x="37" y="177"/>
                  </a:cubicBezTo>
                  <a:cubicBezTo>
                    <a:pt x="32" y="180"/>
                    <a:pt x="32" y="180"/>
                    <a:pt x="32" y="180"/>
                  </a:cubicBezTo>
                  <a:lnTo>
                    <a:pt x="29" y="175"/>
                  </a:lnTo>
                  <a:close/>
                  <a:moveTo>
                    <a:pt x="29" y="138"/>
                  </a:moveTo>
                  <a:cubicBezTo>
                    <a:pt x="32" y="133"/>
                    <a:pt x="32" y="133"/>
                    <a:pt x="32" y="133"/>
                  </a:cubicBezTo>
                  <a:cubicBezTo>
                    <a:pt x="37" y="136"/>
                    <a:pt x="37" y="136"/>
                    <a:pt x="37" y="136"/>
                  </a:cubicBezTo>
                  <a:cubicBezTo>
                    <a:pt x="34" y="141"/>
                    <a:pt x="34" y="141"/>
                    <a:pt x="34" y="141"/>
                  </a:cubicBezTo>
                  <a:lnTo>
                    <a:pt x="29" y="138"/>
                  </a:lnTo>
                  <a:close/>
                  <a:moveTo>
                    <a:pt x="39" y="169"/>
                  </a:moveTo>
                  <a:cubicBezTo>
                    <a:pt x="44" y="166"/>
                    <a:pt x="44" y="166"/>
                    <a:pt x="44" y="166"/>
                  </a:cubicBezTo>
                  <a:cubicBezTo>
                    <a:pt x="47" y="171"/>
                    <a:pt x="47" y="171"/>
                    <a:pt x="47" y="171"/>
                  </a:cubicBezTo>
                  <a:cubicBezTo>
                    <a:pt x="42" y="174"/>
                    <a:pt x="42" y="174"/>
                    <a:pt x="42" y="174"/>
                  </a:cubicBezTo>
                  <a:lnTo>
                    <a:pt x="39" y="169"/>
                  </a:lnTo>
                  <a:close/>
                  <a:moveTo>
                    <a:pt x="39" y="144"/>
                  </a:moveTo>
                  <a:cubicBezTo>
                    <a:pt x="42" y="139"/>
                    <a:pt x="42" y="139"/>
                    <a:pt x="42" y="139"/>
                  </a:cubicBezTo>
                  <a:cubicBezTo>
                    <a:pt x="48" y="142"/>
                    <a:pt x="48" y="142"/>
                    <a:pt x="48" y="142"/>
                  </a:cubicBezTo>
                  <a:cubicBezTo>
                    <a:pt x="45" y="147"/>
                    <a:pt x="45" y="147"/>
                    <a:pt x="45" y="147"/>
                  </a:cubicBezTo>
                  <a:lnTo>
                    <a:pt x="39" y="144"/>
                  </a:lnTo>
                  <a:close/>
                  <a:moveTo>
                    <a:pt x="50" y="163"/>
                  </a:moveTo>
                  <a:cubicBezTo>
                    <a:pt x="55" y="160"/>
                    <a:pt x="55" y="160"/>
                    <a:pt x="55" y="160"/>
                  </a:cubicBezTo>
                  <a:cubicBezTo>
                    <a:pt x="58" y="165"/>
                    <a:pt x="58" y="165"/>
                    <a:pt x="58" y="165"/>
                  </a:cubicBezTo>
                  <a:cubicBezTo>
                    <a:pt x="53" y="168"/>
                    <a:pt x="53" y="168"/>
                    <a:pt x="53" y="168"/>
                  </a:cubicBezTo>
                  <a:lnTo>
                    <a:pt x="50" y="163"/>
                  </a:lnTo>
                  <a:close/>
                  <a:moveTo>
                    <a:pt x="50" y="150"/>
                  </a:moveTo>
                  <a:cubicBezTo>
                    <a:pt x="53" y="145"/>
                    <a:pt x="53" y="145"/>
                    <a:pt x="53" y="145"/>
                  </a:cubicBezTo>
                  <a:cubicBezTo>
                    <a:pt x="58" y="148"/>
                    <a:pt x="58" y="148"/>
                    <a:pt x="58" y="148"/>
                  </a:cubicBezTo>
                  <a:cubicBezTo>
                    <a:pt x="55" y="153"/>
                    <a:pt x="55" y="153"/>
                    <a:pt x="55" y="153"/>
                  </a:cubicBezTo>
                  <a:lnTo>
                    <a:pt x="50" y="150"/>
                  </a:lnTo>
                  <a:close/>
                  <a:moveTo>
                    <a:pt x="60" y="157"/>
                  </a:moveTo>
                  <a:cubicBezTo>
                    <a:pt x="61" y="156"/>
                    <a:pt x="61" y="156"/>
                    <a:pt x="61" y="156"/>
                  </a:cubicBezTo>
                  <a:cubicBezTo>
                    <a:pt x="60" y="156"/>
                    <a:pt x="60" y="156"/>
                    <a:pt x="60" y="156"/>
                  </a:cubicBezTo>
                  <a:cubicBezTo>
                    <a:pt x="63" y="151"/>
                    <a:pt x="63" y="151"/>
                    <a:pt x="63" y="151"/>
                  </a:cubicBezTo>
                  <a:cubicBezTo>
                    <a:pt x="73" y="156"/>
                    <a:pt x="73" y="156"/>
                    <a:pt x="73" y="156"/>
                  </a:cubicBezTo>
                  <a:cubicBezTo>
                    <a:pt x="63" y="162"/>
                    <a:pt x="63" y="162"/>
                    <a:pt x="63" y="162"/>
                  </a:cubicBezTo>
                  <a:lnTo>
                    <a:pt x="60" y="15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sp>
          <p:nvSpPr>
            <p:cNvPr id="34" name="Freeform 44"/>
            <p:cNvSpPr>
              <a:spLocks noEditPoints="1"/>
            </p:cNvSpPr>
            <p:nvPr/>
          </p:nvSpPr>
          <p:spPr bwMode="black">
            <a:xfrm>
              <a:off x="8863394" y="5414400"/>
              <a:ext cx="652463" cy="657225"/>
            </a:xfrm>
            <a:custGeom>
              <a:avLst/>
              <a:gdLst>
                <a:gd name="T0" fmla="*/ 116 w 411"/>
                <a:gd name="T1" fmla="*/ 121 h 414"/>
                <a:gd name="T2" fmla="*/ 123 w 411"/>
                <a:gd name="T3" fmla="*/ 208 h 414"/>
                <a:gd name="T4" fmla="*/ 159 w 411"/>
                <a:gd name="T5" fmla="*/ 173 h 414"/>
                <a:gd name="T6" fmla="*/ 293 w 411"/>
                <a:gd name="T7" fmla="*/ 310 h 414"/>
                <a:gd name="T8" fmla="*/ 307 w 411"/>
                <a:gd name="T9" fmla="*/ 296 h 414"/>
                <a:gd name="T10" fmla="*/ 170 w 411"/>
                <a:gd name="T11" fmla="*/ 161 h 414"/>
                <a:gd name="T12" fmla="*/ 204 w 411"/>
                <a:gd name="T13" fmla="*/ 128 h 414"/>
                <a:gd name="T14" fmla="*/ 116 w 411"/>
                <a:gd name="T15" fmla="*/ 121 h 414"/>
                <a:gd name="T16" fmla="*/ 7 w 411"/>
                <a:gd name="T17" fmla="*/ 397 h 414"/>
                <a:gd name="T18" fmla="*/ 41 w 411"/>
                <a:gd name="T19" fmla="*/ 362 h 414"/>
                <a:gd name="T20" fmla="*/ 93 w 411"/>
                <a:gd name="T21" fmla="*/ 414 h 414"/>
                <a:gd name="T22" fmla="*/ 104 w 411"/>
                <a:gd name="T23" fmla="*/ 402 h 414"/>
                <a:gd name="T24" fmla="*/ 52 w 411"/>
                <a:gd name="T25" fmla="*/ 350 h 414"/>
                <a:gd name="T26" fmla="*/ 88 w 411"/>
                <a:gd name="T27" fmla="*/ 317 h 414"/>
                <a:gd name="T28" fmla="*/ 0 w 411"/>
                <a:gd name="T29" fmla="*/ 310 h 414"/>
                <a:gd name="T30" fmla="*/ 7 w 411"/>
                <a:gd name="T31" fmla="*/ 397 h 414"/>
                <a:gd name="T32" fmla="*/ 305 w 411"/>
                <a:gd name="T33" fmla="*/ 0 h 414"/>
                <a:gd name="T34" fmla="*/ 315 w 411"/>
                <a:gd name="T35" fmla="*/ 90 h 414"/>
                <a:gd name="T36" fmla="*/ 348 w 411"/>
                <a:gd name="T37" fmla="*/ 55 h 414"/>
                <a:gd name="T38" fmla="*/ 397 w 411"/>
                <a:gd name="T39" fmla="*/ 104 h 414"/>
                <a:gd name="T40" fmla="*/ 411 w 411"/>
                <a:gd name="T41" fmla="*/ 92 h 414"/>
                <a:gd name="T42" fmla="*/ 359 w 411"/>
                <a:gd name="T43" fmla="*/ 43 h 414"/>
                <a:gd name="T44" fmla="*/ 395 w 411"/>
                <a:gd name="T45" fmla="*/ 7 h 414"/>
                <a:gd name="T46" fmla="*/ 305 w 411"/>
                <a:gd name="T4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1" h="414">
                  <a:moveTo>
                    <a:pt x="116" y="121"/>
                  </a:moveTo>
                  <a:lnTo>
                    <a:pt x="123" y="208"/>
                  </a:lnTo>
                  <a:lnTo>
                    <a:pt x="159" y="173"/>
                  </a:lnTo>
                  <a:lnTo>
                    <a:pt x="293" y="310"/>
                  </a:lnTo>
                  <a:lnTo>
                    <a:pt x="307" y="296"/>
                  </a:lnTo>
                  <a:lnTo>
                    <a:pt x="170" y="161"/>
                  </a:lnTo>
                  <a:lnTo>
                    <a:pt x="204" y="128"/>
                  </a:lnTo>
                  <a:lnTo>
                    <a:pt x="116" y="121"/>
                  </a:lnTo>
                  <a:close/>
                  <a:moveTo>
                    <a:pt x="7" y="397"/>
                  </a:moveTo>
                  <a:lnTo>
                    <a:pt x="41" y="362"/>
                  </a:lnTo>
                  <a:lnTo>
                    <a:pt x="93" y="414"/>
                  </a:lnTo>
                  <a:lnTo>
                    <a:pt x="104" y="402"/>
                  </a:lnTo>
                  <a:lnTo>
                    <a:pt x="52" y="350"/>
                  </a:lnTo>
                  <a:lnTo>
                    <a:pt x="88" y="317"/>
                  </a:lnTo>
                  <a:lnTo>
                    <a:pt x="0" y="310"/>
                  </a:lnTo>
                  <a:lnTo>
                    <a:pt x="7" y="397"/>
                  </a:lnTo>
                  <a:close/>
                  <a:moveTo>
                    <a:pt x="305" y="0"/>
                  </a:moveTo>
                  <a:lnTo>
                    <a:pt x="315" y="90"/>
                  </a:lnTo>
                  <a:lnTo>
                    <a:pt x="348" y="55"/>
                  </a:lnTo>
                  <a:lnTo>
                    <a:pt x="397" y="104"/>
                  </a:lnTo>
                  <a:lnTo>
                    <a:pt x="411" y="92"/>
                  </a:lnTo>
                  <a:lnTo>
                    <a:pt x="359" y="43"/>
                  </a:lnTo>
                  <a:lnTo>
                    <a:pt x="395" y="7"/>
                  </a:lnTo>
                  <a:lnTo>
                    <a:pt x="305"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35" name="Group 34"/>
          <p:cNvGrpSpPr/>
          <p:nvPr/>
        </p:nvGrpSpPr>
        <p:grpSpPr>
          <a:xfrm>
            <a:off x="6243713" y="4071969"/>
            <a:ext cx="1198965" cy="682803"/>
            <a:chOff x="5853213" y="1342263"/>
            <a:chExt cx="768565" cy="437693"/>
          </a:xfrm>
        </p:grpSpPr>
        <p:sp>
          <p:nvSpPr>
            <p:cNvPr id="36" name="Freeform 25"/>
            <p:cNvSpPr>
              <a:spLocks/>
            </p:cNvSpPr>
            <p:nvPr/>
          </p:nvSpPr>
          <p:spPr bwMode="black">
            <a:xfrm>
              <a:off x="5893403" y="1386355"/>
              <a:ext cx="153641" cy="147912"/>
            </a:xfrm>
            <a:custGeom>
              <a:avLst/>
              <a:gdLst>
                <a:gd name="T0" fmla="*/ 387 w 595"/>
                <a:gd name="T1" fmla="*/ 512 h 573"/>
                <a:gd name="T2" fmla="*/ 588 w 595"/>
                <a:gd name="T3" fmla="*/ 62 h 573"/>
                <a:gd name="T4" fmla="*/ 544 w 595"/>
                <a:gd name="T5" fmla="*/ 0 h 573"/>
                <a:gd name="T6" fmla="*/ 51 w 595"/>
                <a:gd name="T7" fmla="*/ 0 h 573"/>
                <a:gd name="T8" fmla="*/ 7 w 595"/>
                <a:gd name="T9" fmla="*/ 62 h 573"/>
                <a:gd name="T10" fmla="*/ 208 w 595"/>
                <a:gd name="T11" fmla="*/ 512 h 573"/>
                <a:gd name="T12" fmla="*/ 297 w 595"/>
                <a:gd name="T13" fmla="*/ 573 h 573"/>
                <a:gd name="T14" fmla="*/ 387 w 595"/>
                <a:gd name="T15" fmla="*/ 512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5" h="573">
                  <a:moveTo>
                    <a:pt x="387" y="512"/>
                  </a:moveTo>
                  <a:cubicBezTo>
                    <a:pt x="467" y="419"/>
                    <a:pt x="566" y="298"/>
                    <a:pt x="588" y="62"/>
                  </a:cubicBezTo>
                  <a:cubicBezTo>
                    <a:pt x="589" y="47"/>
                    <a:pt x="595" y="0"/>
                    <a:pt x="544" y="0"/>
                  </a:cubicBezTo>
                  <a:cubicBezTo>
                    <a:pt x="51" y="0"/>
                    <a:pt x="51" y="0"/>
                    <a:pt x="51" y="0"/>
                  </a:cubicBezTo>
                  <a:cubicBezTo>
                    <a:pt x="0" y="0"/>
                    <a:pt x="6" y="47"/>
                    <a:pt x="7" y="62"/>
                  </a:cubicBezTo>
                  <a:cubicBezTo>
                    <a:pt x="29" y="298"/>
                    <a:pt x="128" y="419"/>
                    <a:pt x="208" y="512"/>
                  </a:cubicBezTo>
                  <a:cubicBezTo>
                    <a:pt x="243" y="553"/>
                    <a:pt x="263" y="573"/>
                    <a:pt x="297" y="573"/>
                  </a:cubicBezTo>
                  <a:cubicBezTo>
                    <a:pt x="331" y="573"/>
                    <a:pt x="352" y="553"/>
                    <a:pt x="387" y="51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7" name="Freeform 26"/>
            <p:cNvSpPr>
              <a:spLocks noEditPoints="1"/>
            </p:cNvSpPr>
            <p:nvPr/>
          </p:nvSpPr>
          <p:spPr bwMode="black">
            <a:xfrm>
              <a:off x="5853213"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8" name="Freeform 27"/>
            <p:cNvSpPr>
              <a:spLocks/>
            </p:cNvSpPr>
            <p:nvPr/>
          </p:nvSpPr>
          <p:spPr bwMode="black">
            <a:xfrm>
              <a:off x="6160854" y="1666888"/>
              <a:ext cx="150440" cy="74668"/>
            </a:xfrm>
            <a:custGeom>
              <a:avLst/>
              <a:gdLst>
                <a:gd name="T0" fmla="*/ 0 w 583"/>
                <a:gd name="T1" fmla="*/ 239 h 288"/>
                <a:gd name="T2" fmla="*/ 45 w 583"/>
                <a:gd name="T3" fmla="*/ 288 h 288"/>
                <a:gd name="T4" fmla="*/ 538 w 583"/>
                <a:gd name="T5" fmla="*/ 288 h 288"/>
                <a:gd name="T6" fmla="*/ 583 w 583"/>
                <a:gd name="T7" fmla="*/ 239 h 288"/>
                <a:gd name="T8" fmla="*/ 291 w 583"/>
                <a:gd name="T9" fmla="*/ 0 h 288"/>
                <a:gd name="T10" fmla="*/ 0 w 583"/>
                <a:gd name="T11" fmla="*/ 239 h 288"/>
              </a:gdLst>
              <a:ahLst/>
              <a:cxnLst>
                <a:cxn ang="0">
                  <a:pos x="T0" y="T1"/>
                </a:cxn>
                <a:cxn ang="0">
                  <a:pos x="T2" y="T3"/>
                </a:cxn>
                <a:cxn ang="0">
                  <a:pos x="T4" y="T5"/>
                </a:cxn>
                <a:cxn ang="0">
                  <a:pos x="T6" y="T7"/>
                </a:cxn>
                <a:cxn ang="0">
                  <a:pos x="T8" y="T9"/>
                </a:cxn>
                <a:cxn ang="0">
                  <a:pos x="T10" y="T11"/>
                </a:cxn>
              </a:cxnLst>
              <a:rect l="0" t="0" r="r" b="b"/>
              <a:pathLst>
                <a:path w="583" h="288">
                  <a:moveTo>
                    <a:pt x="0" y="239"/>
                  </a:moveTo>
                  <a:cubicBezTo>
                    <a:pt x="0" y="259"/>
                    <a:pt x="5" y="288"/>
                    <a:pt x="45" y="288"/>
                  </a:cubicBezTo>
                  <a:cubicBezTo>
                    <a:pt x="538" y="288"/>
                    <a:pt x="538" y="288"/>
                    <a:pt x="538" y="288"/>
                  </a:cubicBezTo>
                  <a:cubicBezTo>
                    <a:pt x="577" y="288"/>
                    <a:pt x="583" y="259"/>
                    <a:pt x="583" y="239"/>
                  </a:cubicBezTo>
                  <a:cubicBezTo>
                    <a:pt x="582" y="219"/>
                    <a:pt x="554" y="0"/>
                    <a:pt x="291" y="0"/>
                  </a:cubicBezTo>
                  <a:cubicBezTo>
                    <a:pt x="28" y="0"/>
                    <a:pt x="0" y="219"/>
                    <a:pt x="0" y="239"/>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39" name="Freeform 28"/>
            <p:cNvSpPr>
              <a:spLocks/>
            </p:cNvSpPr>
            <p:nvPr/>
          </p:nvSpPr>
          <p:spPr bwMode="black">
            <a:xfrm>
              <a:off x="6164053" y="1417289"/>
              <a:ext cx="143683" cy="116979"/>
            </a:xfrm>
            <a:custGeom>
              <a:avLst/>
              <a:gdLst>
                <a:gd name="T0" fmla="*/ 368 w 556"/>
                <a:gd name="T1" fmla="*/ 392 h 453"/>
                <a:gd name="T2" fmla="*/ 546 w 556"/>
                <a:gd name="T3" fmla="*/ 71 h 453"/>
                <a:gd name="T4" fmla="*/ 493 w 556"/>
                <a:gd name="T5" fmla="*/ 0 h 453"/>
                <a:gd name="T6" fmla="*/ 64 w 556"/>
                <a:gd name="T7" fmla="*/ 0 h 453"/>
                <a:gd name="T8" fmla="*/ 11 w 556"/>
                <a:gd name="T9" fmla="*/ 71 h 453"/>
                <a:gd name="T10" fmla="*/ 188 w 556"/>
                <a:gd name="T11" fmla="*/ 392 h 453"/>
                <a:gd name="T12" fmla="*/ 278 w 556"/>
                <a:gd name="T13" fmla="*/ 453 h 453"/>
                <a:gd name="T14" fmla="*/ 368 w 556"/>
                <a:gd name="T15" fmla="*/ 392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453">
                  <a:moveTo>
                    <a:pt x="368" y="392"/>
                  </a:moveTo>
                  <a:cubicBezTo>
                    <a:pt x="432" y="318"/>
                    <a:pt x="507" y="224"/>
                    <a:pt x="546" y="71"/>
                  </a:cubicBezTo>
                  <a:cubicBezTo>
                    <a:pt x="556" y="31"/>
                    <a:pt x="544" y="0"/>
                    <a:pt x="493" y="0"/>
                  </a:cubicBezTo>
                  <a:cubicBezTo>
                    <a:pt x="64" y="0"/>
                    <a:pt x="64" y="0"/>
                    <a:pt x="64" y="0"/>
                  </a:cubicBezTo>
                  <a:cubicBezTo>
                    <a:pt x="13" y="0"/>
                    <a:pt x="0" y="31"/>
                    <a:pt x="11" y="71"/>
                  </a:cubicBezTo>
                  <a:cubicBezTo>
                    <a:pt x="50" y="224"/>
                    <a:pt x="125" y="318"/>
                    <a:pt x="188" y="392"/>
                  </a:cubicBezTo>
                  <a:cubicBezTo>
                    <a:pt x="224" y="433"/>
                    <a:pt x="244" y="453"/>
                    <a:pt x="278" y="453"/>
                  </a:cubicBezTo>
                  <a:cubicBezTo>
                    <a:pt x="312" y="453"/>
                    <a:pt x="333" y="433"/>
                    <a:pt x="368" y="392"/>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0" name="Freeform 29"/>
            <p:cNvSpPr>
              <a:spLocks noEditPoints="1"/>
            </p:cNvSpPr>
            <p:nvPr/>
          </p:nvSpPr>
          <p:spPr bwMode="black">
            <a:xfrm>
              <a:off x="6118884"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4 w 905"/>
                <a:gd name="T39" fmla="*/ 1522 h 1693"/>
                <a:gd name="T40" fmla="*/ 329 w 905"/>
                <a:gd name="T41" fmla="*/ 1019 h 1693"/>
                <a:gd name="T42" fmla="*/ 428 w 905"/>
                <a:gd name="T43" fmla="*/ 845 h 1693"/>
                <a:gd name="T44" fmla="*/ 329 w 905"/>
                <a:gd name="T45" fmla="*/ 670 h 1693"/>
                <a:gd name="T46" fmla="*/ 114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6 w 905"/>
                <a:gd name="T59" fmla="*/ 670 h 1693"/>
                <a:gd name="T60" fmla="*/ 477 w 905"/>
                <a:gd name="T61" fmla="*/ 845 h 1693"/>
                <a:gd name="T62" fmla="*/ 576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20" y="1556"/>
                    <a:pt x="113" y="1541"/>
                    <a:pt x="114" y="1522"/>
                  </a:cubicBezTo>
                  <a:cubicBezTo>
                    <a:pt x="128" y="1235"/>
                    <a:pt x="243" y="1111"/>
                    <a:pt x="329" y="1019"/>
                  </a:cubicBezTo>
                  <a:cubicBezTo>
                    <a:pt x="382" y="963"/>
                    <a:pt x="428" y="914"/>
                    <a:pt x="428" y="845"/>
                  </a:cubicBezTo>
                  <a:cubicBezTo>
                    <a:pt x="428" y="776"/>
                    <a:pt x="382" y="727"/>
                    <a:pt x="329" y="670"/>
                  </a:cubicBezTo>
                  <a:cubicBezTo>
                    <a:pt x="243" y="578"/>
                    <a:pt x="128" y="458"/>
                    <a:pt x="114" y="171"/>
                  </a:cubicBezTo>
                  <a:cubicBezTo>
                    <a:pt x="113" y="152"/>
                    <a:pt x="120"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6" y="670"/>
                  </a:cubicBezTo>
                  <a:cubicBezTo>
                    <a:pt x="523" y="727"/>
                    <a:pt x="477" y="776"/>
                    <a:pt x="477" y="845"/>
                  </a:cubicBezTo>
                  <a:cubicBezTo>
                    <a:pt x="477" y="914"/>
                    <a:pt x="523" y="963"/>
                    <a:pt x="576"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1" name="Freeform 30"/>
            <p:cNvSpPr>
              <a:spLocks/>
            </p:cNvSpPr>
            <p:nvPr/>
          </p:nvSpPr>
          <p:spPr bwMode="black">
            <a:xfrm>
              <a:off x="6427948" y="1595779"/>
              <a:ext cx="153641" cy="145779"/>
            </a:xfrm>
            <a:custGeom>
              <a:avLst/>
              <a:gdLst>
                <a:gd name="T0" fmla="*/ 297 w 594"/>
                <a:gd name="T1" fmla="*/ 0 h 563"/>
                <a:gd name="T2" fmla="*/ 188 w 594"/>
                <a:gd name="T3" fmla="*/ 50 h 563"/>
                <a:gd name="T4" fmla="*/ 7 w 594"/>
                <a:gd name="T5" fmla="*/ 500 h 563"/>
                <a:gd name="T6" fmla="*/ 51 w 594"/>
                <a:gd name="T7" fmla="*/ 563 h 563"/>
                <a:gd name="T8" fmla="*/ 544 w 594"/>
                <a:gd name="T9" fmla="*/ 563 h 563"/>
                <a:gd name="T10" fmla="*/ 588 w 594"/>
                <a:gd name="T11" fmla="*/ 500 h 563"/>
                <a:gd name="T12" fmla="*/ 407 w 594"/>
                <a:gd name="T13" fmla="*/ 50 h 563"/>
                <a:gd name="T14" fmla="*/ 297 w 594"/>
                <a:gd name="T15" fmla="*/ 0 h 5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 h="563">
                  <a:moveTo>
                    <a:pt x="297" y="0"/>
                  </a:moveTo>
                  <a:cubicBezTo>
                    <a:pt x="254" y="0"/>
                    <a:pt x="214" y="19"/>
                    <a:pt x="188" y="50"/>
                  </a:cubicBezTo>
                  <a:cubicBezTo>
                    <a:pt x="109" y="141"/>
                    <a:pt x="27" y="283"/>
                    <a:pt x="7" y="500"/>
                  </a:cubicBezTo>
                  <a:cubicBezTo>
                    <a:pt x="6" y="516"/>
                    <a:pt x="0" y="563"/>
                    <a:pt x="51" y="563"/>
                  </a:cubicBezTo>
                  <a:cubicBezTo>
                    <a:pt x="544" y="563"/>
                    <a:pt x="544" y="563"/>
                    <a:pt x="544" y="563"/>
                  </a:cubicBezTo>
                  <a:cubicBezTo>
                    <a:pt x="594" y="563"/>
                    <a:pt x="589" y="516"/>
                    <a:pt x="588" y="500"/>
                  </a:cubicBezTo>
                  <a:cubicBezTo>
                    <a:pt x="567" y="283"/>
                    <a:pt x="485" y="141"/>
                    <a:pt x="407" y="50"/>
                  </a:cubicBezTo>
                  <a:cubicBezTo>
                    <a:pt x="380" y="19"/>
                    <a:pt x="341" y="0"/>
                    <a:pt x="297" y="0"/>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42" name="Freeform 31"/>
            <p:cNvSpPr>
              <a:spLocks noEditPoints="1"/>
            </p:cNvSpPr>
            <p:nvPr/>
          </p:nvSpPr>
          <p:spPr bwMode="black">
            <a:xfrm>
              <a:off x="6387758" y="1342263"/>
              <a:ext cx="234020" cy="437693"/>
            </a:xfrm>
            <a:custGeom>
              <a:avLst/>
              <a:gdLst>
                <a:gd name="T0" fmla="*/ 849 w 905"/>
                <a:gd name="T1" fmla="*/ 1582 h 1693"/>
                <a:gd name="T2" fmla="*/ 509 w 905"/>
                <a:gd name="T3" fmla="*/ 845 h 1693"/>
                <a:gd name="T4" fmla="*/ 849 w 905"/>
                <a:gd name="T5" fmla="*/ 112 h 1693"/>
                <a:gd name="T6" fmla="*/ 905 w 905"/>
                <a:gd name="T7" fmla="*/ 56 h 1693"/>
                <a:gd name="T8" fmla="*/ 849 w 905"/>
                <a:gd name="T9" fmla="*/ 0 h 1693"/>
                <a:gd name="T10" fmla="*/ 56 w 905"/>
                <a:gd name="T11" fmla="*/ 0 h 1693"/>
                <a:gd name="T12" fmla="*/ 0 w 905"/>
                <a:gd name="T13" fmla="*/ 56 h 1693"/>
                <a:gd name="T14" fmla="*/ 56 w 905"/>
                <a:gd name="T15" fmla="*/ 112 h 1693"/>
                <a:gd name="T16" fmla="*/ 396 w 905"/>
                <a:gd name="T17" fmla="*/ 845 h 1693"/>
                <a:gd name="T18" fmla="*/ 56 w 905"/>
                <a:gd name="T19" fmla="*/ 1582 h 1693"/>
                <a:gd name="T20" fmla="*/ 0 w 905"/>
                <a:gd name="T21" fmla="*/ 1638 h 1693"/>
                <a:gd name="T22" fmla="*/ 56 w 905"/>
                <a:gd name="T23" fmla="*/ 1693 h 1693"/>
                <a:gd name="T24" fmla="*/ 849 w 905"/>
                <a:gd name="T25" fmla="*/ 1693 h 1693"/>
                <a:gd name="T26" fmla="*/ 905 w 905"/>
                <a:gd name="T27" fmla="*/ 1638 h 1693"/>
                <a:gd name="T28" fmla="*/ 849 w 905"/>
                <a:gd name="T29" fmla="*/ 1582 h 1693"/>
                <a:gd name="T30" fmla="*/ 777 w 905"/>
                <a:gd name="T31" fmla="*/ 1565 h 1693"/>
                <a:gd name="T32" fmla="*/ 736 w 905"/>
                <a:gd name="T33" fmla="*/ 1582 h 1693"/>
                <a:gd name="T34" fmla="*/ 169 w 905"/>
                <a:gd name="T35" fmla="*/ 1582 h 1693"/>
                <a:gd name="T36" fmla="*/ 128 w 905"/>
                <a:gd name="T37" fmla="*/ 1565 h 1693"/>
                <a:gd name="T38" fmla="*/ 113 w 905"/>
                <a:gd name="T39" fmla="*/ 1522 h 1693"/>
                <a:gd name="T40" fmla="*/ 329 w 905"/>
                <a:gd name="T41" fmla="*/ 1019 h 1693"/>
                <a:gd name="T42" fmla="*/ 428 w 905"/>
                <a:gd name="T43" fmla="*/ 845 h 1693"/>
                <a:gd name="T44" fmla="*/ 329 w 905"/>
                <a:gd name="T45" fmla="*/ 670 h 1693"/>
                <a:gd name="T46" fmla="*/ 113 w 905"/>
                <a:gd name="T47" fmla="*/ 171 h 1693"/>
                <a:gd name="T48" fmla="*/ 128 w 905"/>
                <a:gd name="T49" fmla="*/ 129 h 1693"/>
                <a:gd name="T50" fmla="*/ 169 w 905"/>
                <a:gd name="T51" fmla="*/ 112 h 1693"/>
                <a:gd name="T52" fmla="*/ 736 w 905"/>
                <a:gd name="T53" fmla="*/ 112 h 1693"/>
                <a:gd name="T54" fmla="*/ 777 w 905"/>
                <a:gd name="T55" fmla="*/ 129 h 1693"/>
                <a:gd name="T56" fmla="*/ 791 w 905"/>
                <a:gd name="T57" fmla="*/ 171 h 1693"/>
                <a:gd name="T58" fmla="*/ 575 w 905"/>
                <a:gd name="T59" fmla="*/ 670 h 1693"/>
                <a:gd name="T60" fmla="*/ 477 w 905"/>
                <a:gd name="T61" fmla="*/ 845 h 1693"/>
                <a:gd name="T62" fmla="*/ 575 w 905"/>
                <a:gd name="T63" fmla="*/ 1019 h 1693"/>
                <a:gd name="T64" fmla="*/ 791 w 905"/>
                <a:gd name="T65" fmla="*/ 1522 h 1693"/>
                <a:gd name="T66" fmla="*/ 777 w 905"/>
                <a:gd name="T67" fmla="*/ 1565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05" h="1693">
                  <a:moveTo>
                    <a:pt x="849" y="1582"/>
                  </a:moveTo>
                  <a:cubicBezTo>
                    <a:pt x="849" y="1051"/>
                    <a:pt x="509" y="995"/>
                    <a:pt x="509" y="845"/>
                  </a:cubicBezTo>
                  <a:cubicBezTo>
                    <a:pt x="509" y="695"/>
                    <a:pt x="849" y="642"/>
                    <a:pt x="849" y="112"/>
                  </a:cubicBezTo>
                  <a:cubicBezTo>
                    <a:pt x="880" y="112"/>
                    <a:pt x="905" y="87"/>
                    <a:pt x="905" y="56"/>
                  </a:cubicBezTo>
                  <a:cubicBezTo>
                    <a:pt x="905" y="25"/>
                    <a:pt x="880" y="0"/>
                    <a:pt x="849" y="0"/>
                  </a:cubicBezTo>
                  <a:cubicBezTo>
                    <a:pt x="56" y="0"/>
                    <a:pt x="56" y="0"/>
                    <a:pt x="56" y="0"/>
                  </a:cubicBezTo>
                  <a:cubicBezTo>
                    <a:pt x="25" y="0"/>
                    <a:pt x="0" y="25"/>
                    <a:pt x="0" y="56"/>
                  </a:cubicBezTo>
                  <a:cubicBezTo>
                    <a:pt x="0" y="87"/>
                    <a:pt x="25" y="112"/>
                    <a:pt x="56" y="112"/>
                  </a:cubicBezTo>
                  <a:cubicBezTo>
                    <a:pt x="56" y="642"/>
                    <a:pt x="396" y="695"/>
                    <a:pt x="396" y="845"/>
                  </a:cubicBezTo>
                  <a:cubicBezTo>
                    <a:pt x="396" y="995"/>
                    <a:pt x="56" y="1051"/>
                    <a:pt x="56" y="1582"/>
                  </a:cubicBezTo>
                  <a:cubicBezTo>
                    <a:pt x="25" y="1582"/>
                    <a:pt x="0" y="1607"/>
                    <a:pt x="0" y="1638"/>
                  </a:cubicBezTo>
                  <a:cubicBezTo>
                    <a:pt x="0" y="1668"/>
                    <a:pt x="25" y="1693"/>
                    <a:pt x="56" y="1693"/>
                  </a:cubicBezTo>
                  <a:cubicBezTo>
                    <a:pt x="849" y="1693"/>
                    <a:pt x="849" y="1693"/>
                    <a:pt x="849" y="1693"/>
                  </a:cubicBezTo>
                  <a:cubicBezTo>
                    <a:pt x="880" y="1693"/>
                    <a:pt x="905" y="1668"/>
                    <a:pt x="905" y="1638"/>
                  </a:cubicBezTo>
                  <a:cubicBezTo>
                    <a:pt x="905" y="1607"/>
                    <a:pt x="880" y="1582"/>
                    <a:pt x="849" y="1582"/>
                  </a:cubicBezTo>
                  <a:moveTo>
                    <a:pt x="777" y="1565"/>
                  </a:moveTo>
                  <a:cubicBezTo>
                    <a:pt x="761" y="1582"/>
                    <a:pt x="736" y="1582"/>
                    <a:pt x="736" y="1582"/>
                  </a:cubicBezTo>
                  <a:cubicBezTo>
                    <a:pt x="169" y="1582"/>
                    <a:pt x="169" y="1582"/>
                    <a:pt x="169" y="1582"/>
                  </a:cubicBezTo>
                  <a:cubicBezTo>
                    <a:pt x="169" y="1582"/>
                    <a:pt x="144" y="1582"/>
                    <a:pt x="128" y="1565"/>
                  </a:cubicBezTo>
                  <a:cubicBezTo>
                    <a:pt x="119" y="1556"/>
                    <a:pt x="113" y="1541"/>
                    <a:pt x="113" y="1522"/>
                  </a:cubicBezTo>
                  <a:cubicBezTo>
                    <a:pt x="128" y="1235"/>
                    <a:pt x="243" y="1111"/>
                    <a:pt x="329" y="1019"/>
                  </a:cubicBezTo>
                  <a:cubicBezTo>
                    <a:pt x="382" y="963"/>
                    <a:pt x="428" y="914"/>
                    <a:pt x="428" y="845"/>
                  </a:cubicBezTo>
                  <a:cubicBezTo>
                    <a:pt x="428" y="776"/>
                    <a:pt x="382" y="727"/>
                    <a:pt x="329" y="670"/>
                  </a:cubicBezTo>
                  <a:cubicBezTo>
                    <a:pt x="243" y="578"/>
                    <a:pt x="128" y="458"/>
                    <a:pt x="113" y="171"/>
                  </a:cubicBezTo>
                  <a:cubicBezTo>
                    <a:pt x="113" y="152"/>
                    <a:pt x="119" y="138"/>
                    <a:pt x="128" y="129"/>
                  </a:cubicBezTo>
                  <a:cubicBezTo>
                    <a:pt x="144" y="112"/>
                    <a:pt x="169" y="112"/>
                    <a:pt x="169" y="112"/>
                  </a:cubicBezTo>
                  <a:cubicBezTo>
                    <a:pt x="736" y="112"/>
                    <a:pt x="736" y="112"/>
                    <a:pt x="736" y="112"/>
                  </a:cubicBezTo>
                  <a:cubicBezTo>
                    <a:pt x="736" y="112"/>
                    <a:pt x="761" y="112"/>
                    <a:pt x="777" y="129"/>
                  </a:cubicBezTo>
                  <a:cubicBezTo>
                    <a:pt x="785" y="138"/>
                    <a:pt x="792" y="152"/>
                    <a:pt x="791" y="171"/>
                  </a:cubicBezTo>
                  <a:cubicBezTo>
                    <a:pt x="777" y="458"/>
                    <a:pt x="661" y="578"/>
                    <a:pt x="575" y="670"/>
                  </a:cubicBezTo>
                  <a:cubicBezTo>
                    <a:pt x="522" y="727"/>
                    <a:pt x="477" y="776"/>
                    <a:pt x="477" y="845"/>
                  </a:cubicBezTo>
                  <a:cubicBezTo>
                    <a:pt x="477" y="914"/>
                    <a:pt x="522" y="963"/>
                    <a:pt x="575" y="1019"/>
                  </a:cubicBezTo>
                  <a:cubicBezTo>
                    <a:pt x="661" y="1111"/>
                    <a:pt x="777" y="1235"/>
                    <a:pt x="791" y="1522"/>
                  </a:cubicBezTo>
                  <a:cubicBezTo>
                    <a:pt x="792" y="1541"/>
                    <a:pt x="785" y="1556"/>
                    <a:pt x="777" y="1565"/>
                  </a:cubicBezTo>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60" name="Group 59"/>
          <p:cNvGrpSpPr/>
          <p:nvPr/>
        </p:nvGrpSpPr>
        <p:grpSpPr>
          <a:xfrm>
            <a:off x="6162891" y="1611756"/>
            <a:ext cx="1288840" cy="736574"/>
            <a:chOff x="3016250" y="1684338"/>
            <a:chExt cx="6149976" cy="3514725"/>
          </a:xfrm>
          <a:solidFill>
            <a:schemeClr val="bg1"/>
          </a:solidFill>
        </p:grpSpPr>
        <p:sp>
          <p:nvSpPr>
            <p:cNvPr id="56" name="Freeform 14"/>
            <p:cNvSpPr>
              <a:spLocks/>
            </p:cNvSpPr>
            <p:nvPr/>
          </p:nvSpPr>
          <p:spPr bwMode="auto">
            <a:xfrm>
              <a:off x="5675313" y="1684338"/>
              <a:ext cx="3490913" cy="1316037"/>
            </a:xfrm>
            <a:custGeom>
              <a:avLst/>
              <a:gdLst>
                <a:gd name="T0" fmla="*/ 1098 w 2199"/>
                <a:gd name="T1" fmla="*/ 0 h 829"/>
                <a:gd name="T2" fmla="*/ 0 w 2199"/>
                <a:gd name="T3" fmla="*/ 390 h 829"/>
                <a:gd name="T4" fmla="*/ 1098 w 2199"/>
                <a:gd name="T5" fmla="*/ 829 h 829"/>
                <a:gd name="T6" fmla="*/ 2199 w 2199"/>
                <a:gd name="T7" fmla="*/ 390 h 829"/>
                <a:gd name="T8" fmla="*/ 1098 w 2199"/>
                <a:gd name="T9" fmla="*/ 0 h 829"/>
              </a:gdLst>
              <a:ahLst/>
              <a:cxnLst>
                <a:cxn ang="0">
                  <a:pos x="T0" y="T1"/>
                </a:cxn>
                <a:cxn ang="0">
                  <a:pos x="T2" y="T3"/>
                </a:cxn>
                <a:cxn ang="0">
                  <a:pos x="T4" y="T5"/>
                </a:cxn>
                <a:cxn ang="0">
                  <a:pos x="T6" y="T7"/>
                </a:cxn>
                <a:cxn ang="0">
                  <a:pos x="T8" y="T9"/>
                </a:cxn>
              </a:cxnLst>
              <a:rect l="0" t="0" r="r" b="b"/>
              <a:pathLst>
                <a:path w="2199" h="829">
                  <a:moveTo>
                    <a:pt x="1098" y="0"/>
                  </a:moveTo>
                  <a:lnTo>
                    <a:pt x="0" y="390"/>
                  </a:lnTo>
                  <a:lnTo>
                    <a:pt x="1098" y="829"/>
                  </a:lnTo>
                  <a:lnTo>
                    <a:pt x="2199" y="390"/>
                  </a:lnTo>
                  <a:lnTo>
                    <a:pt x="109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p:cNvSpPr>
              <a:spLocks/>
            </p:cNvSpPr>
            <p:nvPr/>
          </p:nvSpPr>
          <p:spPr bwMode="auto">
            <a:xfrm>
              <a:off x="5675313" y="2441575"/>
              <a:ext cx="1649413" cy="2727325"/>
            </a:xfrm>
            <a:custGeom>
              <a:avLst/>
              <a:gdLst>
                <a:gd name="T0" fmla="*/ 0 w 440"/>
                <a:gd name="T1" fmla="*/ 206 h 727"/>
                <a:gd name="T2" fmla="*/ 111 w 440"/>
                <a:gd name="T3" fmla="*/ 206 h 727"/>
                <a:gd name="T4" fmla="*/ 223 w 440"/>
                <a:gd name="T5" fmla="*/ 307 h 727"/>
                <a:gd name="T6" fmla="*/ 119 w 440"/>
                <a:gd name="T7" fmla="*/ 397 h 727"/>
                <a:gd name="T8" fmla="*/ 75 w 440"/>
                <a:gd name="T9" fmla="*/ 396 h 727"/>
                <a:gd name="T10" fmla="*/ 0 w 440"/>
                <a:gd name="T11" fmla="*/ 396 h 727"/>
                <a:gd name="T12" fmla="*/ 0 w 440"/>
                <a:gd name="T13" fmla="*/ 545 h 727"/>
                <a:gd name="T14" fmla="*/ 440 w 440"/>
                <a:gd name="T15" fmla="*/ 727 h 727"/>
                <a:gd name="T16" fmla="*/ 440 w 440"/>
                <a:gd name="T17" fmla="*/ 183 h 727"/>
                <a:gd name="T18" fmla="*/ 0 w 440"/>
                <a:gd name="T19" fmla="*/ 0 h 727"/>
                <a:gd name="T20" fmla="*/ 0 w 440"/>
                <a:gd name="T21" fmla="*/ 206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0" h="727">
                  <a:moveTo>
                    <a:pt x="0" y="206"/>
                  </a:moveTo>
                  <a:cubicBezTo>
                    <a:pt x="111" y="206"/>
                    <a:pt x="111" y="206"/>
                    <a:pt x="111" y="206"/>
                  </a:cubicBezTo>
                  <a:cubicBezTo>
                    <a:pt x="167" y="206"/>
                    <a:pt x="223" y="241"/>
                    <a:pt x="223" y="307"/>
                  </a:cubicBezTo>
                  <a:cubicBezTo>
                    <a:pt x="223" y="369"/>
                    <a:pt x="169" y="397"/>
                    <a:pt x="119" y="397"/>
                  </a:cubicBezTo>
                  <a:cubicBezTo>
                    <a:pt x="113" y="397"/>
                    <a:pt x="97" y="397"/>
                    <a:pt x="75" y="396"/>
                  </a:cubicBezTo>
                  <a:cubicBezTo>
                    <a:pt x="54" y="396"/>
                    <a:pt x="28" y="396"/>
                    <a:pt x="0" y="396"/>
                  </a:cubicBezTo>
                  <a:cubicBezTo>
                    <a:pt x="0" y="545"/>
                    <a:pt x="0" y="545"/>
                    <a:pt x="0" y="545"/>
                  </a:cubicBezTo>
                  <a:cubicBezTo>
                    <a:pt x="440" y="727"/>
                    <a:pt x="440" y="727"/>
                    <a:pt x="440" y="727"/>
                  </a:cubicBezTo>
                  <a:cubicBezTo>
                    <a:pt x="440" y="183"/>
                    <a:pt x="440" y="183"/>
                    <a:pt x="440" y="183"/>
                  </a:cubicBezTo>
                  <a:cubicBezTo>
                    <a:pt x="0" y="0"/>
                    <a:pt x="0" y="0"/>
                    <a:pt x="0" y="0"/>
                  </a:cubicBez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p:cNvSpPr>
              <a:spLocks/>
            </p:cNvSpPr>
            <p:nvPr/>
          </p:nvSpPr>
          <p:spPr bwMode="auto">
            <a:xfrm>
              <a:off x="7512050" y="2441575"/>
              <a:ext cx="1654175" cy="2727325"/>
            </a:xfrm>
            <a:custGeom>
              <a:avLst/>
              <a:gdLst>
                <a:gd name="T0" fmla="*/ 0 w 1042"/>
                <a:gd name="T1" fmla="*/ 1718 h 1718"/>
                <a:gd name="T2" fmla="*/ 1042 w 1042"/>
                <a:gd name="T3" fmla="*/ 1288 h 1718"/>
                <a:gd name="T4" fmla="*/ 1042 w 1042"/>
                <a:gd name="T5" fmla="*/ 0 h 1718"/>
                <a:gd name="T6" fmla="*/ 0 w 1042"/>
                <a:gd name="T7" fmla="*/ 433 h 1718"/>
                <a:gd name="T8" fmla="*/ 0 w 1042"/>
                <a:gd name="T9" fmla="*/ 1718 h 1718"/>
              </a:gdLst>
              <a:ahLst/>
              <a:cxnLst>
                <a:cxn ang="0">
                  <a:pos x="T0" y="T1"/>
                </a:cxn>
                <a:cxn ang="0">
                  <a:pos x="T2" y="T3"/>
                </a:cxn>
                <a:cxn ang="0">
                  <a:pos x="T4" y="T5"/>
                </a:cxn>
                <a:cxn ang="0">
                  <a:pos x="T6" y="T7"/>
                </a:cxn>
                <a:cxn ang="0">
                  <a:pos x="T8" y="T9"/>
                </a:cxn>
              </a:cxnLst>
              <a:rect l="0" t="0" r="r" b="b"/>
              <a:pathLst>
                <a:path w="1042" h="1718">
                  <a:moveTo>
                    <a:pt x="0" y="1718"/>
                  </a:moveTo>
                  <a:lnTo>
                    <a:pt x="1042" y="1288"/>
                  </a:lnTo>
                  <a:lnTo>
                    <a:pt x="1042" y="0"/>
                  </a:lnTo>
                  <a:lnTo>
                    <a:pt x="0" y="433"/>
                  </a:lnTo>
                  <a:lnTo>
                    <a:pt x="0" y="17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p:cNvSpPr>
              <a:spLocks noEditPoints="1"/>
            </p:cNvSpPr>
            <p:nvPr/>
          </p:nvSpPr>
          <p:spPr bwMode="auto">
            <a:xfrm>
              <a:off x="3016250" y="3357563"/>
              <a:ext cx="3352800" cy="1841500"/>
            </a:xfrm>
            <a:custGeom>
              <a:avLst/>
              <a:gdLst>
                <a:gd name="T0" fmla="*/ 81 w 894"/>
                <a:gd name="T1" fmla="*/ 96 h 491"/>
                <a:gd name="T2" fmla="*/ 81 w 894"/>
                <a:gd name="T3" fmla="*/ 451 h 491"/>
                <a:gd name="T4" fmla="*/ 0 w 894"/>
                <a:gd name="T5" fmla="*/ 480 h 491"/>
                <a:gd name="T6" fmla="*/ 0 w 894"/>
                <a:gd name="T7" fmla="*/ 56 h 491"/>
                <a:gd name="T8" fmla="*/ 81 w 894"/>
                <a:gd name="T9" fmla="*/ 96 h 491"/>
                <a:gd name="T10" fmla="*/ 820 w 894"/>
                <a:gd name="T11" fmla="*/ 0 h 491"/>
                <a:gd name="T12" fmla="*/ 386 w 894"/>
                <a:gd name="T13" fmla="*/ 0 h 491"/>
                <a:gd name="T14" fmla="*/ 125 w 894"/>
                <a:gd name="T15" fmla="*/ 93 h 491"/>
                <a:gd name="T16" fmla="*/ 125 w 894"/>
                <a:gd name="T17" fmla="*/ 451 h 491"/>
                <a:gd name="T18" fmla="*/ 195 w 894"/>
                <a:gd name="T19" fmla="*/ 466 h 491"/>
                <a:gd name="T20" fmla="*/ 460 w 894"/>
                <a:gd name="T21" fmla="*/ 480 h 491"/>
                <a:gd name="T22" fmla="*/ 522 w 894"/>
                <a:gd name="T23" fmla="*/ 421 h 491"/>
                <a:gd name="T24" fmla="*/ 511 w 894"/>
                <a:gd name="T25" fmla="*/ 384 h 491"/>
                <a:gd name="T26" fmla="*/ 519 w 894"/>
                <a:gd name="T27" fmla="*/ 351 h 491"/>
                <a:gd name="T28" fmla="*/ 548 w 894"/>
                <a:gd name="T29" fmla="*/ 299 h 491"/>
                <a:gd name="T30" fmla="*/ 537 w 894"/>
                <a:gd name="T31" fmla="*/ 270 h 491"/>
                <a:gd name="T32" fmla="*/ 544 w 894"/>
                <a:gd name="T33" fmla="*/ 233 h 491"/>
                <a:gd name="T34" fmla="*/ 570 w 894"/>
                <a:gd name="T35" fmla="*/ 185 h 491"/>
                <a:gd name="T36" fmla="*/ 555 w 894"/>
                <a:gd name="T37" fmla="*/ 148 h 491"/>
                <a:gd name="T38" fmla="*/ 555 w 894"/>
                <a:gd name="T39" fmla="*/ 115 h 491"/>
                <a:gd name="T40" fmla="*/ 828 w 894"/>
                <a:gd name="T41" fmla="*/ 115 h 491"/>
                <a:gd name="T42" fmla="*/ 894 w 894"/>
                <a:gd name="T43" fmla="*/ 63 h 491"/>
                <a:gd name="T44" fmla="*/ 820 w 894"/>
                <a:gd name="T45"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4" h="491">
                  <a:moveTo>
                    <a:pt x="81" y="96"/>
                  </a:moveTo>
                  <a:cubicBezTo>
                    <a:pt x="81" y="451"/>
                    <a:pt x="81" y="451"/>
                    <a:pt x="81" y="451"/>
                  </a:cubicBezTo>
                  <a:cubicBezTo>
                    <a:pt x="81" y="480"/>
                    <a:pt x="81" y="480"/>
                    <a:pt x="0" y="480"/>
                  </a:cubicBezTo>
                  <a:cubicBezTo>
                    <a:pt x="0" y="392"/>
                    <a:pt x="0" y="203"/>
                    <a:pt x="0" y="56"/>
                  </a:cubicBezTo>
                  <a:cubicBezTo>
                    <a:pt x="81" y="56"/>
                    <a:pt x="81" y="56"/>
                    <a:pt x="81" y="96"/>
                  </a:cubicBezTo>
                  <a:close/>
                  <a:moveTo>
                    <a:pt x="820" y="0"/>
                  </a:moveTo>
                  <a:cubicBezTo>
                    <a:pt x="386" y="0"/>
                    <a:pt x="386" y="0"/>
                    <a:pt x="386" y="0"/>
                  </a:cubicBezTo>
                  <a:cubicBezTo>
                    <a:pt x="294" y="0"/>
                    <a:pt x="221" y="78"/>
                    <a:pt x="125" y="93"/>
                  </a:cubicBezTo>
                  <a:cubicBezTo>
                    <a:pt x="125" y="451"/>
                    <a:pt x="125" y="451"/>
                    <a:pt x="125" y="451"/>
                  </a:cubicBezTo>
                  <a:cubicBezTo>
                    <a:pt x="151" y="451"/>
                    <a:pt x="169" y="454"/>
                    <a:pt x="195" y="466"/>
                  </a:cubicBezTo>
                  <a:cubicBezTo>
                    <a:pt x="268" y="491"/>
                    <a:pt x="460" y="480"/>
                    <a:pt x="460" y="480"/>
                  </a:cubicBezTo>
                  <a:cubicBezTo>
                    <a:pt x="497" y="480"/>
                    <a:pt x="522" y="454"/>
                    <a:pt x="522" y="421"/>
                  </a:cubicBezTo>
                  <a:cubicBezTo>
                    <a:pt x="522" y="406"/>
                    <a:pt x="519" y="395"/>
                    <a:pt x="511" y="384"/>
                  </a:cubicBezTo>
                  <a:cubicBezTo>
                    <a:pt x="515" y="373"/>
                    <a:pt x="515" y="362"/>
                    <a:pt x="519" y="351"/>
                  </a:cubicBezTo>
                  <a:cubicBezTo>
                    <a:pt x="537" y="340"/>
                    <a:pt x="548" y="322"/>
                    <a:pt x="548" y="299"/>
                  </a:cubicBezTo>
                  <a:cubicBezTo>
                    <a:pt x="548" y="288"/>
                    <a:pt x="544" y="277"/>
                    <a:pt x="537" y="270"/>
                  </a:cubicBezTo>
                  <a:cubicBezTo>
                    <a:pt x="541" y="255"/>
                    <a:pt x="544" y="244"/>
                    <a:pt x="544" y="233"/>
                  </a:cubicBezTo>
                  <a:cubicBezTo>
                    <a:pt x="563" y="222"/>
                    <a:pt x="570" y="207"/>
                    <a:pt x="570" y="185"/>
                  </a:cubicBezTo>
                  <a:cubicBezTo>
                    <a:pt x="570" y="163"/>
                    <a:pt x="563" y="159"/>
                    <a:pt x="555" y="148"/>
                  </a:cubicBezTo>
                  <a:cubicBezTo>
                    <a:pt x="555" y="137"/>
                    <a:pt x="555" y="126"/>
                    <a:pt x="555" y="115"/>
                  </a:cubicBezTo>
                  <a:cubicBezTo>
                    <a:pt x="555" y="111"/>
                    <a:pt x="802" y="115"/>
                    <a:pt x="828" y="115"/>
                  </a:cubicBezTo>
                  <a:cubicBezTo>
                    <a:pt x="853" y="115"/>
                    <a:pt x="894" y="104"/>
                    <a:pt x="894" y="63"/>
                  </a:cubicBezTo>
                  <a:cubicBezTo>
                    <a:pt x="894" y="19"/>
                    <a:pt x="853" y="0"/>
                    <a:pt x="8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2" name="Content Placeholder 2"/>
          <p:cNvSpPr txBox="1">
            <a:spLocks/>
          </p:cNvSpPr>
          <p:nvPr/>
        </p:nvSpPr>
        <p:spPr>
          <a:xfrm>
            <a:off x="2457199" y="4020232"/>
            <a:ext cx="3155950" cy="1329595"/>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Font typeface="Arial" pitchFamily="34" charset="0"/>
              <a:buNone/>
            </a:pPr>
            <a:r>
              <a:rPr lang="en-US" spc="-100" dirty="0" smtClean="0">
                <a:solidFill>
                  <a:schemeClr val="bg1">
                    <a:alpha val="99000"/>
                  </a:schemeClr>
                </a:solidFill>
                <a:latin typeface="Segoe UI Light" pitchFamily="34" charset="0"/>
              </a:rPr>
              <a:t>Standard approach is to CNAME to *.cloudapp.net</a:t>
            </a:r>
          </a:p>
        </p:txBody>
      </p:sp>
      <p:sp>
        <p:nvSpPr>
          <p:cNvPr id="43" name="Rectangle 42"/>
          <p:cNvSpPr/>
          <p:nvPr/>
        </p:nvSpPr>
        <p:spPr>
          <a:xfrm>
            <a:off x="511212" y="2928383"/>
            <a:ext cx="5101938" cy="830997"/>
          </a:xfrm>
          <a:prstGeom prst="rect">
            <a:avLst/>
          </a:prstGeom>
        </p:spPr>
        <p:txBody>
          <a:bodyPr wrap="square">
            <a:spAutoFit/>
          </a:bodyPr>
          <a:lstStyle/>
          <a:p>
            <a:pPr marL="0" lvl="1" indent="0">
              <a:buFont typeface="Arial" pitchFamily="34" charset="0"/>
              <a:buNone/>
            </a:pPr>
            <a:r>
              <a:rPr lang="en-US" spc="-51" dirty="0">
                <a:solidFill>
                  <a:schemeClr val="tx2">
                    <a:alpha val="99000"/>
                  </a:schemeClr>
                </a:solidFill>
                <a:latin typeface="Segoe UI Light" pitchFamily="34" charset="0"/>
              </a:rPr>
              <a:t>myservicename.cloudapp.net</a:t>
            </a:r>
          </a:p>
          <a:p>
            <a:pPr marL="0" lvl="1" indent="0">
              <a:buFont typeface="Arial" pitchFamily="34" charset="0"/>
              <a:buNone/>
            </a:pPr>
            <a:r>
              <a:rPr lang="en-US" spc="-51" dirty="0">
                <a:solidFill>
                  <a:schemeClr val="tx2">
                    <a:alpha val="99000"/>
                  </a:schemeClr>
                </a:solidFill>
                <a:latin typeface="Segoe UI Light" pitchFamily="34" charset="0"/>
              </a:rPr>
              <a:t>TTL is 10 seconds</a:t>
            </a:r>
          </a:p>
        </p:txBody>
      </p:sp>
      <p:sp>
        <p:nvSpPr>
          <p:cNvPr id="44" name="Rectangle 43"/>
          <p:cNvSpPr/>
          <p:nvPr/>
        </p:nvSpPr>
        <p:spPr>
          <a:xfrm>
            <a:off x="511212" y="5421122"/>
            <a:ext cx="5101938" cy="1200329"/>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Requires two DNS lookups</a:t>
            </a:r>
          </a:p>
          <a:p>
            <a:pPr marL="0" lvl="1">
              <a:buFont typeface="Arial" pitchFamily="34" charset="0"/>
              <a:buNone/>
            </a:pPr>
            <a:r>
              <a:rPr lang="en-US" spc="-51" dirty="0">
                <a:solidFill>
                  <a:schemeClr val="tx2">
                    <a:alpha val="99000"/>
                  </a:schemeClr>
                </a:solidFill>
                <a:latin typeface="Segoe UI Light" pitchFamily="34" charset="0"/>
              </a:rPr>
              <a:t>Limited caching due to low TTL</a:t>
            </a:r>
          </a:p>
          <a:p>
            <a:pPr marL="0" lvl="1">
              <a:buFont typeface="Arial" pitchFamily="34" charset="0"/>
              <a:buNone/>
            </a:pPr>
            <a:endParaRPr lang="en-US" spc="-51" dirty="0">
              <a:solidFill>
                <a:schemeClr val="tx2">
                  <a:alpha val="99000"/>
                </a:schemeClr>
              </a:solidFill>
              <a:latin typeface="Segoe UI Light" pitchFamily="34" charset="0"/>
            </a:endParaRPr>
          </a:p>
        </p:txBody>
      </p:sp>
      <p:sp>
        <p:nvSpPr>
          <p:cNvPr id="45" name="Rectangle 44"/>
          <p:cNvSpPr/>
          <p:nvPr/>
        </p:nvSpPr>
        <p:spPr>
          <a:xfrm>
            <a:off x="7547372" y="4020233"/>
            <a:ext cx="3665141" cy="1329595"/>
          </a:xfrm>
          <a:prstGeom prst="rect">
            <a:avLst/>
          </a:prstGeom>
        </p:spPr>
        <p:txBody>
          <a:bodyPr vert="horz" wrap="square" lIns="0" tIns="0" rIns="0" bIns="0" rtlCol="0">
            <a:spAutoFit/>
          </a:bodyPr>
          <a:lstStyle/>
          <a:p>
            <a:pPr marL="3175" defTabSz="914363">
              <a:lnSpc>
                <a:spcPct val="90000"/>
              </a:lnSpc>
              <a:spcAft>
                <a:spcPts val="900"/>
              </a:spcAft>
              <a:buSzPct val="80000"/>
              <a:buFont typeface="Arial" pitchFamily="34" charset="0"/>
              <a:buNone/>
            </a:pPr>
            <a:r>
              <a:rPr lang="en-US" sz="3200" spc="-100" dirty="0">
                <a:solidFill>
                  <a:schemeClr val="bg1">
                    <a:alpha val="99000"/>
                  </a:schemeClr>
                </a:solidFill>
                <a:latin typeface="Segoe UI Light" pitchFamily="34" charset="0"/>
              </a:rPr>
              <a:t>IP Address for deployment is fixed </a:t>
            </a:r>
            <a:r>
              <a:rPr lang="en-US" sz="3200" spc="-100" dirty="0" smtClean="0">
                <a:solidFill>
                  <a:schemeClr val="bg1">
                    <a:alpha val="99000"/>
                  </a:schemeClr>
                </a:solidFill>
                <a:latin typeface="Segoe UI Light" pitchFamily="34" charset="0"/>
              </a:rPr>
              <a:t/>
            </a:r>
            <a:br>
              <a:rPr lang="en-US" sz="3200" spc="-100" dirty="0" smtClean="0">
                <a:solidFill>
                  <a:schemeClr val="bg1">
                    <a:alpha val="99000"/>
                  </a:schemeClr>
                </a:solidFill>
                <a:latin typeface="Segoe UI Light" pitchFamily="34" charset="0"/>
              </a:rPr>
            </a:br>
            <a:r>
              <a:rPr lang="en-US" sz="3200" spc="-100" dirty="0" smtClean="0">
                <a:solidFill>
                  <a:schemeClr val="bg1">
                    <a:alpha val="99000"/>
                  </a:schemeClr>
                </a:solidFill>
                <a:latin typeface="Segoe UI Light" pitchFamily="34" charset="0"/>
              </a:rPr>
              <a:t>for </a:t>
            </a:r>
            <a:r>
              <a:rPr lang="en-US" sz="3200" spc="-100" dirty="0">
                <a:solidFill>
                  <a:schemeClr val="bg1">
                    <a:alpha val="99000"/>
                  </a:schemeClr>
                </a:solidFill>
                <a:latin typeface="Segoe UI Light" pitchFamily="34" charset="0"/>
              </a:rPr>
              <a:t>lifetime of that slot</a:t>
            </a:r>
          </a:p>
        </p:txBody>
      </p:sp>
      <p:sp>
        <p:nvSpPr>
          <p:cNvPr id="46" name="Rectangle 45"/>
          <p:cNvSpPr/>
          <p:nvPr/>
        </p:nvSpPr>
        <p:spPr>
          <a:xfrm>
            <a:off x="6100599" y="2928383"/>
            <a:ext cx="4654351" cy="830997"/>
          </a:xfrm>
          <a:prstGeom prst="rect">
            <a:avLst/>
          </a:prstGeom>
        </p:spPr>
        <p:txBody>
          <a:bodyPr wrap="square">
            <a:spAutoFit/>
          </a:bodyPr>
          <a:lstStyle/>
          <a:p>
            <a:pPr marL="0" lvl="1">
              <a:buFont typeface="Arial" pitchFamily="34" charset="0"/>
              <a:buNone/>
            </a:pPr>
            <a:r>
              <a:rPr lang="en-US" spc="-51" dirty="0">
                <a:solidFill>
                  <a:schemeClr val="tx2">
                    <a:alpha val="99000"/>
                  </a:schemeClr>
                </a:solidFill>
                <a:latin typeface="Segoe UI Light" pitchFamily="34" charset="0"/>
              </a:rPr>
              <a:t>Must not delete your role or your IP address will </a:t>
            </a:r>
            <a:r>
              <a:rPr lang="en-US" spc="-51" dirty="0" smtClean="0">
                <a:solidFill>
                  <a:schemeClr val="tx2">
                    <a:alpha val="99000"/>
                  </a:schemeClr>
                </a:solidFill>
                <a:latin typeface="Segoe UI Light" pitchFamily="34" charset="0"/>
              </a:rPr>
              <a:t>change</a:t>
            </a:r>
            <a:endParaRPr lang="en-US" spc="-51" dirty="0">
              <a:solidFill>
                <a:schemeClr val="tx2">
                  <a:alpha val="99000"/>
                </a:schemeClr>
              </a:solidFill>
              <a:latin typeface="Segoe UI Light" pitchFamily="34" charset="0"/>
            </a:endParaRPr>
          </a:p>
        </p:txBody>
      </p:sp>
    </p:spTree>
    <p:extLst>
      <p:ext uri="{BB962C8B-B14F-4D97-AF65-F5344CB8AC3E}">
        <p14:creationId xmlns:p14="http://schemas.microsoft.com/office/powerpoint/2010/main" val="40510696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Deploying ASP.NET </a:t>
            </a:r>
            <a:br>
              <a:rPr lang="en-US" dirty="0" smtClean="0"/>
            </a:br>
            <a:r>
              <a:rPr lang="en-US" dirty="0" smtClean="0"/>
              <a:t>Apps to the Cloud</a:t>
            </a:r>
            <a:endParaRPr lang="en-US" dirty="0"/>
          </a:p>
        </p:txBody>
      </p:sp>
      <p:sp>
        <p:nvSpPr>
          <p:cNvPr id="5" name="Subtitle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313785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3985591"/>
            <a:ext cx="12188825" cy="287241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7" name="TextBox 6"/>
          <p:cNvSpPr txBox="1"/>
          <p:nvPr/>
        </p:nvSpPr>
        <p:spPr>
          <a:xfrm>
            <a:off x="508000" y="4011616"/>
            <a:ext cx="9434286" cy="1061829"/>
          </a:xfrm>
          <a:prstGeom prst="rect">
            <a:avLst/>
          </a:prstGeom>
          <a:noFill/>
        </p:spPr>
        <p:txBody>
          <a:bodyPr wrap="square" rtlCol="0">
            <a:spAutoFit/>
          </a:bodyPr>
          <a:lstStyle/>
          <a:p>
            <a:r>
              <a:rPr lang="en-US" sz="3600" spc="-100" dirty="0">
                <a:solidFill>
                  <a:schemeClr val="accent2">
                    <a:alpha val="99000"/>
                  </a:schemeClr>
                </a:solidFill>
                <a:latin typeface="Segoe UI Light" pitchFamily="34" charset="0"/>
              </a:rPr>
              <a:t>If you need to plan to delete a service</a:t>
            </a:r>
            <a:r>
              <a:rPr lang="en-US" sz="3600" spc="-100" dirty="0">
                <a:gradFill>
                  <a:gsLst>
                    <a:gs pos="0">
                      <a:srgbClr val="595959"/>
                    </a:gs>
                    <a:gs pos="86000">
                      <a:srgbClr val="595959"/>
                    </a:gs>
                  </a:gsLst>
                  <a:lin ang="5400000" scaled="0"/>
                </a:gradFill>
                <a:latin typeface="Segoe UI Light" pitchFamily="34" charset="0"/>
              </a:rPr>
              <a:t/>
            </a:r>
            <a:br>
              <a:rPr lang="en-US" sz="3600" spc="-100" dirty="0">
                <a:gradFill>
                  <a:gsLst>
                    <a:gs pos="0">
                      <a:srgbClr val="595959"/>
                    </a:gs>
                    <a:gs pos="86000">
                      <a:srgbClr val="595959"/>
                    </a:gs>
                  </a:gsLst>
                  <a:lin ang="5400000" scaled="0"/>
                </a:gradFill>
                <a:latin typeface="Segoe UI Light" pitchFamily="34" charset="0"/>
              </a:rPr>
            </a:br>
            <a:r>
              <a:rPr lang="en-US" sz="2700" spc="-100" dirty="0">
                <a:gradFill>
                  <a:gsLst>
                    <a:gs pos="0">
                      <a:srgbClr val="595959"/>
                    </a:gs>
                    <a:gs pos="86000">
                      <a:srgbClr val="595959"/>
                    </a:gs>
                  </a:gsLst>
                  <a:lin ang="5400000" scaled="0"/>
                </a:gradFill>
                <a:latin typeface="Segoe UI Light" pitchFamily="34" charset="0"/>
              </a:rPr>
              <a:t>e.g. Because you need to change external endpoints</a:t>
            </a:r>
          </a:p>
        </p:txBody>
      </p:sp>
      <p:sp>
        <p:nvSpPr>
          <p:cNvPr id="2" name="Title 1"/>
          <p:cNvSpPr>
            <a:spLocks noGrp="1"/>
          </p:cNvSpPr>
          <p:nvPr>
            <p:ph type="title"/>
          </p:nvPr>
        </p:nvSpPr>
        <p:spPr/>
        <p:txBody>
          <a:bodyPr/>
          <a:lstStyle/>
          <a:p>
            <a:r>
              <a:rPr lang="en-US" dirty="0" smtClean="0"/>
              <a:t>High Performance </a:t>
            </a:r>
            <a:r>
              <a:rPr lang="en-US" dirty="0"/>
              <a:t>DNS Approach</a:t>
            </a:r>
          </a:p>
        </p:txBody>
      </p:sp>
      <p:sp>
        <p:nvSpPr>
          <p:cNvPr id="3" name="Content Placeholder 2"/>
          <p:cNvSpPr>
            <a:spLocks noGrp="1"/>
          </p:cNvSpPr>
          <p:nvPr>
            <p:ph type="body" sz="quarter" idx="10"/>
          </p:nvPr>
        </p:nvSpPr>
        <p:spPr>
          <a:xfrm>
            <a:off x="519112" y="1447800"/>
            <a:ext cx="11149013" cy="2456057"/>
          </a:xfrm>
        </p:spPr>
        <p:txBody>
          <a:bodyPr numCol="2"/>
          <a:lstStyle/>
          <a:p>
            <a:pPr marL="0" indent="0">
              <a:spcBef>
                <a:spcPts val="0"/>
              </a:spcBef>
              <a:spcAft>
                <a:spcPts val="1800"/>
              </a:spcAft>
              <a:buNone/>
            </a:pPr>
            <a:r>
              <a:rPr lang="en-US" sz="3600" spc="-100" dirty="0">
                <a:solidFill>
                  <a:schemeClr val="tx2">
                    <a:alpha val="99000"/>
                  </a:schemeClr>
                </a:solidFill>
              </a:rPr>
              <a:t>Create service, deploy </a:t>
            </a:r>
            <a:r>
              <a:rPr lang="en-US" sz="3600" spc="-100" dirty="0" smtClean="0">
                <a:solidFill>
                  <a:schemeClr val="tx2">
                    <a:alpha val="99000"/>
                  </a:schemeClr>
                </a:solidFill>
              </a:rPr>
              <a:t/>
            </a:r>
            <a:br>
              <a:rPr lang="en-US" sz="3600" spc="-100" dirty="0" smtClean="0">
                <a:solidFill>
                  <a:schemeClr val="tx2">
                    <a:alpha val="99000"/>
                  </a:schemeClr>
                </a:solidFill>
              </a:rPr>
            </a:br>
            <a:r>
              <a:rPr lang="en-US" sz="3600" spc="-100" dirty="0" smtClean="0">
                <a:solidFill>
                  <a:schemeClr val="tx2">
                    <a:alpha val="99000"/>
                  </a:schemeClr>
                </a:solidFill>
              </a:rPr>
              <a:t>to </a:t>
            </a:r>
            <a:r>
              <a:rPr lang="en-US" sz="3600" spc="-100" dirty="0">
                <a:solidFill>
                  <a:schemeClr val="tx2">
                    <a:alpha val="99000"/>
                  </a:schemeClr>
                </a:solidFill>
              </a:rPr>
              <a:t>staging slot</a:t>
            </a:r>
          </a:p>
          <a:p>
            <a:pPr marL="0" indent="0">
              <a:spcBef>
                <a:spcPts val="0"/>
              </a:spcBef>
              <a:spcAft>
                <a:spcPts val="1800"/>
              </a:spcAft>
              <a:buNone/>
            </a:pPr>
            <a:r>
              <a:rPr lang="en-US" sz="3600" spc="-100" dirty="0">
                <a:solidFill>
                  <a:schemeClr val="tx2">
                    <a:alpha val="99000"/>
                  </a:schemeClr>
                </a:solidFill>
              </a:rPr>
              <a:t>Resolve IP for yourapp.cloudapp.net</a:t>
            </a:r>
          </a:p>
          <a:p>
            <a:pPr marL="0" indent="0">
              <a:spcBef>
                <a:spcPts val="0"/>
              </a:spcBef>
              <a:spcAft>
                <a:spcPts val="900"/>
              </a:spcAft>
              <a:buNone/>
            </a:pPr>
            <a:r>
              <a:rPr lang="en-US" sz="3600" spc="-100" dirty="0">
                <a:solidFill>
                  <a:schemeClr val="tx2">
                    <a:alpha val="99000"/>
                  </a:schemeClr>
                </a:solidFill>
              </a:rPr>
              <a:t>Create A Record for</a:t>
            </a:r>
          </a:p>
          <a:p>
            <a:pPr marL="1255713" lvl="2" indent="0">
              <a:spcBef>
                <a:spcPts val="0"/>
              </a:spcBef>
              <a:buNone/>
            </a:pPr>
            <a:r>
              <a:rPr lang="en-US" sz="3200" spc="-51" dirty="0">
                <a:solidFill>
                  <a:schemeClr val="tx2">
                    <a:alpha val="99000"/>
                  </a:schemeClr>
                </a:solidFill>
                <a:latin typeface="Segoe UI Light" pitchFamily="34" charset="0"/>
              </a:rPr>
              <a:t>www.yourapp.com</a:t>
            </a:r>
          </a:p>
          <a:p>
            <a:pPr marL="1255713" lvl="2" indent="0">
              <a:buNone/>
            </a:pPr>
            <a:r>
              <a:rPr lang="en-US" sz="3200" spc="-51" dirty="0">
                <a:solidFill>
                  <a:schemeClr val="tx2">
                    <a:alpha val="99000"/>
                  </a:schemeClr>
                </a:solidFill>
                <a:latin typeface="Segoe UI Light" pitchFamily="34" charset="0"/>
              </a:rPr>
              <a:t>yourapp.com</a:t>
            </a:r>
          </a:p>
        </p:txBody>
      </p:sp>
      <p:grpSp>
        <p:nvGrpSpPr>
          <p:cNvPr id="10" name="Group 9"/>
          <p:cNvGrpSpPr/>
          <p:nvPr/>
        </p:nvGrpSpPr>
        <p:grpSpPr>
          <a:xfrm>
            <a:off x="826408" y="5342278"/>
            <a:ext cx="3179535" cy="937664"/>
            <a:chOff x="826408" y="5411221"/>
            <a:chExt cx="3179535" cy="937664"/>
          </a:xfrm>
        </p:grpSpPr>
        <p:sp>
          <p:nvSpPr>
            <p:cNvPr id="8" name="Rectangle 7"/>
            <p:cNvSpPr/>
            <p:nvPr/>
          </p:nvSpPr>
          <p:spPr bwMode="auto">
            <a:xfrm>
              <a:off x="826408" y="5411221"/>
              <a:ext cx="937664" cy="93766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1</a:t>
              </a:r>
            </a:p>
          </p:txBody>
        </p:sp>
        <p:sp>
          <p:nvSpPr>
            <p:cNvPr id="9" name="Rectangle 8"/>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Lower TTL of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A </a:t>
              </a:r>
              <a:r>
                <a:rPr lang="en-US" sz="2000" dirty="0">
                  <a:solidFill>
                    <a:srgbClr val="595959">
                      <a:alpha val="99000"/>
                    </a:srgbClr>
                  </a:solidFill>
                  <a:ea typeface="Kozuka Gothic Pro R" pitchFamily="34" charset="-128"/>
                </a:rPr>
                <a:t>Records… </a:t>
              </a:r>
              <a:r>
                <a:rPr lang="en-US" sz="2000" dirty="0" smtClean="0">
                  <a:solidFill>
                    <a:srgbClr val="595959">
                      <a:alpha val="99000"/>
                    </a:srgbClr>
                  </a:solidFill>
                  <a:ea typeface="Kozuka Gothic Pro R" pitchFamily="34" charset="-128"/>
                </a:rPr>
                <a:t/>
              </a:r>
              <a:br>
                <a:rPr lang="en-US" sz="2000" dirty="0" smtClean="0">
                  <a:solidFill>
                    <a:srgbClr val="595959">
                      <a:alpha val="99000"/>
                    </a:srgbClr>
                  </a:solidFill>
                  <a:ea typeface="Kozuka Gothic Pro R" pitchFamily="34" charset="-128"/>
                </a:rPr>
              </a:br>
              <a:r>
                <a:rPr lang="en-US" sz="2000" dirty="0" smtClean="0">
                  <a:solidFill>
                    <a:srgbClr val="595959">
                      <a:alpha val="99000"/>
                    </a:srgbClr>
                  </a:solidFill>
                  <a:ea typeface="Kozuka Gothic Pro R" pitchFamily="34" charset="-128"/>
                </a:rPr>
                <a:t>wait a </a:t>
              </a:r>
              <a:r>
                <a:rPr lang="en-US" sz="2000" dirty="0">
                  <a:solidFill>
                    <a:srgbClr val="595959">
                      <a:alpha val="99000"/>
                    </a:srgbClr>
                  </a:solidFill>
                  <a:ea typeface="Kozuka Gothic Pro R" pitchFamily="34" charset="-128"/>
                </a:rPr>
                <a:t>while…</a:t>
              </a:r>
            </a:p>
          </p:txBody>
        </p:sp>
      </p:grpSp>
      <p:grpSp>
        <p:nvGrpSpPr>
          <p:cNvPr id="11" name="Group 10"/>
          <p:cNvGrpSpPr/>
          <p:nvPr/>
        </p:nvGrpSpPr>
        <p:grpSpPr>
          <a:xfrm>
            <a:off x="4534467" y="5342278"/>
            <a:ext cx="3564504" cy="937664"/>
            <a:chOff x="826408" y="5411221"/>
            <a:chExt cx="3564504" cy="937664"/>
          </a:xfrm>
        </p:grpSpPr>
        <p:sp>
          <p:nvSpPr>
            <p:cNvPr id="12" name="Rectangle 11"/>
            <p:cNvSpPr/>
            <p:nvPr/>
          </p:nvSpPr>
          <p:spPr bwMode="auto">
            <a:xfrm>
              <a:off x="826408" y="5411221"/>
              <a:ext cx="937664" cy="9376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2</a:t>
              </a:r>
            </a:p>
          </p:txBody>
        </p:sp>
        <p:sp>
          <p:nvSpPr>
            <p:cNvPr id="13" name="Rectangle 12"/>
            <p:cNvSpPr/>
            <p:nvPr/>
          </p:nvSpPr>
          <p:spPr>
            <a:xfrm>
              <a:off x="1918874" y="5411221"/>
              <a:ext cx="2472038"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Create new service, get new IP, re-point A Records</a:t>
              </a:r>
            </a:p>
          </p:txBody>
        </p:sp>
      </p:grpSp>
      <p:grpSp>
        <p:nvGrpSpPr>
          <p:cNvPr id="14" name="Group 13"/>
          <p:cNvGrpSpPr/>
          <p:nvPr/>
        </p:nvGrpSpPr>
        <p:grpSpPr>
          <a:xfrm>
            <a:off x="8895577" y="5342278"/>
            <a:ext cx="3179535" cy="937664"/>
            <a:chOff x="826408" y="5411221"/>
            <a:chExt cx="3179535" cy="937664"/>
          </a:xfrm>
        </p:grpSpPr>
        <p:sp>
          <p:nvSpPr>
            <p:cNvPr id="15" name="Rectangle 14"/>
            <p:cNvSpPr/>
            <p:nvPr/>
          </p:nvSpPr>
          <p:spPr bwMode="auto">
            <a:xfrm>
              <a:off x="826408" y="5411221"/>
              <a:ext cx="937664" cy="937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000" dirty="0" smtClean="0">
                  <a:gradFill>
                    <a:gsLst>
                      <a:gs pos="0">
                        <a:srgbClr val="FFFFFF"/>
                      </a:gs>
                      <a:gs pos="100000">
                        <a:srgbClr val="FFFFFF"/>
                      </a:gs>
                    </a:gsLst>
                    <a:lin ang="5400000" scaled="0"/>
                  </a:gradFill>
                  <a:latin typeface="Segoe UI Light" pitchFamily="34" charset="0"/>
                </a:rPr>
                <a:t>3</a:t>
              </a:r>
            </a:p>
          </p:txBody>
        </p:sp>
        <p:sp>
          <p:nvSpPr>
            <p:cNvPr id="16" name="Rectangle 15"/>
            <p:cNvSpPr/>
            <p:nvPr/>
          </p:nvSpPr>
          <p:spPr>
            <a:xfrm>
              <a:off x="1918874" y="5411221"/>
              <a:ext cx="2087069"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1218836" fontAlgn="base">
                <a:spcAft>
                  <a:spcPct val="0"/>
                </a:spcAft>
              </a:pPr>
              <a:r>
                <a:rPr lang="en-US" sz="2000" dirty="0">
                  <a:solidFill>
                    <a:srgbClr val="595959">
                      <a:alpha val="99000"/>
                    </a:srgbClr>
                  </a:solidFill>
                  <a:ea typeface="Kozuka Gothic Pro R" pitchFamily="34" charset="-128"/>
                </a:rPr>
                <a:t>Delete old service</a:t>
              </a:r>
            </a:p>
          </p:txBody>
        </p:sp>
      </p:grpSp>
    </p:spTree>
    <p:extLst>
      <p:ext uri="{BB962C8B-B14F-4D97-AF65-F5344CB8AC3E}">
        <p14:creationId xmlns:p14="http://schemas.microsoft.com/office/powerpoint/2010/main" val="35939699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Advanced Techniques</a:t>
            </a:r>
          </a:p>
        </p:txBody>
      </p:sp>
      <p:sp>
        <p:nvSpPr>
          <p:cNvPr id="10"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414464646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6"/>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3" name="Title 2"/>
          <p:cNvSpPr>
            <a:spLocks noGrp="1"/>
          </p:cNvSpPr>
          <p:nvPr>
            <p:ph type="title"/>
          </p:nvPr>
        </p:nvSpPr>
        <p:spPr/>
        <p:txBody>
          <a:bodyPr/>
          <a:lstStyle/>
          <a:p>
            <a:r>
              <a:rPr lang="en-US" dirty="0" smtClean="0"/>
              <a:t>Full </a:t>
            </a:r>
            <a:r>
              <a:rPr lang="en-US" dirty="0"/>
              <a:t>IIS</a:t>
            </a:r>
          </a:p>
        </p:txBody>
      </p:sp>
      <p:sp>
        <p:nvSpPr>
          <p:cNvPr id="4" name="Content Placeholder 3"/>
          <p:cNvSpPr>
            <a:spLocks noGrp="1"/>
          </p:cNvSpPr>
          <p:nvPr>
            <p:ph type="body" sz="quarter" idx="10"/>
          </p:nvPr>
        </p:nvSpPr>
        <p:spPr>
          <a:xfrm>
            <a:off x="519113" y="1447799"/>
            <a:ext cx="6458158" cy="4661276"/>
          </a:xfrm>
        </p:spPr>
        <p:txBody>
          <a:bodyPr/>
          <a:lstStyle/>
          <a:p>
            <a:pPr marL="0" indent="0">
              <a:spcBef>
                <a:spcPts val="0"/>
              </a:spcBef>
              <a:spcAft>
                <a:spcPts val="1200"/>
              </a:spcAft>
              <a:buNone/>
            </a:pPr>
            <a:r>
              <a:rPr lang="en-US" sz="3200" spc="-100" dirty="0">
                <a:solidFill>
                  <a:schemeClr val="accent2">
                    <a:alpha val="99000"/>
                  </a:schemeClr>
                </a:solidFill>
              </a:rPr>
              <a:t>You can choose to deploy to Full IIS; </a:t>
            </a:r>
            <a:r>
              <a:rPr lang="en-US" sz="3200" spc="-100" dirty="0" smtClean="0">
                <a:solidFill>
                  <a:schemeClr val="accent2">
                    <a:alpha val="99000"/>
                  </a:schemeClr>
                </a:solidFill>
              </a:rPr>
              <a:t>no </a:t>
            </a:r>
            <a:r>
              <a:rPr lang="en-US" sz="3200" spc="-100" dirty="0">
                <a:solidFill>
                  <a:schemeClr val="accent2">
                    <a:alpha val="99000"/>
                  </a:schemeClr>
                </a:solidFill>
              </a:rPr>
              <a:t>longer </a:t>
            </a:r>
            <a:r>
              <a:rPr lang="en-US" sz="3200" spc="-100" dirty="0" smtClean="0">
                <a:solidFill>
                  <a:schemeClr val="accent2">
                    <a:alpha val="99000"/>
                  </a:schemeClr>
                </a:solidFill>
              </a:rPr>
              <a:t>using </a:t>
            </a:r>
            <a:r>
              <a:rPr lang="en-US" sz="3200" spc="-100" dirty="0">
                <a:solidFill>
                  <a:schemeClr val="accent2">
                    <a:alpha val="99000"/>
                  </a:schemeClr>
                </a:solidFill>
              </a:rPr>
              <a:t>required to use Hosted Web Core (HWC)</a:t>
            </a:r>
          </a:p>
          <a:p>
            <a:pPr marL="0" indent="0">
              <a:spcBef>
                <a:spcPts val="0"/>
              </a:spcBef>
              <a:spcAft>
                <a:spcPts val="900"/>
              </a:spcAft>
              <a:buNone/>
            </a:pPr>
            <a:r>
              <a:rPr lang="en-US" sz="3200" spc="-100" dirty="0">
                <a:solidFill>
                  <a:schemeClr val="tx2">
                    <a:alpha val="99000"/>
                  </a:schemeClr>
                </a:solidFill>
              </a:rPr>
              <a:t>Differences:</a:t>
            </a:r>
          </a:p>
          <a:p>
            <a:pPr marL="1255713" lvl="2" indent="0">
              <a:spcBef>
                <a:spcPts val="0"/>
              </a:spcBef>
              <a:buNone/>
            </a:pPr>
            <a:r>
              <a:rPr lang="en-US" sz="2000" spc="-51" dirty="0">
                <a:solidFill>
                  <a:schemeClr val="tx2">
                    <a:alpha val="99000"/>
                  </a:schemeClr>
                </a:solidFill>
                <a:latin typeface="Segoe UI Light" pitchFamily="34" charset="0"/>
              </a:rPr>
              <a:t>In Full IIS, the </a:t>
            </a:r>
            <a:r>
              <a:rPr lang="en-US" sz="2000" spc="-51" dirty="0" err="1">
                <a:solidFill>
                  <a:schemeClr val="tx2">
                    <a:alpha val="99000"/>
                  </a:schemeClr>
                </a:solidFill>
                <a:latin typeface="Segoe UI Light" pitchFamily="34" charset="0"/>
              </a:rPr>
              <a:t>RoleEntryPoint</a:t>
            </a:r>
            <a:r>
              <a:rPr lang="en-US" sz="2000" spc="-51" dirty="0">
                <a:solidFill>
                  <a:schemeClr val="tx2">
                    <a:alpha val="99000"/>
                  </a:schemeClr>
                </a:solidFill>
                <a:latin typeface="Segoe UI Light" pitchFamily="34" charset="0"/>
              </a:rPr>
              <a:t> runs under WaIISHost.exe while </a:t>
            </a:r>
            <a:r>
              <a:rPr lang="en-US" sz="2000" spc="-51" dirty="0" smtClean="0">
                <a:solidFill>
                  <a:schemeClr val="tx2">
                    <a:alpha val="99000"/>
                  </a:schemeClr>
                </a:solidFill>
                <a:latin typeface="Segoe UI Light" pitchFamily="34" charset="0"/>
              </a:rPr>
              <a:t>the </a:t>
            </a:r>
            <a:r>
              <a:rPr lang="en-US" sz="2000" spc="-51" dirty="0">
                <a:solidFill>
                  <a:schemeClr val="tx2">
                    <a:alpha val="99000"/>
                  </a:schemeClr>
                </a:solidFill>
                <a:latin typeface="Segoe UI Light" pitchFamily="34" charset="0"/>
              </a:rPr>
              <a:t>web site runs </a:t>
            </a:r>
            <a:r>
              <a:rPr lang="en-US" sz="2000" spc="-51" dirty="0" smtClean="0">
                <a:solidFill>
                  <a:schemeClr val="tx2">
                    <a:alpha val="99000"/>
                  </a:schemeClr>
                </a:solidFill>
                <a:latin typeface="Segoe UI Light" pitchFamily="34" charset="0"/>
              </a:rPr>
              <a:t/>
            </a:r>
            <a:br>
              <a:rPr lang="en-US" sz="2000" spc="-51" dirty="0" smtClean="0">
                <a:solidFill>
                  <a:schemeClr val="tx2">
                    <a:alpha val="99000"/>
                  </a:schemeClr>
                </a:solidFill>
                <a:latin typeface="Segoe UI Light" pitchFamily="34" charset="0"/>
              </a:rPr>
            </a:br>
            <a:r>
              <a:rPr lang="en-US" sz="2000" spc="-51" dirty="0" smtClean="0">
                <a:solidFill>
                  <a:schemeClr val="tx2">
                    <a:alpha val="99000"/>
                  </a:schemeClr>
                </a:solidFill>
                <a:latin typeface="Segoe UI Light" pitchFamily="34" charset="0"/>
              </a:rPr>
              <a:t>under </a:t>
            </a:r>
            <a:r>
              <a:rPr lang="en-US" sz="2000" spc="-51" dirty="0">
                <a:solidFill>
                  <a:schemeClr val="tx2">
                    <a:alpha val="99000"/>
                  </a:schemeClr>
                </a:solidFill>
                <a:latin typeface="Segoe UI Light" pitchFamily="34" charset="0"/>
              </a:rPr>
              <a:t>the normal IIS w3wp.exe </a:t>
            </a:r>
            <a:r>
              <a:rPr lang="en-US" sz="2000" spc="-51" dirty="0" smtClean="0">
                <a:solidFill>
                  <a:schemeClr val="tx2">
                    <a:alpha val="99000"/>
                  </a:schemeClr>
                </a:solidFill>
                <a:latin typeface="Segoe UI Light" pitchFamily="34" charset="0"/>
              </a:rPr>
              <a:t>process</a:t>
            </a:r>
            <a:endParaRPr lang="en-US" sz="2000" spc="-51" dirty="0">
              <a:solidFill>
                <a:schemeClr val="tx2">
                  <a:alpha val="99000"/>
                </a:schemeClr>
              </a:solidFill>
              <a:latin typeface="Segoe UI Light" pitchFamily="34" charset="0"/>
            </a:endParaRPr>
          </a:p>
          <a:p>
            <a:pPr marL="1255713" lvl="2" indent="0">
              <a:spcBef>
                <a:spcPts val="600"/>
              </a:spcBef>
              <a:buNone/>
            </a:pPr>
            <a:r>
              <a:rPr lang="en-US" sz="2000" spc="-51" dirty="0">
                <a:solidFill>
                  <a:schemeClr val="tx2">
                    <a:alpha val="99000"/>
                  </a:schemeClr>
                </a:solidFill>
                <a:latin typeface="Segoe UI Light" pitchFamily="34" charset="0"/>
              </a:rPr>
              <a:t>Support for running multiple websites</a:t>
            </a:r>
          </a:p>
          <a:p>
            <a:pPr marL="1255713" lvl="2" indent="0">
              <a:spcBef>
                <a:spcPts val="600"/>
              </a:spcBef>
              <a:buNone/>
            </a:pPr>
            <a:r>
              <a:rPr lang="en-US" sz="2000" spc="-51" dirty="0">
                <a:solidFill>
                  <a:schemeClr val="tx2">
                    <a:alpha val="99000"/>
                  </a:schemeClr>
                </a:solidFill>
                <a:latin typeface="Segoe UI Light" pitchFamily="34" charset="0"/>
              </a:rPr>
              <a:t>Load any IIS </a:t>
            </a:r>
            <a:r>
              <a:rPr lang="en-US" sz="2000" spc="-51" dirty="0" smtClean="0">
                <a:solidFill>
                  <a:schemeClr val="tx2">
                    <a:alpha val="99000"/>
                  </a:schemeClr>
                </a:solidFill>
                <a:latin typeface="Segoe UI Light" pitchFamily="34" charset="0"/>
              </a:rPr>
              <a:t>module</a:t>
            </a:r>
          </a:p>
          <a:p>
            <a:pPr marL="0" lvl="1" indent="0">
              <a:spcBef>
                <a:spcPts val="0"/>
              </a:spcBef>
              <a:buNone/>
            </a:pPr>
            <a:endParaRPr lang="en-US" sz="1400" spc="-51" dirty="0">
              <a:latin typeface="Segoe UI Light" pitchFamily="34" charset="0"/>
            </a:endParaRPr>
          </a:p>
          <a:p>
            <a:pPr marL="0" indent="0">
              <a:spcBef>
                <a:spcPts val="0"/>
              </a:spcBef>
              <a:spcAft>
                <a:spcPts val="900"/>
              </a:spcAft>
              <a:buNone/>
            </a:pPr>
            <a:r>
              <a:rPr lang="en-US" sz="3200" spc="-100" dirty="0" smtClean="0">
                <a:solidFill>
                  <a:schemeClr val="accent2">
                    <a:alpha val="99000"/>
                  </a:schemeClr>
                </a:solidFill>
              </a:rPr>
              <a:t>Makes migrating </a:t>
            </a:r>
            <a:r>
              <a:rPr lang="en-US" sz="3200" spc="-100" dirty="0">
                <a:solidFill>
                  <a:schemeClr val="accent2">
                    <a:alpha val="99000"/>
                  </a:schemeClr>
                </a:solidFill>
              </a:rPr>
              <a:t>existing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IIS-based </a:t>
            </a:r>
            <a:r>
              <a:rPr lang="en-US" sz="3200" spc="-100" dirty="0">
                <a:solidFill>
                  <a:schemeClr val="accent2">
                    <a:alpha val="99000"/>
                  </a:schemeClr>
                </a:solidFill>
              </a:rPr>
              <a:t>applications a lot easier</a:t>
            </a:r>
          </a:p>
        </p:txBody>
      </p:sp>
      <p:sp>
        <p:nvSpPr>
          <p:cNvPr id="5" name="Freeform 78"/>
          <p:cNvSpPr>
            <a:spLocks noEditPoints="1"/>
          </p:cNvSpPr>
          <p:nvPr/>
        </p:nvSpPr>
        <p:spPr bwMode="black">
          <a:xfrm>
            <a:off x="8405985" y="317915"/>
            <a:ext cx="3316741" cy="3174170"/>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8965152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bwMode="auto">
          <a:xfrm>
            <a:off x="665555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4" name="Rounded Rectangle 93"/>
          <p:cNvSpPr/>
          <p:nvPr/>
        </p:nvSpPr>
        <p:spPr bwMode="auto">
          <a:xfrm>
            <a:off x="5637212"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99" name="Rounded Rectangle 98"/>
          <p:cNvSpPr/>
          <p:nvPr/>
        </p:nvSpPr>
        <p:spPr bwMode="auto">
          <a:xfrm>
            <a:off x="4618867" y="5546037"/>
            <a:ext cx="914400"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49"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587175" y="5512877"/>
            <a:ext cx="980722" cy="980720"/>
          </a:xfrm>
          <a:prstGeom prst="rect">
            <a:avLst/>
          </a:prstGeom>
          <a:noFill/>
        </p:spPr>
      </p:pic>
      <p:pic>
        <p:nvPicPr>
          <p:cNvPr id="5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605520" y="5512877"/>
            <a:ext cx="980722" cy="980720"/>
          </a:xfrm>
          <a:prstGeom prst="rect">
            <a:avLst/>
          </a:prstGeom>
          <a:noFill/>
        </p:spPr>
      </p:pic>
      <p:pic>
        <p:nvPicPr>
          <p:cNvPr id="51"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23865" y="5512877"/>
            <a:ext cx="980722" cy="980720"/>
          </a:xfrm>
          <a:prstGeom prst="rect">
            <a:avLst/>
          </a:prstGeom>
          <a:noFill/>
        </p:spPr>
      </p:pic>
      <p:sp>
        <p:nvSpPr>
          <p:cNvPr id="66" name="Rounded Rectangle 65"/>
          <p:cNvSpPr/>
          <p:nvPr/>
        </p:nvSpPr>
        <p:spPr bwMode="auto">
          <a:xfrm>
            <a:off x="3091349" y="3944157"/>
            <a:ext cx="6006126" cy="914400"/>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sp>
        <p:nvSpPr>
          <p:cNvPr id="2" name="Title 1"/>
          <p:cNvSpPr>
            <a:spLocks noGrp="1"/>
          </p:cNvSpPr>
          <p:nvPr>
            <p:ph type="title"/>
          </p:nvPr>
        </p:nvSpPr>
        <p:spPr/>
        <p:txBody>
          <a:bodyPr/>
          <a:lstStyle/>
          <a:p>
            <a:r>
              <a:rPr lang="en-US" smtClean="0"/>
              <a:t>Multi-Tenancy</a:t>
            </a:r>
            <a:endParaRPr lang="en-US" dirty="0"/>
          </a:p>
        </p:txBody>
      </p:sp>
      <p:sp>
        <p:nvSpPr>
          <p:cNvPr id="4" name="Content Placeholder 2"/>
          <p:cNvSpPr txBox="1">
            <a:spLocks/>
          </p:cNvSpPr>
          <p:nvPr/>
        </p:nvSpPr>
        <p:spPr>
          <a:xfrm>
            <a:off x="519113" y="1120350"/>
            <a:ext cx="6755592" cy="775597"/>
          </a:xfrm>
          <a:prstGeom prst="rect">
            <a:avLst/>
          </a:prstGeom>
        </p:spPr>
        <p:txBody>
          <a:bodyPr vert="horz" wrap="square" lIns="0" tIns="0" rIns="0" bIns="0" rtlCol="0">
            <a:spAutoFit/>
          </a:bodyPr>
          <a:lstStyle>
            <a:lvl1pPr marL="400050" indent="-400050"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effectLst/>
                <a:latin typeface="+mn-lt"/>
                <a:ea typeface="+mn-ea"/>
                <a:cs typeface="+mn-cs"/>
              </a:defRPr>
            </a:lvl1pPr>
            <a:lvl2pPr marL="746125" indent="-346075" algn="l" defTabSz="914363" rtl="0" eaLnBrk="1" latinLnBrk="0" hangingPunct="1">
              <a:lnSpc>
                <a:spcPct val="90000"/>
              </a:lnSpc>
              <a:spcBef>
                <a:spcPct val="20000"/>
              </a:spcBef>
              <a:buSzPct val="90000"/>
              <a:buFontTx/>
              <a:buBlip>
                <a:blip r:embed="rId5"/>
              </a:buBlip>
              <a:defRPr sz="2800" kern="1200">
                <a:gradFill>
                  <a:gsLst>
                    <a:gs pos="0">
                      <a:schemeClr val="tx1"/>
                    </a:gs>
                    <a:gs pos="86000">
                      <a:schemeClr val="tx1"/>
                    </a:gs>
                  </a:gsLst>
                  <a:lin ang="5400000" scaled="0"/>
                </a:gradFill>
                <a:effectLst/>
                <a:latin typeface="+mn-lt"/>
                <a:ea typeface="+mn-ea"/>
                <a:cs typeface="+mn-cs"/>
              </a:defRPr>
            </a:lvl2pPr>
            <a:lvl3pPr marL="1082675" indent="-336550" algn="l" defTabSz="914363" rtl="0" eaLnBrk="1" latinLnBrk="0" hangingPunct="1">
              <a:lnSpc>
                <a:spcPct val="90000"/>
              </a:lnSpc>
              <a:spcBef>
                <a:spcPct val="20000"/>
              </a:spcBef>
              <a:buSzPct val="90000"/>
              <a:buFontTx/>
              <a:buBlip>
                <a:blip r:embed="rId5"/>
              </a:buBlip>
              <a:defRPr sz="2400" kern="1200">
                <a:gradFill>
                  <a:gsLst>
                    <a:gs pos="0">
                      <a:schemeClr val="tx1"/>
                    </a:gs>
                    <a:gs pos="86000">
                      <a:schemeClr val="tx1"/>
                    </a:gs>
                  </a:gsLst>
                  <a:lin ang="5400000" scaled="0"/>
                </a:gradFill>
                <a:effectLst/>
                <a:latin typeface="+mn-lt"/>
                <a:ea typeface="+mn-ea"/>
                <a:cs typeface="+mn-cs"/>
              </a:defRPr>
            </a:lvl3pPr>
            <a:lvl4pPr marL="1374775" indent="-29210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4pPr>
            <a:lvl5pPr marL="1660525" indent="-285750" algn="l" defTabSz="914363" rtl="0" eaLnBrk="1" latinLnBrk="0" hangingPunct="1">
              <a:lnSpc>
                <a:spcPct val="90000"/>
              </a:lnSpc>
              <a:spcBef>
                <a:spcPct val="20000"/>
              </a:spcBef>
              <a:buSzPct val="90000"/>
              <a:buFontTx/>
              <a:buBlip>
                <a:blip r:embed="rId5"/>
              </a:buBlip>
              <a:defRPr sz="2000" kern="1200">
                <a:gradFill>
                  <a:gsLst>
                    <a:gs pos="0">
                      <a:schemeClr val="tx1"/>
                    </a:gs>
                    <a:gs pos="86000">
                      <a:schemeClr val="tx1"/>
                    </a:gs>
                  </a:gsLst>
                  <a:lin ang="5400000" scaled="0"/>
                </a:gradFill>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a:spcBef>
                <a:spcPts val="0"/>
              </a:spcBef>
              <a:spcAft>
                <a:spcPts val="900"/>
              </a:spcAft>
              <a:buSzPct val="80000"/>
              <a:buNone/>
            </a:pPr>
            <a:r>
              <a:rPr lang="en-US" sz="2800" spc="-100" dirty="0" err="1">
                <a:gradFill>
                  <a:gsLst>
                    <a:gs pos="0">
                      <a:srgbClr val="595959"/>
                    </a:gs>
                    <a:gs pos="86000">
                      <a:srgbClr val="595959"/>
                    </a:gs>
                  </a:gsLst>
                  <a:lin ang="5400000" scaled="0"/>
                </a:gradFill>
                <a:latin typeface="Segoe UI Light" pitchFamily="34" charset="0"/>
              </a:rPr>
              <a:t>SaaS</a:t>
            </a:r>
            <a:r>
              <a:rPr lang="en-US" sz="2800" spc="-100" dirty="0">
                <a:gradFill>
                  <a:gsLst>
                    <a:gs pos="0">
                      <a:srgbClr val="595959"/>
                    </a:gs>
                    <a:gs pos="86000">
                      <a:srgbClr val="595959"/>
                    </a:gs>
                  </a:gsLst>
                  <a:lin ang="5400000" scaled="0"/>
                </a:gradFill>
                <a:latin typeface="Segoe UI Light" pitchFamily="34" charset="0"/>
              </a:rPr>
              <a:t> Applications often need to serve multiple tenants out of a single service deployment</a:t>
            </a:r>
          </a:p>
        </p:txBody>
      </p:sp>
      <p:cxnSp>
        <p:nvCxnSpPr>
          <p:cNvPr id="74" name="Straight Arrow Connector 73"/>
          <p:cNvCxnSpPr/>
          <p:nvPr/>
        </p:nvCxnSpPr>
        <p:spPr>
          <a:xfrm>
            <a:off x="6090443" y="2446199"/>
            <a:ext cx="0" cy="800849"/>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76913" y="3510614"/>
            <a:ext cx="313531" cy="577992"/>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2095172"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1</a:t>
            </a:r>
            <a:r>
              <a:rPr lang="en-US" dirty="0">
                <a:solidFill>
                  <a:schemeClr val="tx2">
                    <a:alpha val="99000"/>
                  </a:schemeClr>
                </a:solidFill>
              </a:rPr>
              <a:t>.saasservice.com</a:t>
            </a:r>
          </a:p>
        </p:txBody>
      </p:sp>
      <p:sp>
        <p:nvSpPr>
          <p:cNvPr id="78" name="TextBox 77"/>
          <p:cNvSpPr txBox="1"/>
          <p:nvPr/>
        </p:nvSpPr>
        <p:spPr>
          <a:xfrm>
            <a:off x="7046544" y="2877716"/>
            <a:ext cx="3271986" cy="369332"/>
          </a:xfrm>
          <a:prstGeom prst="rect">
            <a:avLst/>
          </a:prstGeom>
          <a:noFill/>
        </p:spPr>
        <p:txBody>
          <a:bodyPr wrap="none" lIns="0" tIns="0" rIns="0" bIns="0" rtlCol="0">
            <a:spAutoFit/>
          </a:bodyPr>
          <a:lstStyle/>
          <a:p>
            <a:r>
              <a:rPr lang="en-US" dirty="0">
                <a:solidFill>
                  <a:schemeClr val="tx2">
                    <a:alpha val="99000"/>
                  </a:schemeClr>
                </a:solidFill>
              </a:rPr>
              <a:t>tenant</a:t>
            </a:r>
            <a:r>
              <a:rPr lang="en-US" dirty="0">
                <a:solidFill>
                  <a:schemeClr val="accent1">
                    <a:alpha val="99000"/>
                  </a:schemeClr>
                </a:solidFill>
              </a:rPr>
              <a:t>2</a:t>
            </a:r>
            <a:r>
              <a:rPr lang="en-US" dirty="0">
                <a:solidFill>
                  <a:schemeClr val="tx2">
                    <a:alpha val="99000"/>
                  </a:schemeClr>
                </a:solidFill>
              </a:rPr>
              <a:t>.saasservice.com</a:t>
            </a:r>
          </a:p>
        </p:txBody>
      </p:sp>
      <p:sp>
        <p:nvSpPr>
          <p:cNvPr id="87" name="Rectangle 86"/>
          <p:cNvSpPr/>
          <p:nvPr/>
        </p:nvSpPr>
        <p:spPr>
          <a:xfrm>
            <a:off x="2623456" y="5692284"/>
            <a:ext cx="1995411" cy="621907"/>
          </a:xfrm>
          <a:prstGeom prst="rect">
            <a:avLst/>
          </a:prstGeom>
          <a:noFill/>
        </p:spPr>
        <p:txBody>
          <a:bodyPr wrap="square" lIns="0" tIns="0" rIns="0" bIns="0" rtlCol="0" anchor="ctr">
            <a:noAutofit/>
          </a:bodyPr>
          <a:lstStyle/>
          <a:p>
            <a:pPr algn="ctr">
              <a:lnSpc>
                <a:spcPct val="80000"/>
              </a:lnSpc>
            </a:pPr>
            <a:r>
              <a:rPr lang="en-US" dirty="0" smtClean="0">
                <a:solidFill>
                  <a:schemeClr val="accent2">
                    <a:alpha val="99000"/>
                  </a:schemeClr>
                </a:solidFill>
                <a:latin typeface="+mj-lt"/>
              </a:rPr>
              <a:t>SQL Azure</a:t>
            </a:r>
          </a:p>
        </p:txBody>
      </p:sp>
      <p:sp>
        <p:nvSpPr>
          <p:cNvPr id="89" name="Freeform 6"/>
          <p:cNvSpPr>
            <a:spLocks noEditPoints="1"/>
          </p:cNvSpPr>
          <p:nvPr/>
        </p:nvSpPr>
        <p:spPr bwMode="auto">
          <a:xfrm rot="10800000">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7164729" y="5950379"/>
            <a:ext cx="248860" cy="447674"/>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6" name="Group 95"/>
          <p:cNvGrpSpPr/>
          <p:nvPr/>
        </p:nvGrpSpPr>
        <p:grpSpPr>
          <a:xfrm>
            <a:off x="6146384" y="5950379"/>
            <a:ext cx="248860" cy="447674"/>
            <a:chOff x="1055951" y="6468452"/>
            <a:chExt cx="563178" cy="1013102"/>
          </a:xfrm>
        </p:grpSpPr>
        <p:sp>
          <p:nvSpPr>
            <p:cNvPr id="97"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98"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5128039" y="5950379"/>
            <a:ext cx="248860" cy="447674"/>
            <a:chOff x="1055951" y="6468452"/>
            <a:chExt cx="563178" cy="1013102"/>
          </a:xfrm>
        </p:grpSpPr>
        <p:sp>
          <p:nvSpPr>
            <p:cNvPr id="10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bg1"/>
            </a:solid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p:cNvSpPr/>
          <p:nvPr/>
        </p:nvSpPr>
        <p:spPr>
          <a:xfrm>
            <a:off x="7569958" y="5692284"/>
            <a:ext cx="1930784" cy="621907"/>
          </a:xfrm>
          <a:prstGeom prst="rect">
            <a:avLst/>
          </a:prstGeom>
          <a:noFill/>
        </p:spPr>
        <p:txBody>
          <a:bodyPr wrap="square" lIns="0" tIns="0" rIns="0" bIns="0" rtlCol="0" anchor="ctr">
            <a:noAutofit/>
          </a:bodyPr>
          <a:lstStyle/>
          <a:p>
            <a:pPr algn="ctr">
              <a:lnSpc>
                <a:spcPct val="80000"/>
              </a:lnSpc>
            </a:pPr>
            <a:r>
              <a:rPr lang="en-US" dirty="0">
                <a:solidFill>
                  <a:schemeClr val="accent2">
                    <a:alpha val="99000"/>
                  </a:schemeClr>
                </a:solidFill>
                <a:latin typeface="+mj-lt"/>
              </a:rPr>
              <a:t>1 DB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per </a:t>
            </a:r>
            <a:r>
              <a:rPr lang="en-US" dirty="0">
                <a:solidFill>
                  <a:schemeClr val="accent2">
                    <a:alpha val="99000"/>
                  </a:schemeClr>
                </a:solidFill>
                <a:latin typeface="+mj-lt"/>
              </a:rPr>
              <a:t>Tenant</a:t>
            </a:r>
          </a:p>
        </p:txBody>
      </p:sp>
      <p:cxnSp>
        <p:nvCxnSpPr>
          <p:cNvPr id="105" name="Straight Arrow Connector 104"/>
          <p:cNvCxnSpPr/>
          <p:nvPr/>
        </p:nvCxnSpPr>
        <p:spPr>
          <a:xfrm flipH="1">
            <a:off x="5128039" y="4763357"/>
            <a:ext cx="502854" cy="875443"/>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27741" y="4697046"/>
            <a:ext cx="1216228" cy="995238"/>
          </a:xfrm>
          <a:prstGeom prst="straightConnector1">
            <a:avLst/>
          </a:prstGeom>
          <a:ln w="25400">
            <a:miter lim="800000"/>
            <a:tailEnd type="arrow" w="lg" len="med"/>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3091349" y="5012662"/>
            <a:ext cx="6006126" cy="369332"/>
          </a:xfrm>
          <a:prstGeom prst="rect">
            <a:avLst/>
          </a:prstGeom>
          <a:noFill/>
        </p:spPr>
        <p:txBody>
          <a:bodyPr wrap="square" lIns="0" tIns="0" rIns="0" bIns="0" rtlCol="0">
            <a:spAutoFit/>
          </a:bodyPr>
          <a:lstStyle/>
          <a:p>
            <a:pPr algn="ctr"/>
            <a:r>
              <a:rPr lang="en-US" dirty="0">
                <a:solidFill>
                  <a:srgbClr val="FF8A00">
                    <a:alpha val="98824"/>
                  </a:srgbClr>
                </a:solidFill>
              </a:rPr>
              <a:t>resolve </a:t>
            </a:r>
            <a:r>
              <a:rPr lang="en-US" dirty="0" smtClean="0">
                <a:solidFill>
                  <a:srgbClr val="FF8A00">
                    <a:alpha val="98824"/>
                  </a:srgbClr>
                </a:solidFill>
              </a:rPr>
              <a:t>tenant by examining </a:t>
            </a:r>
            <a:r>
              <a:rPr lang="en-US" dirty="0">
                <a:solidFill>
                  <a:srgbClr val="FF8A00">
                    <a:alpha val="98824"/>
                  </a:srgbClr>
                </a:solidFill>
              </a:rPr>
              <a:t>host header</a:t>
            </a:r>
          </a:p>
        </p:txBody>
      </p:sp>
      <p:sp>
        <p:nvSpPr>
          <p:cNvPr id="108" name="Rectangle 107"/>
          <p:cNvSpPr/>
          <p:nvPr/>
        </p:nvSpPr>
        <p:spPr>
          <a:xfrm>
            <a:off x="9280568" y="3987700"/>
            <a:ext cx="1930784" cy="886397"/>
          </a:xfrm>
          <a:prstGeom prst="rect">
            <a:avLst/>
          </a:prstGeom>
          <a:noFill/>
        </p:spPr>
        <p:txBody>
          <a:bodyPr wrap="square" lIns="0" tIns="0" rIns="0" bIns="0" rtlCol="0" anchor="ctr">
            <a:spAutoFit/>
          </a:bodyPr>
          <a:lstStyle/>
          <a:p>
            <a:pPr>
              <a:lnSpc>
                <a:spcPct val="80000"/>
              </a:lnSpc>
            </a:pPr>
            <a:r>
              <a:rPr lang="en-US" dirty="0">
                <a:solidFill>
                  <a:schemeClr val="accent2">
                    <a:alpha val="99000"/>
                  </a:schemeClr>
                </a:solidFill>
                <a:latin typeface="+mj-lt"/>
              </a:rPr>
              <a:t>Web Roles</a:t>
            </a:r>
            <a:br>
              <a:rPr lang="en-US" dirty="0">
                <a:solidFill>
                  <a:schemeClr val="accent2">
                    <a:alpha val="99000"/>
                  </a:schemeClr>
                </a:solidFill>
                <a:latin typeface="+mj-lt"/>
              </a:rPr>
            </a:br>
            <a:r>
              <a:rPr lang="en-US" dirty="0">
                <a:solidFill>
                  <a:schemeClr val="accent2">
                    <a:alpha val="99000"/>
                  </a:schemeClr>
                </a:solidFill>
                <a:latin typeface="+mj-lt"/>
              </a:rPr>
              <a:t>Shared by </a:t>
            </a:r>
            <a:r>
              <a:rPr lang="en-US" dirty="0" smtClean="0">
                <a:solidFill>
                  <a:schemeClr val="accent2">
                    <a:alpha val="99000"/>
                  </a:schemeClr>
                </a:solidFill>
                <a:latin typeface="+mj-lt"/>
              </a:rPr>
              <a:t/>
            </a:r>
            <a:br>
              <a:rPr lang="en-US" dirty="0" smtClean="0">
                <a:solidFill>
                  <a:schemeClr val="accent2">
                    <a:alpha val="99000"/>
                  </a:schemeClr>
                </a:solidFill>
                <a:latin typeface="+mj-lt"/>
              </a:rPr>
            </a:br>
            <a:r>
              <a:rPr lang="en-US" dirty="0" smtClean="0">
                <a:solidFill>
                  <a:schemeClr val="accent2">
                    <a:alpha val="99000"/>
                  </a:schemeClr>
                </a:solidFill>
                <a:latin typeface="+mj-lt"/>
              </a:rPr>
              <a:t>all Tenants</a:t>
            </a:r>
            <a:endParaRPr lang="en-US" dirty="0">
              <a:solidFill>
                <a:schemeClr val="accent2">
                  <a:alpha val="99000"/>
                </a:schemeClr>
              </a:solidFill>
              <a:latin typeface="+mj-lt"/>
            </a:endParaRPr>
          </a:p>
        </p:txBody>
      </p:sp>
      <p:pic>
        <p:nvPicPr>
          <p:cNvPr id="43"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3058188" y="3915181"/>
            <a:ext cx="980722" cy="980720"/>
          </a:xfrm>
          <a:prstGeom prst="rect">
            <a:avLst/>
          </a:prstGeom>
          <a:noFill/>
        </p:spPr>
      </p:pic>
      <p:pic>
        <p:nvPicPr>
          <p:cNvPr id="44"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4076533" y="3915181"/>
            <a:ext cx="980722" cy="980720"/>
          </a:xfrm>
          <a:prstGeom prst="rect">
            <a:avLst/>
          </a:prstGeom>
          <a:noFill/>
        </p:spPr>
      </p:pic>
      <p:pic>
        <p:nvPicPr>
          <p:cNvPr id="45"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5094878" y="3915181"/>
            <a:ext cx="980722" cy="980720"/>
          </a:xfrm>
          <a:prstGeom prst="rect">
            <a:avLst/>
          </a:prstGeom>
          <a:noFill/>
        </p:spPr>
      </p:pic>
      <p:pic>
        <p:nvPicPr>
          <p:cNvPr id="4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113223" y="3915181"/>
            <a:ext cx="980722" cy="980720"/>
          </a:xfrm>
          <a:prstGeom prst="rect">
            <a:avLst/>
          </a:prstGeom>
          <a:noFill/>
        </p:spPr>
      </p:pic>
      <p:pic>
        <p:nvPicPr>
          <p:cNvPr id="4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31568" y="3915181"/>
            <a:ext cx="980722" cy="980720"/>
          </a:xfrm>
          <a:prstGeom prst="rect">
            <a:avLst/>
          </a:prstGeom>
          <a:noFill/>
        </p:spPr>
      </p:pic>
      <p:pic>
        <p:nvPicPr>
          <p:cNvPr id="48"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149914" y="3915181"/>
            <a:ext cx="980722" cy="980720"/>
          </a:xfrm>
          <a:prstGeom prst="rect">
            <a:avLst/>
          </a:prstGeom>
          <a:noFill/>
        </p:spPr>
      </p:pic>
      <p:grpSp>
        <p:nvGrpSpPr>
          <p:cNvPr id="52" name="Group 51"/>
          <p:cNvGrpSpPr/>
          <p:nvPr/>
        </p:nvGrpSpPr>
        <p:grpSpPr>
          <a:xfrm>
            <a:off x="5630893" y="2111287"/>
            <a:ext cx="823091" cy="863217"/>
            <a:chOff x="517525" y="2109891"/>
            <a:chExt cx="1865906" cy="1956870"/>
          </a:xfrm>
          <a:solidFill>
            <a:schemeClr val="accent2"/>
          </a:solidFill>
        </p:grpSpPr>
        <p:grpSp>
          <p:nvGrpSpPr>
            <p:cNvPr id="53" name="Group 52"/>
            <p:cNvGrpSpPr/>
            <p:nvPr/>
          </p:nvGrpSpPr>
          <p:grpSpPr>
            <a:xfrm>
              <a:off x="1122671" y="2109891"/>
              <a:ext cx="1260760" cy="759228"/>
              <a:chOff x="2893227" y="1263576"/>
              <a:chExt cx="895245" cy="539115"/>
            </a:xfrm>
            <a:grpFill/>
          </p:grpSpPr>
          <p:sp>
            <p:nvSpPr>
              <p:cNvPr id="57" name="Freeform 56"/>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8"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4" name="Group 53"/>
            <p:cNvGrpSpPr/>
            <p:nvPr/>
          </p:nvGrpSpPr>
          <p:grpSpPr>
            <a:xfrm>
              <a:off x="517525" y="2154961"/>
              <a:ext cx="752615" cy="1911800"/>
              <a:chOff x="7558088" y="1685925"/>
              <a:chExt cx="1322387" cy="3359150"/>
            </a:xfrm>
            <a:grpFill/>
          </p:grpSpPr>
          <p:sp>
            <p:nvSpPr>
              <p:cNvPr id="55"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6" name="Freeform 55"/>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73" name="Oval 72"/>
          <p:cNvSpPr/>
          <p:nvPr/>
        </p:nvSpPr>
        <p:spPr bwMode="auto">
          <a:xfrm>
            <a:off x="5827712" y="3256574"/>
            <a:ext cx="533400" cy="508080"/>
          </a:xfrm>
          <a:prstGeom prst="ellipse">
            <a:avLst/>
          </a:prstGeom>
          <a:solidFill>
            <a:schemeClr val="accent2"/>
          </a:solidFill>
          <a:ln>
            <a:headEnd type="none" w="med" len="med"/>
            <a:tailEnd type="none" w="med" len="med"/>
          </a:ln>
          <a:effectLst/>
          <a:scene3d>
            <a:camera prst="orthographicFront">
              <a:rot lat="0" lon="0" rev="0"/>
            </a:camera>
            <a:lightRig rig="threePt" dir="t">
              <a:rot lat="0" lon="0" rev="20400000"/>
            </a:lightRig>
          </a:scene3d>
          <a:sp3d>
            <a:contourClr>
              <a:schemeClr val="accent5">
                <a:shade val="25000"/>
                <a:satMod val="150000"/>
              </a:schemeClr>
            </a:contourClr>
          </a:sp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spc="-50" dirty="0" smtClean="0">
                <a:solidFill>
                  <a:schemeClr val="bg1">
                    <a:alpha val="99000"/>
                  </a:schemeClr>
                </a:solidFill>
              </a:rPr>
              <a:t>LB</a:t>
            </a:r>
          </a:p>
        </p:txBody>
      </p:sp>
    </p:spTree>
    <p:extLst>
      <p:ext uri="{BB962C8B-B14F-4D97-AF65-F5344CB8AC3E}">
        <p14:creationId xmlns:p14="http://schemas.microsoft.com/office/powerpoint/2010/main" val="265765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1000"/>
                                        <p:tgtEl>
                                          <p:spTgt spid="74"/>
                                        </p:tgtEl>
                                      </p:cBhvr>
                                    </p:animEffect>
                                  </p:childTnLst>
                                </p:cTn>
                              </p:par>
                              <p:par>
                                <p:cTn id="8" presetID="22" presetClass="entr" presetSubtype="1" fill="hold" nodeType="withEffect">
                                  <p:stCondLst>
                                    <p:cond delay="1000"/>
                                  </p:stCondLst>
                                  <p:childTnLst>
                                    <p:set>
                                      <p:cBhvr>
                                        <p:cTn id="9" dur="1" fill="hold">
                                          <p:stCondLst>
                                            <p:cond delay="0"/>
                                          </p:stCondLst>
                                        </p:cTn>
                                        <p:tgtEl>
                                          <p:spTgt spid="75"/>
                                        </p:tgtEl>
                                        <p:attrNameLst>
                                          <p:attrName>style.visibility</p:attrName>
                                        </p:attrNameLst>
                                      </p:cBhvr>
                                      <p:to>
                                        <p:strVal val="visible"/>
                                      </p:to>
                                    </p:set>
                                    <p:animEffect transition="in" filter="wipe(up)">
                                      <p:cBhvr>
                                        <p:cTn id="10" dur="1000"/>
                                        <p:tgtEl>
                                          <p:spTgt spid="75"/>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fade">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7"/>
                                        </p:tgtEl>
                                      </p:cBhvr>
                                    </p:animEffect>
                                    <p:set>
                                      <p:cBhvr>
                                        <p:cTn id="24" dur="1" fill="hold">
                                          <p:stCondLst>
                                            <p:cond delay="499"/>
                                          </p:stCondLst>
                                        </p:cTn>
                                        <p:tgtEl>
                                          <p:spTgt spid="107"/>
                                        </p:tgtEl>
                                        <p:attrNameLst>
                                          <p:attrName>style.visibility</p:attrName>
                                        </p:attrNameLst>
                                      </p:cBhvr>
                                      <p:to>
                                        <p:strVal val="hidden"/>
                                      </p:to>
                                    </p:set>
                                  </p:childTnLst>
                                </p:cTn>
                              </p:par>
                              <p:par>
                                <p:cTn id="25" presetID="22" presetClass="entr" presetSubtype="1"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up)">
                                      <p:cBhvr>
                                        <p:cTn id="27" dur="10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5"/>
                                        </p:tgtEl>
                                      </p:cBhvr>
                                    </p:animEffect>
                                    <p:set>
                                      <p:cBhvr>
                                        <p:cTn id="35" dur="1" fill="hold">
                                          <p:stCondLst>
                                            <p:cond delay="499"/>
                                          </p:stCondLst>
                                        </p:cTn>
                                        <p:tgtEl>
                                          <p:spTgt spid="7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6"/>
                                        </p:tgtEl>
                                      </p:cBhvr>
                                    </p:animEffect>
                                    <p:set>
                                      <p:cBhvr>
                                        <p:cTn id="38" dur="1" fill="hold">
                                          <p:stCondLst>
                                            <p:cond delay="499"/>
                                          </p:stCondLst>
                                        </p:cTn>
                                        <p:tgtEl>
                                          <p:spTgt spid="7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6"/>
                                        </p:tgtEl>
                                      </p:cBhvr>
                                    </p:animEffect>
                                    <p:set>
                                      <p:cBhvr>
                                        <p:cTn id="41" dur="1" fill="hold">
                                          <p:stCondLst>
                                            <p:cond delay="499"/>
                                          </p:stCondLst>
                                        </p:cTn>
                                        <p:tgtEl>
                                          <p:spTgt spid="10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wipe(up)">
                                      <p:cBhvr>
                                        <p:cTn id="46" dur="1000"/>
                                        <p:tgtEl>
                                          <p:spTgt spid="74"/>
                                        </p:tgtEl>
                                      </p:cBhvr>
                                    </p:animEffect>
                                  </p:childTnLst>
                                </p:cTn>
                              </p:par>
                              <p:par>
                                <p:cTn id="47" presetID="22" presetClass="entr" presetSubtype="1" fill="hold" nodeType="withEffect">
                                  <p:stCondLst>
                                    <p:cond delay="1000"/>
                                  </p:stCondLst>
                                  <p:childTnLst>
                                    <p:set>
                                      <p:cBhvr>
                                        <p:cTn id="48" dur="1" fill="hold">
                                          <p:stCondLst>
                                            <p:cond delay="0"/>
                                          </p:stCondLst>
                                        </p:cTn>
                                        <p:tgtEl>
                                          <p:spTgt spid="75"/>
                                        </p:tgtEl>
                                        <p:attrNameLst>
                                          <p:attrName>style.visibility</p:attrName>
                                        </p:attrNameLst>
                                      </p:cBhvr>
                                      <p:to>
                                        <p:strVal val="visible"/>
                                      </p:to>
                                    </p:set>
                                    <p:animEffect transition="in" filter="wipe(up)">
                                      <p:cBhvr>
                                        <p:cTn id="49" dur="1000"/>
                                        <p:tgtEl>
                                          <p:spTgt spid="75"/>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fade">
                                      <p:cBhvr>
                                        <p:cTn id="53" dur="500"/>
                                        <p:tgtEl>
                                          <p:spTgt spid="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2" nodeType="click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fade">
                                      <p:cBhvr>
                                        <p:cTn id="58" dur="5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07"/>
                                        </p:tgtEl>
                                      </p:cBhvr>
                                    </p:animEffect>
                                    <p:set>
                                      <p:cBhvr>
                                        <p:cTn id="63" dur="1" fill="hold">
                                          <p:stCondLst>
                                            <p:cond delay="499"/>
                                          </p:stCondLst>
                                        </p:cTn>
                                        <p:tgtEl>
                                          <p:spTgt spid="107"/>
                                        </p:tgtEl>
                                        <p:attrNameLst>
                                          <p:attrName>style.visibility</p:attrName>
                                        </p:attrNameLst>
                                      </p:cBhvr>
                                      <p:to>
                                        <p:strVal val="hidden"/>
                                      </p:to>
                                    </p:set>
                                  </p:childTnLst>
                                </p:cTn>
                              </p:par>
                              <p:par>
                                <p:cTn id="64" presetID="22" presetClass="entr" presetSubtype="1" fill="hold" nodeType="withEffect">
                                  <p:stCondLst>
                                    <p:cond delay="0"/>
                                  </p:stCondLst>
                                  <p:childTnLst>
                                    <p:set>
                                      <p:cBhvr>
                                        <p:cTn id="65" dur="1" fill="hold">
                                          <p:stCondLst>
                                            <p:cond delay="0"/>
                                          </p:stCondLst>
                                        </p:cTn>
                                        <p:tgtEl>
                                          <p:spTgt spid="105"/>
                                        </p:tgtEl>
                                        <p:attrNameLst>
                                          <p:attrName>style.visibility</p:attrName>
                                        </p:attrNameLst>
                                      </p:cBhvr>
                                      <p:to>
                                        <p:strVal val="visible"/>
                                      </p:to>
                                    </p:set>
                                    <p:animEffect transition="in" filter="wipe(up)">
                                      <p:cBhvr>
                                        <p:cTn id="66" dur="1000"/>
                                        <p:tgtEl>
                                          <p:spTgt spid="10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78"/>
                                        </p:tgtEl>
                                      </p:cBhvr>
                                    </p:animEffect>
                                    <p:set>
                                      <p:cBhvr>
                                        <p:cTn id="74" dur="1" fill="hold">
                                          <p:stCondLst>
                                            <p:cond delay="499"/>
                                          </p:stCondLst>
                                        </p:cTn>
                                        <p:tgtEl>
                                          <p:spTgt spid="78"/>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05"/>
                                        </p:tgtEl>
                                      </p:cBhvr>
                                    </p:animEffect>
                                    <p:set>
                                      <p:cBhvr>
                                        <p:cTn id="77" dur="1" fill="hold">
                                          <p:stCondLst>
                                            <p:cond delay="499"/>
                                          </p:stCondLst>
                                        </p:cTn>
                                        <p:tgtEl>
                                          <p:spTgt spid="10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5"/>
                                        </p:tgtEl>
                                      </p:cBhvr>
                                    </p:animEffect>
                                    <p:set>
                                      <p:cBhvr>
                                        <p:cTn id="80" dur="1" fill="hold">
                                          <p:stCondLst>
                                            <p:cond delay="4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8" grpId="0"/>
      <p:bldP spid="78" grpId="1"/>
      <p:bldP spid="107" grpId="0"/>
      <p:bldP spid="107" grpId="1"/>
      <p:bldP spid="107" grpId="2"/>
      <p:bldP spid="107" grpId="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939889" y="-15286"/>
            <a:ext cx="4248935" cy="6873286"/>
          </a:xfrm>
          <a:prstGeom prst="rect">
            <a:avLst/>
          </a:prstGeom>
          <a:solidFill>
            <a:schemeClr val="accent4"/>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Web </a:t>
            </a:r>
            <a:r>
              <a:rPr lang="en-US" dirty="0"/>
              <a:t>Deploy</a:t>
            </a:r>
          </a:p>
        </p:txBody>
      </p:sp>
      <p:sp>
        <p:nvSpPr>
          <p:cNvPr id="3" name="Content Placeholder 2"/>
          <p:cNvSpPr>
            <a:spLocks noGrp="1"/>
          </p:cNvSpPr>
          <p:nvPr>
            <p:ph type="body" sz="quarter" idx="10"/>
          </p:nvPr>
        </p:nvSpPr>
        <p:spPr>
          <a:xfrm>
            <a:off x="494587" y="1447799"/>
            <a:ext cx="7445302" cy="4025717"/>
          </a:xfrm>
        </p:spPr>
        <p:txBody>
          <a:bodyPr/>
          <a:lstStyle/>
          <a:p>
            <a:pPr marL="0" indent="0" defTabSz="914325">
              <a:spcBef>
                <a:spcPts val="0"/>
              </a:spcBef>
              <a:spcAft>
                <a:spcPts val="1800"/>
              </a:spcAft>
              <a:buNone/>
            </a:pPr>
            <a:r>
              <a:rPr lang="en-US" sz="2800" dirty="0">
                <a:solidFill>
                  <a:schemeClr val="accent2">
                    <a:alpha val="99000"/>
                  </a:schemeClr>
                </a:solidFill>
              </a:rPr>
              <a:t>IIS Web Deployment Tool</a:t>
            </a:r>
          </a:p>
          <a:p>
            <a:pPr marL="0" indent="0" defTabSz="914325">
              <a:spcBef>
                <a:spcPts val="0"/>
              </a:spcBef>
              <a:spcAft>
                <a:spcPts val="1800"/>
              </a:spcAft>
              <a:buNone/>
            </a:pPr>
            <a:r>
              <a:rPr lang="en-US" sz="2800" dirty="0"/>
              <a:t>Simplifies the migration, management, and deployment </a:t>
            </a:r>
            <a:r>
              <a:rPr lang="en-US" sz="2800" dirty="0" smtClean="0"/>
              <a:t>of </a:t>
            </a:r>
            <a:r>
              <a:rPr lang="en-US" sz="2800" dirty="0"/>
              <a:t>IIS Web servers, Web applications, </a:t>
            </a:r>
            <a:r>
              <a:rPr lang="en-US" sz="2800" dirty="0" smtClean="0"/>
              <a:t/>
            </a:r>
            <a:br>
              <a:rPr lang="en-US" sz="2800" dirty="0" smtClean="0"/>
            </a:br>
            <a:r>
              <a:rPr lang="en-US" sz="2800" dirty="0" smtClean="0"/>
              <a:t>and </a:t>
            </a:r>
            <a:r>
              <a:rPr lang="en-US" sz="2800" dirty="0"/>
              <a:t>Web sites</a:t>
            </a:r>
          </a:p>
          <a:p>
            <a:pPr marL="0" indent="0" defTabSz="914325">
              <a:spcBef>
                <a:spcPts val="0"/>
              </a:spcBef>
              <a:spcAft>
                <a:spcPts val="1800"/>
              </a:spcAft>
              <a:buNone/>
            </a:pPr>
            <a:r>
              <a:rPr lang="en-US" sz="2800" dirty="0" smtClean="0">
                <a:solidFill>
                  <a:schemeClr val="accent2">
                    <a:alpha val="99000"/>
                  </a:schemeClr>
                </a:solidFill>
              </a:rPr>
              <a:t>Perform web deploy </a:t>
            </a:r>
            <a:r>
              <a:rPr lang="en-US" sz="2800" dirty="0">
                <a:solidFill>
                  <a:schemeClr val="accent2">
                    <a:alpha val="99000"/>
                  </a:schemeClr>
                </a:solidFill>
              </a:rPr>
              <a:t>using standard IIS7 </a:t>
            </a:r>
            <a:r>
              <a:rPr lang="en-US" sz="2800" dirty="0" smtClean="0">
                <a:solidFill>
                  <a:schemeClr val="accent2">
                    <a:alpha val="99000"/>
                  </a:schemeClr>
                </a:solidFill>
              </a:rPr>
              <a:t/>
            </a:r>
            <a:br>
              <a:rPr lang="en-US" sz="2800" dirty="0" smtClean="0">
                <a:solidFill>
                  <a:schemeClr val="accent2">
                    <a:alpha val="99000"/>
                  </a:schemeClr>
                </a:solidFill>
              </a:rPr>
            </a:br>
            <a:r>
              <a:rPr lang="en-US" sz="2800" dirty="0" smtClean="0">
                <a:solidFill>
                  <a:schemeClr val="accent2">
                    <a:alpha val="99000"/>
                  </a:schemeClr>
                </a:solidFill>
              </a:rPr>
              <a:t>publishing from </a:t>
            </a:r>
            <a:r>
              <a:rPr lang="en-US" sz="2800" dirty="0">
                <a:solidFill>
                  <a:schemeClr val="accent2">
                    <a:alpha val="99000"/>
                  </a:schemeClr>
                </a:solidFill>
              </a:rPr>
              <a:t>Visual Studio</a:t>
            </a:r>
          </a:p>
          <a:p>
            <a:pPr marL="0" indent="0" defTabSz="914325">
              <a:spcBef>
                <a:spcPts val="0"/>
              </a:spcBef>
              <a:spcAft>
                <a:spcPts val="1800"/>
              </a:spcAft>
              <a:buNone/>
            </a:pPr>
            <a:r>
              <a:rPr lang="en-US" sz="2800" dirty="0"/>
              <a:t>Will not require you to </a:t>
            </a:r>
            <a:r>
              <a:rPr lang="en-US" sz="2800" dirty="0" smtClean="0"/>
              <a:t>deploy </a:t>
            </a:r>
            <a:r>
              <a:rPr lang="en-US" sz="2800" dirty="0"/>
              <a:t>an entire package</a:t>
            </a:r>
          </a:p>
          <a:p>
            <a:pPr marL="0" indent="0" defTabSz="914325">
              <a:spcBef>
                <a:spcPts val="0"/>
              </a:spcBef>
              <a:spcAft>
                <a:spcPts val="1800"/>
              </a:spcAft>
              <a:buNone/>
            </a:pPr>
            <a:r>
              <a:rPr lang="en-US" sz="2800" b="1" dirty="0">
                <a:solidFill>
                  <a:schemeClr val="accent2">
                    <a:alpha val="99000"/>
                  </a:schemeClr>
                </a:solidFill>
              </a:rPr>
              <a:t>Warning: </a:t>
            </a:r>
            <a:r>
              <a:rPr lang="en-US" sz="2800" dirty="0">
                <a:solidFill>
                  <a:schemeClr val="accent2">
                    <a:alpha val="99000"/>
                  </a:schemeClr>
                </a:solidFill>
              </a:rPr>
              <a:t>use for development </a:t>
            </a:r>
            <a:r>
              <a:rPr lang="en-US" sz="2800" dirty="0" smtClean="0">
                <a:solidFill>
                  <a:schemeClr val="accent2">
                    <a:alpha val="99000"/>
                  </a:schemeClr>
                </a:solidFill>
              </a:rPr>
              <a:t>purposes </a:t>
            </a:r>
            <a:r>
              <a:rPr lang="en-US" sz="2800" dirty="0">
                <a:solidFill>
                  <a:schemeClr val="accent2">
                    <a:alpha val="99000"/>
                  </a:schemeClr>
                </a:solidFill>
              </a:rPr>
              <a:t>only</a:t>
            </a:r>
          </a:p>
        </p:txBody>
      </p:sp>
      <p:sp>
        <p:nvSpPr>
          <p:cNvPr id="5" name="Freeform 80"/>
          <p:cNvSpPr>
            <a:spLocks noEditPoints="1"/>
          </p:cNvSpPr>
          <p:nvPr/>
        </p:nvSpPr>
        <p:spPr bwMode="black">
          <a:xfrm>
            <a:off x="8779544" y="368061"/>
            <a:ext cx="2569623" cy="3117487"/>
          </a:xfrm>
          <a:custGeom>
            <a:avLst/>
            <a:gdLst>
              <a:gd name="T0" fmla="*/ 952 w 1833"/>
              <a:gd name="T1" fmla="*/ 1301 h 2225"/>
              <a:gd name="T2" fmla="*/ 882 w 1833"/>
              <a:gd name="T3" fmla="*/ 1413 h 2225"/>
              <a:gd name="T4" fmla="*/ 677 w 1833"/>
              <a:gd name="T5" fmla="*/ 2162 h 2225"/>
              <a:gd name="T6" fmla="*/ 1156 w 1833"/>
              <a:gd name="T7" fmla="*/ 2162 h 2225"/>
              <a:gd name="T8" fmla="*/ 1071 w 1833"/>
              <a:gd name="T9" fmla="*/ 2089 h 2225"/>
              <a:gd name="T10" fmla="*/ 785 w 1833"/>
              <a:gd name="T11" fmla="*/ 2039 h 2225"/>
              <a:gd name="T12" fmla="*/ 1071 w 1833"/>
              <a:gd name="T13" fmla="*/ 2089 h 2225"/>
              <a:gd name="T14" fmla="*/ 760 w 1833"/>
              <a:gd name="T15" fmla="*/ 1949 h 2225"/>
              <a:gd name="T16" fmla="*/ 1096 w 1833"/>
              <a:gd name="T17" fmla="*/ 1949 h 2225"/>
              <a:gd name="T18" fmla="*/ 1026 w 1833"/>
              <a:gd name="T19" fmla="*/ 1801 h 2225"/>
              <a:gd name="T20" fmla="*/ 1061 w 1833"/>
              <a:gd name="T21" fmla="*/ 1836 h 2225"/>
              <a:gd name="T22" fmla="*/ 260 w 1833"/>
              <a:gd name="T23" fmla="*/ 1329 h 2225"/>
              <a:gd name="T24" fmla="*/ 748 w 1833"/>
              <a:gd name="T25" fmla="*/ 1136 h 2225"/>
              <a:gd name="T26" fmla="*/ 190 w 1833"/>
              <a:gd name="T27" fmla="*/ 1329 h 2225"/>
              <a:gd name="T28" fmla="*/ 0 w 1833"/>
              <a:gd name="T29" fmla="*/ 1476 h 2225"/>
              <a:gd name="T30" fmla="*/ 416 w 1833"/>
              <a:gd name="T31" fmla="*/ 2225 h 2225"/>
              <a:gd name="T32" fmla="*/ 416 w 1833"/>
              <a:gd name="T33" fmla="*/ 1413 h 2225"/>
              <a:gd name="T34" fmla="*/ 83 w 1833"/>
              <a:gd name="T35" fmla="*/ 2064 h 2225"/>
              <a:gd name="T36" fmla="*/ 419 w 1833"/>
              <a:gd name="T37" fmla="*/ 2064 h 2225"/>
              <a:gd name="T38" fmla="*/ 108 w 1833"/>
              <a:gd name="T39" fmla="*/ 1974 h 2225"/>
              <a:gd name="T40" fmla="*/ 394 w 1833"/>
              <a:gd name="T41" fmla="*/ 1924 h 2225"/>
              <a:gd name="T42" fmla="*/ 384 w 1833"/>
              <a:gd name="T43" fmla="*/ 1836 h 2225"/>
              <a:gd name="T44" fmla="*/ 419 w 1833"/>
              <a:gd name="T45" fmla="*/ 1801 h 2225"/>
              <a:gd name="T46" fmla="*/ 1643 w 1833"/>
              <a:gd name="T47" fmla="*/ 1413 h 2225"/>
              <a:gd name="T48" fmla="*/ 1082 w 1833"/>
              <a:gd name="T49" fmla="*/ 1101 h 2225"/>
              <a:gd name="T50" fmla="*/ 1415 w 1833"/>
              <a:gd name="T51" fmla="*/ 1171 h 2225"/>
              <a:gd name="T52" fmla="*/ 1417 w 1833"/>
              <a:gd name="T53" fmla="*/ 1413 h 2225"/>
              <a:gd name="T54" fmla="*/ 1417 w 1833"/>
              <a:gd name="T55" fmla="*/ 2225 h 2225"/>
              <a:gd name="T56" fmla="*/ 1833 w 1833"/>
              <a:gd name="T57" fmla="*/ 1476 h 2225"/>
              <a:gd name="T58" fmla="*/ 1462 w 1833"/>
              <a:gd name="T59" fmla="*/ 2089 h 2225"/>
              <a:gd name="T60" fmla="*/ 1748 w 1833"/>
              <a:gd name="T61" fmla="*/ 2039 h 2225"/>
              <a:gd name="T62" fmla="*/ 1748 w 1833"/>
              <a:gd name="T63" fmla="*/ 1974 h 2225"/>
              <a:gd name="T64" fmla="*/ 1462 w 1833"/>
              <a:gd name="T65" fmla="*/ 1924 h 2225"/>
              <a:gd name="T66" fmla="*/ 1748 w 1833"/>
              <a:gd name="T67" fmla="*/ 1974 h 2225"/>
              <a:gd name="T68" fmla="*/ 1738 w 1833"/>
              <a:gd name="T69" fmla="*/ 1766 h 2225"/>
              <a:gd name="T70" fmla="*/ 650 w 1833"/>
              <a:gd name="T71" fmla="*/ 592 h 2225"/>
              <a:gd name="T72" fmla="*/ 1296 w 1833"/>
              <a:gd name="T73" fmla="*/ 113 h 2225"/>
              <a:gd name="T74" fmla="*/ 537 w 1833"/>
              <a:gd name="T75" fmla="*/ 113 h 2225"/>
              <a:gd name="T76" fmla="*/ 603 w 1833"/>
              <a:gd name="T77" fmla="*/ 113 h 2225"/>
              <a:gd name="T78" fmla="*/ 1231 w 1833"/>
              <a:gd name="T79" fmla="*/ 113 h 2225"/>
              <a:gd name="T80" fmla="*/ 650 w 1833"/>
              <a:gd name="T81" fmla="*/ 526 h 2225"/>
              <a:gd name="T82" fmla="*/ 405 w 1833"/>
              <a:gd name="T83" fmla="*/ 902 h 2225"/>
              <a:gd name="T84" fmla="*/ 803 w 1833"/>
              <a:gd name="T85" fmla="*/ 1101 h 2225"/>
              <a:gd name="T86" fmla="*/ 882 w 1833"/>
              <a:gd name="T87" fmla="*/ 1250 h 2225"/>
              <a:gd name="T88" fmla="*/ 1031 w 1833"/>
              <a:gd name="T89" fmla="*/ 1171 h 2225"/>
              <a:gd name="T90" fmla="*/ 952 w 1833"/>
              <a:gd name="T91" fmla="*/ 1021 h 2225"/>
              <a:gd name="T92" fmla="*/ 1457 w 1833"/>
              <a:gd name="T93" fmla="*/ 874 h 2225"/>
              <a:gd name="T94" fmla="*/ 1303 w 1833"/>
              <a:gd name="T95" fmla="*/ 652 h 2225"/>
              <a:gd name="T96" fmla="*/ 530 w 1833"/>
              <a:gd name="T97" fmla="*/ 652 h 2225"/>
              <a:gd name="T98" fmla="*/ 377 w 1833"/>
              <a:gd name="T99" fmla="*/ 874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3" h="2225">
                <a:moveTo>
                  <a:pt x="1093" y="1413"/>
                </a:moveTo>
                <a:cubicBezTo>
                  <a:pt x="952" y="1413"/>
                  <a:pt x="952" y="1413"/>
                  <a:pt x="952" y="1413"/>
                </a:cubicBezTo>
                <a:cubicBezTo>
                  <a:pt x="952" y="1301"/>
                  <a:pt x="952" y="1301"/>
                  <a:pt x="952" y="1301"/>
                </a:cubicBezTo>
                <a:cubicBezTo>
                  <a:pt x="940" y="1304"/>
                  <a:pt x="929" y="1305"/>
                  <a:pt x="917" y="1305"/>
                </a:cubicBezTo>
                <a:cubicBezTo>
                  <a:pt x="905" y="1305"/>
                  <a:pt x="893" y="1304"/>
                  <a:pt x="882" y="1301"/>
                </a:cubicBezTo>
                <a:cubicBezTo>
                  <a:pt x="882" y="1413"/>
                  <a:pt x="882" y="1413"/>
                  <a:pt x="882" y="1413"/>
                </a:cubicBezTo>
                <a:cubicBezTo>
                  <a:pt x="740" y="1413"/>
                  <a:pt x="740" y="1413"/>
                  <a:pt x="740" y="1413"/>
                </a:cubicBezTo>
                <a:cubicBezTo>
                  <a:pt x="705" y="1413"/>
                  <a:pt x="677" y="1441"/>
                  <a:pt x="677" y="1476"/>
                </a:cubicBezTo>
                <a:cubicBezTo>
                  <a:pt x="677" y="2162"/>
                  <a:pt x="677" y="2162"/>
                  <a:pt x="677" y="2162"/>
                </a:cubicBezTo>
                <a:cubicBezTo>
                  <a:pt x="677" y="2197"/>
                  <a:pt x="705" y="2225"/>
                  <a:pt x="740" y="2225"/>
                </a:cubicBezTo>
                <a:cubicBezTo>
                  <a:pt x="1093" y="2225"/>
                  <a:pt x="1093" y="2225"/>
                  <a:pt x="1093" y="2225"/>
                </a:cubicBezTo>
                <a:cubicBezTo>
                  <a:pt x="1128" y="2225"/>
                  <a:pt x="1156" y="2197"/>
                  <a:pt x="1156" y="2162"/>
                </a:cubicBezTo>
                <a:cubicBezTo>
                  <a:pt x="1156" y="1476"/>
                  <a:pt x="1156" y="1476"/>
                  <a:pt x="1156" y="1476"/>
                </a:cubicBezTo>
                <a:cubicBezTo>
                  <a:pt x="1156" y="1441"/>
                  <a:pt x="1128" y="1413"/>
                  <a:pt x="1093" y="1413"/>
                </a:cubicBezTo>
                <a:close/>
                <a:moveTo>
                  <a:pt x="1071" y="2089"/>
                </a:moveTo>
                <a:cubicBezTo>
                  <a:pt x="785" y="2089"/>
                  <a:pt x="785" y="2089"/>
                  <a:pt x="785" y="2089"/>
                </a:cubicBezTo>
                <a:cubicBezTo>
                  <a:pt x="771" y="2089"/>
                  <a:pt x="760" y="2078"/>
                  <a:pt x="760" y="2064"/>
                </a:cubicBezTo>
                <a:cubicBezTo>
                  <a:pt x="760" y="2050"/>
                  <a:pt x="771" y="2039"/>
                  <a:pt x="785" y="2039"/>
                </a:cubicBezTo>
                <a:cubicBezTo>
                  <a:pt x="1071" y="2039"/>
                  <a:pt x="1071" y="2039"/>
                  <a:pt x="1071" y="2039"/>
                </a:cubicBezTo>
                <a:cubicBezTo>
                  <a:pt x="1085" y="2039"/>
                  <a:pt x="1096" y="2050"/>
                  <a:pt x="1096" y="2064"/>
                </a:cubicBezTo>
                <a:cubicBezTo>
                  <a:pt x="1096" y="2078"/>
                  <a:pt x="1085" y="2089"/>
                  <a:pt x="1071" y="2089"/>
                </a:cubicBezTo>
                <a:close/>
                <a:moveTo>
                  <a:pt x="1071" y="1974"/>
                </a:moveTo>
                <a:cubicBezTo>
                  <a:pt x="785" y="1974"/>
                  <a:pt x="785" y="1974"/>
                  <a:pt x="785" y="1974"/>
                </a:cubicBezTo>
                <a:cubicBezTo>
                  <a:pt x="771" y="1974"/>
                  <a:pt x="760" y="1963"/>
                  <a:pt x="760" y="1949"/>
                </a:cubicBezTo>
                <a:cubicBezTo>
                  <a:pt x="760" y="1935"/>
                  <a:pt x="771" y="1924"/>
                  <a:pt x="785" y="1924"/>
                </a:cubicBezTo>
                <a:cubicBezTo>
                  <a:pt x="1071" y="1924"/>
                  <a:pt x="1071" y="1924"/>
                  <a:pt x="1071" y="1924"/>
                </a:cubicBezTo>
                <a:cubicBezTo>
                  <a:pt x="1085" y="1924"/>
                  <a:pt x="1096" y="1935"/>
                  <a:pt x="1096" y="1949"/>
                </a:cubicBezTo>
                <a:cubicBezTo>
                  <a:pt x="1096" y="1963"/>
                  <a:pt x="1085" y="1974"/>
                  <a:pt x="1071" y="1974"/>
                </a:cubicBezTo>
                <a:close/>
                <a:moveTo>
                  <a:pt x="1061" y="1836"/>
                </a:moveTo>
                <a:cubicBezTo>
                  <a:pt x="1042" y="1836"/>
                  <a:pt x="1026" y="1820"/>
                  <a:pt x="1026" y="1801"/>
                </a:cubicBezTo>
                <a:cubicBezTo>
                  <a:pt x="1026" y="1782"/>
                  <a:pt x="1042" y="1766"/>
                  <a:pt x="1061" y="1766"/>
                </a:cubicBezTo>
                <a:cubicBezTo>
                  <a:pt x="1081" y="1766"/>
                  <a:pt x="1096" y="1782"/>
                  <a:pt x="1096" y="1801"/>
                </a:cubicBezTo>
                <a:cubicBezTo>
                  <a:pt x="1096" y="1820"/>
                  <a:pt x="1081" y="1836"/>
                  <a:pt x="1061" y="1836"/>
                </a:cubicBezTo>
                <a:close/>
                <a:moveTo>
                  <a:pt x="416" y="1413"/>
                </a:moveTo>
                <a:cubicBezTo>
                  <a:pt x="260" y="1413"/>
                  <a:pt x="260" y="1413"/>
                  <a:pt x="260" y="1413"/>
                </a:cubicBezTo>
                <a:cubicBezTo>
                  <a:pt x="260" y="1329"/>
                  <a:pt x="260" y="1329"/>
                  <a:pt x="260" y="1329"/>
                </a:cubicBezTo>
                <a:cubicBezTo>
                  <a:pt x="260" y="1242"/>
                  <a:pt x="331" y="1171"/>
                  <a:pt x="418" y="1171"/>
                </a:cubicBezTo>
                <a:cubicBezTo>
                  <a:pt x="751" y="1171"/>
                  <a:pt x="751" y="1171"/>
                  <a:pt x="751" y="1171"/>
                </a:cubicBezTo>
                <a:cubicBezTo>
                  <a:pt x="749" y="1159"/>
                  <a:pt x="748" y="1148"/>
                  <a:pt x="748" y="1136"/>
                </a:cubicBezTo>
                <a:cubicBezTo>
                  <a:pt x="748" y="1124"/>
                  <a:pt x="749" y="1112"/>
                  <a:pt x="751" y="1101"/>
                </a:cubicBezTo>
                <a:cubicBezTo>
                  <a:pt x="418" y="1101"/>
                  <a:pt x="418" y="1101"/>
                  <a:pt x="418" y="1101"/>
                </a:cubicBezTo>
                <a:cubicBezTo>
                  <a:pt x="293" y="1101"/>
                  <a:pt x="190" y="1203"/>
                  <a:pt x="190" y="1329"/>
                </a:cubicBezTo>
                <a:cubicBezTo>
                  <a:pt x="190" y="1413"/>
                  <a:pt x="190" y="1413"/>
                  <a:pt x="190" y="1413"/>
                </a:cubicBezTo>
                <a:cubicBezTo>
                  <a:pt x="63" y="1413"/>
                  <a:pt x="63" y="1413"/>
                  <a:pt x="63" y="1413"/>
                </a:cubicBezTo>
                <a:cubicBezTo>
                  <a:pt x="28" y="1413"/>
                  <a:pt x="0" y="1441"/>
                  <a:pt x="0" y="1476"/>
                </a:cubicBezTo>
                <a:cubicBezTo>
                  <a:pt x="0" y="2162"/>
                  <a:pt x="0" y="2162"/>
                  <a:pt x="0" y="2162"/>
                </a:cubicBezTo>
                <a:cubicBezTo>
                  <a:pt x="0" y="2197"/>
                  <a:pt x="28" y="2225"/>
                  <a:pt x="63" y="2225"/>
                </a:cubicBezTo>
                <a:cubicBezTo>
                  <a:pt x="416" y="2225"/>
                  <a:pt x="416" y="2225"/>
                  <a:pt x="416" y="2225"/>
                </a:cubicBezTo>
                <a:cubicBezTo>
                  <a:pt x="451" y="2225"/>
                  <a:pt x="480" y="2197"/>
                  <a:pt x="480" y="2162"/>
                </a:cubicBezTo>
                <a:cubicBezTo>
                  <a:pt x="480" y="1476"/>
                  <a:pt x="480" y="1476"/>
                  <a:pt x="480" y="1476"/>
                </a:cubicBezTo>
                <a:cubicBezTo>
                  <a:pt x="480" y="1441"/>
                  <a:pt x="451" y="1413"/>
                  <a:pt x="416" y="1413"/>
                </a:cubicBezTo>
                <a:close/>
                <a:moveTo>
                  <a:pt x="394" y="2089"/>
                </a:moveTo>
                <a:cubicBezTo>
                  <a:pt x="108" y="2089"/>
                  <a:pt x="108" y="2089"/>
                  <a:pt x="108" y="2089"/>
                </a:cubicBezTo>
                <a:cubicBezTo>
                  <a:pt x="94" y="2089"/>
                  <a:pt x="83" y="2078"/>
                  <a:pt x="83" y="2064"/>
                </a:cubicBezTo>
                <a:cubicBezTo>
                  <a:pt x="83" y="2050"/>
                  <a:pt x="94" y="2039"/>
                  <a:pt x="108" y="2039"/>
                </a:cubicBezTo>
                <a:cubicBezTo>
                  <a:pt x="394" y="2039"/>
                  <a:pt x="394" y="2039"/>
                  <a:pt x="394" y="2039"/>
                </a:cubicBezTo>
                <a:cubicBezTo>
                  <a:pt x="408" y="2039"/>
                  <a:pt x="419" y="2050"/>
                  <a:pt x="419" y="2064"/>
                </a:cubicBezTo>
                <a:cubicBezTo>
                  <a:pt x="419" y="2078"/>
                  <a:pt x="408" y="2089"/>
                  <a:pt x="394" y="2089"/>
                </a:cubicBezTo>
                <a:close/>
                <a:moveTo>
                  <a:pt x="394" y="1974"/>
                </a:moveTo>
                <a:cubicBezTo>
                  <a:pt x="108" y="1974"/>
                  <a:pt x="108" y="1974"/>
                  <a:pt x="108" y="1974"/>
                </a:cubicBezTo>
                <a:cubicBezTo>
                  <a:pt x="94" y="1974"/>
                  <a:pt x="83" y="1963"/>
                  <a:pt x="83" y="1949"/>
                </a:cubicBezTo>
                <a:cubicBezTo>
                  <a:pt x="83" y="1935"/>
                  <a:pt x="94" y="1924"/>
                  <a:pt x="108" y="1924"/>
                </a:cubicBezTo>
                <a:cubicBezTo>
                  <a:pt x="394" y="1924"/>
                  <a:pt x="394" y="1924"/>
                  <a:pt x="394" y="1924"/>
                </a:cubicBezTo>
                <a:cubicBezTo>
                  <a:pt x="408" y="1924"/>
                  <a:pt x="419" y="1935"/>
                  <a:pt x="419" y="1949"/>
                </a:cubicBezTo>
                <a:cubicBezTo>
                  <a:pt x="419" y="1963"/>
                  <a:pt x="408" y="1974"/>
                  <a:pt x="394" y="1974"/>
                </a:cubicBezTo>
                <a:close/>
                <a:moveTo>
                  <a:pt x="384" y="1836"/>
                </a:moveTo>
                <a:cubicBezTo>
                  <a:pt x="365" y="1836"/>
                  <a:pt x="350" y="1820"/>
                  <a:pt x="350" y="1801"/>
                </a:cubicBezTo>
                <a:cubicBezTo>
                  <a:pt x="350" y="1782"/>
                  <a:pt x="365" y="1766"/>
                  <a:pt x="384" y="1766"/>
                </a:cubicBezTo>
                <a:cubicBezTo>
                  <a:pt x="404" y="1766"/>
                  <a:pt x="419" y="1782"/>
                  <a:pt x="419" y="1801"/>
                </a:cubicBezTo>
                <a:cubicBezTo>
                  <a:pt x="419" y="1820"/>
                  <a:pt x="404" y="1836"/>
                  <a:pt x="384" y="1836"/>
                </a:cubicBezTo>
                <a:close/>
                <a:moveTo>
                  <a:pt x="1770" y="1413"/>
                </a:moveTo>
                <a:cubicBezTo>
                  <a:pt x="1643" y="1413"/>
                  <a:pt x="1643" y="1413"/>
                  <a:pt x="1643" y="1413"/>
                </a:cubicBezTo>
                <a:cubicBezTo>
                  <a:pt x="1643" y="1329"/>
                  <a:pt x="1643" y="1329"/>
                  <a:pt x="1643" y="1329"/>
                </a:cubicBezTo>
                <a:cubicBezTo>
                  <a:pt x="1643" y="1203"/>
                  <a:pt x="1541" y="1101"/>
                  <a:pt x="1415" y="1101"/>
                </a:cubicBezTo>
                <a:cubicBezTo>
                  <a:pt x="1082" y="1101"/>
                  <a:pt x="1082" y="1101"/>
                  <a:pt x="1082" y="1101"/>
                </a:cubicBezTo>
                <a:cubicBezTo>
                  <a:pt x="1085" y="1112"/>
                  <a:pt x="1086" y="1124"/>
                  <a:pt x="1086" y="1136"/>
                </a:cubicBezTo>
                <a:cubicBezTo>
                  <a:pt x="1086" y="1148"/>
                  <a:pt x="1085" y="1159"/>
                  <a:pt x="1082" y="1171"/>
                </a:cubicBezTo>
                <a:cubicBezTo>
                  <a:pt x="1415" y="1171"/>
                  <a:pt x="1415" y="1171"/>
                  <a:pt x="1415" y="1171"/>
                </a:cubicBezTo>
                <a:cubicBezTo>
                  <a:pt x="1503" y="1171"/>
                  <a:pt x="1574" y="1242"/>
                  <a:pt x="1574" y="1329"/>
                </a:cubicBezTo>
                <a:cubicBezTo>
                  <a:pt x="1574" y="1413"/>
                  <a:pt x="1574" y="1413"/>
                  <a:pt x="1574" y="1413"/>
                </a:cubicBezTo>
                <a:cubicBezTo>
                  <a:pt x="1417" y="1413"/>
                  <a:pt x="1417" y="1413"/>
                  <a:pt x="1417" y="1413"/>
                </a:cubicBezTo>
                <a:cubicBezTo>
                  <a:pt x="1382" y="1413"/>
                  <a:pt x="1354" y="1441"/>
                  <a:pt x="1354" y="1476"/>
                </a:cubicBezTo>
                <a:cubicBezTo>
                  <a:pt x="1354" y="2162"/>
                  <a:pt x="1354" y="2162"/>
                  <a:pt x="1354" y="2162"/>
                </a:cubicBezTo>
                <a:cubicBezTo>
                  <a:pt x="1354" y="2197"/>
                  <a:pt x="1382" y="2225"/>
                  <a:pt x="1417" y="2225"/>
                </a:cubicBezTo>
                <a:cubicBezTo>
                  <a:pt x="1770" y="2225"/>
                  <a:pt x="1770" y="2225"/>
                  <a:pt x="1770" y="2225"/>
                </a:cubicBezTo>
                <a:cubicBezTo>
                  <a:pt x="1805" y="2225"/>
                  <a:pt x="1833" y="2197"/>
                  <a:pt x="1833" y="2162"/>
                </a:cubicBezTo>
                <a:cubicBezTo>
                  <a:pt x="1833" y="1476"/>
                  <a:pt x="1833" y="1476"/>
                  <a:pt x="1833" y="1476"/>
                </a:cubicBezTo>
                <a:cubicBezTo>
                  <a:pt x="1833" y="1441"/>
                  <a:pt x="1805" y="1413"/>
                  <a:pt x="1770" y="1413"/>
                </a:cubicBezTo>
                <a:close/>
                <a:moveTo>
                  <a:pt x="1748" y="2089"/>
                </a:moveTo>
                <a:cubicBezTo>
                  <a:pt x="1462" y="2089"/>
                  <a:pt x="1462" y="2089"/>
                  <a:pt x="1462" y="2089"/>
                </a:cubicBezTo>
                <a:cubicBezTo>
                  <a:pt x="1448" y="2089"/>
                  <a:pt x="1437" y="2078"/>
                  <a:pt x="1437" y="2064"/>
                </a:cubicBezTo>
                <a:cubicBezTo>
                  <a:pt x="1437" y="2050"/>
                  <a:pt x="1448" y="2039"/>
                  <a:pt x="1462" y="2039"/>
                </a:cubicBezTo>
                <a:cubicBezTo>
                  <a:pt x="1748" y="2039"/>
                  <a:pt x="1748" y="2039"/>
                  <a:pt x="1748" y="2039"/>
                </a:cubicBezTo>
                <a:cubicBezTo>
                  <a:pt x="1762" y="2039"/>
                  <a:pt x="1773" y="2050"/>
                  <a:pt x="1773" y="2064"/>
                </a:cubicBezTo>
                <a:cubicBezTo>
                  <a:pt x="1773" y="2078"/>
                  <a:pt x="1762" y="2089"/>
                  <a:pt x="1748" y="2089"/>
                </a:cubicBezTo>
                <a:close/>
                <a:moveTo>
                  <a:pt x="1748" y="1974"/>
                </a:moveTo>
                <a:cubicBezTo>
                  <a:pt x="1462" y="1974"/>
                  <a:pt x="1462" y="1974"/>
                  <a:pt x="1462" y="1974"/>
                </a:cubicBezTo>
                <a:cubicBezTo>
                  <a:pt x="1448" y="1974"/>
                  <a:pt x="1437" y="1963"/>
                  <a:pt x="1437" y="1949"/>
                </a:cubicBezTo>
                <a:cubicBezTo>
                  <a:pt x="1437" y="1935"/>
                  <a:pt x="1448" y="1924"/>
                  <a:pt x="1462" y="1924"/>
                </a:cubicBezTo>
                <a:cubicBezTo>
                  <a:pt x="1748" y="1924"/>
                  <a:pt x="1748" y="1924"/>
                  <a:pt x="1748" y="1924"/>
                </a:cubicBezTo>
                <a:cubicBezTo>
                  <a:pt x="1762" y="1924"/>
                  <a:pt x="1773" y="1935"/>
                  <a:pt x="1773" y="1949"/>
                </a:cubicBezTo>
                <a:cubicBezTo>
                  <a:pt x="1773" y="1963"/>
                  <a:pt x="1762" y="1974"/>
                  <a:pt x="1748" y="1974"/>
                </a:cubicBezTo>
                <a:close/>
                <a:moveTo>
                  <a:pt x="1738" y="1836"/>
                </a:moveTo>
                <a:cubicBezTo>
                  <a:pt x="1719" y="1836"/>
                  <a:pt x="1703" y="1820"/>
                  <a:pt x="1703" y="1801"/>
                </a:cubicBezTo>
                <a:cubicBezTo>
                  <a:pt x="1703" y="1782"/>
                  <a:pt x="1719" y="1766"/>
                  <a:pt x="1738" y="1766"/>
                </a:cubicBezTo>
                <a:cubicBezTo>
                  <a:pt x="1757" y="1766"/>
                  <a:pt x="1773" y="1782"/>
                  <a:pt x="1773" y="1801"/>
                </a:cubicBezTo>
                <a:cubicBezTo>
                  <a:pt x="1773" y="1820"/>
                  <a:pt x="1757" y="1836"/>
                  <a:pt x="1738" y="1836"/>
                </a:cubicBezTo>
                <a:close/>
                <a:moveTo>
                  <a:pt x="650" y="592"/>
                </a:moveTo>
                <a:cubicBezTo>
                  <a:pt x="1184" y="592"/>
                  <a:pt x="1184" y="592"/>
                  <a:pt x="1184" y="592"/>
                </a:cubicBezTo>
                <a:cubicBezTo>
                  <a:pt x="1246" y="592"/>
                  <a:pt x="1296" y="541"/>
                  <a:pt x="1296" y="479"/>
                </a:cubicBezTo>
                <a:cubicBezTo>
                  <a:pt x="1296" y="113"/>
                  <a:pt x="1296" y="113"/>
                  <a:pt x="1296" y="113"/>
                </a:cubicBezTo>
                <a:cubicBezTo>
                  <a:pt x="1296" y="51"/>
                  <a:pt x="1246" y="0"/>
                  <a:pt x="1184" y="0"/>
                </a:cubicBezTo>
                <a:cubicBezTo>
                  <a:pt x="650" y="0"/>
                  <a:pt x="650" y="0"/>
                  <a:pt x="650" y="0"/>
                </a:cubicBezTo>
                <a:cubicBezTo>
                  <a:pt x="588" y="0"/>
                  <a:pt x="537" y="51"/>
                  <a:pt x="537" y="113"/>
                </a:cubicBezTo>
                <a:cubicBezTo>
                  <a:pt x="537" y="479"/>
                  <a:pt x="537" y="479"/>
                  <a:pt x="537" y="479"/>
                </a:cubicBezTo>
                <a:cubicBezTo>
                  <a:pt x="537" y="541"/>
                  <a:pt x="588" y="592"/>
                  <a:pt x="650" y="592"/>
                </a:cubicBezTo>
                <a:close/>
                <a:moveTo>
                  <a:pt x="603" y="113"/>
                </a:moveTo>
                <a:cubicBezTo>
                  <a:pt x="603" y="87"/>
                  <a:pt x="624" y="66"/>
                  <a:pt x="650" y="66"/>
                </a:cubicBezTo>
                <a:cubicBezTo>
                  <a:pt x="1184" y="66"/>
                  <a:pt x="1184" y="66"/>
                  <a:pt x="1184" y="66"/>
                </a:cubicBezTo>
                <a:cubicBezTo>
                  <a:pt x="1210" y="66"/>
                  <a:pt x="1231" y="87"/>
                  <a:pt x="1231" y="113"/>
                </a:cubicBezTo>
                <a:cubicBezTo>
                  <a:pt x="1231" y="479"/>
                  <a:pt x="1231" y="479"/>
                  <a:pt x="1231" y="479"/>
                </a:cubicBezTo>
                <a:cubicBezTo>
                  <a:pt x="1231" y="505"/>
                  <a:pt x="1210" y="526"/>
                  <a:pt x="1184" y="526"/>
                </a:cubicBezTo>
                <a:cubicBezTo>
                  <a:pt x="650" y="526"/>
                  <a:pt x="650" y="526"/>
                  <a:pt x="650" y="526"/>
                </a:cubicBezTo>
                <a:cubicBezTo>
                  <a:pt x="624" y="526"/>
                  <a:pt x="603" y="505"/>
                  <a:pt x="603" y="479"/>
                </a:cubicBezTo>
                <a:lnTo>
                  <a:pt x="603" y="113"/>
                </a:lnTo>
                <a:close/>
                <a:moveTo>
                  <a:pt x="405" y="902"/>
                </a:moveTo>
                <a:cubicBezTo>
                  <a:pt x="882" y="902"/>
                  <a:pt x="882" y="902"/>
                  <a:pt x="882" y="902"/>
                </a:cubicBezTo>
                <a:cubicBezTo>
                  <a:pt x="882" y="1021"/>
                  <a:pt x="882" y="1021"/>
                  <a:pt x="882" y="1021"/>
                </a:cubicBezTo>
                <a:cubicBezTo>
                  <a:pt x="844" y="1033"/>
                  <a:pt x="814" y="1063"/>
                  <a:pt x="803" y="1101"/>
                </a:cubicBezTo>
                <a:cubicBezTo>
                  <a:pt x="799" y="1112"/>
                  <a:pt x="797" y="1124"/>
                  <a:pt x="797" y="1136"/>
                </a:cubicBezTo>
                <a:cubicBezTo>
                  <a:pt x="797" y="1148"/>
                  <a:pt x="799" y="1160"/>
                  <a:pt x="803" y="1171"/>
                </a:cubicBezTo>
                <a:cubicBezTo>
                  <a:pt x="814" y="1209"/>
                  <a:pt x="844" y="1238"/>
                  <a:pt x="882" y="1250"/>
                </a:cubicBezTo>
                <a:cubicBezTo>
                  <a:pt x="893" y="1253"/>
                  <a:pt x="905" y="1255"/>
                  <a:pt x="917" y="1255"/>
                </a:cubicBezTo>
                <a:cubicBezTo>
                  <a:pt x="929" y="1255"/>
                  <a:pt x="941" y="1253"/>
                  <a:pt x="952" y="1250"/>
                </a:cubicBezTo>
                <a:cubicBezTo>
                  <a:pt x="990" y="1238"/>
                  <a:pt x="1020" y="1209"/>
                  <a:pt x="1031" y="1171"/>
                </a:cubicBezTo>
                <a:cubicBezTo>
                  <a:pt x="1034" y="1160"/>
                  <a:pt x="1036" y="1148"/>
                  <a:pt x="1036" y="1136"/>
                </a:cubicBezTo>
                <a:cubicBezTo>
                  <a:pt x="1036" y="1124"/>
                  <a:pt x="1034" y="1112"/>
                  <a:pt x="1031" y="1101"/>
                </a:cubicBezTo>
                <a:cubicBezTo>
                  <a:pt x="1019" y="1063"/>
                  <a:pt x="990" y="1033"/>
                  <a:pt x="952" y="1021"/>
                </a:cubicBezTo>
                <a:cubicBezTo>
                  <a:pt x="952" y="902"/>
                  <a:pt x="952" y="902"/>
                  <a:pt x="952" y="902"/>
                </a:cubicBezTo>
                <a:cubicBezTo>
                  <a:pt x="1429" y="902"/>
                  <a:pt x="1429" y="902"/>
                  <a:pt x="1429" y="902"/>
                </a:cubicBezTo>
                <a:cubicBezTo>
                  <a:pt x="1444" y="902"/>
                  <a:pt x="1457" y="889"/>
                  <a:pt x="1457" y="874"/>
                </a:cubicBezTo>
                <a:cubicBezTo>
                  <a:pt x="1457" y="861"/>
                  <a:pt x="1457" y="861"/>
                  <a:pt x="1457" y="861"/>
                </a:cubicBezTo>
                <a:cubicBezTo>
                  <a:pt x="1457" y="845"/>
                  <a:pt x="1449" y="823"/>
                  <a:pt x="1439" y="811"/>
                </a:cubicBezTo>
                <a:cubicBezTo>
                  <a:pt x="1303" y="652"/>
                  <a:pt x="1303" y="652"/>
                  <a:pt x="1303" y="652"/>
                </a:cubicBezTo>
                <a:cubicBezTo>
                  <a:pt x="1293" y="640"/>
                  <a:pt x="1273" y="631"/>
                  <a:pt x="1257" y="631"/>
                </a:cubicBezTo>
                <a:cubicBezTo>
                  <a:pt x="577" y="631"/>
                  <a:pt x="577" y="631"/>
                  <a:pt x="577" y="631"/>
                </a:cubicBezTo>
                <a:cubicBezTo>
                  <a:pt x="561" y="631"/>
                  <a:pt x="540" y="640"/>
                  <a:pt x="530" y="652"/>
                </a:cubicBezTo>
                <a:cubicBezTo>
                  <a:pt x="395" y="811"/>
                  <a:pt x="395" y="811"/>
                  <a:pt x="395" y="811"/>
                </a:cubicBezTo>
                <a:cubicBezTo>
                  <a:pt x="385" y="823"/>
                  <a:pt x="377" y="845"/>
                  <a:pt x="377" y="861"/>
                </a:cubicBezTo>
                <a:cubicBezTo>
                  <a:pt x="377" y="874"/>
                  <a:pt x="377" y="874"/>
                  <a:pt x="377" y="874"/>
                </a:cubicBezTo>
                <a:cubicBezTo>
                  <a:pt x="377" y="889"/>
                  <a:pt x="389" y="902"/>
                  <a:pt x="405" y="9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3093882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Common Challenges</a:t>
            </a:r>
          </a:p>
        </p:txBody>
      </p:sp>
      <p:sp>
        <p:nvSpPr>
          <p:cNvPr id="7"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67547229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1"/>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a:t>
            </a:r>
          </a:p>
        </p:txBody>
      </p:sp>
      <p:sp>
        <p:nvSpPr>
          <p:cNvPr id="3" name="Content Placeholder 2"/>
          <p:cNvSpPr>
            <a:spLocks noGrp="1"/>
          </p:cNvSpPr>
          <p:nvPr>
            <p:ph type="body" sz="quarter" idx="10"/>
          </p:nvPr>
        </p:nvSpPr>
        <p:spPr>
          <a:xfrm>
            <a:off x="519112" y="1447799"/>
            <a:ext cx="11161713" cy="4981364"/>
          </a:xfrm>
        </p:spPr>
        <p:txBody>
          <a:bodyPr/>
          <a:lstStyle/>
          <a:p>
            <a:pPr marL="0" indent="0">
              <a:spcBef>
                <a:spcPts val="0"/>
              </a:spcBef>
              <a:spcAft>
                <a:spcPts val="900"/>
              </a:spcAft>
              <a:buNone/>
            </a:pPr>
            <a:r>
              <a:rPr lang="en-US" sz="3200" spc="-100" dirty="0">
                <a:solidFill>
                  <a:schemeClr val="accent2">
                    <a:alpha val="99000"/>
                  </a:schemeClr>
                </a:solidFill>
              </a:rPr>
              <a:t>ASP.NET File Upload Control uses </a:t>
            </a:r>
            <a:r>
              <a:rPr lang="en-US" sz="3200" spc="-100" dirty="0" smtClean="0">
                <a:solidFill>
                  <a:schemeClr val="accent2">
                    <a:alpha val="99000"/>
                  </a:schemeClr>
                </a:solidFill>
              </a:rPr>
              <a:t/>
            </a:r>
            <a:br>
              <a:rPr lang="en-US" sz="3200" spc="-100" dirty="0" smtClean="0">
                <a:solidFill>
                  <a:schemeClr val="accent2">
                    <a:alpha val="99000"/>
                  </a:schemeClr>
                </a:solidFill>
              </a:rPr>
            </a:br>
            <a:r>
              <a:rPr lang="en-US" sz="3200" spc="-100" dirty="0" smtClean="0">
                <a:solidFill>
                  <a:schemeClr val="accent2">
                    <a:alpha val="99000"/>
                  </a:schemeClr>
                </a:solidFill>
              </a:rPr>
              <a:t>ASP.NET temporary </a:t>
            </a:r>
            <a:r>
              <a:rPr lang="en-US" sz="3200" spc="-100" dirty="0">
                <a:solidFill>
                  <a:schemeClr val="accent2">
                    <a:alpha val="99000"/>
                  </a:schemeClr>
                </a:solidFill>
              </a:rPr>
              <a:t>directory to buffer files</a:t>
            </a:r>
          </a:p>
          <a:p>
            <a:pPr marL="1255713" lvl="2" indent="0">
              <a:spcBef>
                <a:spcPts val="0"/>
              </a:spcBef>
              <a:buNone/>
            </a:pPr>
            <a:r>
              <a:rPr lang="en-US" sz="2800" spc="-51" dirty="0">
                <a:solidFill>
                  <a:schemeClr val="accent2">
                    <a:alpha val="99000"/>
                  </a:schemeClr>
                </a:solidFill>
                <a:latin typeface="Segoe UI Light" pitchFamily="34" charset="0"/>
              </a:rPr>
              <a:t>Temp path cannot be changed to </a:t>
            </a:r>
            <a:r>
              <a:rPr lang="en-US" sz="2800" spc="-51" dirty="0" smtClean="0">
                <a:solidFill>
                  <a:schemeClr val="accent2">
                    <a:alpha val="99000"/>
                  </a:schemeClr>
                </a:solidFill>
                <a:latin typeface="Segoe UI Light" pitchFamily="34" charset="0"/>
              </a:rPr>
              <a:t/>
            </a:r>
            <a:br>
              <a:rPr lang="en-US" sz="2800" spc="-51" dirty="0" smtClean="0">
                <a:solidFill>
                  <a:schemeClr val="accent2">
                    <a:alpha val="99000"/>
                  </a:schemeClr>
                </a:solidFill>
                <a:latin typeface="Segoe UI Light" pitchFamily="34" charset="0"/>
              </a:rPr>
            </a:br>
            <a:r>
              <a:rPr lang="en-US" sz="2800" spc="-51" dirty="0" smtClean="0">
                <a:solidFill>
                  <a:schemeClr val="accent2">
                    <a:alpha val="99000"/>
                  </a:schemeClr>
                </a:solidFill>
                <a:latin typeface="Segoe UI Light" pitchFamily="34" charset="0"/>
              </a:rPr>
              <a:t>Local </a:t>
            </a:r>
            <a:r>
              <a:rPr lang="en-US" sz="2800" spc="-51" dirty="0">
                <a:solidFill>
                  <a:schemeClr val="accent2">
                    <a:alpha val="99000"/>
                  </a:schemeClr>
                </a:solidFill>
                <a:latin typeface="Segoe UI Light" pitchFamily="34" charset="0"/>
              </a:rPr>
              <a:t>Resource or Windows Azure </a:t>
            </a:r>
            <a:r>
              <a:rPr lang="en-US" sz="2800" spc="-51" dirty="0" smtClean="0">
                <a:solidFill>
                  <a:schemeClr val="accent2">
                    <a:alpha val="99000"/>
                  </a:schemeClr>
                </a:solidFill>
                <a:latin typeface="Segoe UI Light" pitchFamily="34" charset="0"/>
              </a:rPr>
              <a:t>Drive</a:t>
            </a:r>
          </a:p>
          <a:p>
            <a:pPr marL="0" lvl="1" indent="0">
              <a:spcBef>
                <a:spcPts val="0"/>
              </a:spcBef>
              <a:buNone/>
            </a:pPr>
            <a:endParaRPr lang="en-US" sz="1800" spc="-51" dirty="0">
              <a:latin typeface="Segoe UI Light" pitchFamily="34" charset="0"/>
            </a:endParaRPr>
          </a:p>
          <a:p>
            <a:pPr marL="0" indent="0">
              <a:spcBef>
                <a:spcPts val="0"/>
              </a:spcBef>
              <a:spcAft>
                <a:spcPts val="1200"/>
              </a:spcAft>
              <a:buNone/>
            </a:pPr>
            <a:r>
              <a:rPr lang="en-US" sz="3200" spc="-100" dirty="0">
                <a:solidFill>
                  <a:schemeClr val="tx2">
                    <a:alpha val="99000"/>
                  </a:schemeClr>
                </a:solidFill>
              </a:rPr>
              <a:t>Windows Azure Compute roles </a:t>
            </a:r>
            <a:r>
              <a:rPr lang="en-US" sz="3200" spc="-100" dirty="0" smtClean="0">
                <a:solidFill>
                  <a:schemeClr val="tx2">
                    <a:alpha val="99000"/>
                  </a:schemeClr>
                </a:solidFill>
              </a:rPr>
              <a:t/>
            </a:r>
            <a:br>
              <a:rPr lang="en-US" sz="3200" spc="-100" dirty="0" smtClean="0">
                <a:solidFill>
                  <a:schemeClr val="tx2">
                    <a:alpha val="99000"/>
                  </a:schemeClr>
                </a:solidFill>
              </a:rPr>
            </a:br>
            <a:r>
              <a:rPr lang="en-US" sz="3200" spc="-100" dirty="0" smtClean="0">
                <a:solidFill>
                  <a:schemeClr val="tx2">
                    <a:alpha val="99000"/>
                  </a:schemeClr>
                </a:solidFill>
              </a:rPr>
              <a:t>have </a:t>
            </a:r>
            <a:r>
              <a:rPr lang="en-US" sz="3200" spc="-100" dirty="0">
                <a:solidFill>
                  <a:schemeClr val="tx2">
                    <a:alpha val="99000"/>
                  </a:schemeClr>
                </a:solidFill>
              </a:rPr>
              <a:t>100MB of root disk space </a:t>
            </a:r>
          </a:p>
          <a:p>
            <a:pPr marL="0" indent="0">
              <a:spcBef>
                <a:spcPts val="0"/>
              </a:spcBef>
              <a:spcAft>
                <a:spcPts val="600"/>
              </a:spcAft>
              <a:buNone/>
            </a:pPr>
            <a:r>
              <a:rPr lang="en-US" sz="3200" spc="-100" dirty="0">
                <a:solidFill>
                  <a:schemeClr val="accent2">
                    <a:alpha val="99000"/>
                  </a:schemeClr>
                </a:solidFill>
              </a:rPr>
              <a:t>Problems arise</a:t>
            </a:r>
          </a:p>
          <a:p>
            <a:pPr marL="1255713" lvl="2" indent="0">
              <a:spcBef>
                <a:spcPts val="0"/>
              </a:spcBef>
              <a:spcAft>
                <a:spcPts val="300"/>
              </a:spcAft>
              <a:buNone/>
            </a:pPr>
            <a:r>
              <a:rPr lang="en-US" sz="2800" spc="-51" dirty="0">
                <a:solidFill>
                  <a:schemeClr val="accent2">
                    <a:alpha val="99000"/>
                  </a:schemeClr>
                </a:solidFill>
                <a:latin typeface="Segoe UI Light" pitchFamily="34" charset="0"/>
              </a:rPr>
              <a:t>Uploading  large files (~100MB)</a:t>
            </a:r>
          </a:p>
          <a:p>
            <a:pPr marL="1255713" lvl="2" indent="0">
              <a:spcBef>
                <a:spcPts val="600"/>
              </a:spcBef>
              <a:spcAft>
                <a:spcPts val="300"/>
              </a:spcAft>
              <a:buNone/>
            </a:pPr>
            <a:r>
              <a:rPr lang="en-US" sz="2800" spc="-51" dirty="0">
                <a:solidFill>
                  <a:schemeClr val="accent2">
                    <a:alpha val="99000"/>
                  </a:schemeClr>
                </a:solidFill>
                <a:latin typeface="Segoe UI Light" pitchFamily="34" charset="0"/>
              </a:rPr>
              <a:t>Multiple users uploading </a:t>
            </a:r>
            <a:r>
              <a:rPr lang="en-US" sz="2800" spc="-51" dirty="0" smtClean="0">
                <a:solidFill>
                  <a:schemeClr val="accent2">
                    <a:alpha val="99000"/>
                  </a:schemeClr>
                </a:solidFill>
                <a:latin typeface="Segoe UI Light" pitchFamily="34" charset="0"/>
              </a:rPr>
              <a:t>concurrently</a:t>
            </a:r>
          </a:p>
          <a:p>
            <a:pPr marL="1255713" lvl="2" indent="0">
              <a:spcBef>
                <a:spcPts val="600"/>
              </a:spcBef>
              <a:spcAft>
                <a:spcPts val="300"/>
              </a:spcAft>
              <a:buNone/>
            </a:pPr>
            <a:r>
              <a:rPr lang="en-US" sz="2800" spc="-51" dirty="0" smtClean="0">
                <a:solidFill>
                  <a:schemeClr val="accent2">
                    <a:alpha val="99000"/>
                  </a:schemeClr>
                </a:solidFill>
                <a:latin typeface="Segoe UI Light" pitchFamily="34" charset="0"/>
              </a:rPr>
              <a:t>10 </a:t>
            </a:r>
            <a:r>
              <a:rPr lang="en-US" sz="2800" spc="-51" dirty="0">
                <a:solidFill>
                  <a:schemeClr val="accent2">
                    <a:alpha val="99000"/>
                  </a:schemeClr>
                </a:solidFill>
                <a:latin typeface="Segoe UI Light" pitchFamily="34" charset="0"/>
              </a:rPr>
              <a:t>users uploading 10MB files</a:t>
            </a:r>
          </a:p>
        </p:txBody>
      </p:sp>
      <p:sp>
        <p:nvSpPr>
          <p:cNvPr id="4" name="Freeform 11"/>
          <p:cNvSpPr>
            <a:spLocks noEditPoints="1"/>
          </p:cNvSpPr>
          <p:nvPr/>
        </p:nvSpPr>
        <p:spPr bwMode="black">
          <a:xfrm>
            <a:off x="8438756" y="396681"/>
            <a:ext cx="3251200" cy="3250359"/>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bg1"/>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2516571472"/>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939889" y="-15286"/>
            <a:ext cx="4248935" cy="6873286"/>
          </a:xfrm>
          <a:prstGeom prst="rect">
            <a:avLst/>
          </a:prstGeom>
          <a:solidFill>
            <a:schemeClr val="accent2"/>
          </a:solidFill>
          <a:ln w="9525" cap="flat" cmpd="sng" algn="ctr">
            <a:noFill/>
            <a:prstDash val="solid"/>
            <a:headEnd type="none" w="med" len="med"/>
            <a:tailEnd type="none" w="med" len="med"/>
          </a:ln>
          <a:effectLst/>
        </p:spPr>
        <p:txBody>
          <a:bodyPr rot="0" spcFirstLastPara="0" vert="horz" wrap="square" lIns="182880" tIns="9144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spcAft>
                <a:spcPts val="600"/>
              </a:spcAft>
            </a:pPr>
            <a:r>
              <a:rPr lang="en-US" sz="4400" dirty="0" smtClean="0">
                <a:solidFill>
                  <a:schemeClr val="bg1">
                    <a:alpha val="99000"/>
                  </a:schemeClr>
                </a:solidFill>
                <a:latin typeface="Segoe UI Light" pitchFamily="34" charset="0"/>
              </a:rPr>
              <a:t> </a:t>
            </a:r>
            <a:endParaRPr lang="en-US" sz="4400" dirty="0">
              <a:solidFill>
                <a:schemeClr val="bg1">
                  <a:alpha val="99000"/>
                </a:schemeClr>
              </a:solidFill>
              <a:latin typeface="Segoe UI Light" pitchFamily="34" charset="0"/>
            </a:endParaRPr>
          </a:p>
        </p:txBody>
      </p:sp>
      <p:sp>
        <p:nvSpPr>
          <p:cNvPr id="2" name="Title 1"/>
          <p:cNvSpPr>
            <a:spLocks noGrp="1"/>
          </p:cNvSpPr>
          <p:nvPr>
            <p:ph type="title"/>
          </p:nvPr>
        </p:nvSpPr>
        <p:spPr/>
        <p:txBody>
          <a:bodyPr/>
          <a:lstStyle/>
          <a:p>
            <a:r>
              <a:rPr lang="en-US" dirty="0" smtClean="0"/>
              <a:t>File </a:t>
            </a:r>
            <a:r>
              <a:rPr lang="en-US" dirty="0"/>
              <a:t>Upload Solutions</a:t>
            </a:r>
          </a:p>
        </p:txBody>
      </p:sp>
      <p:sp>
        <p:nvSpPr>
          <p:cNvPr id="3" name="Content Placeholder 2"/>
          <p:cNvSpPr>
            <a:spLocks noGrp="1"/>
          </p:cNvSpPr>
          <p:nvPr>
            <p:ph type="body" sz="quarter" idx="10"/>
          </p:nvPr>
        </p:nvSpPr>
        <p:spPr>
          <a:xfrm>
            <a:off x="519112" y="1447799"/>
            <a:ext cx="7420777" cy="4927503"/>
          </a:xfrm>
        </p:spPr>
        <p:txBody>
          <a:bodyPr/>
          <a:lstStyle/>
          <a:p>
            <a:pPr marL="0" indent="0">
              <a:spcBef>
                <a:spcPts val="0"/>
              </a:spcBef>
              <a:spcAft>
                <a:spcPts val="900"/>
              </a:spcAft>
              <a:buNone/>
            </a:pPr>
            <a:r>
              <a:rPr lang="en-US" sz="3600" spc="-100" dirty="0">
                <a:solidFill>
                  <a:schemeClr val="accent2">
                    <a:alpha val="99000"/>
                  </a:schemeClr>
                </a:solidFill>
              </a:rPr>
              <a:t>Upload direct to Blob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storage </a:t>
            </a:r>
            <a:r>
              <a:rPr lang="en-US" sz="3600" spc="-100" dirty="0">
                <a:solidFill>
                  <a:schemeClr val="accent2">
                    <a:alpha val="99000"/>
                  </a:schemeClr>
                </a:solidFill>
              </a:rPr>
              <a:t>using Silverlight</a:t>
            </a:r>
          </a:p>
          <a:p>
            <a:pPr marL="1255713" lvl="2" indent="0">
              <a:spcBef>
                <a:spcPts val="0"/>
              </a:spcBef>
              <a:buNone/>
            </a:pPr>
            <a:r>
              <a:rPr lang="en-US" sz="3200" spc="-51" dirty="0">
                <a:solidFill>
                  <a:schemeClr val="accent2">
                    <a:alpha val="99000"/>
                  </a:schemeClr>
                </a:solidFill>
                <a:latin typeface="Segoe UI Light" pitchFamily="34" charset="0"/>
              </a:rPr>
              <a:t>Provide a Shared Access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Signature </a:t>
            </a:r>
            <a:r>
              <a:rPr lang="en-US" sz="3200" spc="-51" dirty="0">
                <a:solidFill>
                  <a:schemeClr val="accent2">
                    <a:alpha val="99000"/>
                  </a:schemeClr>
                </a:solidFill>
                <a:latin typeface="Segoe UI Light" pitchFamily="34" charset="0"/>
              </a:rPr>
              <a:t>to Silverlight control</a:t>
            </a:r>
          </a:p>
          <a:p>
            <a:pPr marL="1255713" lvl="2" indent="0">
              <a:spcBef>
                <a:spcPts val="600"/>
              </a:spcBef>
              <a:buNone/>
            </a:pPr>
            <a:r>
              <a:rPr lang="en-US" sz="3200" spc="-51" dirty="0">
                <a:solidFill>
                  <a:schemeClr val="accent2">
                    <a:alpha val="99000"/>
                  </a:schemeClr>
                </a:solidFill>
                <a:latin typeface="Segoe UI Light" pitchFamily="34" charset="0"/>
              </a:rPr>
              <a:t>Upload blocks direct to </a:t>
            </a:r>
            <a:r>
              <a:rPr lang="en-US" sz="3200" spc="-51" dirty="0" smtClean="0">
                <a:solidFill>
                  <a:schemeClr val="accent2">
                    <a:alpha val="99000"/>
                  </a:schemeClr>
                </a:solidFill>
                <a:latin typeface="Segoe UI Light" pitchFamily="34" charset="0"/>
              </a:rPr>
              <a:t/>
            </a:r>
            <a:br>
              <a:rPr lang="en-US" sz="3200" spc="-51" dirty="0" smtClean="0">
                <a:solidFill>
                  <a:schemeClr val="accent2">
                    <a:alpha val="99000"/>
                  </a:schemeClr>
                </a:solidFill>
                <a:latin typeface="Segoe UI Light" pitchFamily="34" charset="0"/>
              </a:rPr>
            </a:br>
            <a:r>
              <a:rPr lang="en-US" sz="3200" spc="-51" dirty="0" smtClean="0">
                <a:solidFill>
                  <a:schemeClr val="accent2">
                    <a:alpha val="99000"/>
                  </a:schemeClr>
                </a:solidFill>
                <a:latin typeface="Segoe UI Light" pitchFamily="34" charset="0"/>
              </a:rPr>
              <a:t>storage </a:t>
            </a:r>
            <a:r>
              <a:rPr lang="en-US" sz="3200" u="sng" spc="-51" dirty="0" smtClean="0">
                <a:solidFill>
                  <a:schemeClr val="accent2">
                    <a:alpha val="99000"/>
                  </a:schemeClr>
                </a:solidFill>
                <a:latin typeface="Segoe UI Light" pitchFamily="34" charset="0"/>
              </a:rPr>
              <a:t>http</a:t>
            </a:r>
            <a:r>
              <a:rPr lang="en-US" sz="3200" u="sng" spc="-51" dirty="0">
                <a:solidFill>
                  <a:schemeClr val="accent2">
                    <a:alpha val="99000"/>
                  </a:schemeClr>
                </a:solidFill>
                <a:latin typeface="Segoe UI Light" pitchFamily="34" charset="0"/>
              </a:rPr>
              <a:t>://bit.ly/sl-blob </a:t>
            </a:r>
            <a:endParaRPr lang="en-US" sz="3200" u="sng" spc="-51" dirty="0" smtClean="0">
              <a:solidFill>
                <a:schemeClr val="accent2">
                  <a:alpha val="99000"/>
                </a:schemeClr>
              </a:solidFill>
              <a:latin typeface="Segoe UI Light" pitchFamily="34" charset="0"/>
            </a:endParaRPr>
          </a:p>
          <a:p>
            <a:pPr marL="0" lvl="1" indent="0">
              <a:spcBef>
                <a:spcPts val="600"/>
              </a:spcBef>
              <a:buNone/>
            </a:pPr>
            <a:endParaRPr lang="en-US" spc="-51" dirty="0">
              <a:latin typeface="Segoe UI Light" pitchFamily="34" charset="0"/>
            </a:endParaRPr>
          </a:p>
          <a:p>
            <a:pPr marL="0" indent="0">
              <a:spcBef>
                <a:spcPts val="0"/>
              </a:spcBef>
              <a:spcAft>
                <a:spcPts val="900"/>
              </a:spcAft>
              <a:buNone/>
            </a:pPr>
            <a:r>
              <a:rPr lang="en-US" sz="3600" spc="-100" dirty="0">
                <a:solidFill>
                  <a:schemeClr val="tx2">
                    <a:alpha val="99000"/>
                  </a:schemeClr>
                </a:solidFill>
              </a:rPr>
              <a:t>Use 3rd Party Control</a:t>
            </a:r>
          </a:p>
          <a:p>
            <a:pPr marL="0" indent="0">
              <a:spcBef>
                <a:spcPts val="0"/>
              </a:spcBef>
              <a:spcAft>
                <a:spcPts val="900"/>
              </a:spcAft>
              <a:buNone/>
            </a:pPr>
            <a:r>
              <a:rPr lang="en-US" sz="3600" spc="-100" dirty="0">
                <a:solidFill>
                  <a:schemeClr val="accent2">
                    <a:alpha val="99000"/>
                  </a:schemeClr>
                </a:solidFill>
              </a:rPr>
              <a:t>Implement a custom </a:t>
            </a:r>
            <a:r>
              <a:rPr lang="en-US" sz="3600" spc="-100" dirty="0" err="1">
                <a:solidFill>
                  <a:schemeClr val="accent2">
                    <a:alpha val="99000"/>
                  </a:schemeClr>
                </a:solidFill>
              </a:rPr>
              <a:t>IHttpHandler</a:t>
            </a:r>
            <a:r>
              <a:rPr lang="en-US" sz="3600" spc="-100" dirty="0">
                <a:solidFill>
                  <a:schemeClr val="accent2">
                    <a:alpha val="99000"/>
                  </a:schemeClr>
                </a:solidFill>
              </a:rPr>
              <a:t> </a:t>
            </a:r>
            <a:r>
              <a:rPr lang="en-US" sz="3600" spc="-100" dirty="0" smtClean="0">
                <a:solidFill>
                  <a:schemeClr val="accent2">
                    <a:alpha val="99000"/>
                  </a:schemeClr>
                </a:solidFill>
              </a:rPr>
              <a:t/>
            </a:r>
            <a:br>
              <a:rPr lang="en-US" sz="3600" spc="-100" dirty="0" smtClean="0">
                <a:solidFill>
                  <a:schemeClr val="accent2">
                    <a:alpha val="99000"/>
                  </a:schemeClr>
                </a:solidFill>
              </a:rPr>
            </a:br>
            <a:r>
              <a:rPr lang="en-US" sz="3600" spc="-100" dirty="0" smtClean="0">
                <a:solidFill>
                  <a:schemeClr val="accent2">
                    <a:alpha val="99000"/>
                  </a:schemeClr>
                </a:solidFill>
              </a:rPr>
              <a:t>to </a:t>
            </a:r>
            <a:r>
              <a:rPr lang="en-US" sz="3600" spc="-100" dirty="0">
                <a:solidFill>
                  <a:schemeClr val="accent2">
                    <a:alpha val="99000"/>
                  </a:schemeClr>
                </a:solidFill>
              </a:rPr>
              <a:t>receive file and buffer to disk</a:t>
            </a:r>
          </a:p>
        </p:txBody>
      </p:sp>
      <p:sp>
        <p:nvSpPr>
          <p:cNvPr id="4" name="Freeform 20"/>
          <p:cNvSpPr>
            <a:spLocks noEditPoints="1"/>
          </p:cNvSpPr>
          <p:nvPr/>
        </p:nvSpPr>
        <p:spPr bwMode="black">
          <a:xfrm>
            <a:off x="8492770" y="552205"/>
            <a:ext cx="3143171" cy="2725149"/>
          </a:xfrm>
          <a:custGeom>
            <a:avLst/>
            <a:gdLst>
              <a:gd name="T0" fmla="*/ 243 w 708"/>
              <a:gd name="T1" fmla="*/ 484 h 614"/>
              <a:gd name="T2" fmla="*/ 243 w 708"/>
              <a:gd name="T3" fmla="*/ 614 h 614"/>
              <a:gd name="T4" fmla="*/ 0 w 708"/>
              <a:gd name="T5" fmla="*/ 614 h 614"/>
              <a:gd name="T6" fmla="*/ 104 w 708"/>
              <a:gd name="T7" fmla="*/ 437 h 614"/>
              <a:gd name="T8" fmla="*/ 174 w 708"/>
              <a:gd name="T9" fmla="*/ 437 h 614"/>
              <a:gd name="T10" fmla="*/ 134 w 708"/>
              <a:gd name="T11" fmla="*/ 484 h 614"/>
              <a:gd name="T12" fmla="*/ 243 w 708"/>
              <a:gd name="T13" fmla="*/ 484 h 614"/>
              <a:gd name="T14" fmla="*/ 574 w 708"/>
              <a:gd name="T15" fmla="*/ 484 h 614"/>
              <a:gd name="T16" fmla="*/ 465 w 708"/>
              <a:gd name="T17" fmla="*/ 484 h 614"/>
              <a:gd name="T18" fmla="*/ 465 w 708"/>
              <a:gd name="T19" fmla="*/ 614 h 614"/>
              <a:gd name="T20" fmla="*/ 465 w 708"/>
              <a:gd name="T21" fmla="*/ 614 h 614"/>
              <a:gd name="T22" fmla="*/ 708 w 708"/>
              <a:gd name="T23" fmla="*/ 614 h 614"/>
              <a:gd name="T24" fmla="*/ 604 w 708"/>
              <a:gd name="T25" fmla="*/ 437 h 614"/>
              <a:gd name="T26" fmla="*/ 533 w 708"/>
              <a:gd name="T27" fmla="*/ 437 h 614"/>
              <a:gd name="T28" fmla="*/ 574 w 708"/>
              <a:gd name="T29" fmla="*/ 484 h 614"/>
              <a:gd name="T30" fmla="*/ 354 w 708"/>
              <a:gd name="T31" fmla="*/ 229 h 614"/>
              <a:gd name="T32" fmla="*/ 507 w 708"/>
              <a:gd name="T33" fmla="*/ 408 h 614"/>
              <a:gd name="T34" fmla="*/ 590 w 708"/>
              <a:gd name="T35" fmla="*/ 408 h 614"/>
              <a:gd name="T36" fmla="*/ 486 w 708"/>
              <a:gd name="T37" fmla="*/ 229 h 614"/>
              <a:gd name="T38" fmla="*/ 222 w 708"/>
              <a:gd name="T39" fmla="*/ 229 h 614"/>
              <a:gd name="T40" fmla="*/ 118 w 708"/>
              <a:gd name="T41" fmla="*/ 408 h 614"/>
              <a:gd name="T42" fmla="*/ 200 w 708"/>
              <a:gd name="T43" fmla="*/ 408 h 614"/>
              <a:gd name="T44" fmla="*/ 354 w 708"/>
              <a:gd name="T45" fmla="*/ 229 h 614"/>
              <a:gd name="T46" fmla="*/ 354 w 708"/>
              <a:gd name="T47" fmla="*/ 0 h 614"/>
              <a:gd name="T48" fmla="*/ 238 w 708"/>
              <a:gd name="T49" fmla="*/ 200 h 614"/>
              <a:gd name="T50" fmla="*/ 470 w 708"/>
              <a:gd name="T51" fmla="*/ 200 h 614"/>
              <a:gd name="T52" fmla="*/ 354 w 708"/>
              <a:gd name="T53" fmla="*/ 0 h 614"/>
              <a:gd name="T54" fmla="*/ 354 w 708"/>
              <a:gd name="T55" fmla="*/ 274 h 614"/>
              <a:gd name="T56" fmla="*/ 196 w 708"/>
              <a:gd name="T57" fmla="*/ 463 h 614"/>
              <a:gd name="T58" fmla="*/ 278 w 708"/>
              <a:gd name="T59" fmla="*/ 463 h 614"/>
              <a:gd name="T60" fmla="*/ 278 w 708"/>
              <a:gd name="T61" fmla="*/ 614 h 614"/>
              <a:gd name="T62" fmla="*/ 430 w 708"/>
              <a:gd name="T63" fmla="*/ 614 h 614"/>
              <a:gd name="T64" fmla="*/ 430 w 708"/>
              <a:gd name="T65" fmla="*/ 463 h 614"/>
              <a:gd name="T66" fmla="*/ 515 w 708"/>
              <a:gd name="T67" fmla="*/ 463 h 614"/>
              <a:gd name="T68" fmla="*/ 354 w 708"/>
              <a:gd name="T69" fmla="*/ 2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614">
                <a:moveTo>
                  <a:pt x="243" y="484"/>
                </a:moveTo>
                <a:lnTo>
                  <a:pt x="243" y="614"/>
                </a:lnTo>
                <a:lnTo>
                  <a:pt x="0" y="614"/>
                </a:lnTo>
                <a:lnTo>
                  <a:pt x="104" y="437"/>
                </a:lnTo>
                <a:lnTo>
                  <a:pt x="174" y="437"/>
                </a:lnTo>
                <a:lnTo>
                  <a:pt x="134" y="484"/>
                </a:lnTo>
                <a:lnTo>
                  <a:pt x="243" y="484"/>
                </a:lnTo>
                <a:close/>
                <a:moveTo>
                  <a:pt x="574" y="484"/>
                </a:moveTo>
                <a:lnTo>
                  <a:pt x="465" y="484"/>
                </a:lnTo>
                <a:lnTo>
                  <a:pt x="465" y="614"/>
                </a:lnTo>
                <a:lnTo>
                  <a:pt x="465" y="614"/>
                </a:lnTo>
                <a:lnTo>
                  <a:pt x="708" y="614"/>
                </a:lnTo>
                <a:lnTo>
                  <a:pt x="604" y="437"/>
                </a:lnTo>
                <a:lnTo>
                  <a:pt x="533" y="437"/>
                </a:lnTo>
                <a:lnTo>
                  <a:pt x="574" y="484"/>
                </a:lnTo>
                <a:close/>
                <a:moveTo>
                  <a:pt x="354" y="229"/>
                </a:moveTo>
                <a:lnTo>
                  <a:pt x="507" y="408"/>
                </a:lnTo>
                <a:lnTo>
                  <a:pt x="590" y="408"/>
                </a:lnTo>
                <a:lnTo>
                  <a:pt x="486" y="229"/>
                </a:lnTo>
                <a:lnTo>
                  <a:pt x="222" y="229"/>
                </a:lnTo>
                <a:lnTo>
                  <a:pt x="118" y="408"/>
                </a:lnTo>
                <a:lnTo>
                  <a:pt x="200" y="408"/>
                </a:lnTo>
                <a:lnTo>
                  <a:pt x="354" y="229"/>
                </a:lnTo>
                <a:close/>
                <a:moveTo>
                  <a:pt x="354" y="0"/>
                </a:moveTo>
                <a:lnTo>
                  <a:pt x="238" y="200"/>
                </a:lnTo>
                <a:lnTo>
                  <a:pt x="470" y="200"/>
                </a:lnTo>
                <a:lnTo>
                  <a:pt x="354" y="0"/>
                </a:lnTo>
                <a:close/>
                <a:moveTo>
                  <a:pt x="354" y="274"/>
                </a:moveTo>
                <a:lnTo>
                  <a:pt x="196" y="463"/>
                </a:lnTo>
                <a:lnTo>
                  <a:pt x="278" y="463"/>
                </a:lnTo>
                <a:lnTo>
                  <a:pt x="278" y="614"/>
                </a:lnTo>
                <a:lnTo>
                  <a:pt x="430" y="614"/>
                </a:lnTo>
                <a:lnTo>
                  <a:pt x="430" y="463"/>
                </a:lnTo>
                <a:lnTo>
                  <a:pt x="515" y="463"/>
                </a:lnTo>
                <a:lnTo>
                  <a:pt x="354" y="274"/>
                </a:ln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428398075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ounded Rectangle 54"/>
          <p:cNvSpPr/>
          <p:nvPr/>
        </p:nvSpPr>
        <p:spPr bwMode="auto">
          <a:xfrm>
            <a:off x="517525" y="1158596"/>
            <a:ext cx="3645604" cy="3648456"/>
          </a:xfrm>
          <a:prstGeom prst="roundRect">
            <a:avLst>
              <a:gd name="adj" fmla="val 0"/>
            </a:avLst>
          </a:prstGeom>
          <a:solidFill>
            <a:schemeClr val="accent4"/>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2" name="Title 1"/>
          <p:cNvSpPr>
            <a:spLocks noGrp="1"/>
          </p:cNvSpPr>
          <p:nvPr>
            <p:ph type="title"/>
          </p:nvPr>
        </p:nvSpPr>
        <p:spPr/>
        <p:txBody>
          <a:bodyPr/>
          <a:lstStyle/>
          <a:p>
            <a:r>
              <a:rPr lang="en-US" smtClean="0"/>
              <a:t>Takeaways</a:t>
            </a:r>
            <a:endParaRPr lang="en-US" dirty="0"/>
          </a:p>
        </p:txBody>
      </p:sp>
      <p:sp>
        <p:nvSpPr>
          <p:cNvPr id="7" name="Rectangle 6"/>
          <p:cNvSpPr/>
          <p:nvPr/>
        </p:nvSpPr>
        <p:spPr>
          <a:xfrm>
            <a:off x="703270" y="3697882"/>
            <a:ext cx="3284875" cy="954107"/>
          </a:xfrm>
          <a:prstGeom prst="rect">
            <a:avLst/>
          </a:prstGeom>
        </p:spPr>
        <p:txBody>
          <a:bodyPr wrap="square">
            <a:spAutoFit/>
          </a:bodyPr>
          <a:lstStyle/>
          <a:p>
            <a:pPr defTabSz="914361">
              <a:defRPr/>
            </a:pPr>
            <a:r>
              <a:rPr lang="en-US" sz="2800" kern="0" dirty="0">
                <a:gradFill>
                  <a:gsLst>
                    <a:gs pos="0">
                      <a:srgbClr val="FFFFFF"/>
                    </a:gs>
                    <a:gs pos="100000">
                      <a:srgbClr val="FFFFFF"/>
                    </a:gs>
                  </a:gsLst>
                  <a:lin ang="5400000" scaled="0"/>
                </a:gradFill>
              </a:rPr>
              <a:t>ASP.NET In Windows Azure </a:t>
            </a:r>
          </a:p>
        </p:txBody>
      </p:sp>
      <p:sp>
        <p:nvSpPr>
          <p:cNvPr id="10" name="Rounded Rectangle 9"/>
          <p:cNvSpPr/>
          <p:nvPr/>
        </p:nvSpPr>
        <p:spPr bwMode="auto">
          <a:xfrm>
            <a:off x="4273992" y="1148859"/>
            <a:ext cx="3645604" cy="3648456"/>
          </a:xfrm>
          <a:prstGeom prst="roundRect">
            <a:avLst>
              <a:gd name="adj" fmla="val 0"/>
            </a:avLst>
          </a:prstGeom>
          <a:solidFill>
            <a:schemeClr val="accent6"/>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1" name="TextBox 10"/>
          <p:cNvSpPr txBox="1"/>
          <p:nvPr/>
        </p:nvSpPr>
        <p:spPr>
          <a:xfrm>
            <a:off x="4394119" y="3697882"/>
            <a:ext cx="3368278" cy="954107"/>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Advanced Techniques</a:t>
            </a:r>
          </a:p>
        </p:txBody>
      </p:sp>
      <p:sp>
        <p:nvSpPr>
          <p:cNvPr id="14" name="Rounded Rectangle 13"/>
          <p:cNvSpPr/>
          <p:nvPr/>
        </p:nvSpPr>
        <p:spPr bwMode="auto">
          <a:xfrm>
            <a:off x="8030459" y="1148859"/>
            <a:ext cx="3645604" cy="3648456"/>
          </a:xfrm>
          <a:prstGeom prst="roundRect">
            <a:avLst>
              <a:gd name="adj" fmla="val 0"/>
            </a:avLst>
          </a:prstGeom>
          <a:solidFill>
            <a:schemeClr val="accent1"/>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5" name="TextBox 14"/>
          <p:cNvSpPr txBox="1"/>
          <p:nvPr/>
        </p:nvSpPr>
        <p:spPr>
          <a:xfrm>
            <a:off x="8294748" y="3697882"/>
            <a:ext cx="3048000" cy="523220"/>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dirty="0"/>
              <a:t>Challenges</a:t>
            </a:r>
          </a:p>
        </p:txBody>
      </p:sp>
      <p:sp>
        <p:nvSpPr>
          <p:cNvPr id="20" name="Freeform 83"/>
          <p:cNvSpPr>
            <a:spLocks noEditPoints="1"/>
          </p:cNvSpPr>
          <p:nvPr/>
        </p:nvSpPr>
        <p:spPr bwMode="black">
          <a:xfrm>
            <a:off x="5110475" y="1544834"/>
            <a:ext cx="1967875" cy="2077341"/>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1" name="Group 20"/>
          <p:cNvGrpSpPr/>
          <p:nvPr/>
        </p:nvGrpSpPr>
        <p:grpSpPr bwMode="black">
          <a:xfrm>
            <a:off x="8803975" y="1524151"/>
            <a:ext cx="2098572" cy="2098024"/>
            <a:chOff x="446088" y="3778250"/>
            <a:chExt cx="920750" cy="920750"/>
          </a:xfrm>
          <a:solidFill>
            <a:srgbClr val="FFFFFF"/>
          </a:solidFill>
        </p:grpSpPr>
        <p:sp>
          <p:nvSpPr>
            <p:cNvPr id="22" name="Freeform 29"/>
            <p:cNvSpPr>
              <a:spLocks noEditPoints="1"/>
            </p:cNvSpPr>
            <p:nvPr/>
          </p:nvSpPr>
          <p:spPr bwMode="black">
            <a:xfrm>
              <a:off x="446088" y="3778250"/>
              <a:ext cx="920750" cy="920750"/>
            </a:xfrm>
            <a:custGeom>
              <a:avLst/>
              <a:gdLst>
                <a:gd name="T0" fmla="*/ 494 w 518"/>
                <a:gd name="T1" fmla="*/ 216 h 518"/>
                <a:gd name="T2" fmla="*/ 302 w 518"/>
                <a:gd name="T3" fmla="*/ 24 h 518"/>
                <a:gd name="T4" fmla="*/ 216 w 518"/>
                <a:gd name="T5" fmla="*/ 24 h 518"/>
                <a:gd name="T6" fmla="*/ 24 w 518"/>
                <a:gd name="T7" fmla="*/ 216 h 518"/>
                <a:gd name="T8" fmla="*/ 24 w 518"/>
                <a:gd name="T9" fmla="*/ 302 h 518"/>
                <a:gd name="T10" fmla="*/ 216 w 518"/>
                <a:gd name="T11" fmla="*/ 494 h 518"/>
                <a:gd name="T12" fmla="*/ 302 w 518"/>
                <a:gd name="T13" fmla="*/ 494 h 518"/>
                <a:gd name="T14" fmla="*/ 494 w 518"/>
                <a:gd name="T15" fmla="*/ 302 h 518"/>
                <a:gd name="T16" fmla="*/ 494 w 518"/>
                <a:gd name="T17" fmla="*/ 216 h 518"/>
                <a:gd name="T18" fmla="*/ 482 w 518"/>
                <a:gd name="T19" fmla="*/ 289 h 518"/>
                <a:gd name="T20" fmla="*/ 289 w 518"/>
                <a:gd name="T21" fmla="*/ 482 h 518"/>
                <a:gd name="T22" fmla="*/ 228 w 518"/>
                <a:gd name="T23" fmla="*/ 482 h 518"/>
                <a:gd name="T24" fmla="*/ 36 w 518"/>
                <a:gd name="T25" fmla="*/ 289 h 518"/>
                <a:gd name="T26" fmla="*/ 36 w 518"/>
                <a:gd name="T27" fmla="*/ 228 h 518"/>
                <a:gd name="T28" fmla="*/ 228 w 518"/>
                <a:gd name="T29" fmla="*/ 36 h 518"/>
                <a:gd name="T30" fmla="*/ 290 w 518"/>
                <a:gd name="T31" fmla="*/ 36 h 518"/>
                <a:gd name="T32" fmla="*/ 482 w 518"/>
                <a:gd name="T33" fmla="*/ 228 h 518"/>
                <a:gd name="T34" fmla="*/ 482 w 518"/>
                <a:gd name="T35" fmla="*/ 289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8" h="518">
                  <a:moveTo>
                    <a:pt x="494" y="216"/>
                  </a:moveTo>
                  <a:cubicBezTo>
                    <a:pt x="302" y="24"/>
                    <a:pt x="302" y="24"/>
                    <a:pt x="302" y="24"/>
                  </a:cubicBezTo>
                  <a:cubicBezTo>
                    <a:pt x="278" y="0"/>
                    <a:pt x="240" y="0"/>
                    <a:pt x="216" y="24"/>
                  </a:cubicBezTo>
                  <a:cubicBezTo>
                    <a:pt x="24" y="216"/>
                    <a:pt x="24" y="216"/>
                    <a:pt x="24" y="216"/>
                  </a:cubicBezTo>
                  <a:cubicBezTo>
                    <a:pt x="0" y="240"/>
                    <a:pt x="0" y="278"/>
                    <a:pt x="24" y="302"/>
                  </a:cubicBezTo>
                  <a:cubicBezTo>
                    <a:pt x="216" y="494"/>
                    <a:pt x="216" y="494"/>
                    <a:pt x="216" y="494"/>
                  </a:cubicBezTo>
                  <a:cubicBezTo>
                    <a:pt x="240" y="518"/>
                    <a:pt x="278" y="518"/>
                    <a:pt x="302" y="494"/>
                  </a:cubicBezTo>
                  <a:cubicBezTo>
                    <a:pt x="494" y="302"/>
                    <a:pt x="494" y="302"/>
                    <a:pt x="494" y="302"/>
                  </a:cubicBezTo>
                  <a:cubicBezTo>
                    <a:pt x="518" y="278"/>
                    <a:pt x="518" y="240"/>
                    <a:pt x="494" y="216"/>
                  </a:cubicBezTo>
                  <a:close/>
                  <a:moveTo>
                    <a:pt x="482" y="289"/>
                  </a:moveTo>
                  <a:cubicBezTo>
                    <a:pt x="289" y="482"/>
                    <a:pt x="289" y="482"/>
                    <a:pt x="289" y="482"/>
                  </a:cubicBezTo>
                  <a:cubicBezTo>
                    <a:pt x="273" y="499"/>
                    <a:pt x="245" y="499"/>
                    <a:pt x="228" y="482"/>
                  </a:cubicBezTo>
                  <a:cubicBezTo>
                    <a:pt x="36" y="289"/>
                    <a:pt x="36" y="289"/>
                    <a:pt x="36" y="289"/>
                  </a:cubicBezTo>
                  <a:cubicBezTo>
                    <a:pt x="19" y="273"/>
                    <a:pt x="19" y="245"/>
                    <a:pt x="36" y="228"/>
                  </a:cubicBezTo>
                  <a:cubicBezTo>
                    <a:pt x="228" y="36"/>
                    <a:pt x="228" y="36"/>
                    <a:pt x="228" y="36"/>
                  </a:cubicBezTo>
                  <a:cubicBezTo>
                    <a:pt x="245" y="19"/>
                    <a:pt x="273" y="19"/>
                    <a:pt x="290" y="36"/>
                  </a:cubicBezTo>
                  <a:cubicBezTo>
                    <a:pt x="482" y="228"/>
                    <a:pt x="482" y="228"/>
                    <a:pt x="482" y="228"/>
                  </a:cubicBezTo>
                  <a:cubicBezTo>
                    <a:pt x="499" y="245"/>
                    <a:pt x="499" y="273"/>
                    <a:pt x="482" y="28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23" name="Freeform 30"/>
            <p:cNvSpPr>
              <a:spLocks noEditPoints="1"/>
            </p:cNvSpPr>
            <p:nvPr/>
          </p:nvSpPr>
          <p:spPr bwMode="black">
            <a:xfrm>
              <a:off x="514350" y="3844925"/>
              <a:ext cx="785813" cy="785813"/>
            </a:xfrm>
            <a:custGeom>
              <a:avLst/>
              <a:gdLst>
                <a:gd name="T0" fmla="*/ 432 w 442"/>
                <a:gd name="T1" fmla="*/ 203 h 442"/>
                <a:gd name="T2" fmla="*/ 239 w 442"/>
                <a:gd name="T3" fmla="*/ 10 h 442"/>
                <a:gd name="T4" fmla="*/ 203 w 442"/>
                <a:gd name="T5" fmla="*/ 10 h 442"/>
                <a:gd name="T6" fmla="*/ 10 w 442"/>
                <a:gd name="T7" fmla="*/ 203 h 442"/>
                <a:gd name="T8" fmla="*/ 10 w 442"/>
                <a:gd name="T9" fmla="*/ 239 h 442"/>
                <a:gd name="T10" fmla="*/ 203 w 442"/>
                <a:gd name="T11" fmla="*/ 432 h 442"/>
                <a:gd name="T12" fmla="*/ 239 w 442"/>
                <a:gd name="T13" fmla="*/ 432 h 442"/>
                <a:gd name="T14" fmla="*/ 432 w 442"/>
                <a:gd name="T15" fmla="*/ 239 h 442"/>
                <a:gd name="T16" fmla="*/ 432 w 442"/>
                <a:gd name="T17" fmla="*/ 203 h 442"/>
                <a:gd name="T18" fmla="*/ 279 w 442"/>
                <a:gd name="T19" fmla="*/ 255 h 442"/>
                <a:gd name="T20" fmla="*/ 207 w 442"/>
                <a:gd name="T21" fmla="*/ 277 h 442"/>
                <a:gd name="T22" fmla="*/ 184 w 442"/>
                <a:gd name="T23" fmla="*/ 294 h 442"/>
                <a:gd name="T24" fmla="*/ 199 w 442"/>
                <a:gd name="T25" fmla="*/ 311 h 442"/>
                <a:gd name="T26" fmla="*/ 221 w 442"/>
                <a:gd name="T27" fmla="*/ 325 h 442"/>
                <a:gd name="T28" fmla="*/ 241 w 442"/>
                <a:gd name="T29" fmla="*/ 367 h 442"/>
                <a:gd name="T30" fmla="*/ 241 w 442"/>
                <a:gd name="T31" fmla="*/ 371 h 442"/>
                <a:gd name="T32" fmla="*/ 241 w 442"/>
                <a:gd name="T33" fmla="*/ 381 h 442"/>
                <a:gd name="T34" fmla="*/ 199 w 442"/>
                <a:gd name="T35" fmla="*/ 381 h 442"/>
                <a:gd name="T36" fmla="*/ 199 w 442"/>
                <a:gd name="T37" fmla="*/ 369 h 442"/>
                <a:gd name="T38" fmla="*/ 199 w 442"/>
                <a:gd name="T39" fmla="*/ 367 h 442"/>
                <a:gd name="T40" fmla="*/ 200 w 442"/>
                <a:gd name="T41" fmla="*/ 367 h 442"/>
                <a:gd name="T42" fmla="*/ 194 w 442"/>
                <a:gd name="T43" fmla="*/ 358 h 442"/>
                <a:gd name="T44" fmla="*/ 184 w 442"/>
                <a:gd name="T45" fmla="*/ 351 h 442"/>
                <a:gd name="T46" fmla="*/ 156 w 442"/>
                <a:gd name="T47" fmla="*/ 333 h 442"/>
                <a:gd name="T48" fmla="*/ 140 w 442"/>
                <a:gd name="T49" fmla="*/ 296 h 442"/>
                <a:gd name="T50" fmla="*/ 140 w 442"/>
                <a:gd name="T51" fmla="*/ 292 h 442"/>
                <a:gd name="T52" fmla="*/ 156 w 442"/>
                <a:gd name="T53" fmla="*/ 258 h 442"/>
                <a:gd name="T54" fmla="*/ 186 w 442"/>
                <a:gd name="T55" fmla="*/ 242 h 442"/>
                <a:gd name="T56" fmla="*/ 188 w 442"/>
                <a:gd name="T57" fmla="*/ 241 h 442"/>
                <a:gd name="T58" fmla="*/ 231 w 442"/>
                <a:gd name="T59" fmla="*/ 233 h 442"/>
                <a:gd name="T60" fmla="*/ 249 w 442"/>
                <a:gd name="T61" fmla="*/ 221 h 442"/>
                <a:gd name="T62" fmla="*/ 218 w 442"/>
                <a:gd name="T63" fmla="*/ 194 h 442"/>
                <a:gd name="T64" fmla="*/ 198 w 442"/>
                <a:gd name="T65" fmla="*/ 152 h 442"/>
                <a:gd name="T66" fmla="*/ 199 w 442"/>
                <a:gd name="T67" fmla="*/ 145 h 442"/>
                <a:gd name="T68" fmla="*/ 160 w 442"/>
                <a:gd name="T69" fmla="*/ 145 h 442"/>
                <a:gd name="T70" fmla="*/ 160 w 442"/>
                <a:gd name="T71" fmla="*/ 145 h 442"/>
                <a:gd name="T72" fmla="*/ 152 w 442"/>
                <a:gd name="T73" fmla="*/ 138 h 442"/>
                <a:gd name="T74" fmla="*/ 153 w 442"/>
                <a:gd name="T75" fmla="*/ 134 h 442"/>
                <a:gd name="T76" fmla="*/ 221 w 442"/>
                <a:gd name="T77" fmla="*/ 42 h 442"/>
                <a:gd name="T78" fmla="*/ 292 w 442"/>
                <a:gd name="T79" fmla="*/ 133 h 442"/>
                <a:gd name="T80" fmla="*/ 292 w 442"/>
                <a:gd name="T81" fmla="*/ 133 h 442"/>
                <a:gd name="T82" fmla="*/ 294 w 442"/>
                <a:gd name="T83" fmla="*/ 138 h 442"/>
                <a:gd name="T84" fmla="*/ 286 w 442"/>
                <a:gd name="T85" fmla="*/ 145 h 442"/>
                <a:gd name="T86" fmla="*/ 286 w 442"/>
                <a:gd name="T87" fmla="*/ 145 h 442"/>
                <a:gd name="T88" fmla="*/ 241 w 442"/>
                <a:gd name="T89" fmla="*/ 145 h 442"/>
                <a:gd name="T90" fmla="*/ 240 w 442"/>
                <a:gd name="T91" fmla="*/ 152 h 442"/>
                <a:gd name="T92" fmla="*/ 243 w 442"/>
                <a:gd name="T93" fmla="*/ 160 h 442"/>
                <a:gd name="T94" fmla="*/ 248 w 442"/>
                <a:gd name="T95" fmla="*/ 163 h 442"/>
                <a:gd name="T96" fmla="*/ 249 w 442"/>
                <a:gd name="T97" fmla="*/ 163 h 442"/>
                <a:gd name="T98" fmla="*/ 251 w 442"/>
                <a:gd name="T99" fmla="*/ 164 h 442"/>
                <a:gd name="T100" fmla="*/ 278 w 442"/>
                <a:gd name="T101" fmla="*/ 179 h 442"/>
                <a:gd name="T102" fmla="*/ 295 w 442"/>
                <a:gd name="T103" fmla="*/ 211 h 442"/>
                <a:gd name="T104" fmla="*/ 296 w 442"/>
                <a:gd name="T105" fmla="*/ 220 h 442"/>
                <a:gd name="T106" fmla="*/ 279 w 442"/>
                <a:gd name="T107" fmla="*/ 255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442">
                  <a:moveTo>
                    <a:pt x="432" y="203"/>
                  </a:moveTo>
                  <a:cubicBezTo>
                    <a:pt x="239" y="10"/>
                    <a:pt x="239" y="10"/>
                    <a:pt x="239" y="10"/>
                  </a:cubicBezTo>
                  <a:cubicBezTo>
                    <a:pt x="229" y="0"/>
                    <a:pt x="213" y="0"/>
                    <a:pt x="203" y="10"/>
                  </a:cubicBezTo>
                  <a:cubicBezTo>
                    <a:pt x="10" y="203"/>
                    <a:pt x="10" y="203"/>
                    <a:pt x="10" y="203"/>
                  </a:cubicBezTo>
                  <a:cubicBezTo>
                    <a:pt x="0" y="213"/>
                    <a:pt x="0" y="229"/>
                    <a:pt x="10" y="239"/>
                  </a:cubicBezTo>
                  <a:cubicBezTo>
                    <a:pt x="203" y="432"/>
                    <a:pt x="203" y="432"/>
                    <a:pt x="203" y="432"/>
                  </a:cubicBezTo>
                  <a:cubicBezTo>
                    <a:pt x="213" y="442"/>
                    <a:pt x="229" y="442"/>
                    <a:pt x="239" y="432"/>
                  </a:cubicBezTo>
                  <a:cubicBezTo>
                    <a:pt x="432" y="239"/>
                    <a:pt x="432" y="239"/>
                    <a:pt x="432" y="239"/>
                  </a:cubicBezTo>
                  <a:cubicBezTo>
                    <a:pt x="442" y="229"/>
                    <a:pt x="442" y="213"/>
                    <a:pt x="432" y="203"/>
                  </a:cubicBezTo>
                  <a:close/>
                  <a:moveTo>
                    <a:pt x="279" y="255"/>
                  </a:moveTo>
                  <a:cubicBezTo>
                    <a:pt x="257" y="276"/>
                    <a:pt x="207" y="277"/>
                    <a:pt x="207" y="277"/>
                  </a:cubicBezTo>
                  <a:cubicBezTo>
                    <a:pt x="207" y="277"/>
                    <a:pt x="185" y="277"/>
                    <a:pt x="184" y="294"/>
                  </a:cubicBezTo>
                  <a:cubicBezTo>
                    <a:pt x="183" y="303"/>
                    <a:pt x="193" y="308"/>
                    <a:pt x="199" y="311"/>
                  </a:cubicBezTo>
                  <a:cubicBezTo>
                    <a:pt x="199" y="311"/>
                    <a:pt x="212" y="317"/>
                    <a:pt x="221" y="325"/>
                  </a:cubicBezTo>
                  <a:cubicBezTo>
                    <a:pt x="229" y="333"/>
                    <a:pt x="241" y="346"/>
                    <a:pt x="241" y="367"/>
                  </a:cubicBezTo>
                  <a:cubicBezTo>
                    <a:pt x="241" y="368"/>
                    <a:pt x="241" y="370"/>
                    <a:pt x="241" y="371"/>
                  </a:cubicBezTo>
                  <a:cubicBezTo>
                    <a:pt x="241" y="381"/>
                    <a:pt x="241" y="381"/>
                    <a:pt x="241" y="381"/>
                  </a:cubicBezTo>
                  <a:cubicBezTo>
                    <a:pt x="199" y="381"/>
                    <a:pt x="199" y="381"/>
                    <a:pt x="199" y="381"/>
                  </a:cubicBezTo>
                  <a:cubicBezTo>
                    <a:pt x="199" y="369"/>
                    <a:pt x="199" y="369"/>
                    <a:pt x="199" y="369"/>
                  </a:cubicBezTo>
                  <a:cubicBezTo>
                    <a:pt x="199" y="367"/>
                    <a:pt x="199" y="367"/>
                    <a:pt x="199" y="367"/>
                  </a:cubicBezTo>
                  <a:cubicBezTo>
                    <a:pt x="199" y="367"/>
                    <a:pt x="200" y="367"/>
                    <a:pt x="200" y="367"/>
                  </a:cubicBezTo>
                  <a:cubicBezTo>
                    <a:pt x="200" y="366"/>
                    <a:pt x="198" y="362"/>
                    <a:pt x="194" y="358"/>
                  </a:cubicBezTo>
                  <a:cubicBezTo>
                    <a:pt x="190" y="354"/>
                    <a:pt x="186" y="352"/>
                    <a:pt x="184" y="351"/>
                  </a:cubicBezTo>
                  <a:cubicBezTo>
                    <a:pt x="174" y="347"/>
                    <a:pt x="165" y="341"/>
                    <a:pt x="156" y="333"/>
                  </a:cubicBezTo>
                  <a:cubicBezTo>
                    <a:pt x="147" y="324"/>
                    <a:pt x="140" y="311"/>
                    <a:pt x="140" y="296"/>
                  </a:cubicBezTo>
                  <a:cubicBezTo>
                    <a:pt x="140" y="294"/>
                    <a:pt x="140" y="293"/>
                    <a:pt x="140" y="292"/>
                  </a:cubicBezTo>
                  <a:cubicBezTo>
                    <a:pt x="141" y="279"/>
                    <a:pt x="147" y="266"/>
                    <a:pt x="156" y="258"/>
                  </a:cubicBezTo>
                  <a:cubicBezTo>
                    <a:pt x="165" y="250"/>
                    <a:pt x="176" y="245"/>
                    <a:pt x="186" y="242"/>
                  </a:cubicBezTo>
                  <a:cubicBezTo>
                    <a:pt x="188" y="241"/>
                    <a:pt x="188" y="241"/>
                    <a:pt x="188" y="241"/>
                  </a:cubicBezTo>
                  <a:cubicBezTo>
                    <a:pt x="231" y="233"/>
                    <a:pt x="231" y="233"/>
                    <a:pt x="231" y="233"/>
                  </a:cubicBezTo>
                  <a:cubicBezTo>
                    <a:pt x="231" y="233"/>
                    <a:pt x="245" y="231"/>
                    <a:pt x="249" y="221"/>
                  </a:cubicBezTo>
                  <a:cubicBezTo>
                    <a:pt x="254" y="206"/>
                    <a:pt x="225" y="200"/>
                    <a:pt x="218" y="194"/>
                  </a:cubicBezTo>
                  <a:cubicBezTo>
                    <a:pt x="208" y="187"/>
                    <a:pt x="198" y="171"/>
                    <a:pt x="198" y="152"/>
                  </a:cubicBezTo>
                  <a:cubicBezTo>
                    <a:pt x="198" y="150"/>
                    <a:pt x="198" y="147"/>
                    <a:pt x="199" y="145"/>
                  </a:cubicBezTo>
                  <a:cubicBezTo>
                    <a:pt x="160" y="145"/>
                    <a:pt x="160" y="145"/>
                    <a:pt x="160" y="145"/>
                  </a:cubicBezTo>
                  <a:cubicBezTo>
                    <a:pt x="160" y="145"/>
                    <a:pt x="160" y="145"/>
                    <a:pt x="160" y="145"/>
                  </a:cubicBezTo>
                  <a:cubicBezTo>
                    <a:pt x="156" y="145"/>
                    <a:pt x="152" y="142"/>
                    <a:pt x="152" y="138"/>
                  </a:cubicBezTo>
                  <a:cubicBezTo>
                    <a:pt x="152" y="136"/>
                    <a:pt x="153" y="135"/>
                    <a:pt x="153" y="134"/>
                  </a:cubicBezTo>
                  <a:cubicBezTo>
                    <a:pt x="221" y="42"/>
                    <a:pt x="221" y="42"/>
                    <a:pt x="221" y="42"/>
                  </a:cubicBezTo>
                  <a:cubicBezTo>
                    <a:pt x="292" y="133"/>
                    <a:pt x="292" y="133"/>
                    <a:pt x="292" y="133"/>
                  </a:cubicBezTo>
                  <a:cubicBezTo>
                    <a:pt x="292" y="133"/>
                    <a:pt x="292" y="133"/>
                    <a:pt x="292" y="133"/>
                  </a:cubicBezTo>
                  <a:cubicBezTo>
                    <a:pt x="293" y="134"/>
                    <a:pt x="294" y="136"/>
                    <a:pt x="294" y="138"/>
                  </a:cubicBezTo>
                  <a:cubicBezTo>
                    <a:pt x="294" y="142"/>
                    <a:pt x="290" y="145"/>
                    <a:pt x="286" y="145"/>
                  </a:cubicBezTo>
                  <a:cubicBezTo>
                    <a:pt x="286" y="145"/>
                    <a:pt x="286" y="145"/>
                    <a:pt x="286" y="145"/>
                  </a:cubicBezTo>
                  <a:cubicBezTo>
                    <a:pt x="241" y="145"/>
                    <a:pt x="241" y="145"/>
                    <a:pt x="241" y="145"/>
                  </a:cubicBezTo>
                  <a:cubicBezTo>
                    <a:pt x="240" y="148"/>
                    <a:pt x="240" y="150"/>
                    <a:pt x="240" y="152"/>
                  </a:cubicBezTo>
                  <a:cubicBezTo>
                    <a:pt x="240" y="158"/>
                    <a:pt x="242" y="159"/>
                    <a:pt x="243" y="160"/>
                  </a:cubicBezTo>
                  <a:cubicBezTo>
                    <a:pt x="245" y="162"/>
                    <a:pt x="247" y="163"/>
                    <a:pt x="248" y="163"/>
                  </a:cubicBezTo>
                  <a:cubicBezTo>
                    <a:pt x="249" y="163"/>
                    <a:pt x="249" y="163"/>
                    <a:pt x="249" y="163"/>
                  </a:cubicBezTo>
                  <a:cubicBezTo>
                    <a:pt x="251" y="164"/>
                    <a:pt x="251" y="164"/>
                    <a:pt x="251" y="164"/>
                  </a:cubicBezTo>
                  <a:cubicBezTo>
                    <a:pt x="260" y="168"/>
                    <a:pt x="269" y="171"/>
                    <a:pt x="278" y="179"/>
                  </a:cubicBezTo>
                  <a:cubicBezTo>
                    <a:pt x="286" y="187"/>
                    <a:pt x="293" y="198"/>
                    <a:pt x="295" y="211"/>
                  </a:cubicBezTo>
                  <a:cubicBezTo>
                    <a:pt x="296" y="214"/>
                    <a:pt x="296" y="217"/>
                    <a:pt x="296" y="220"/>
                  </a:cubicBezTo>
                  <a:cubicBezTo>
                    <a:pt x="296" y="236"/>
                    <a:pt x="288" y="247"/>
                    <a:pt x="279" y="25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grpSp>
        <p:nvGrpSpPr>
          <p:cNvPr id="24" name="Group 23"/>
          <p:cNvGrpSpPr/>
          <p:nvPr/>
        </p:nvGrpSpPr>
        <p:grpSpPr bwMode="black">
          <a:xfrm>
            <a:off x="1157403" y="1568159"/>
            <a:ext cx="2365847" cy="2054016"/>
            <a:chOff x="2462213" y="1598613"/>
            <a:chExt cx="4222750" cy="3667125"/>
          </a:xfrm>
        </p:grpSpPr>
        <p:sp>
          <p:nvSpPr>
            <p:cNvPr id="25" name="Rectangle 6"/>
            <p:cNvSpPr>
              <a:spLocks noChangeArrowheads="1"/>
            </p:cNvSpPr>
            <p:nvPr/>
          </p:nvSpPr>
          <p:spPr bwMode="black">
            <a:xfrm>
              <a:off x="5564188"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Rectangle 7"/>
            <p:cNvSpPr>
              <a:spLocks noChangeArrowheads="1"/>
            </p:cNvSpPr>
            <p:nvPr/>
          </p:nvSpPr>
          <p:spPr bwMode="black">
            <a:xfrm>
              <a:off x="5795963" y="3346451"/>
              <a:ext cx="112713"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Rectangle 8"/>
            <p:cNvSpPr>
              <a:spLocks noChangeArrowheads="1"/>
            </p:cNvSpPr>
            <p:nvPr/>
          </p:nvSpPr>
          <p:spPr bwMode="black">
            <a:xfrm>
              <a:off x="3092451" y="3346451"/>
              <a:ext cx="115888"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Rectangle 9"/>
            <p:cNvSpPr>
              <a:spLocks noChangeArrowheads="1"/>
            </p:cNvSpPr>
            <p:nvPr/>
          </p:nvSpPr>
          <p:spPr bwMode="black">
            <a:xfrm>
              <a:off x="3324226" y="3346451"/>
              <a:ext cx="117475" cy="49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0"/>
            <p:cNvSpPr>
              <a:spLocks/>
            </p:cNvSpPr>
            <p:nvPr/>
          </p:nvSpPr>
          <p:spPr bwMode="black">
            <a:xfrm>
              <a:off x="3902076" y="2506663"/>
              <a:ext cx="101600" cy="123825"/>
            </a:xfrm>
            <a:custGeom>
              <a:avLst/>
              <a:gdLst>
                <a:gd name="T0" fmla="*/ 36 w 64"/>
                <a:gd name="T1" fmla="*/ 78 h 78"/>
                <a:gd name="T2" fmla="*/ 64 w 64"/>
                <a:gd name="T3" fmla="*/ 64 h 78"/>
                <a:gd name="T4" fmla="*/ 26 w 64"/>
                <a:gd name="T5" fmla="*/ 0 h 78"/>
                <a:gd name="T6" fmla="*/ 0 w 64"/>
                <a:gd name="T7" fmla="*/ 17 h 78"/>
                <a:gd name="T8" fmla="*/ 36 w 64"/>
                <a:gd name="T9" fmla="*/ 78 h 78"/>
              </a:gdLst>
              <a:ahLst/>
              <a:cxnLst>
                <a:cxn ang="0">
                  <a:pos x="T0" y="T1"/>
                </a:cxn>
                <a:cxn ang="0">
                  <a:pos x="T2" y="T3"/>
                </a:cxn>
                <a:cxn ang="0">
                  <a:pos x="T4" y="T5"/>
                </a:cxn>
                <a:cxn ang="0">
                  <a:pos x="T6" y="T7"/>
                </a:cxn>
                <a:cxn ang="0">
                  <a:pos x="T8" y="T9"/>
                </a:cxn>
              </a:cxnLst>
              <a:rect l="0" t="0" r="r" b="b"/>
              <a:pathLst>
                <a:path w="64" h="78">
                  <a:moveTo>
                    <a:pt x="36" y="78"/>
                  </a:moveTo>
                  <a:lnTo>
                    <a:pt x="64" y="64"/>
                  </a:lnTo>
                  <a:lnTo>
                    <a:pt x="26" y="0"/>
                  </a:lnTo>
                  <a:lnTo>
                    <a:pt x="0" y="17"/>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1"/>
            <p:cNvSpPr>
              <a:spLocks/>
            </p:cNvSpPr>
            <p:nvPr/>
          </p:nvSpPr>
          <p:spPr bwMode="black">
            <a:xfrm>
              <a:off x="4017963" y="2709863"/>
              <a:ext cx="98425" cy="123825"/>
            </a:xfrm>
            <a:custGeom>
              <a:avLst/>
              <a:gdLst>
                <a:gd name="T0" fmla="*/ 36 w 62"/>
                <a:gd name="T1" fmla="*/ 78 h 78"/>
                <a:gd name="T2" fmla="*/ 62 w 62"/>
                <a:gd name="T3" fmla="*/ 61 h 78"/>
                <a:gd name="T4" fmla="*/ 26 w 62"/>
                <a:gd name="T5" fmla="*/ 0 h 78"/>
                <a:gd name="T6" fmla="*/ 0 w 62"/>
                <a:gd name="T7" fmla="*/ 14 h 78"/>
                <a:gd name="T8" fmla="*/ 36 w 62"/>
                <a:gd name="T9" fmla="*/ 78 h 78"/>
              </a:gdLst>
              <a:ahLst/>
              <a:cxnLst>
                <a:cxn ang="0">
                  <a:pos x="T0" y="T1"/>
                </a:cxn>
                <a:cxn ang="0">
                  <a:pos x="T2" y="T3"/>
                </a:cxn>
                <a:cxn ang="0">
                  <a:pos x="T4" y="T5"/>
                </a:cxn>
                <a:cxn ang="0">
                  <a:pos x="T6" y="T7"/>
                </a:cxn>
                <a:cxn ang="0">
                  <a:pos x="T8" y="T9"/>
                </a:cxn>
              </a:cxnLst>
              <a:rect l="0" t="0" r="r" b="b"/>
              <a:pathLst>
                <a:path w="62" h="78">
                  <a:moveTo>
                    <a:pt x="36" y="78"/>
                  </a:moveTo>
                  <a:lnTo>
                    <a:pt x="62" y="61"/>
                  </a:lnTo>
                  <a:lnTo>
                    <a:pt x="26" y="0"/>
                  </a:lnTo>
                  <a:lnTo>
                    <a:pt x="0" y="14"/>
                  </a:lnTo>
                  <a:lnTo>
                    <a:pt x="3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1" name="Freeform 12"/>
            <p:cNvSpPr>
              <a:spLocks/>
            </p:cNvSpPr>
            <p:nvPr/>
          </p:nvSpPr>
          <p:spPr bwMode="black">
            <a:xfrm>
              <a:off x="4873626" y="2709863"/>
              <a:ext cx="98425" cy="123825"/>
            </a:xfrm>
            <a:custGeom>
              <a:avLst/>
              <a:gdLst>
                <a:gd name="T0" fmla="*/ 26 w 62"/>
                <a:gd name="T1" fmla="*/ 78 h 78"/>
                <a:gd name="T2" fmla="*/ 62 w 62"/>
                <a:gd name="T3" fmla="*/ 14 h 78"/>
                <a:gd name="T4" fmla="*/ 36 w 62"/>
                <a:gd name="T5" fmla="*/ 0 h 78"/>
                <a:gd name="T6" fmla="*/ 0 w 62"/>
                <a:gd name="T7" fmla="*/ 61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4"/>
                  </a:lnTo>
                  <a:lnTo>
                    <a:pt x="36" y="0"/>
                  </a:lnTo>
                  <a:lnTo>
                    <a:pt x="0" y="61"/>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2" name="Freeform 13"/>
            <p:cNvSpPr>
              <a:spLocks/>
            </p:cNvSpPr>
            <p:nvPr/>
          </p:nvSpPr>
          <p:spPr bwMode="black">
            <a:xfrm>
              <a:off x="4989513" y="2506663"/>
              <a:ext cx="98425" cy="123825"/>
            </a:xfrm>
            <a:custGeom>
              <a:avLst/>
              <a:gdLst>
                <a:gd name="T0" fmla="*/ 26 w 62"/>
                <a:gd name="T1" fmla="*/ 78 h 78"/>
                <a:gd name="T2" fmla="*/ 62 w 62"/>
                <a:gd name="T3" fmla="*/ 17 h 78"/>
                <a:gd name="T4" fmla="*/ 36 w 62"/>
                <a:gd name="T5" fmla="*/ 0 h 78"/>
                <a:gd name="T6" fmla="*/ 0 w 62"/>
                <a:gd name="T7" fmla="*/ 64 h 78"/>
                <a:gd name="T8" fmla="*/ 26 w 62"/>
                <a:gd name="T9" fmla="*/ 78 h 78"/>
              </a:gdLst>
              <a:ahLst/>
              <a:cxnLst>
                <a:cxn ang="0">
                  <a:pos x="T0" y="T1"/>
                </a:cxn>
                <a:cxn ang="0">
                  <a:pos x="T2" y="T3"/>
                </a:cxn>
                <a:cxn ang="0">
                  <a:pos x="T4" y="T5"/>
                </a:cxn>
                <a:cxn ang="0">
                  <a:pos x="T6" y="T7"/>
                </a:cxn>
                <a:cxn ang="0">
                  <a:pos x="T8" y="T9"/>
                </a:cxn>
              </a:cxnLst>
              <a:rect l="0" t="0" r="r" b="b"/>
              <a:pathLst>
                <a:path w="62" h="78">
                  <a:moveTo>
                    <a:pt x="26" y="78"/>
                  </a:moveTo>
                  <a:lnTo>
                    <a:pt x="62" y="17"/>
                  </a:lnTo>
                  <a:lnTo>
                    <a:pt x="36" y="0"/>
                  </a:lnTo>
                  <a:lnTo>
                    <a:pt x="0" y="64"/>
                  </a:lnTo>
                  <a:lnTo>
                    <a:pt x="26" y="7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3" name="Freeform 14"/>
            <p:cNvSpPr>
              <a:spLocks/>
            </p:cNvSpPr>
            <p:nvPr/>
          </p:nvSpPr>
          <p:spPr bwMode="black">
            <a:xfrm>
              <a:off x="4017963" y="3990976"/>
              <a:ext cx="98425" cy="123825"/>
            </a:xfrm>
            <a:custGeom>
              <a:avLst/>
              <a:gdLst>
                <a:gd name="T0" fmla="*/ 0 w 62"/>
                <a:gd name="T1" fmla="*/ 64 h 78"/>
                <a:gd name="T2" fmla="*/ 26 w 62"/>
                <a:gd name="T3" fmla="*/ 78 h 78"/>
                <a:gd name="T4" fmla="*/ 62 w 62"/>
                <a:gd name="T5" fmla="*/ 14 h 78"/>
                <a:gd name="T6" fmla="*/ 36 w 62"/>
                <a:gd name="T7" fmla="*/ 0 h 78"/>
                <a:gd name="T8" fmla="*/ 0 w 62"/>
                <a:gd name="T9" fmla="*/ 64 h 78"/>
              </a:gdLst>
              <a:ahLst/>
              <a:cxnLst>
                <a:cxn ang="0">
                  <a:pos x="T0" y="T1"/>
                </a:cxn>
                <a:cxn ang="0">
                  <a:pos x="T2" y="T3"/>
                </a:cxn>
                <a:cxn ang="0">
                  <a:pos x="T4" y="T5"/>
                </a:cxn>
                <a:cxn ang="0">
                  <a:pos x="T6" y="T7"/>
                </a:cxn>
                <a:cxn ang="0">
                  <a:pos x="T8" y="T9"/>
                </a:cxn>
              </a:cxnLst>
              <a:rect l="0" t="0" r="r" b="b"/>
              <a:pathLst>
                <a:path w="62" h="78">
                  <a:moveTo>
                    <a:pt x="0" y="64"/>
                  </a:moveTo>
                  <a:lnTo>
                    <a:pt x="26" y="78"/>
                  </a:lnTo>
                  <a:lnTo>
                    <a:pt x="62" y="14"/>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4" name="Freeform 15"/>
            <p:cNvSpPr>
              <a:spLocks/>
            </p:cNvSpPr>
            <p:nvPr/>
          </p:nvSpPr>
          <p:spPr bwMode="black">
            <a:xfrm>
              <a:off x="3902076" y="4189413"/>
              <a:ext cx="101600" cy="128588"/>
            </a:xfrm>
            <a:custGeom>
              <a:avLst/>
              <a:gdLst>
                <a:gd name="T0" fmla="*/ 0 w 64"/>
                <a:gd name="T1" fmla="*/ 64 h 81"/>
                <a:gd name="T2" fmla="*/ 26 w 64"/>
                <a:gd name="T3" fmla="*/ 81 h 81"/>
                <a:gd name="T4" fmla="*/ 64 w 64"/>
                <a:gd name="T5" fmla="*/ 17 h 81"/>
                <a:gd name="T6" fmla="*/ 36 w 64"/>
                <a:gd name="T7" fmla="*/ 0 h 81"/>
                <a:gd name="T8" fmla="*/ 0 w 64"/>
                <a:gd name="T9" fmla="*/ 64 h 81"/>
              </a:gdLst>
              <a:ahLst/>
              <a:cxnLst>
                <a:cxn ang="0">
                  <a:pos x="T0" y="T1"/>
                </a:cxn>
                <a:cxn ang="0">
                  <a:pos x="T2" y="T3"/>
                </a:cxn>
                <a:cxn ang="0">
                  <a:pos x="T4" y="T5"/>
                </a:cxn>
                <a:cxn ang="0">
                  <a:pos x="T6" y="T7"/>
                </a:cxn>
                <a:cxn ang="0">
                  <a:pos x="T8" y="T9"/>
                </a:cxn>
              </a:cxnLst>
              <a:rect l="0" t="0" r="r" b="b"/>
              <a:pathLst>
                <a:path w="64" h="81">
                  <a:moveTo>
                    <a:pt x="0" y="64"/>
                  </a:moveTo>
                  <a:lnTo>
                    <a:pt x="26" y="81"/>
                  </a:lnTo>
                  <a:lnTo>
                    <a:pt x="64" y="17"/>
                  </a:lnTo>
                  <a:lnTo>
                    <a:pt x="36" y="0"/>
                  </a:ln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5" name="Freeform 16"/>
            <p:cNvSpPr>
              <a:spLocks/>
            </p:cNvSpPr>
            <p:nvPr/>
          </p:nvSpPr>
          <p:spPr bwMode="black">
            <a:xfrm>
              <a:off x="4989513" y="4189413"/>
              <a:ext cx="98425" cy="128588"/>
            </a:xfrm>
            <a:custGeom>
              <a:avLst/>
              <a:gdLst>
                <a:gd name="T0" fmla="*/ 26 w 62"/>
                <a:gd name="T1" fmla="*/ 0 h 81"/>
                <a:gd name="T2" fmla="*/ 0 w 62"/>
                <a:gd name="T3" fmla="*/ 17 h 81"/>
                <a:gd name="T4" fmla="*/ 36 w 62"/>
                <a:gd name="T5" fmla="*/ 81 h 81"/>
                <a:gd name="T6" fmla="*/ 62 w 62"/>
                <a:gd name="T7" fmla="*/ 64 h 81"/>
                <a:gd name="T8" fmla="*/ 26 w 62"/>
                <a:gd name="T9" fmla="*/ 0 h 81"/>
              </a:gdLst>
              <a:ahLst/>
              <a:cxnLst>
                <a:cxn ang="0">
                  <a:pos x="T0" y="T1"/>
                </a:cxn>
                <a:cxn ang="0">
                  <a:pos x="T2" y="T3"/>
                </a:cxn>
                <a:cxn ang="0">
                  <a:pos x="T4" y="T5"/>
                </a:cxn>
                <a:cxn ang="0">
                  <a:pos x="T6" y="T7"/>
                </a:cxn>
                <a:cxn ang="0">
                  <a:pos x="T8" y="T9"/>
                </a:cxn>
              </a:cxnLst>
              <a:rect l="0" t="0" r="r" b="b"/>
              <a:pathLst>
                <a:path w="62" h="81">
                  <a:moveTo>
                    <a:pt x="26" y="0"/>
                  </a:moveTo>
                  <a:lnTo>
                    <a:pt x="0" y="17"/>
                  </a:lnTo>
                  <a:lnTo>
                    <a:pt x="36" y="81"/>
                  </a:lnTo>
                  <a:lnTo>
                    <a:pt x="62" y="64"/>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6" name="Freeform 17"/>
            <p:cNvSpPr>
              <a:spLocks/>
            </p:cNvSpPr>
            <p:nvPr/>
          </p:nvSpPr>
          <p:spPr bwMode="black">
            <a:xfrm>
              <a:off x="4873626" y="3990976"/>
              <a:ext cx="98425" cy="123825"/>
            </a:xfrm>
            <a:custGeom>
              <a:avLst/>
              <a:gdLst>
                <a:gd name="T0" fmla="*/ 0 w 62"/>
                <a:gd name="T1" fmla="*/ 14 h 78"/>
                <a:gd name="T2" fmla="*/ 36 w 62"/>
                <a:gd name="T3" fmla="*/ 78 h 78"/>
                <a:gd name="T4" fmla="*/ 62 w 62"/>
                <a:gd name="T5" fmla="*/ 64 h 78"/>
                <a:gd name="T6" fmla="*/ 26 w 62"/>
                <a:gd name="T7" fmla="*/ 0 h 78"/>
                <a:gd name="T8" fmla="*/ 0 w 62"/>
                <a:gd name="T9" fmla="*/ 14 h 78"/>
              </a:gdLst>
              <a:ahLst/>
              <a:cxnLst>
                <a:cxn ang="0">
                  <a:pos x="T0" y="T1"/>
                </a:cxn>
                <a:cxn ang="0">
                  <a:pos x="T2" y="T3"/>
                </a:cxn>
                <a:cxn ang="0">
                  <a:pos x="T4" y="T5"/>
                </a:cxn>
                <a:cxn ang="0">
                  <a:pos x="T6" y="T7"/>
                </a:cxn>
                <a:cxn ang="0">
                  <a:pos x="T8" y="T9"/>
                </a:cxn>
              </a:cxnLst>
              <a:rect l="0" t="0" r="r" b="b"/>
              <a:pathLst>
                <a:path w="62" h="78">
                  <a:moveTo>
                    <a:pt x="0" y="14"/>
                  </a:moveTo>
                  <a:lnTo>
                    <a:pt x="36" y="78"/>
                  </a:lnTo>
                  <a:lnTo>
                    <a:pt x="62" y="64"/>
                  </a:lnTo>
                  <a:lnTo>
                    <a:pt x="26"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7" name="Freeform 18"/>
            <p:cNvSpPr>
              <a:spLocks/>
            </p:cNvSpPr>
            <p:nvPr/>
          </p:nvSpPr>
          <p:spPr bwMode="black">
            <a:xfrm>
              <a:off x="3579813" y="2892426"/>
              <a:ext cx="1833563" cy="1068388"/>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8" name="Freeform 19"/>
            <p:cNvSpPr>
              <a:spLocks noEditPoints="1"/>
            </p:cNvSpPr>
            <p:nvPr/>
          </p:nvSpPr>
          <p:spPr bwMode="black">
            <a:xfrm>
              <a:off x="3321051" y="1598613"/>
              <a:ext cx="750888" cy="522288"/>
            </a:xfrm>
            <a:custGeom>
              <a:avLst/>
              <a:gdLst>
                <a:gd name="T0" fmla="*/ 174 w 200"/>
                <a:gd name="T1" fmla="*/ 0 h 139"/>
                <a:gd name="T2" fmla="*/ 26 w 200"/>
                <a:gd name="T3" fmla="*/ 0 h 139"/>
                <a:gd name="T4" fmla="*/ 0 w 200"/>
                <a:gd name="T5" fmla="*/ 27 h 139"/>
                <a:gd name="T6" fmla="*/ 0 w 200"/>
                <a:gd name="T7" fmla="*/ 113 h 139"/>
                <a:gd name="T8" fmla="*/ 26 w 200"/>
                <a:gd name="T9" fmla="*/ 139 h 139"/>
                <a:gd name="T10" fmla="*/ 174 w 200"/>
                <a:gd name="T11" fmla="*/ 139 h 139"/>
                <a:gd name="T12" fmla="*/ 200 w 200"/>
                <a:gd name="T13" fmla="*/ 113 h 139"/>
                <a:gd name="T14" fmla="*/ 200 w 200"/>
                <a:gd name="T15" fmla="*/ 27 h 139"/>
                <a:gd name="T16" fmla="*/ 174 w 200"/>
                <a:gd name="T17" fmla="*/ 0 h 139"/>
                <a:gd name="T18" fmla="*/ 185 w 200"/>
                <a:gd name="T19" fmla="*/ 113 h 139"/>
                <a:gd name="T20" fmla="*/ 174 w 200"/>
                <a:gd name="T21" fmla="*/ 124 h 139"/>
                <a:gd name="T22" fmla="*/ 26 w 200"/>
                <a:gd name="T23" fmla="*/ 124 h 139"/>
                <a:gd name="T24" fmla="*/ 15 w 200"/>
                <a:gd name="T25" fmla="*/ 113 h 139"/>
                <a:gd name="T26" fmla="*/ 15 w 200"/>
                <a:gd name="T27" fmla="*/ 27 h 139"/>
                <a:gd name="T28" fmla="*/ 26 w 200"/>
                <a:gd name="T29" fmla="*/ 16 h 139"/>
                <a:gd name="T30" fmla="*/ 174 w 200"/>
                <a:gd name="T31" fmla="*/ 16 h 139"/>
                <a:gd name="T32" fmla="*/ 185 w 200"/>
                <a:gd name="T33" fmla="*/ 27 h 139"/>
                <a:gd name="T34" fmla="*/ 185 w 200"/>
                <a:gd name="T35" fmla="*/ 11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39">
                  <a:moveTo>
                    <a:pt x="174" y="0"/>
                  </a:moveTo>
                  <a:cubicBezTo>
                    <a:pt x="26" y="0"/>
                    <a:pt x="26" y="0"/>
                    <a:pt x="26" y="0"/>
                  </a:cubicBezTo>
                  <a:cubicBezTo>
                    <a:pt x="12" y="0"/>
                    <a:pt x="0" y="12"/>
                    <a:pt x="0" y="27"/>
                  </a:cubicBezTo>
                  <a:cubicBezTo>
                    <a:pt x="0" y="113"/>
                    <a:pt x="0" y="113"/>
                    <a:pt x="0" y="113"/>
                  </a:cubicBezTo>
                  <a:cubicBezTo>
                    <a:pt x="0" y="127"/>
                    <a:pt x="12" y="139"/>
                    <a:pt x="26" y="139"/>
                  </a:cubicBezTo>
                  <a:cubicBezTo>
                    <a:pt x="174" y="139"/>
                    <a:pt x="174" y="139"/>
                    <a:pt x="174" y="139"/>
                  </a:cubicBezTo>
                  <a:cubicBezTo>
                    <a:pt x="188" y="139"/>
                    <a:pt x="200" y="127"/>
                    <a:pt x="200" y="113"/>
                  </a:cubicBezTo>
                  <a:cubicBezTo>
                    <a:pt x="200" y="27"/>
                    <a:pt x="200" y="27"/>
                    <a:pt x="200" y="27"/>
                  </a:cubicBezTo>
                  <a:cubicBezTo>
                    <a:pt x="200" y="12"/>
                    <a:pt x="188" y="0"/>
                    <a:pt x="174" y="0"/>
                  </a:cubicBezTo>
                  <a:moveTo>
                    <a:pt x="185" y="113"/>
                  </a:moveTo>
                  <a:cubicBezTo>
                    <a:pt x="185" y="119"/>
                    <a:pt x="180" y="124"/>
                    <a:pt x="174" y="124"/>
                  </a:cubicBezTo>
                  <a:cubicBezTo>
                    <a:pt x="26" y="124"/>
                    <a:pt x="26" y="124"/>
                    <a:pt x="26" y="124"/>
                  </a:cubicBezTo>
                  <a:cubicBezTo>
                    <a:pt x="20" y="124"/>
                    <a:pt x="15" y="119"/>
                    <a:pt x="15" y="113"/>
                  </a:cubicBezTo>
                  <a:cubicBezTo>
                    <a:pt x="15" y="27"/>
                    <a:pt x="15" y="27"/>
                    <a:pt x="15" y="27"/>
                  </a:cubicBezTo>
                  <a:cubicBezTo>
                    <a:pt x="15" y="21"/>
                    <a:pt x="20" y="16"/>
                    <a:pt x="26" y="16"/>
                  </a:cubicBezTo>
                  <a:cubicBezTo>
                    <a:pt x="174" y="16"/>
                    <a:pt x="174" y="16"/>
                    <a:pt x="174" y="16"/>
                  </a:cubicBezTo>
                  <a:cubicBezTo>
                    <a:pt x="180" y="16"/>
                    <a:pt x="185" y="21"/>
                    <a:pt x="185" y="27"/>
                  </a:cubicBezTo>
                  <a:lnTo>
                    <a:pt x="185"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9" name="Freeform 20"/>
            <p:cNvSpPr>
              <a:spLocks/>
            </p:cNvSpPr>
            <p:nvPr/>
          </p:nvSpPr>
          <p:spPr bwMode="black">
            <a:xfrm>
              <a:off x="3178176" y="2154238"/>
              <a:ext cx="1035050" cy="239713"/>
            </a:xfrm>
            <a:custGeom>
              <a:avLst/>
              <a:gdLst>
                <a:gd name="T0" fmla="*/ 7 w 276"/>
                <a:gd name="T1" fmla="*/ 64 h 64"/>
                <a:gd name="T2" fmla="*/ 269 w 276"/>
                <a:gd name="T3" fmla="*/ 64 h 64"/>
                <a:gd name="T4" fmla="*/ 276 w 276"/>
                <a:gd name="T5" fmla="*/ 57 h 64"/>
                <a:gd name="T6" fmla="*/ 276 w 276"/>
                <a:gd name="T7" fmla="*/ 54 h 64"/>
                <a:gd name="T8" fmla="*/ 272 w 276"/>
                <a:gd name="T9" fmla="*/ 42 h 64"/>
                <a:gd name="T10" fmla="*/ 240 w 276"/>
                <a:gd name="T11" fmla="*/ 5 h 64"/>
                <a:gd name="T12" fmla="*/ 229 w 276"/>
                <a:gd name="T13" fmla="*/ 0 h 64"/>
                <a:gd name="T14" fmla="*/ 47 w 276"/>
                <a:gd name="T15" fmla="*/ 0 h 64"/>
                <a:gd name="T16" fmla="*/ 36 w 276"/>
                <a:gd name="T17" fmla="*/ 5 h 64"/>
                <a:gd name="T18" fmla="*/ 4 w 276"/>
                <a:gd name="T19" fmla="*/ 42 h 64"/>
                <a:gd name="T20" fmla="*/ 0 w 276"/>
                <a:gd name="T21" fmla="*/ 54 h 64"/>
                <a:gd name="T22" fmla="*/ 0 w 276"/>
                <a:gd name="T23" fmla="*/ 57 h 64"/>
                <a:gd name="T24" fmla="*/ 7 w 276"/>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6" h="64">
                  <a:moveTo>
                    <a:pt x="7" y="64"/>
                  </a:moveTo>
                  <a:cubicBezTo>
                    <a:pt x="269" y="64"/>
                    <a:pt x="269" y="64"/>
                    <a:pt x="269" y="64"/>
                  </a:cubicBezTo>
                  <a:cubicBezTo>
                    <a:pt x="273" y="64"/>
                    <a:pt x="276" y="61"/>
                    <a:pt x="276" y="57"/>
                  </a:cubicBezTo>
                  <a:cubicBezTo>
                    <a:pt x="276" y="54"/>
                    <a:pt x="276" y="54"/>
                    <a:pt x="276" y="54"/>
                  </a:cubicBezTo>
                  <a:cubicBezTo>
                    <a:pt x="276" y="50"/>
                    <a:pt x="274" y="45"/>
                    <a:pt x="272" y="42"/>
                  </a:cubicBezTo>
                  <a:cubicBezTo>
                    <a:pt x="240" y="5"/>
                    <a:pt x="240" y="5"/>
                    <a:pt x="240" y="5"/>
                  </a:cubicBezTo>
                  <a:cubicBezTo>
                    <a:pt x="238" y="2"/>
                    <a:pt x="233" y="0"/>
                    <a:pt x="229" y="0"/>
                  </a:cubicBezTo>
                  <a:cubicBezTo>
                    <a:pt x="47" y="0"/>
                    <a:pt x="47" y="0"/>
                    <a:pt x="47" y="0"/>
                  </a:cubicBezTo>
                  <a:cubicBezTo>
                    <a:pt x="43" y="0"/>
                    <a:pt x="38" y="2"/>
                    <a:pt x="36" y="5"/>
                  </a:cubicBezTo>
                  <a:cubicBezTo>
                    <a:pt x="4" y="42"/>
                    <a:pt x="4" y="42"/>
                    <a:pt x="4" y="42"/>
                  </a:cubicBezTo>
                  <a:cubicBezTo>
                    <a:pt x="2" y="45"/>
                    <a:pt x="0" y="50"/>
                    <a:pt x="0" y="54"/>
                  </a:cubicBezTo>
                  <a:cubicBezTo>
                    <a:pt x="0" y="57"/>
                    <a:pt x="0" y="57"/>
                    <a:pt x="0" y="57"/>
                  </a:cubicBezTo>
                  <a:cubicBezTo>
                    <a:pt x="0" y="61"/>
                    <a:pt x="3" y="64"/>
                    <a:pt x="7" y="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0" name="Freeform 21"/>
            <p:cNvSpPr>
              <a:spLocks noEditPoints="1"/>
            </p:cNvSpPr>
            <p:nvPr/>
          </p:nvSpPr>
          <p:spPr bwMode="black">
            <a:xfrm>
              <a:off x="4730751" y="1639888"/>
              <a:ext cx="781050" cy="608013"/>
            </a:xfrm>
            <a:custGeom>
              <a:avLst/>
              <a:gdLst>
                <a:gd name="T0" fmla="*/ 177 w 208"/>
                <a:gd name="T1" fmla="*/ 0 h 162"/>
                <a:gd name="T2" fmla="*/ 31 w 208"/>
                <a:gd name="T3" fmla="*/ 0 h 162"/>
                <a:gd name="T4" fmla="*/ 0 w 208"/>
                <a:gd name="T5" fmla="*/ 31 h 162"/>
                <a:gd name="T6" fmla="*/ 0 w 208"/>
                <a:gd name="T7" fmla="*/ 131 h 162"/>
                <a:gd name="T8" fmla="*/ 31 w 208"/>
                <a:gd name="T9" fmla="*/ 162 h 162"/>
                <a:gd name="T10" fmla="*/ 177 w 208"/>
                <a:gd name="T11" fmla="*/ 162 h 162"/>
                <a:gd name="T12" fmla="*/ 208 w 208"/>
                <a:gd name="T13" fmla="*/ 131 h 162"/>
                <a:gd name="T14" fmla="*/ 208 w 208"/>
                <a:gd name="T15" fmla="*/ 31 h 162"/>
                <a:gd name="T16" fmla="*/ 177 w 208"/>
                <a:gd name="T17" fmla="*/ 0 h 162"/>
                <a:gd name="T18" fmla="*/ 190 w 208"/>
                <a:gd name="T19" fmla="*/ 131 h 162"/>
                <a:gd name="T20" fmla="*/ 177 w 208"/>
                <a:gd name="T21" fmla="*/ 144 h 162"/>
                <a:gd name="T22" fmla="*/ 31 w 208"/>
                <a:gd name="T23" fmla="*/ 144 h 162"/>
                <a:gd name="T24" fmla="*/ 18 w 208"/>
                <a:gd name="T25" fmla="*/ 131 h 162"/>
                <a:gd name="T26" fmla="*/ 18 w 208"/>
                <a:gd name="T27" fmla="*/ 31 h 162"/>
                <a:gd name="T28" fmla="*/ 31 w 208"/>
                <a:gd name="T29" fmla="*/ 18 h 162"/>
                <a:gd name="T30" fmla="*/ 177 w 208"/>
                <a:gd name="T31" fmla="*/ 18 h 162"/>
                <a:gd name="T32" fmla="*/ 190 w 208"/>
                <a:gd name="T33" fmla="*/ 31 h 162"/>
                <a:gd name="T34" fmla="*/ 190 w 208"/>
                <a:gd name="T35" fmla="*/ 13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62">
                  <a:moveTo>
                    <a:pt x="177" y="0"/>
                  </a:moveTo>
                  <a:cubicBezTo>
                    <a:pt x="31" y="0"/>
                    <a:pt x="31" y="0"/>
                    <a:pt x="31" y="0"/>
                  </a:cubicBezTo>
                  <a:cubicBezTo>
                    <a:pt x="14" y="0"/>
                    <a:pt x="0" y="14"/>
                    <a:pt x="0" y="31"/>
                  </a:cubicBezTo>
                  <a:cubicBezTo>
                    <a:pt x="0" y="131"/>
                    <a:pt x="0" y="131"/>
                    <a:pt x="0" y="131"/>
                  </a:cubicBezTo>
                  <a:cubicBezTo>
                    <a:pt x="0" y="148"/>
                    <a:pt x="14" y="162"/>
                    <a:pt x="31" y="162"/>
                  </a:cubicBezTo>
                  <a:cubicBezTo>
                    <a:pt x="177" y="162"/>
                    <a:pt x="177" y="162"/>
                    <a:pt x="177" y="162"/>
                  </a:cubicBezTo>
                  <a:cubicBezTo>
                    <a:pt x="194" y="162"/>
                    <a:pt x="208" y="148"/>
                    <a:pt x="208" y="131"/>
                  </a:cubicBezTo>
                  <a:cubicBezTo>
                    <a:pt x="208" y="31"/>
                    <a:pt x="208" y="31"/>
                    <a:pt x="208" y="31"/>
                  </a:cubicBezTo>
                  <a:cubicBezTo>
                    <a:pt x="208" y="14"/>
                    <a:pt x="194" y="0"/>
                    <a:pt x="177" y="0"/>
                  </a:cubicBezTo>
                  <a:moveTo>
                    <a:pt x="190" y="131"/>
                  </a:moveTo>
                  <a:cubicBezTo>
                    <a:pt x="190" y="138"/>
                    <a:pt x="184" y="144"/>
                    <a:pt x="177" y="144"/>
                  </a:cubicBezTo>
                  <a:cubicBezTo>
                    <a:pt x="31" y="144"/>
                    <a:pt x="31" y="144"/>
                    <a:pt x="31" y="144"/>
                  </a:cubicBezTo>
                  <a:cubicBezTo>
                    <a:pt x="24" y="144"/>
                    <a:pt x="18" y="138"/>
                    <a:pt x="18" y="131"/>
                  </a:cubicBezTo>
                  <a:cubicBezTo>
                    <a:pt x="18" y="31"/>
                    <a:pt x="18" y="31"/>
                    <a:pt x="18" y="31"/>
                  </a:cubicBezTo>
                  <a:cubicBezTo>
                    <a:pt x="18" y="24"/>
                    <a:pt x="24" y="18"/>
                    <a:pt x="31" y="18"/>
                  </a:cubicBezTo>
                  <a:cubicBezTo>
                    <a:pt x="177" y="18"/>
                    <a:pt x="177" y="18"/>
                    <a:pt x="177" y="18"/>
                  </a:cubicBezTo>
                  <a:cubicBezTo>
                    <a:pt x="184" y="18"/>
                    <a:pt x="190" y="24"/>
                    <a:pt x="190" y="31"/>
                  </a:cubicBezTo>
                  <a:lnTo>
                    <a:pt x="190" y="1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1" name="Freeform 22"/>
            <p:cNvSpPr>
              <a:spLocks/>
            </p:cNvSpPr>
            <p:nvPr/>
          </p:nvSpPr>
          <p:spPr bwMode="black">
            <a:xfrm>
              <a:off x="4911726" y="2289176"/>
              <a:ext cx="419100" cy="104775"/>
            </a:xfrm>
            <a:custGeom>
              <a:avLst/>
              <a:gdLst>
                <a:gd name="T0" fmla="*/ 112 w 112"/>
                <a:gd name="T1" fmla="*/ 25 h 28"/>
                <a:gd name="T2" fmla="*/ 112 w 112"/>
                <a:gd name="T3" fmla="*/ 23 h 28"/>
                <a:gd name="T4" fmla="*/ 110 w 112"/>
                <a:gd name="T5" fmla="*/ 18 h 28"/>
                <a:gd name="T6" fmla="*/ 96 w 112"/>
                <a:gd name="T7" fmla="*/ 2 h 28"/>
                <a:gd name="T8" fmla="*/ 91 w 112"/>
                <a:gd name="T9" fmla="*/ 0 h 28"/>
                <a:gd name="T10" fmla="*/ 21 w 112"/>
                <a:gd name="T11" fmla="*/ 0 h 28"/>
                <a:gd name="T12" fmla="*/ 16 w 112"/>
                <a:gd name="T13" fmla="*/ 2 h 28"/>
                <a:gd name="T14" fmla="*/ 2 w 112"/>
                <a:gd name="T15" fmla="*/ 18 h 28"/>
                <a:gd name="T16" fmla="*/ 0 w 112"/>
                <a:gd name="T17" fmla="*/ 23 h 28"/>
                <a:gd name="T18" fmla="*/ 0 w 112"/>
                <a:gd name="T19" fmla="*/ 25 h 28"/>
                <a:gd name="T20" fmla="*/ 3 w 112"/>
                <a:gd name="T21" fmla="*/ 28 h 28"/>
                <a:gd name="T22" fmla="*/ 109 w 112"/>
                <a:gd name="T23" fmla="*/ 28 h 28"/>
                <a:gd name="T24" fmla="*/ 112 w 112"/>
                <a:gd name="T25"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8">
                  <a:moveTo>
                    <a:pt x="112" y="25"/>
                  </a:moveTo>
                  <a:cubicBezTo>
                    <a:pt x="112" y="23"/>
                    <a:pt x="112" y="23"/>
                    <a:pt x="112" y="23"/>
                  </a:cubicBezTo>
                  <a:cubicBezTo>
                    <a:pt x="112" y="22"/>
                    <a:pt x="111" y="20"/>
                    <a:pt x="110" y="18"/>
                  </a:cubicBezTo>
                  <a:cubicBezTo>
                    <a:pt x="96" y="2"/>
                    <a:pt x="96" y="2"/>
                    <a:pt x="96" y="2"/>
                  </a:cubicBezTo>
                  <a:cubicBezTo>
                    <a:pt x="95" y="1"/>
                    <a:pt x="93" y="0"/>
                    <a:pt x="91" y="0"/>
                  </a:cubicBezTo>
                  <a:cubicBezTo>
                    <a:pt x="21" y="0"/>
                    <a:pt x="21" y="0"/>
                    <a:pt x="21" y="0"/>
                  </a:cubicBezTo>
                  <a:cubicBezTo>
                    <a:pt x="19" y="0"/>
                    <a:pt x="17" y="1"/>
                    <a:pt x="16" y="2"/>
                  </a:cubicBezTo>
                  <a:cubicBezTo>
                    <a:pt x="2" y="18"/>
                    <a:pt x="2" y="18"/>
                    <a:pt x="2" y="18"/>
                  </a:cubicBezTo>
                  <a:cubicBezTo>
                    <a:pt x="1" y="20"/>
                    <a:pt x="0" y="22"/>
                    <a:pt x="0" y="23"/>
                  </a:cubicBezTo>
                  <a:cubicBezTo>
                    <a:pt x="0" y="25"/>
                    <a:pt x="0" y="25"/>
                    <a:pt x="0" y="25"/>
                  </a:cubicBezTo>
                  <a:cubicBezTo>
                    <a:pt x="0" y="26"/>
                    <a:pt x="1" y="28"/>
                    <a:pt x="3" y="28"/>
                  </a:cubicBezTo>
                  <a:cubicBezTo>
                    <a:pt x="109" y="28"/>
                    <a:pt x="109" y="28"/>
                    <a:pt x="109" y="28"/>
                  </a:cubicBezTo>
                  <a:cubicBezTo>
                    <a:pt x="111" y="28"/>
                    <a:pt x="112" y="26"/>
                    <a:pt x="112"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2" name="Freeform 23"/>
            <p:cNvSpPr>
              <a:spLocks noEditPoints="1"/>
            </p:cNvSpPr>
            <p:nvPr/>
          </p:nvSpPr>
          <p:spPr bwMode="black">
            <a:xfrm>
              <a:off x="5586413" y="1639888"/>
              <a:ext cx="385763" cy="754063"/>
            </a:xfrm>
            <a:custGeom>
              <a:avLst/>
              <a:gdLst>
                <a:gd name="T0" fmla="*/ 89 w 103"/>
                <a:gd name="T1" fmla="*/ 0 h 201"/>
                <a:gd name="T2" fmla="*/ 13 w 103"/>
                <a:gd name="T3" fmla="*/ 0 h 201"/>
                <a:gd name="T4" fmla="*/ 0 w 103"/>
                <a:gd name="T5" fmla="*/ 13 h 201"/>
                <a:gd name="T6" fmla="*/ 0 w 103"/>
                <a:gd name="T7" fmla="*/ 187 h 201"/>
                <a:gd name="T8" fmla="*/ 13 w 103"/>
                <a:gd name="T9" fmla="*/ 201 h 201"/>
                <a:gd name="T10" fmla="*/ 89 w 103"/>
                <a:gd name="T11" fmla="*/ 201 h 201"/>
                <a:gd name="T12" fmla="*/ 103 w 103"/>
                <a:gd name="T13" fmla="*/ 187 h 201"/>
                <a:gd name="T14" fmla="*/ 103 w 103"/>
                <a:gd name="T15" fmla="*/ 13 h 201"/>
                <a:gd name="T16" fmla="*/ 89 w 103"/>
                <a:gd name="T17" fmla="*/ 0 h 201"/>
                <a:gd name="T18" fmla="*/ 52 w 103"/>
                <a:gd name="T19" fmla="*/ 187 h 201"/>
                <a:gd name="T20" fmla="*/ 40 w 103"/>
                <a:gd name="T21" fmla="*/ 175 h 201"/>
                <a:gd name="T22" fmla="*/ 52 w 103"/>
                <a:gd name="T23" fmla="*/ 163 h 201"/>
                <a:gd name="T24" fmla="*/ 63 w 103"/>
                <a:gd name="T25" fmla="*/ 175 h 201"/>
                <a:gd name="T26" fmla="*/ 52 w 103"/>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201">
                  <a:moveTo>
                    <a:pt x="89" y="0"/>
                  </a:moveTo>
                  <a:cubicBezTo>
                    <a:pt x="13" y="0"/>
                    <a:pt x="13" y="0"/>
                    <a:pt x="13" y="0"/>
                  </a:cubicBezTo>
                  <a:cubicBezTo>
                    <a:pt x="6" y="0"/>
                    <a:pt x="0" y="6"/>
                    <a:pt x="0" y="13"/>
                  </a:cubicBezTo>
                  <a:cubicBezTo>
                    <a:pt x="0" y="187"/>
                    <a:pt x="0" y="187"/>
                    <a:pt x="0" y="187"/>
                  </a:cubicBezTo>
                  <a:cubicBezTo>
                    <a:pt x="0" y="195"/>
                    <a:pt x="6" y="201"/>
                    <a:pt x="13" y="201"/>
                  </a:cubicBezTo>
                  <a:cubicBezTo>
                    <a:pt x="89" y="201"/>
                    <a:pt x="89" y="201"/>
                    <a:pt x="89" y="201"/>
                  </a:cubicBezTo>
                  <a:cubicBezTo>
                    <a:pt x="97" y="201"/>
                    <a:pt x="103" y="195"/>
                    <a:pt x="103" y="187"/>
                  </a:cubicBezTo>
                  <a:cubicBezTo>
                    <a:pt x="103" y="13"/>
                    <a:pt x="103" y="13"/>
                    <a:pt x="103" y="13"/>
                  </a:cubicBezTo>
                  <a:cubicBezTo>
                    <a:pt x="103" y="6"/>
                    <a:pt x="97" y="0"/>
                    <a:pt x="89" y="0"/>
                  </a:cubicBezTo>
                  <a:moveTo>
                    <a:pt x="52" y="187"/>
                  </a:moveTo>
                  <a:cubicBezTo>
                    <a:pt x="45" y="187"/>
                    <a:pt x="40" y="181"/>
                    <a:pt x="40" y="175"/>
                  </a:cubicBezTo>
                  <a:cubicBezTo>
                    <a:pt x="40" y="168"/>
                    <a:pt x="45" y="163"/>
                    <a:pt x="52" y="163"/>
                  </a:cubicBezTo>
                  <a:cubicBezTo>
                    <a:pt x="58" y="163"/>
                    <a:pt x="63" y="168"/>
                    <a:pt x="63" y="175"/>
                  </a:cubicBezTo>
                  <a:cubicBezTo>
                    <a:pt x="63" y="181"/>
                    <a:pt x="58" y="187"/>
                    <a:pt x="52" y="18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3" name="Freeform 24"/>
            <p:cNvSpPr>
              <a:spLocks noEditPoints="1"/>
            </p:cNvSpPr>
            <p:nvPr/>
          </p:nvSpPr>
          <p:spPr bwMode="black">
            <a:xfrm>
              <a:off x="2462213" y="3032126"/>
              <a:ext cx="525463" cy="804863"/>
            </a:xfrm>
            <a:custGeom>
              <a:avLst/>
              <a:gdLst>
                <a:gd name="T0" fmla="*/ 109 w 140"/>
                <a:gd name="T1" fmla="*/ 0 h 215"/>
                <a:gd name="T2" fmla="*/ 31 w 140"/>
                <a:gd name="T3" fmla="*/ 0 h 215"/>
                <a:gd name="T4" fmla="*/ 0 w 140"/>
                <a:gd name="T5" fmla="*/ 30 h 215"/>
                <a:gd name="T6" fmla="*/ 0 w 140"/>
                <a:gd name="T7" fmla="*/ 184 h 215"/>
                <a:gd name="T8" fmla="*/ 31 w 140"/>
                <a:gd name="T9" fmla="*/ 215 h 215"/>
                <a:gd name="T10" fmla="*/ 109 w 140"/>
                <a:gd name="T11" fmla="*/ 215 h 215"/>
                <a:gd name="T12" fmla="*/ 140 w 140"/>
                <a:gd name="T13" fmla="*/ 184 h 215"/>
                <a:gd name="T14" fmla="*/ 140 w 140"/>
                <a:gd name="T15" fmla="*/ 30 h 215"/>
                <a:gd name="T16" fmla="*/ 109 w 140"/>
                <a:gd name="T17" fmla="*/ 0 h 215"/>
                <a:gd name="T18" fmla="*/ 122 w 140"/>
                <a:gd name="T19" fmla="*/ 177 h 215"/>
                <a:gd name="T20" fmla="*/ 109 w 140"/>
                <a:gd name="T21" fmla="*/ 195 h 215"/>
                <a:gd name="T22" fmla="*/ 31 w 140"/>
                <a:gd name="T23" fmla="*/ 195 h 215"/>
                <a:gd name="T24" fmla="*/ 18 w 140"/>
                <a:gd name="T25" fmla="*/ 177 h 215"/>
                <a:gd name="T26" fmla="*/ 18 w 140"/>
                <a:gd name="T27" fmla="*/ 35 h 215"/>
                <a:gd name="T28" fmla="*/ 31 w 140"/>
                <a:gd name="T29" fmla="*/ 18 h 215"/>
                <a:gd name="T30" fmla="*/ 109 w 140"/>
                <a:gd name="T31" fmla="*/ 18 h 215"/>
                <a:gd name="T32" fmla="*/ 122 w 140"/>
                <a:gd name="T33" fmla="*/ 35 h 215"/>
                <a:gd name="T34" fmla="*/ 122 w 140"/>
                <a:gd name="T35" fmla="*/ 17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15">
                  <a:moveTo>
                    <a:pt x="109" y="0"/>
                  </a:moveTo>
                  <a:cubicBezTo>
                    <a:pt x="31" y="0"/>
                    <a:pt x="31" y="0"/>
                    <a:pt x="31" y="0"/>
                  </a:cubicBezTo>
                  <a:cubicBezTo>
                    <a:pt x="14" y="0"/>
                    <a:pt x="0" y="13"/>
                    <a:pt x="0" y="30"/>
                  </a:cubicBezTo>
                  <a:cubicBezTo>
                    <a:pt x="0" y="184"/>
                    <a:pt x="0" y="184"/>
                    <a:pt x="0" y="184"/>
                  </a:cubicBezTo>
                  <a:cubicBezTo>
                    <a:pt x="0" y="201"/>
                    <a:pt x="14" y="215"/>
                    <a:pt x="31" y="215"/>
                  </a:cubicBezTo>
                  <a:cubicBezTo>
                    <a:pt x="109" y="215"/>
                    <a:pt x="109" y="215"/>
                    <a:pt x="109" y="215"/>
                  </a:cubicBezTo>
                  <a:cubicBezTo>
                    <a:pt x="126" y="215"/>
                    <a:pt x="140" y="201"/>
                    <a:pt x="140" y="184"/>
                  </a:cubicBezTo>
                  <a:cubicBezTo>
                    <a:pt x="140" y="30"/>
                    <a:pt x="140" y="30"/>
                    <a:pt x="140" y="30"/>
                  </a:cubicBezTo>
                  <a:cubicBezTo>
                    <a:pt x="140" y="13"/>
                    <a:pt x="126" y="0"/>
                    <a:pt x="109" y="0"/>
                  </a:cubicBezTo>
                  <a:moveTo>
                    <a:pt x="122" y="177"/>
                  </a:moveTo>
                  <a:cubicBezTo>
                    <a:pt x="122" y="187"/>
                    <a:pt x="116" y="195"/>
                    <a:pt x="109" y="195"/>
                  </a:cubicBezTo>
                  <a:cubicBezTo>
                    <a:pt x="31" y="195"/>
                    <a:pt x="31" y="195"/>
                    <a:pt x="31" y="195"/>
                  </a:cubicBezTo>
                  <a:cubicBezTo>
                    <a:pt x="24" y="195"/>
                    <a:pt x="18" y="187"/>
                    <a:pt x="18" y="177"/>
                  </a:cubicBezTo>
                  <a:cubicBezTo>
                    <a:pt x="18" y="35"/>
                    <a:pt x="18" y="35"/>
                    <a:pt x="18" y="35"/>
                  </a:cubicBezTo>
                  <a:cubicBezTo>
                    <a:pt x="18" y="26"/>
                    <a:pt x="24" y="18"/>
                    <a:pt x="31" y="18"/>
                  </a:cubicBezTo>
                  <a:cubicBezTo>
                    <a:pt x="109" y="18"/>
                    <a:pt x="109" y="18"/>
                    <a:pt x="109" y="18"/>
                  </a:cubicBezTo>
                  <a:cubicBezTo>
                    <a:pt x="116" y="18"/>
                    <a:pt x="122" y="26"/>
                    <a:pt x="122" y="35"/>
                  </a:cubicBezTo>
                  <a:lnTo>
                    <a:pt x="122"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25"/>
            <p:cNvSpPr>
              <a:spLocks noEditPoints="1"/>
            </p:cNvSpPr>
            <p:nvPr/>
          </p:nvSpPr>
          <p:spPr bwMode="black">
            <a:xfrm>
              <a:off x="5049838" y="4411663"/>
              <a:ext cx="739775" cy="854075"/>
            </a:xfrm>
            <a:custGeom>
              <a:avLst/>
              <a:gdLst>
                <a:gd name="T0" fmla="*/ 98 w 197"/>
                <a:gd name="T1" fmla="*/ 0 h 228"/>
                <a:gd name="T2" fmla="*/ 0 w 197"/>
                <a:gd name="T3" fmla="*/ 33 h 228"/>
                <a:gd name="T4" fmla="*/ 0 w 197"/>
                <a:gd name="T5" fmla="*/ 195 h 228"/>
                <a:gd name="T6" fmla="*/ 98 w 197"/>
                <a:gd name="T7" fmla="*/ 228 h 228"/>
                <a:gd name="T8" fmla="*/ 197 w 197"/>
                <a:gd name="T9" fmla="*/ 195 h 228"/>
                <a:gd name="T10" fmla="*/ 197 w 197"/>
                <a:gd name="T11" fmla="*/ 33 h 228"/>
                <a:gd name="T12" fmla="*/ 98 w 197"/>
                <a:gd name="T13" fmla="*/ 0 h 228"/>
                <a:gd name="T14" fmla="*/ 98 w 197"/>
                <a:gd name="T15" fmla="*/ 55 h 228"/>
                <a:gd name="T16" fmla="*/ 15 w 197"/>
                <a:gd name="T17" fmla="*/ 32 h 228"/>
                <a:gd name="T18" fmla="*/ 98 w 197"/>
                <a:gd name="T19" fmla="*/ 10 h 228"/>
                <a:gd name="T20" fmla="*/ 182 w 197"/>
                <a:gd name="T21" fmla="*/ 32 h 228"/>
                <a:gd name="T22" fmla="*/ 98 w 197"/>
                <a:gd name="T23" fmla="*/ 5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7" h="228">
                  <a:moveTo>
                    <a:pt x="98" y="0"/>
                  </a:moveTo>
                  <a:cubicBezTo>
                    <a:pt x="62" y="0"/>
                    <a:pt x="0" y="7"/>
                    <a:pt x="0" y="33"/>
                  </a:cubicBezTo>
                  <a:cubicBezTo>
                    <a:pt x="0" y="195"/>
                    <a:pt x="0" y="195"/>
                    <a:pt x="0" y="195"/>
                  </a:cubicBezTo>
                  <a:cubicBezTo>
                    <a:pt x="0" y="221"/>
                    <a:pt x="62" y="228"/>
                    <a:pt x="98" y="228"/>
                  </a:cubicBezTo>
                  <a:cubicBezTo>
                    <a:pt x="135" y="228"/>
                    <a:pt x="197" y="221"/>
                    <a:pt x="197" y="195"/>
                  </a:cubicBezTo>
                  <a:cubicBezTo>
                    <a:pt x="197" y="33"/>
                    <a:pt x="197" y="33"/>
                    <a:pt x="197" y="33"/>
                  </a:cubicBezTo>
                  <a:cubicBezTo>
                    <a:pt x="197" y="7"/>
                    <a:pt x="135" y="0"/>
                    <a:pt x="98" y="0"/>
                  </a:cubicBezTo>
                  <a:moveTo>
                    <a:pt x="98" y="55"/>
                  </a:moveTo>
                  <a:cubicBezTo>
                    <a:pt x="52" y="55"/>
                    <a:pt x="15" y="45"/>
                    <a:pt x="15" y="32"/>
                  </a:cubicBezTo>
                  <a:cubicBezTo>
                    <a:pt x="15" y="20"/>
                    <a:pt x="52" y="10"/>
                    <a:pt x="98" y="10"/>
                  </a:cubicBezTo>
                  <a:cubicBezTo>
                    <a:pt x="144" y="10"/>
                    <a:pt x="182" y="20"/>
                    <a:pt x="182" y="32"/>
                  </a:cubicBezTo>
                  <a:cubicBezTo>
                    <a:pt x="182" y="45"/>
                    <a:pt x="144" y="55"/>
                    <a:pt x="98" y="5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5" name="Freeform 26"/>
            <p:cNvSpPr>
              <a:spLocks noEditPoints="1"/>
            </p:cNvSpPr>
            <p:nvPr/>
          </p:nvSpPr>
          <p:spPr bwMode="black">
            <a:xfrm>
              <a:off x="6043613" y="2960688"/>
              <a:ext cx="641350" cy="876300"/>
            </a:xfrm>
            <a:custGeom>
              <a:avLst/>
              <a:gdLst>
                <a:gd name="T0" fmla="*/ 146 w 171"/>
                <a:gd name="T1" fmla="*/ 0 h 234"/>
                <a:gd name="T2" fmla="*/ 25 w 171"/>
                <a:gd name="T3" fmla="*/ 0 h 234"/>
                <a:gd name="T4" fmla="*/ 0 w 171"/>
                <a:gd name="T5" fmla="*/ 25 h 234"/>
                <a:gd name="T6" fmla="*/ 0 w 171"/>
                <a:gd name="T7" fmla="*/ 209 h 234"/>
                <a:gd name="T8" fmla="*/ 25 w 171"/>
                <a:gd name="T9" fmla="*/ 234 h 234"/>
                <a:gd name="T10" fmla="*/ 146 w 171"/>
                <a:gd name="T11" fmla="*/ 234 h 234"/>
                <a:gd name="T12" fmla="*/ 171 w 171"/>
                <a:gd name="T13" fmla="*/ 209 h 234"/>
                <a:gd name="T14" fmla="*/ 171 w 171"/>
                <a:gd name="T15" fmla="*/ 25 h 234"/>
                <a:gd name="T16" fmla="*/ 146 w 171"/>
                <a:gd name="T17" fmla="*/ 0 h 234"/>
                <a:gd name="T18" fmla="*/ 157 w 171"/>
                <a:gd name="T19" fmla="*/ 183 h 234"/>
                <a:gd name="T20" fmla="*/ 146 w 171"/>
                <a:gd name="T21" fmla="*/ 193 h 234"/>
                <a:gd name="T22" fmla="*/ 25 w 171"/>
                <a:gd name="T23" fmla="*/ 193 h 234"/>
                <a:gd name="T24" fmla="*/ 15 w 171"/>
                <a:gd name="T25" fmla="*/ 183 h 234"/>
                <a:gd name="T26" fmla="*/ 15 w 171"/>
                <a:gd name="T27" fmla="*/ 25 h 234"/>
                <a:gd name="T28" fmla="*/ 25 w 171"/>
                <a:gd name="T29" fmla="*/ 14 h 234"/>
                <a:gd name="T30" fmla="*/ 146 w 171"/>
                <a:gd name="T31" fmla="*/ 14 h 234"/>
                <a:gd name="T32" fmla="*/ 157 w 171"/>
                <a:gd name="T33" fmla="*/ 25 h 234"/>
                <a:gd name="T34" fmla="*/ 157 w 171"/>
                <a:gd name="T35" fmla="*/ 183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1" h="234">
                  <a:moveTo>
                    <a:pt x="146" y="0"/>
                  </a:moveTo>
                  <a:cubicBezTo>
                    <a:pt x="25" y="0"/>
                    <a:pt x="25" y="0"/>
                    <a:pt x="25" y="0"/>
                  </a:cubicBezTo>
                  <a:cubicBezTo>
                    <a:pt x="11" y="0"/>
                    <a:pt x="0" y="11"/>
                    <a:pt x="0" y="25"/>
                  </a:cubicBezTo>
                  <a:cubicBezTo>
                    <a:pt x="0" y="209"/>
                    <a:pt x="0" y="209"/>
                    <a:pt x="0" y="209"/>
                  </a:cubicBezTo>
                  <a:cubicBezTo>
                    <a:pt x="0" y="223"/>
                    <a:pt x="11" y="234"/>
                    <a:pt x="25" y="234"/>
                  </a:cubicBezTo>
                  <a:cubicBezTo>
                    <a:pt x="146" y="234"/>
                    <a:pt x="146" y="234"/>
                    <a:pt x="146" y="234"/>
                  </a:cubicBezTo>
                  <a:cubicBezTo>
                    <a:pt x="160" y="234"/>
                    <a:pt x="171" y="223"/>
                    <a:pt x="171" y="209"/>
                  </a:cubicBezTo>
                  <a:cubicBezTo>
                    <a:pt x="171" y="25"/>
                    <a:pt x="171" y="25"/>
                    <a:pt x="171" y="25"/>
                  </a:cubicBezTo>
                  <a:cubicBezTo>
                    <a:pt x="171" y="11"/>
                    <a:pt x="160" y="0"/>
                    <a:pt x="146" y="0"/>
                  </a:cubicBezTo>
                  <a:moveTo>
                    <a:pt x="157" y="183"/>
                  </a:moveTo>
                  <a:cubicBezTo>
                    <a:pt x="157" y="188"/>
                    <a:pt x="152" y="193"/>
                    <a:pt x="146" y="193"/>
                  </a:cubicBezTo>
                  <a:cubicBezTo>
                    <a:pt x="25" y="193"/>
                    <a:pt x="25" y="193"/>
                    <a:pt x="25" y="193"/>
                  </a:cubicBezTo>
                  <a:cubicBezTo>
                    <a:pt x="19" y="193"/>
                    <a:pt x="15" y="188"/>
                    <a:pt x="15" y="183"/>
                  </a:cubicBezTo>
                  <a:cubicBezTo>
                    <a:pt x="15" y="25"/>
                    <a:pt x="15" y="25"/>
                    <a:pt x="15" y="25"/>
                  </a:cubicBezTo>
                  <a:cubicBezTo>
                    <a:pt x="15" y="19"/>
                    <a:pt x="19" y="14"/>
                    <a:pt x="25" y="14"/>
                  </a:cubicBezTo>
                  <a:cubicBezTo>
                    <a:pt x="146" y="14"/>
                    <a:pt x="146" y="14"/>
                    <a:pt x="146" y="14"/>
                  </a:cubicBezTo>
                  <a:cubicBezTo>
                    <a:pt x="152" y="14"/>
                    <a:pt x="157" y="19"/>
                    <a:pt x="157" y="25"/>
                  </a:cubicBezTo>
                  <a:lnTo>
                    <a:pt x="157"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6" name="Oval 27"/>
            <p:cNvSpPr>
              <a:spLocks noChangeArrowheads="1"/>
            </p:cNvSpPr>
            <p:nvPr/>
          </p:nvSpPr>
          <p:spPr bwMode="black">
            <a:xfrm>
              <a:off x="62245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7" name="Oval 28"/>
            <p:cNvSpPr>
              <a:spLocks noChangeArrowheads="1"/>
            </p:cNvSpPr>
            <p:nvPr/>
          </p:nvSpPr>
          <p:spPr bwMode="black">
            <a:xfrm>
              <a:off x="6453188"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8" name="Oval 29"/>
            <p:cNvSpPr>
              <a:spLocks noChangeArrowheads="1"/>
            </p:cNvSpPr>
            <p:nvPr/>
          </p:nvSpPr>
          <p:spPr bwMode="black">
            <a:xfrm>
              <a:off x="6340476" y="3725863"/>
              <a:ext cx="52388" cy="523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49" name="Freeform 30"/>
            <p:cNvSpPr>
              <a:spLocks/>
            </p:cNvSpPr>
            <p:nvPr/>
          </p:nvSpPr>
          <p:spPr bwMode="black">
            <a:xfrm>
              <a:off x="3425826" y="4279901"/>
              <a:ext cx="442913" cy="161925"/>
            </a:xfrm>
            <a:custGeom>
              <a:avLst/>
              <a:gdLst>
                <a:gd name="T0" fmla="*/ 0 w 118"/>
                <a:gd name="T1" fmla="*/ 43 h 43"/>
                <a:gd name="T2" fmla="*/ 14 w 118"/>
                <a:gd name="T3" fmla="*/ 39 h 43"/>
                <a:gd name="T4" fmla="*/ 108 w 118"/>
                <a:gd name="T5" fmla="*/ 39 h 43"/>
                <a:gd name="T6" fmla="*/ 118 w 118"/>
                <a:gd name="T7" fmla="*/ 41 h 43"/>
                <a:gd name="T8" fmla="*/ 105 w 118"/>
                <a:gd name="T9" fmla="*/ 15 h 43"/>
                <a:gd name="T10" fmla="*/ 81 w 118"/>
                <a:gd name="T11" fmla="*/ 0 h 43"/>
                <a:gd name="T12" fmla="*/ 39 w 118"/>
                <a:gd name="T13" fmla="*/ 0 h 43"/>
                <a:gd name="T14" fmla="*/ 15 w 118"/>
                <a:gd name="T15" fmla="*/ 15 h 43"/>
                <a:gd name="T16" fmla="*/ 0 w 11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43">
                  <a:moveTo>
                    <a:pt x="0" y="43"/>
                  </a:moveTo>
                  <a:cubicBezTo>
                    <a:pt x="4" y="40"/>
                    <a:pt x="9" y="39"/>
                    <a:pt x="14" y="39"/>
                  </a:cubicBezTo>
                  <a:cubicBezTo>
                    <a:pt x="108" y="39"/>
                    <a:pt x="108" y="39"/>
                    <a:pt x="108" y="39"/>
                  </a:cubicBezTo>
                  <a:cubicBezTo>
                    <a:pt x="111" y="39"/>
                    <a:pt x="115" y="40"/>
                    <a:pt x="118" y="41"/>
                  </a:cubicBezTo>
                  <a:cubicBezTo>
                    <a:pt x="105" y="15"/>
                    <a:pt x="105" y="15"/>
                    <a:pt x="105" y="15"/>
                  </a:cubicBezTo>
                  <a:cubicBezTo>
                    <a:pt x="101" y="7"/>
                    <a:pt x="90" y="0"/>
                    <a:pt x="81" y="0"/>
                  </a:cubicBezTo>
                  <a:cubicBezTo>
                    <a:pt x="39" y="0"/>
                    <a:pt x="39" y="0"/>
                    <a:pt x="39" y="0"/>
                  </a:cubicBezTo>
                  <a:cubicBezTo>
                    <a:pt x="30" y="0"/>
                    <a:pt x="19" y="7"/>
                    <a:pt x="15" y="15"/>
                  </a:cubicBezTo>
                  <a:lnTo>
                    <a:pt x="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50" name="Freeform 31"/>
            <p:cNvSpPr>
              <a:spLocks noEditPoints="1"/>
            </p:cNvSpPr>
            <p:nvPr/>
          </p:nvSpPr>
          <p:spPr bwMode="black">
            <a:xfrm>
              <a:off x="3414713" y="4456113"/>
              <a:ext cx="476250" cy="809625"/>
            </a:xfrm>
            <a:custGeom>
              <a:avLst/>
              <a:gdLst>
                <a:gd name="T0" fmla="*/ 119 w 127"/>
                <a:gd name="T1" fmla="*/ 2 h 216"/>
                <a:gd name="T2" fmla="*/ 111 w 127"/>
                <a:gd name="T3" fmla="*/ 0 h 216"/>
                <a:gd name="T4" fmla="*/ 17 w 127"/>
                <a:gd name="T5" fmla="*/ 0 h 216"/>
                <a:gd name="T6" fmla="*/ 9 w 127"/>
                <a:gd name="T7" fmla="*/ 2 h 216"/>
                <a:gd name="T8" fmla="*/ 0 w 127"/>
                <a:gd name="T9" fmla="*/ 17 h 216"/>
                <a:gd name="T10" fmla="*/ 0 w 127"/>
                <a:gd name="T11" fmla="*/ 199 h 216"/>
                <a:gd name="T12" fmla="*/ 17 w 127"/>
                <a:gd name="T13" fmla="*/ 216 h 216"/>
                <a:gd name="T14" fmla="*/ 111 w 127"/>
                <a:gd name="T15" fmla="*/ 216 h 216"/>
                <a:gd name="T16" fmla="*/ 127 w 127"/>
                <a:gd name="T17" fmla="*/ 199 h 216"/>
                <a:gd name="T18" fmla="*/ 127 w 127"/>
                <a:gd name="T19" fmla="*/ 17 h 216"/>
                <a:gd name="T20" fmla="*/ 119 w 127"/>
                <a:gd name="T21" fmla="*/ 2 h 216"/>
                <a:gd name="T22" fmla="*/ 105 w 127"/>
                <a:gd name="T23" fmla="*/ 180 h 216"/>
                <a:gd name="T24" fmla="*/ 29 w 127"/>
                <a:gd name="T25" fmla="*/ 180 h 216"/>
                <a:gd name="T26" fmla="*/ 22 w 127"/>
                <a:gd name="T27" fmla="*/ 173 h 216"/>
                <a:gd name="T28" fmla="*/ 29 w 127"/>
                <a:gd name="T29" fmla="*/ 166 h 216"/>
                <a:gd name="T30" fmla="*/ 105 w 127"/>
                <a:gd name="T31" fmla="*/ 166 h 216"/>
                <a:gd name="T32" fmla="*/ 111 w 127"/>
                <a:gd name="T33" fmla="*/ 173 h 216"/>
                <a:gd name="T34" fmla="*/ 105 w 127"/>
                <a:gd name="T35" fmla="*/ 180 h 216"/>
                <a:gd name="T36" fmla="*/ 105 w 127"/>
                <a:gd name="T37" fmla="*/ 149 h 216"/>
                <a:gd name="T38" fmla="*/ 29 w 127"/>
                <a:gd name="T39" fmla="*/ 149 h 216"/>
                <a:gd name="T40" fmla="*/ 22 w 127"/>
                <a:gd name="T41" fmla="*/ 143 h 216"/>
                <a:gd name="T42" fmla="*/ 29 w 127"/>
                <a:gd name="T43" fmla="*/ 136 h 216"/>
                <a:gd name="T44" fmla="*/ 105 w 127"/>
                <a:gd name="T45" fmla="*/ 136 h 216"/>
                <a:gd name="T46" fmla="*/ 111 w 127"/>
                <a:gd name="T47" fmla="*/ 143 h 216"/>
                <a:gd name="T48" fmla="*/ 105 w 127"/>
                <a:gd name="T49" fmla="*/ 149 h 216"/>
                <a:gd name="T50" fmla="*/ 105 w 127"/>
                <a:gd name="T51" fmla="*/ 119 h 216"/>
                <a:gd name="T52" fmla="*/ 29 w 127"/>
                <a:gd name="T53" fmla="*/ 119 h 216"/>
                <a:gd name="T54" fmla="*/ 22 w 127"/>
                <a:gd name="T55" fmla="*/ 112 h 216"/>
                <a:gd name="T56" fmla="*/ 29 w 127"/>
                <a:gd name="T57" fmla="*/ 106 h 216"/>
                <a:gd name="T58" fmla="*/ 105 w 127"/>
                <a:gd name="T59" fmla="*/ 106 h 216"/>
                <a:gd name="T60" fmla="*/ 111 w 127"/>
                <a:gd name="T61" fmla="*/ 112 h 216"/>
                <a:gd name="T62" fmla="*/ 105 w 127"/>
                <a:gd name="T63" fmla="*/ 119 h 216"/>
                <a:gd name="T64" fmla="*/ 102 w 127"/>
                <a:gd name="T65" fmla="*/ 40 h 216"/>
                <a:gd name="T66" fmla="*/ 93 w 127"/>
                <a:gd name="T67" fmla="*/ 31 h 216"/>
                <a:gd name="T68" fmla="*/ 102 w 127"/>
                <a:gd name="T69" fmla="*/ 22 h 216"/>
                <a:gd name="T70" fmla="*/ 111 w 127"/>
                <a:gd name="T71" fmla="*/ 31 h 216"/>
                <a:gd name="T72" fmla="*/ 102 w 127"/>
                <a:gd name="T73" fmla="*/ 4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7" h="216">
                  <a:moveTo>
                    <a:pt x="119" y="2"/>
                  </a:moveTo>
                  <a:cubicBezTo>
                    <a:pt x="116" y="1"/>
                    <a:pt x="114" y="0"/>
                    <a:pt x="111" y="0"/>
                  </a:cubicBezTo>
                  <a:cubicBezTo>
                    <a:pt x="17" y="0"/>
                    <a:pt x="17" y="0"/>
                    <a:pt x="17" y="0"/>
                  </a:cubicBezTo>
                  <a:cubicBezTo>
                    <a:pt x="14" y="0"/>
                    <a:pt x="11" y="1"/>
                    <a:pt x="9" y="2"/>
                  </a:cubicBezTo>
                  <a:cubicBezTo>
                    <a:pt x="4" y="5"/>
                    <a:pt x="0" y="10"/>
                    <a:pt x="0" y="17"/>
                  </a:cubicBezTo>
                  <a:cubicBezTo>
                    <a:pt x="0" y="199"/>
                    <a:pt x="0" y="199"/>
                    <a:pt x="0" y="199"/>
                  </a:cubicBezTo>
                  <a:cubicBezTo>
                    <a:pt x="0" y="208"/>
                    <a:pt x="8" y="216"/>
                    <a:pt x="17" y="216"/>
                  </a:cubicBezTo>
                  <a:cubicBezTo>
                    <a:pt x="111" y="216"/>
                    <a:pt x="111" y="216"/>
                    <a:pt x="111" y="216"/>
                  </a:cubicBezTo>
                  <a:cubicBezTo>
                    <a:pt x="120" y="216"/>
                    <a:pt x="127" y="208"/>
                    <a:pt x="127" y="199"/>
                  </a:cubicBezTo>
                  <a:cubicBezTo>
                    <a:pt x="127" y="17"/>
                    <a:pt x="127" y="17"/>
                    <a:pt x="127" y="17"/>
                  </a:cubicBezTo>
                  <a:cubicBezTo>
                    <a:pt x="127" y="10"/>
                    <a:pt x="124" y="5"/>
                    <a:pt x="119" y="2"/>
                  </a:cubicBezTo>
                  <a:moveTo>
                    <a:pt x="105" y="180"/>
                  </a:moveTo>
                  <a:cubicBezTo>
                    <a:pt x="29" y="180"/>
                    <a:pt x="29" y="180"/>
                    <a:pt x="29" y="180"/>
                  </a:cubicBezTo>
                  <a:cubicBezTo>
                    <a:pt x="25" y="180"/>
                    <a:pt x="22" y="177"/>
                    <a:pt x="22" y="173"/>
                  </a:cubicBezTo>
                  <a:cubicBezTo>
                    <a:pt x="22" y="169"/>
                    <a:pt x="25" y="166"/>
                    <a:pt x="29" y="166"/>
                  </a:cubicBezTo>
                  <a:cubicBezTo>
                    <a:pt x="105" y="166"/>
                    <a:pt x="105" y="166"/>
                    <a:pt x="105" y="166"/>
                  </a:cubicBezTo>
                  <a:cubicBezTo>
                    <a:pt x="108" y="166"/>
                    <a:pt x="111" y="169"/>
                    <a:pt x="111" y="173"/>
                  </a:cubicBezTo>
                  <a:cubicBezTo>
                    <a:pt x="111" y="177"/>
                    <a:pt x="108" y="180"/>
                    <a:pt x="105" y="180"/>
                  </a:cubicBezTo>
                  <a:moveTo>
                    <a:pt x="105" y="149"/>
                  </a:moveTo>
                  <a:cubicBezTo>
                    <a:pt x="29" y="149"/>
                    <a:pt x="29" y="149"/>
                    <a:pt x="29" y="149"/>
                  </a:cubicBezTo>
                  <a:cubicBezTo>
                    <a:pt x="25" y="149"/>
                    <a:pt x="22" y="146"/>
                    <a:pt x="22" y="143"/>
                  </a:cubicBezTo>
                  <a:cubicBezTo>
                    <a:pt x="22" y="139"/>
                    <a:pt x="25" y="136"/>
                    <a:pt x="29" y="136"/>
                  </a:cubicBezTo>
                  <a:cubicBezTo>
                    <a:pt x="105" y="136"/>
                    <a:pt x="105" y="136"/>
                    <a:pt x="105" y="136"/>
                  </a:cubicBezTo>
                  <a:cubicBezTo>
                    <a:pt x="108" y="136"/>
                    <a:pt x="111" y="139"/>
                    <a:pt x="111" y="143"/>
                  </a:cubicBezTo>
                  <a:cubicBezTo>
                    <a:pt x="111" y="146"/>
                    <a:pt x="108" y="149"/>
                    <a:pt x="105" y="149"/>
                  </a:cubicBezTo>
                  <a:moveTo>
                    <a:pt x="105" y="119"/>
                  </a:moveTo>
                  <a:cubicBezTo>
                    <a:pt x="29" y="119"/>
                    <a:pt x="29" y="119"/>
                    <a:pt x="29" y="119"/>
                  </a:cubicBezTo>
                  <a:cubicBezTo>
                    <a:pt x="25" y="119"/>
                    <a:pt x="22" y="116"/>
                    <a:pt x="22" y="112"/>
                  </a:cubicBezTo>
                  <a:cubicBezTo>
                    <a:pt x="22" y="109"/>
                    <a:pt x="25" y="106"/>
                    <a:pt x="29" y="106"/>
                  </a:cubicBezTo>
                  <a:cubicBezTo>
                    <a:pt x="105" y="106"/>
                    <a:pt x="105" y="106"/>
                    <a:pt x="105" y="106"/>
                  </a:cubicBezTo>
                  <a:cubicBezTo>
                    <a:pt x="108" y="106"/>
                    <a:pt x="111" y="109"/>
                    <a:pt x="111" y="112"/>
                  </a:cubicBezTo>
                  <a:cubicBezTo>
                    <a:pt x="111" y="116"/>
                    <a:pt x="108" y="119"/>
                    <a:pt x="105" y="119"/>
                  </a:cubicBezTo>
                  <a:moveTo>
                    <a:pt x="102" y="40"/>
                  </a:moveTo>
                  <a:cubicBezTo>
                    <a:pt x="97" y="40"/>
                    <a:pt x="93" y="36"/>
                    <a:pt x="93" y="31"/>
                  </a:cubicBezTo>
                  <a:cubicBezTo>
                    <a:pt x="93" y="26"/>
                    <a:pt x="97" y="22"/>
                    <a:pt x="102" y="22"/>
                  </a:cubicBezTo>
                  <a:cubicBezTo>
                    <a:pt x="107" y="22"/>
                    <a:pt x="111" y="26"/>
                    <a:pt x="111" y="31"/>
                  </a:cubicBezTo>
                  <a:cubicBezTo>
                    <a:pt x="111" y="36"/>
                    <a:pt x="107" y="40"/>
                    <a:pt x="10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52" name="Content Placeholder 4"/>
          <p:cNvSpPr txBox="1">
            <a:spLocks/>
          </p:cNvSpPr>
          <p:nvPr/>
        </p:nvSpPr>
        <p:spPr>
          <a:xfrm>
            <a:off x="703270" y="4985868"/>
            <a:ext cx="3459859" cy="1483483"/>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a:latin typeface="Segoe UI Light" pitchFamily="34" charset="0"/>
              </a:rPr>
              <a:t>Broad support for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ASP.NET </a:t>
            </a:r>
            <a:r>
              <a:rPr lang="en-US" sz="2400" spc="-51" dirty="0">
                <a:latin typeface="Segoe UI Light" pitchFamily="34" charset="0"/>
              </a:rPr>
              <a:t>Features</a:t>
            </a:r>
          </a:p>
          <a:p>
            <a:pPr marL="0" lvl="1" indent="0">
              <a:spcBef>
                <a:spcPts val="0"/>
              </a:spcBef>
              <a:spcAft>
                <a:spcPts val="1200"/>
              </a:spcAft>
              <a:buNone/>
            </a:pPr>
            <a:r>
              <a:rPr lang="en-US" sz="2400" spc="-51" dirty="0">
                <a:latin typeface="Segoe UI Light" pitchFamily="34" charset="0"/>
              </a:rPr>
              <a:t>Must understand and architect for scale out</a:t>
            </a:r>
          </a:p>
        </p:txBody>
      </p:sp>
      <p:sp>
        <p:nvSpPr>
          <p:cNvPr id="54" name="Content Placeholder 4"/>
          <p:cNvSpPr txBox="1">
            <a:spLocks/>
          </p:cNvSpPr>
          <p:nvPr/>
        </p:nvSpPr>
        <p:spPr>
          <a:xfrm>
            <a:off x="4394119" y="4985868"/>
            <a:ext cx="3459859" cy="997196"/>
          </a:xfrm>
          <a:prstGeom prst="rect">
            <a:avLst/>
          </a:prstGeom>
        </p:spPr>
        <p:txBody>
          <a:bodyPr vert="horz" wrap="square" lIns="91440" tIns="0" rIns="0" bIns="0" rtlCol="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Bef>
                <a:spcPts val="0"/>
              </a:spcBef>
              <a:spcAft>
                <a:spcPts val="1200"/>
              </a:spcAft>
              <a:buNone/>
            </a:pPr>
            <a:r>
              <a:rPr lang="en-US" sz="2400" spc="-51" dirty="0" err="1">
                <a:latin typeface="Segoe UI Light" pitchFamily="34" charset="0"/>
              </a:rPr>
              <a:t>SaaS</a:t>
            </a:r>
            <a:r>
              <a:rPr lang="en-US" sz="2400" spc="-51" dirty="0">
                <a:latin typeface="Segoe UI Light" pitchFamily="34" charset="0"/>
              </a:rPr>
              <a:t> Applications using</a:t>
            </a:r>
            <a:br>
              <a:rPr lang="en-US" sz="2400" spc="-51" dirty="0">
                <a:latin typeface="Segoe UI Light" pitchFamily="34" charset="0"/>
              </a:rPr>
            </a:br>
            <a:r>
              <a:rPr lang="en-US" sz="2400" spc="-51" dirty="0">
                <a:latin typeface="Segoe UI Light" pitchFamily="34" charset="0"/>
              </a:rPr>
              <a:t>Virtual Path Providers </a:t>
            </a:r>
            <a:r>
              <a:rPr lang="en-US" sz="2400" spc="-51" dirty="0" smtClean="0">
                <a:latin typeface="Segoe UI Light" pitchFamily="34" charset="0"/>
              </a:rPr>
              <a:t/>
            </a:r>
            <a:br>
              <a:rPr lang="en-US" sz="2400" spc="-51" dirty="0" smtClean="0">
                <a:latin typeface="Segoe UI Light" pitchFamily="34" charset="0"/>
              </a:rPr>
            </a:br>
            <a:r>
              <a:rPr lang="en-US" sz="2400" spc="-51" dirty="0" smtClean="0">
                <a:latin typeface="Segoe UI Light" pitchFamily="34" charset="0"/>
              </a:rPr>
              <a:t>and </a:t>
            </a:r>
            <a:r>
              <a:rPr lang="en-US" sz="2400" spc="-51" dirty="0">
                <a:latin typeface="Segoe UI Light" pitchFamily="34" charset="0"/>
              </a:rPr>
              <a:t>Host header checking</a:t>
            </a:r>
          </a:p>
        </p:txBody>
      </p:sp>
    </p:spTree>
    <p:extLst>
      <p:ext uri="{BB962C8B-B14F-4D97-AF65-F5344CB8AC3E}">
        <p14:creationId xmlns:p14="http://schemas.microsoft.com/office/powerpoint/2010/main" val="226032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2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type="body" sz="quarter" idx="11"/>
          </p:nvPr>
        </p:nvSpPr>
        <p:spPr>
          <a:xfrm>
            <a:off x="3473804" y="1557921"/>
            <a:ext cx="6945312" cy="4961358"/>
          </a:xfrm>
        </p:spPr>
        <p:txBody>
          <a:bodyPr/>
          <a:lstStyle/>
          <a:p>
            <a:pPr>
              <a:spcAft>
                <a:spcPts val="600"/>
              </a:spcAft>
            </a:pPr>
            <a:r>
              <a:rPr lang="en-US" sz="3600" dirty="0" smtClean="0"/>
              <a:t>ASP.NET In Windows Azure  </a:t>
            </a:r>
          </a:p>
          <a:p>
            <a:pPr marL="406400" lvl="2" indent="0">
              <a:buNone/>
            </a:pPr>
            <a:r>
              <a:rPr lang="en-US" sz="2000" dirty="0" smtClean="0">
                <a:latin typeface="Segoe UI Light" pitchFamily="34" charset="0"/>
              </a:rPr>
              <a:t>Web Forms &amp; MVC</a:t>
            </a:r>
          </a:p>
          <a:p>
            <a:pPr marL="406400" lvl="2" indent="0">
              <a:buNone/>
            </a:pPr>
            <a:r>
              <a:rPr lang="en-US" sz="2000" dirty="0" smtClean="0">
                <a:latin typeface="Segoe UI Light" pitchFamily="34" charset="0"/>
              </a:rPr>
              <a:t>AJAX &amp; Stateless Web Roles</a:t>
            </a:r>
          </a:p>
          <a:p>
            <a:pPr marL="406400" lvl="2" indent="0">
              <a:buNone/>
            </a:pPr>
            <a:r>
              <a:rPr lang="en-US" sz="2000" dirty="0" smtClean="0">
                <a:latin typeface="Segoe UI Light" pitchFamily="34" charset="0"/>
              </a:rPr>
              <a:t>Session State</a:t>
            </a:r>
          </a:p>
          <a:p>
            <a:pPr marL="406400" lvl="2" indent="0">
              <a:spcAft>
                <a:spcPts val="600"/>
              </a:spcAft>
              <a:buNone/>
            </a:pPr>
            <a:r>
              <a:rPr lang="en-US" sz="2000" dirty="0" smtClean="0">
                <a:latin typeface="Segoe UI Light" pitchFamily="34" charset="0"/>
              </a:rPr>
              <a:t>DNS</a:t>
            </a:r>
          </a:p>
          <a:p>
            <a:pPr>
              <a:spcAft>
                <a:spcPts val="600"/>
              </a:spcAft>
            </a:pPr>
            <a:r>
              <a:rPr lang="en-US" sz="3600" dirty="0" smtClean="0"/>
              <a:t>Advanced Techniques</a:t>
            </a:r>
          </a:p>
          <a:p>
            <a:pPr marL="406400" lvl="2" indent="0">
              <a:buNone/>
            </a:pPr>
            <a:r>
              <a:rPr lang="en-US" sz="2000" dirty="0" smtClean="0">
                <a:latin typeface="Segoe UI Light" pitchFamily="34" charset="0"/>
              </a:rPr>
              <a:t>Full IIS</a:t>
            </a:r>
          </a:p>
          <a:p>
            <a:pPr marL="406400" lvl="2" indent="0">
              <a:buNone/>
            </a:pPr>
            <a:r>
              <a:rPr lang="en-US" sz="2000" dirty="0" smtClean="0">
                <a:latin typeface="Segoe UI Light" pitchFamily="34" charset="0"/>
              </a:rPr>
              <a:t>Multi-tenancy</a:t>
            </a:r>
          </a:p>
          <a:p>
            <a:pPr marL="406400" lvl="2" indent="0">
              <a:spcAft>
                <a:spcPts val="600"/>
              </a:spcAft>
              <a:buNone/>
            </a:pPr>
            <a:r>
              <a:rPr lang="en-US" sz="2000" dirty="0" smtClean="0">
                <a:latin typeface="Segoe UI Light" pitchFamily="34" charset="0"/>
              </a:rPr>
              <a:t>Web Deploy</a:t>
            </a:r>
          </a:p>
          <a:p>
            <a:pPr>
              <a:spcAft>
                <a:spcPts val="600"/>
              </a:spcAft>
            </a:pPr>
            <a:r>
              <a:rPr lang="en-US" sz="3600" dirty="0" smtClean="0"/>
              <a:t>Challenges</a:t>
            </a:r>
          </a:p>
          <a:p>
            <a:pPr marL="406400" lvl="2" indent="0">
              <a:buNone/>
            </a:pPr>
            <a:r>
              <a:rPr lang="en-US" sz="2000" dirty="0" smtClean="0">
                <a:latin typeface="Segoe UI Light" pitchFamily="34" charset="0"/>
              </a:rPr>
              <a:t>File Upload</a:t>
            </a:r>
            <a:endParaRPr lang="en-US" sz="2000" dirty="0">
              <a:latin typeface="Segoe UI Light" pitchFamily="34" charset="0"/>
            </a:endParaRPr>
          </a:p>
        </p:txBody>
      </p:sp>
    </p:spTree>
    <p:extLst>
      <p:ext uri="{BB962C8B-B14F-4D97-AF65-F5344CB8AC3E}">
        <p14:creationId xmlns:p14="http://schemas.microsoft.com/office/powerpoint/2010/main" val="156072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ASP.NET and AJAX</a:t>
            </a:r>
            <a:br>
              <a:rPr lang="en-US" dirty="0"/>
            </a:br>
            <a:r>
              <a:rPr lang="en-US" dirty="0"/>
              <a:t>in Windows Azure</a:t>
            </a:r>
          </a:p>
        </p:txBody>
      </p:sp>
      <p:sp>
        <p:nvSpPr>
          <p:cNvPr id="6"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9147678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Forms and </a:t>
            </a:r>
            <a:r>
              <a:rPr lang="en-US" dirty="0"/>
              <a:t>MVC</a:t>
            </a:r>
          </a:p>
        </p:txBody>
      </p:sp>
      <p:sp>
        <p:nvSpPr>
          <p:cNvPr id="4" name="Content Placeholder 3"/>
          <p:cNvSpPr>
            <a:spLocks noGrp="1"/>
          </p:cNvSpPr>
          <p:nvPr>
            <p:ph type="body" sz="quarter" idx="10"/>
          </p:nvPr>
        </p:nvSpPr>
        <p:spPr>
          <a:xfrm>
            <a:off x="519112" y="1447799"/>
            <a:ext cx="11156210" cy="2306785"/>
          </a:xfrm>
        </p:spPr>
        <p:txBody>
          <a:bodyPr/>
          <a:lstStyle/>
          <a:p>
            <a:pPr marL="3175" indent="0" defTabSz="914325">
              <a:spcBef>
                <a:spcPts val="0"/>
              </a:spcBef>
              <a:spcAft>
                <a:spcPts val="900"/>
              </a:spcAft>
              <a:buNone/>
            </a:pPr>
            <a:r>
              <a:rPr lang="en-US" spc="-100" dirty="0">
                <a:solidFill>
                  <a:schemeClr val="tx2">
                    <a:alpha val="99000"/>
                  </a:schemeClr>
                </a:solidFill>
              </a:rPr>
              <a:t>Windows Azure Tools for </a:t>
            </a:r>
            <a:r>
              <a:rPr lang="en-US" spc="-100" dirty="0" smtClean="0">
                <a:solidFill>
                  <a:schemeClr val="tx2">
                    <a:alpha val="99000"/>
                  </a:schemeClr>
                </a:solidFill>
              </a:rPr>
              <a:t>Visual </a:t>
            </a:r>
            <a:r>
              <a:rPr lang="en-US" spc="-100" dirty="0">
                <a:solidFill>
                  <a:schemeClr val="tx2">
                    <a:alpha val="99000"/>
                  </a:schemeClr>
                </a:solidFill>
              </a:rPr>
              <a:t>Studio </a:t>
            </a:r>
            <a:r>
              <a:rPr lang="en-US" spc="-100" dirty="0" smtClean="0">
                <a:solidFill>
                  <a:schemeClr val="tx2">
                    <a:alpha val="99000"/>
                  </a:schemeClr>
                </a:solidFill>
              </a:rPr>
              <a:t/>
            </a:r>
            <a:br>
              <a:rPr lang="en-US" spc="-100" dirty="0" smtClean="0">
                <a:solidFill>
                  <a:schemeClr val="tx2">
                    <a:alpha val="99000"/>
                  </a:schemeClr>
                </a:solidFill>
              </a:rPr>
            </a:br>
            <a:r>
              <a:rPr lang="en-US" spc="-100" dirty="0" smtClean="0">
                <a:solidFill>
                  <a:schemeClr val="tx2">
                    <a:alpha val="99000"/>
                  </a:schemeClr>
                </a:solidFill>
              </a:rPr>
              <a:t>pre-defined </a:t>
            </a:r>
            <a:r>
              <a:rPr lang="en-US" spc="-100" dirty="0">
                <a:solidFill>
                  <a:schemeClr val="tx2">
                    <a:alpha val="99000"/>
                  </a:schemeClr>
                </a:solidFill>
              </a:rPr>
              <a:t>role templates</a:t>
            </a:r>
          </a:p>
          <a:p>
            <a:pPr marL="855663" lvl="2" indent="0" defTabSz="914325">
              <a:buNone/>
            </a:pPr>
            <a:r>
              <a:rPr lang="en-US" sz="3200" spc="-51" dirty="0">
                <a:solidFill>
                  <a:schemeClr val="tx2">
                    <a:alpha val="99000"/>
                  </a:schemeClr>
                </a:solidFill>
                <a:latin typeface="Segoe UI Light" pitchFamily="34" charset="0"/>
              </a:rPr>
              <a:t>ASP.NET </a:t>
            </a:r>
            <a:r>
              <a:rPr lang="en-US" sz="3200" spc="-51" dirty="0" err="1">
                <a:solidFill>
                  <a:schemeClr val="tx2">
                    <a:alpha val="99000"/>
                  </a:schemeClr>
                </a:solidFill>
                <a:latin typeface="Segoe UI Light" pitchFamily="34" charset="0"/>
              </a:rPr>
              <a:t>WebForms</a:t>
            </a:r>
            <a:r>
              <a:rPr lang="en-US" sz="3200" spc="-51" dirty="0">
                <a:solidFill>
                  <a:schemeClr val="tx2">
                    <a:alpha val="99000"/>
                  </a:schemeClr>
                </a:solidFill>
                <a:latin typeface="Segoe UI Light" pitchFamily="34" charset="0"/>
              </a:rPr>
              <a:t> Role</a:t>
            </a:r>
          </a:p>
          <a:p>
            <a:pPr marL="855663" lvl="2" indent="0" defTabSz="914325">
              <a:buNone/>
            </a:pPr>
            <a:r>
              <a:rPr lang="en-US" sz="3200" spc="-51" dirty="0">
                <a:solidFill>
                  <a:schemeClr val="tx2">
                    <a:alpha val="99000"/>
                  </a:schemeClr>
                </a:solidFill>
                <a:latin typeface="Segoe UI Light" pitchFamily="34" charset="0"/>
              </a:rPr>
              <a:t>ASP.NET MVC 3 Role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064" y="3123446"/>
            <a:ext cx="5600761" cy="3505954"/>
          </a:xfrm>
          <a:prstGeom prst="rect">
            <a:avLst/>
          </a:prstGeom>
          <a:noFill/>
          <a:ln w="9525">
            <a:noFill/>
            <a:miter lim="800000"/>
            <a:headEnd/>
            <a:tailEnd/>
          </a:ln>
          <a:effectLst>
            <a:outerShdw blurRad="50800" dist="25400" dir="2700000" algn="tl" rotWithShape="0">
              <a:prstClr val="black">
                <a:alpha val="20000"/>
              </a:prstClr>
            </a:outerShdw>
          </a:effectLst>
          <a:extLst/>
        </p:spPr>
      </p:pic>
    </p:spTree>
    <p:extLst>
      <p:ext uri="{BB962C8B-B14F-4D97-AF65-F5344CB8AC3E}">
        <p14:creationId xmlns:p14="http://schemas.microsoft.com/office/powerpoint/2010/main" val="62189212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1160586"/>
            <a:ext cx="12188825" cy="569741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mtClean="0"/>
              <a:t>What’s Different?</a:t>
            </a:r>
            <a:endParaRPr 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333" y="4776349"/>
            <a:ext cx="8162925" cy="16954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6878505" y="1318187"/>
            <a:ext cx="3299753" cy="3299753"/>
            <a:chOff x="5256211" y="1266238"/>
            <a:chExt cx="3299753" cy="3299753"/>
          </a:xfrm>
        </p:grpSpPr>
        <p:sp>
          <p:nvSpPr>
            <p:cNvPr id="10" name="Rectangle 9"/>
            <p:cNvSpPr/>
            <p:nvPr/>
          </p:nvSpPr>
          <p:spPr>
            <a:xfrm>
              <a:off x="5256211" y="1266238"/>
              <a:ext cx="3299753" cy="32997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555" t="10555"/>
            <a:stretch/>
          </p:blipFill>
          <p:spPr bwMode="auto">
            <a:xfrm>
              <a:off x="5373441" y="1383469"/>
              <a:ext cx="3027362" cy="3067050"/>
            </a:xfrm>
            <a:prstGeom prst="rect">
              <a:avLst/>
            </a:prstGeom>
            <a:noFill/>
            <a:ln w="254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333" y="1312765"/>
            <a:ext cx="33051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2052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Statelessness</a:t>
            </a:r>
            <a:endParaRPr lang="en-US" dirty="0"/>
          </a:p>
        </p:txBody>
      </p:sp>
      <p:sp>
        <p:nvSpPr>
          <p:cNvPr id="3" name="Content Placeholder 2"/>
          <p:cNvSpPr>
            <a:spLocks noGrp="1"/>
          </p:cNvSpPr>
          <p:nvPr>
            <p:ph type="body" sz="quarter" idx="10"/>
          </p:nvPr>
        </p:nvSpPr>
        <p:spPr>
          <a:xfrm>
            <a:off x="519112" y="1447799"/>
            <a:ext cx="7420777" cy="4698209"/>
          </a:xfrm>
        </p:spPr>
        <p:txBody>
          <a:bodyPr/>
          <a:lstStyle/>
          <a:p>
            <a:pPr marL="3175" indent="0" defTabSz="914325">
              <a:spcBef>
                <a:spcPts val="0"/>
              </a:spcBef>
              <a:spcAft>
                <a:spcPts val="900"/>
              </a:spcAft>
              <a:buNone/>
            </a:pPr>
            <a:r>
              <a:rPr lang="en-US" sz="4000" spc="-100" dirty="0" smtClean="0">
                <a:solidFill>
                  <a:schemeClr val="accent2">
                    <a:alpha val="99000"/>
                  </a:schemeClr>
                </a:solidFill>
                <a:latin typeface="Segoe UI Light" pitchFamily="34" charset="0"/>
              </a:rPr>
              <a:t>Load balancer round-robins </a:t>
            </a:r>
            <a:br>
              <a:rPr lang="en-US" sz="4000" spc="-100" dirty="0" smtClean="0">
                <a:solidFill>
                  <a:schemeClr val="accent2">
                    <a:alpha val="99000"/>
                  </a:schemeClr>
                </a:solidFill>
                <a:latin typeface="Segoe UI Light" pitchFamily="34" charset="0"/>
              </a:rPr>
            </a:br>
            <a:r>
              <a:rPr lang="en-US" sz="4000" spc="-100" dirty="0" smtClean="0">
                <a:solidFill>
                  <a:schemeClr val="accent2">
                    <a:alpha val="99000"/>
                  </a:schemeClr>
                </a:solidFill>
                <a:latin typeface="Segoe UI Light" pitchFamily="34" charset="0"/>
              </a:rPr>
              <a:t>requests in multi instance roles</a:t>
            </a:r>
          </a:p>
          <a:p>
            <a:pPr marL="3175" lvl="1" indent="0" defTabSz="914325">
              <a:spcBef>
                <a:spcPts val="0"/>
              </a:spcBef>
              <a:spcAft>
                <a:spcPts val="900"/>
              </a:spcAft>
              <a:buNone/>
            </a:pPr>
            <a:endParaRPr lang="en-US" sz="2000" spc="-100" dirty="0" smtClean="0">
              <a:solidFill>
                <a:schemeClr val="accent2">
                  <a:alpha val="99000"/>
                </a:schemeClr>
              </a:solidFill>
              <a:latin typeface="Segoe UI Light" pitchFamily="34" charset="0"/>
            </a:endParaRPr>
          </a:p>
          <a:p>
            <a:pPr marL="3175" indent="0" defTabSz="914325">
              <a:spcBef>
                <a:spcPts val="0"/>
              </a:spcBef>
              <a:spcAft>
                <a:spcPts val="900"/>
              </a:spcAft>
              <a:buNone/>
            </a:pPr>
            <a:r>
              <a:rPr lang="en-US" sz="4000" spc="-100" dirty="0" smtClean="0">
                <a:solidFill>
                  <a:schemeClr val="tx2">
                    <a:alpha val="99000"/>
                  </a:schemeClr>
                </a:solidFill>
                <a:latin typeface="Segoe UI Light" pitchFamily="34" charset="0"/>
              </a:rPr>
              <a:t>Follow web farm best practices</a:t>
            </a:r>
          </a:p>
          <a:p>
            <a:pPr marL="690562" lvl="5" indent="0">
              <a:buNone/>
            </a:pPr>
            <a:r>
              <a:rPr lang="en-US" sz="2800" spc="-51" dirty="0" smtClean="0">
                <a:latin typeface="Segoe UI Light" pitchFamily="34" charset="0"/>
              </a:rPr>
              <a:t>Do not store state on individual instances </a:t>
            </a:r>
          </a:p>
          <a:p>
            <a:pPr marL="690562" lvl="5" indent="0">
              <a:buNone/>
            </a:pPr>
            <a:r>
              <a:rPr lang="en-US" sz="2800" spc="-51" dirty="0" smtClean="0">
                <a:latin typeface="Segoe UI Light" pitchFamily="34" charset="0"/>
              </a:rPr>
              <a:t>Do not assume subsequent requests </a:t>
            </a:r>
            <a:br>
              <a:rPr lang="en-US" sz="2800" spc="-51" dirty="0" smtClean="0">
                <a:latin typeface="Segoe UI Light" pitchFamily="34" charset="0"/>
              </a:rPr>
            </a:br>
            <a:r>
              <a:rPr lang="en-US" sz="2800" spc="-51" dirty="0" smtClean="0">
                <a:latin typeface="Segoe UI Light" pitchFamily="34" charset="0"/>
              </a:rPr>
              <a:t>will hit the same instance</a:t>
            </a:r>
          </a:p>
          <a:p>
            <a:pPr marL="690562" lvl="5" indent="0">
              <a:buNone/>
            </a:pPr>
            <a:r>
              <a:rPr lang="en-US" sz="2800" spc="-51" dirty="0" smtClean="0">
                <a:latin typeface="Segoe UI Light" pitchFamily="34" charset="0"/>
              </a:rPr>
              <a:t>Don’t forget things like dynamically </a:t>
            </a:r>
            <a:br>
              <a:rPr lang="en-US" sz="2800" spc="-51" dirty="0" smtClean="0">
                <a:latin typeface="Segoe UI Light" pitchFamily="34" charset="0"/>
              </a:rPr>
            </a:br>
            <a:r>
              <a:rPr lang="en-US" sz="2800" spc="-51" dirty="0" smtClean="0">
                <a:latin typeface="Segoe UI Light" pitchFamily="34" charset="0"/>
              </a:rPr>
              <a:t>generated images loaded by a page</a:t>
            </a:r>
            <a:endParaRPr lang="en-US" sz="2800" spc="-51" dirty="0">
              <a:latin typeface="Segoe UI Light" pitchFamily="34" charset="0"/>
            </a:endParaRPr>
          </a:p>
        </p:txBody>
      </p:sp>
      <p:sp>
        <p:nvSpPr>
          <p:cNvPr id="4" name="Freeform 83"/>
          <p:cNvSpPr>
            <a:spLocks noEditPoints="1"/>
          </p:cNvSpPr>
          <p:nvPr/>
        </p:nvSpPr>
        <p:spPr bwMode="black">
          <a:xfrm>
            <a:off x="8319247" y="3081320"/>
            <a:ext cx="3352613" cy="3539115"/>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tx1">
              <a:lumMod val="10000"/>
              <a:lumOff val="90000"/>
            </a:schemeClr>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21287720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AJAX and Windows Azure</a:t>
            </a:r>
            <a:endParaRPr lang="en-US" dirty="0"/>
          </a:p>
        </p:txBody>
      </p:sp>
      <p:sp>
        <p:nvSpPr>
          <p:cNvPr id="3" name="Content Placeholder 2"/>
          <p:cNvSpPr>
            <a:spLocks noGrp="1"/>
          </p:cNvSpPr>
          <p:nvPr>
            <p:ph type="body" sz="quarter" idx="10"/>
          </p:nvPr>
        </p:nvSpPr>
        <p:spPr>
          <a:xfrm>
            <a:off x="519111" y="1447799"/>
            <a:ext cx="11161713" cy="4919808"/>
          </a:xfrm>
        </p:spPr>
        <p:txBody>
          <a:bodyPr/>
          <a:lstStyle/>
          <a:p>
            <a:pPr marL="3175" indent="0" defTabSz="914325">
              <a:spcBef>
                <a:spcPts val="0"/>
              </a:spcBef>
              <a:spcAft>
                <a:spcPts val="900"/>
              </a:spcAft>
              <a:buNone/>
            </a:pPr>
            <a:r>
              <a:rPr lang="en-US" sz="3600" spc="-100" dirty="0" smtClean="0">
                <a:solidFill>
                  <a:schemeClr val="accent2">
                    <a:alpha val="99000"/>
                  </a:schemeClr>
                </a:solidFill>
              </a:rPr>
              <a:t>Client side calls may not return to the same </a:t>
            </a:r>
            <a:br>
              <a:rPr lang="en-US" sz="3600" spc="-100" dirty="0" smtClean="0">
                <a:solidFill>
                  <a:schemeClr val="accent2">
                    <a:alpha val="99000"/>
                  </a:schemeClr>
                </a:solidFill>
              </a:rPr>
            </a:br>
            <a:r>
              <a:rPr lang="en-US" sz="3600" spc="-100" dirty="0" smtClean="0">
                <a:solidFill>
                  <a:schemeClr val="accent2">
                    <a:alpha val="99000"/>
                  </a:schemeClr>
                </a:solidFill>
              </a:rPr>
              <a:t>instance the original page came from</a:t>
            </a:r>
          </a:p>
          <a:p>
            <a:pPr marL="0" lvl="1" indent="0">
              <a:spcBef>
                <a:spcPts val="0"/>
              </a:spcBef>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tx2">
                    <a:alpha val="99000"/>
                  </a:schemeClr>
                </a:solidFill>
              </a:rPr>
              <a:t>AJAX calls must be stateless</a:t>
            </a:r>
          </a:p>
          <a:p>
            <a:pPr marL="1255713" lvl="2" indent="0">
              <a:buNone/>
            </a:pPr>
            <a:r>
              <a:rPr lang="en-US" sz="3200" spc="-51" dirty="0" smtClean="0">
                <a:latin typeface="Segoe UI Light" pitchFamily="34" charset="0"/>
              </a:rPr>
              <a:t>Don’t generate a page and leave state </a:t>
            </a:r>
            <a:br>
              <a:rPr lang="en-US" sz="3200" spc="-51" dirty="0" smtClean="0">
                <a:latin typeface="Segoe UI Light" pitchFamily="34" charset="0"/>
              </a:rPr>
            </a:br>
            <a:r>
              <a:rPr lang="en-US" sz="3200" spc="-51" dirty="0" smtClean="0">
                <a:latin typeface="Segoe UI Light" pitchFamily="34" charset="0"/>
              </a:rPr>
              <a:t>on the server to call via AJAX later</a:t>
            </a:r>
          </a:p>
          <a:p>
            <a:pPr marL="0" lvl="1" indent="0">
              <a:buNone/>
            </a:pPr>
            <a:endParaRPr lang="en-US" sz="2000" spc="-51" dirty="0" smtClean="0">
              <a:latin typeface="Segoe UI Light" pitchFamily="34" charset="0"/>
            </a:endParaRPr>
          </a:p>
          <a:p>
            <a:pPr marL="3175" indent="0" defTabSz="914325">
              <a:spcBef>
                <a:spcPts val="0"/>
              </a:spcBef>
              <a:spcAft>
                <a:spcPts val="900"/>
              </a:spcAft>
              <a:buNone/>
            </a:pPr>
            <a:r>
              <a:rPr lang="en-US" sz="3600" spc="-100" dirty="0" smtClean="0">
                <a:solidFill>
                  <a:schemeClr val="accent2">
                    <a:alpha val="99000"/>
                  </a:schemeClr>
                </a:solidFill>
              </a:rPr>
              <a:t>All instances require the same </a:t>
            </a:r>
            <a:br>
              <a:rPr lang="en-US" sz="3600" spc="-100" dirty="0" smtClean="0">
                <a:solidFill>
                  <a:schemeClr val="accent2">
                    <a:alpha val="99000"/>
                  </a:schemeClr>
                </a:solidFill>
              </a:rPr>
            </a:br>
            <a:r>
              <a:rPr lang="en-US" sz="3600" spc="-100" dirty="0" err="1" smtClean="0">
                <a:solidFill>
                  <a:schemeClr val="accent2">
                    <a:alpha val="99000"/>
                  </a:schemeClr>
                </a:solidFill>
              </a:rPr>
              <a:t>MachineKey</a:t>
            </a:r>
            <a:r>
              <a:rPr lang="en-US" sz="3600" spc="-100" dirty="0" smtClean="0">
                <a:solidFill>
                  <a:schemeClr val="accent2">
                    <a:alpha val="99000"/>
                  </a:schemeClr>
                </a:solidFill>
              </a:rPr>
              <a:t> for </a:t>
            </a:r>
            <a:r>
              <a:rPr lang="en-US" sz="3600" spc="-100" dirty="0" err="1" smtClean="0">
                <a:solidFill>
                  <a:schemeClr val="accent2">
                    <a:alpha val="99000"/>
                  </a:schemeClr>
                </a:solidFill>
              </a:rPr>
              <a:t>ViewState</a:t>
            </a:r>
            <a:r>
              <a:rPr lang="en-US" sz="3600" spc="-100" dirty="0" smtClean="0">
                <a:solidFill>
                  <a:schemeClr val="accent2">
                    <a:alpha val="99000"/>
                  </a:schemeClr>
                </a:solidFill>
              </a:rPr>
              <a:t> hashing</a:t>
            </a:r>
          </a:p>
          <a:p>
            <a:pPr marL="1255713" lvl="2" indent="0">
              <a:buNone/>
            </a:pPr>
            <a:r>
              <a:rPr lang="en-US" sz="3200" spc="-51" dirty="0" smtClean="0">
                <a:solidFill>
                  <a:schemeClr val="accent2">
                    <a:alpha val="99000"/>
                  </a:schemeClr>
                </a:solidFill>
                <a:latin typeface="Segoe UI Light" pitchFamily="34" charset="0"/>
              </a:rPr>
              <a:t>Fabric uses same machine key for all instances in a role</a:t>
            </a:r>
            <a:endParaRPr lang="en-US" sz="3200" spc="-51"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29250767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Session State</a:t>
            </a:r>
            <a:br>
              <a:rPr lang="en-US" smtClean="0"/>
            </a:br>
            <a:r>
              <a:rPr lang="en-US" smtClean="0"/>
              <a:t>in Windows Azure</a:t>
            </a:r>
            <a:endParaRPr lang="en-US" dirty="0"/>
          </a:p>
        </p:txBody>
      </p:sp>
      <p:sp>
        <p:nvSpPr>
          <p:cNvPr id="9" name="Freeform 73"/>
          <p:cNvSpPr>
            <a:spLocks noEditPoints="1"/>
          </p:cNvSpPr>
          <p:nvPr/>
        </p:nvSpPr>
        <p:spPr bwMode="black">
          <a:xfrm>
            <a:off x="-417550" y="3978186"/>
            <a:ext cx="3936002" cy="3799685"/>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FFFFFF">
              <a:alpha val="30000"/>
            </a:srgbClr>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8142911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17537F-FF94-4C02-8CAB-AC3F81409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6424E2-6471-4753-8358-4A5A95D3A300}">
  <ds:schemaRefs>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230e9df3-be65-4c73-a93b-d1236ebd677e"/>
    <ds:schemaRef ds:uri="http://schemas.microsoft.com/office/2006/metadata/properties"/>
  </ds:schemaRefs>
</ds:datastoreItem>
</file>

<file path=customXml/itemProps3.xml><?xml version="1.0" encoding="utf-8"?>
<ds:datastoreItem xmlns:ds="http://schemas.openxmlformats.org/officeDocument/2006/customXml" ds:itemID="{90A1FB72-16A7-439C-A7B6-B93E989BA1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WindowsAzurePlatformTemplate16x9</Template>
  <TotalTime>0</TotalTime>
  <Words>2325</Words>
  <Application>Microsoft Office PowerPoint</Application>
  <PresentationFormat>Custom</PresentationFormat>
  <Paragraphs>541</Paragraphs>
  <Slides>29</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Segoe UI Light</vt:lpstr>
      <vt:lpstr>Segoe Light</vt:lpstr>
      <vt:lpstr>Segoe UI</vt:lpstr>
      <vt:lpstr>Kozuka Gothic Pro R</vt:lpstr>
      <vt:lpstr>Consolas</vt:lpstr>
      <vt:lpstr>MS1444_Windows Azure Template 16x9_r08b</vt:lpstr>
      <vt:lpstr>1_White with Consolas font for code slides</vt:lpstr>
      <vt:lpstr>WebCamps Online</vt:lpstr>
      <vt:lpstr>Deploying ASP.NET  Apps to the Cloud</vt:lpstr>
      <vt:lpstr>Agenda</vt:lpstr>
      <vt:lpstr>PowerPoint Presentation</vt:lpstr>
      <vt:lpstr>Web Forms and MVC</vt:lpstr>
      <vt:lpstr>What’s Different?</vt:lpstr>
      <vt:lpstr>Statelessness</vt:lpstr>
      <vt:lpstr>AJAX and Windows Azure</vt:lpstr>
      <vt:lpstr>PowerPoint Presentation</vt:lpstr>
      <vt:lpstr>Windows Azure Session State</vt:lpstr>
      <vt:lpstr>Solving Session State</vt:lpstr>
      <vt:lpstr>Windows Azure Caching</vt:lpstr>
      <vt:lpstr>Caching Session State</vt:lpstr>
      <vt:lpstr>SQL Server Session State</vt:lpstr>
      <vt:lpstr>SQL Azure Session State</vt:lpstr>
      <vt:lpstr>Windows Azure Storage Providers</vt:lpstr>
      <vt:lpstr>Cookies</vt:lpstr>
      <vt:lpstr>PowerPoint Presentation</vt:lpstr>
      <vt:lpstr>DNS</vt:lpstr>
      <vt:lpstr>High Performance DNS Approach</vt:lpstr>
      <vt:lpstr>PowerPoint Presentation</vt:lpstr>
      <vt:lpstr>Full IIS</vt:lpstr>
      <vt:lpstr>Multi-Tenancy</vt:lpstr>
      <vt:lpstr>Web Deploy</vt:lpstr>
      <vt:lpstr>PowerPoint Presentation</vt:lpstr>
      <vt:lpstr>File Upload</vt:lpstr>
      <vt:lpstr>File Upload Solutions</vt:lpstr>
      <vt:lpstr>Takeaways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Deploying ASP.NET Apps to the Cloud</dc:title>
  <dc:subject>Windows Azure</dc:subject>
  <dc:creator/>
  <dc:description>This presentation covers ASP.NET in Windows Azure through a discussion of WebForms and MVC, statelessness, DNS configuration, and additional advanced topics.
by wwegnerwwegner@microsoft.com
http://www.wadewegner.com</dc:description>
  <cp:lastModifiedBy/>
  <cp:revision>1</cp:revision>
  <dcterms:created xsi:type="dcterms:W3CDTF">2010-12-06T17:38:49Z</dcterms:created>
  <dcterms:modified xsi:type="dcterms:W3CDTF">2012-04-06T18:55:57Z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