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60" r:id="rId4"/>
    <p:sldMasterId id="2147483779" r:id="rId5"/>
  </p:sldMasterIdLst>
  <p:notesMasterIdLst>
    <p:notesMasterId r:id="rId17"/>
  </p:notesMasterIdLst>
  <p:handoutMasterIdLst>
    <p:handoutMasterId r:id="rId18"/>
  </p:handoutMasterIdLst>
  <p:sldIdLst>
    <p:sldId id="295" r:id="rId6"/>
    <p:sldId id="293" r:id="rId7"/>
    <p:sldId id="257" r:id="rId8"/>
    <p:sldId id="258" r:id="rId9"/>
    <p:sldId id="294" r:id="rId10"/>
    <p:sldId id="296" r:id="rId11"/>
    <p:sldId id="297" r:id="rId12"/>
    <p:sldId id="298" r:id="rId13"/>
    <p:sldId id="299" r:id="rId14"/>
    <p:sldId id="291" r:id="rId15"/>
    <p:sldId id="292" r:id="rId16"/>
  </p:sldIdLst>
  <p:sldSz cx="12188825" cy="6858000"/>
  <p:notesSz cx="6858000" cy="9296400"/>
  <p:embeddedFontLst>
    <p:embeddedFont>
      <p:font typeface="Segoe UI Light" pitchFamily="34" charset="0"/>
      <p:regular r:id="rId19"/>
    </p:embeddedFont>
    <p:embeddedFont>
      <p:font typeface="Segoe Light" pitchFamily="34" charset="0"/>
      <p:regular r:id="rId20"/>
      <p:italic r:id="rId21"/>
    </p:embeddedFont>
    <p:embeddedFont>
      <p:font typeface="Segoe UI" pitchFamily="34" charset="0"/>
      <p:regular r:id="rId22"/>
      <p:bold r:id="rId23"/>
      <p:italic r:id="rId24"/>
      <p:boldItalic r:id="rId25"/>
    </p:embeddedFont>
    <p:embeddedFont>
      <p:font typeface="Consolas" pitchFamily="49" charset="0"/>
      <p:regular r:id="rId26"/>
      <p:bold r:id="rId27"/>
      <p:italic r:id="rId28"/>
      <p:boldItalic r:id="rId29"/>
    </p:embeddedFont>
  </p:embeddedFontLst>
  <p:custDataLst>
    <p:tags r:id="rId30"/>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47" autoAdjust="0"/>
    <p:restoredTop sz="89076" autoAdjust="0"/>
  </p:normalViewPr>
  <p:slideViewPr>
    <p:cSldViewPr snapToGrid="0">
      <p:cViewPr varScale="1">
        <p:scale>
          <a:sx n="98" d="100"/>
          <a:sy n="98" d="100"/>
        </p:scale>
        <p:origin x="-570" y="-96"/>
      </p:cViewPr>
      <p:guideLst>
        <p:guide orient="horz" pos="895"/>
        <p:guide orient="horz" pos="719"/>
        <p:guide orient="horz" pos="4166"/>
        <p:guide orient="horz" pos="3937"/>
        <p:guide orient="horz" pos="1068"/>
        <p:guide pos="326"/>
        <p:guide pos="7355"/>
        <p:guide pos="3829"/>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5.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4/6/2012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4/6/2012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11</a:t>
            </a:fld>
            <a:endParaRPr lang="en-US" dirty="0"/>
          </a:p>
        </p:txBody>
      </p:sp>
    </p:spTree>
    <p:extLst>
      <p:ext uri="{BB962C8B-B14F-4D97-AF65-F5344CB8AC3E}">
        <p14:creationId xmlns:p14="http://schemas.microsoft.com/office/powerpoint/2010/main" val="932492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37900489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48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718538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7" name="Group 6"/>
          <p:cNvGrpSpPr/>
          <p:nvPr userDrawn="1"/>
        </p:nvGrpSpPr>
        <p:grpSpPr>
          <a:xfrm>
            <a:off x="517525" y="6335971"/>
            <a:ext cx="1768475" cy="276999"/>
            <a:chOff x="517525" y="5956427"/>
            <a:chExt cx="1768475" cy="276999"/>
          </a:xfrm>
        </p:grpSpPr>
        <p:sp>
          <p:nvSpPr>
            <p:cNvPr id="8" name="TextBox 7"/>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9" name="Rectangle 8"/>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81"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hyperlink" Target="http://forums.dev.windows.com/" TargetMode="External"/><Relationship Id="rId3" Type="http://schemas.openxmlformats.org/officeDocument/2006/relationships/tags" Target="../tags/tag13.xml"/><Relationship Id="rId7" Type="http://schemas.openxmlformats.org/officeDocument/2006/relationships/image" Target="../media/image9.emf"/><Relationship Id="rId2" Type="http://schemas.openxmlformats.org/officeDocument/2006/relationships/tags" Target="../tags/tag12.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4.xml"/><Relationship Id="rId1" Type="http://schemas.openxmlformats.org/officeDocument/2006/relationships/vmlDrawing" Target="../drawings/vmlDrawing10.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5.bin"/><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9.emf"/><Relationship Id="rId5" Type="http://schemas.openxmlformats.org/officeDocument/2006/relationships/oleObject" Target="../embeddings/oleObject7.bin"/><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vmlDrawing" Target="../drawings/vmlDrawing8.vml"/><Relationship Id="rId6" Type="http://schemas.openxmlformats.org/officeDocument/2006/relationships/image" Target="../media/image9.emf"/><Relationship Id="rId5" Type="http://schemas.openxmlformats.org/officeDocument/2006/relationships/oleObject" Target="../embeddings/oleObject8.bin"/><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err="1">
                  <a:gradFill>
                    <a:gsLst>
                      <a:gs pos="0">
                        <a:srgbClr val="595959"/>
                      </a:gs>
                      <a:gs pos="86000">
                        <a:srgbClr val="595959"/>
                      </a:gs>
                    </a:gsLst>
                    <a:lin ang="5400000" scaled="0"/>
                  </a:gradFill>
                  <a:latin typeface="Segoe UI Light" pitchFamily="34" charset="0"/>
                </a:rPr>
                <a:t>webcamps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477536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12652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39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19112" y="1447799"/>
            <a:ext cx="11149013" cy="1052596"/>
          </a:xfrm>
        </p:spPr>
        <p:txBody>
          <a:bodyPr/>
          <a:lstStyle/>
          <a:p>
            <a:pPr>
              <a:spcAft>
                <a:spcPts val="1200"/>
              </a:spcAft>
            </a:pPr>
            <a:r>
              <a:rPr lang="en-US" sz="4400" dirty="0" smtClean="0">
                <a:ln w="3175">
                  <a:noFill/>
                </a:ln>
                <a:gradFill flip="none" rotWithShape="1">
                  <a:gsLst>
                    <a:gs pos="0">
                      <a:srgbClr val="595959"/>
                    </a:gs>
                    <a:gs pos="86000">
                      <a:srgbClr val="595959"/>
                    </a:gs>
                  </a:gsLst>
                  <a:lin ang="5400000" scaled="0"/>
                  <a:tileRect/>
                </a:gradFill>
                <a:cs typeface="Arial" charset="0"/>
              </a:rPr>
              <a:t>Feedback and questions </a:t>
            </a:r>
            <a:r>
              <a:rPr lang="en-US" dirty="0" smtClean="0"/>
              <a:t/>
            </a:r>
            <a:br>
              <a:rPr lang="en-US" dirty="0" smtClean="0"/>
            </a:br>
            <a:r>
              <a:rPr lang="en-US" sz="3200" dirty="0" smtClean="0">
                <a:latin typeface="+mn-lt"/>
                <a:hlinkClick r:id="rId8"/>
              </a:rPr>
              <a:t>http://forums.dev.windows.com</a:t>
            </a:r>
            <a:endParaRPr lang="en-US" sz="3200" dirty="0">
              <a:latin typeface="+mn-lt"/>
            </a:endParaRPr>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8752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1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4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p:txBody>
          <a:bodyPr/>
          <a:lstStyle/>
          <a:p>
            <a:r>
              <a:rPr lang="en-US" sz="6000" dirty="0" smtClean="0"/>
              <a:t>Welcome Back to the Microsoft </a:t>
            </a:r>
            <a:r>
              <a:rPr lang="en-US" sz="6000" smtClean="0"/>
              <a:t>Web Stack</a:t>
            </a:r>
            <a:endParaRPr lang="en-US" sz="6000" dirty="0"/>
          </a:p>
        </p:txBody>
      </p:sp>
      <p:sp>
        <p:nvSpPr>
          <p:cNvPr id="7" name="Text Placeholder 6"/>
          <p:cNvSpPr>
            <a:spLocks noGrp="1"/>
          </p:cNvSpPr>
          <p:nvPr>
            <p:ph type="body" sz="quarter" idx="11"/>
          </p:nvPr>
        </p:nvSpPr>
        <p:spPr>
          <a:xfrm>
            <a:off x="519113" y="4612341"/>
            <a:ext cx="5454333" cy="1144929"/>
          </a:xfrm>
        </p:spPr>
        <p:txBody>
          <a:bodyPr/>
          <a:lstStyle/>
          <a:p>
            <a:r>
              <a:rPr lang="en-US" dirty="0" smtClean="0"/>
              <a:t>Name</a:t>
            </a:r>
          </a:p>
          <a:p>
            <a:r>
              <a:rPr lang="en-US" dirty="0" smtClean="0"/>
              <a:t>Title</a:t>
            </a:r>
          </a:p>
          <a:p>
            <a:r>
              <a:rPr lang="en-US" dirty="0" smtClean="0"/>
              <a:t>Microsoft </a:t>
            </a:r>
            <a:r>
              <a:rPr lang="en-US" dirty="0"/>
              <a:t>Corporation</a:t>
            </a:r>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0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689498" y="2182708"/>
            <a:ext cx="7825562" cy="3711785"/>
          </a:xfrm>
        </p:spPr>
        <p:txBody>
          <a:bodyPr/>
          <a:lstStyle/>
          <a:p>
            <a:pPr marL="0" indent="3175"/>
            <a:r>
              <a:rPr lang="en-US" sz="2800" dirty="0"/>
              <a:t>Integrating Your Site </a:t>
            </a:r>
            <a:r>
              <a:rPr lang="en-US" sz="2800" dirty="0" smtClean="0"/>
              <a:t>with Internet </a:t>
            </a:r>
            <a:r>
              <a:rPr lang="en-US" sz="2800" dirty="0"/>
              <a:t>Explorer 9 (&amp; 10</a:t>
            </a:r>
            <a:r>
              <a:rPr lang="en-US" sz="2800" dirty="0" smtClean="0"/>
              <a:t>!)</a:t>
            </a:r>
          </a:p>
          <a:p>
            <a:pPr marL="0" indent="3175"/>
            <a:r>
              <a:rPr lang="en-US" sz="2800" dirty="0" err="1"/>
              <a:t>WebMatrix</a:t>
            </a:r>
            <a:r>
              <a:rPr lang="en-US" sz="2800" dirty="0"/>
              <a:t> </a:t>
            </a:r>
            <a:r>
              <a:rPr lang="en-US" sz="2800" dirty="0" smtClean="0"/>
              <a:t>2.0</a:t>
            </a:r>
          </a:p>
          <a:p>
            <a:pPr marL="0" indent="3175"/>
            <a:r>
              <a:rPr lang="en-US" sz="2800" dirty="0"/>
              <a:t>Creating Rich </a:t>
            </a:r>
            <a:r>
              <a:rPr lang="en-US" sz="2800" dirty="0" smtClean="0"/>
              <a:t>HTML </a:t>
            </a:r>
            <a:r>
              <a:rPr lang="en-US" sz="2800" dirty="0"/>
              <a:t>5 </a:t>
            </a:r>
            <a:r>
              <a:rPr lang="en-US" sz="2800" dirty="0" smtClean="0"/>
              <a:t>Experiences</a:t>
            </a:r>
          </a:p>
          <a:p>
            <a:pPr marL="0" indent="3175"/>
            <a:r>
              <a:rPr lang="en-US" sz="2800" dirty="0"/>
              <a:t>Building Web </a:t>
            </a:r>
            <a:r>
              <a:rPr lang="en-US" sz="2800" dirty="0" smtClean="0"/>
              <a:t>Sites Using </a:t>
            </a:r>
            <a:r>
              <a:rPr lang="en-US" sz="2800" dirty="0"/>
              <a:t>ASP.NET </a:t>
            </a:r>
            <a:r>
              <a:rPr lang="en-US" sz="2800" dirty="0" smtClean="0"/>
              <a:t>4.5</a:t>
            </a:r>
          </a:p>
          <a:p>
            <a:pPr marL="0" indent="3175"/>
            <a:r>
              <a:rPr lang="en-US" sz="2800" dirty="0"/>
              <a:t>Building Web APIs in Windows </a:t>
            </a:r>
            <a:r>
              <a:rPr lang="en-US" sz="2800" dirty="0" smtClean="0"/>
              <a:t>Azure</a:t>
            </a:r>
          </a:p>
          <a:p>
            <a:pPr marL="0" indent="3175"/>
            <a:r>
              <a:rPr lang="en-US" sz="2800" dirty="0"/>
              <a:t>Deploying ASP.NET Apps to the Cloud</a:t>
            </a:r>
            <a:endParaRPr lang="en-US" sz="2800" dirty="0" smtClean="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078537" y="1695450"/>
            <a:ext cx="5597525"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01394407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463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a:t>Integrating Your Site with Internet Explorer 9 (&amp; 10</a:t>
            </a:r>
            <a:r>
              <a:rPr lang="en-US" sz="4000" dirty="0" smtClean="0"/>
              <a:t>!)</a:t>
            </a:r>
            <a:endParaRPr lang="en-US" sz="4000" dirty="0"/>
          </a:p>
        </p:txBody>
      </p:sp>
      <p:sp>
        <p:nvSpPr>
          <p:cNvPr id="8" name="Freeform 166"/>
          <p:cNvSpPr>
            <a:spLocks noEditPoints="1"/>
          </p:cNvSpPr>
          <p:nvPr/>
        </p:nvSpPr>
        <p:spPr bwMode="black">
          <a:xfrm>
            <a:off x="7805058" y="2701515"/>
            <a:ext cx="2144482" cy="2076994"/>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Text Placeholder 4"/>
          <p:cNvSpPr>
            <a:spLocks noGrp="1"/>
          </p:cNvSpPr>
          <p:nvPr>
            <p:ph type="body" sz="quarter" idx="10"/>
          </p:nvPr>
        </p:nvSpPr>
        <p:spPr>
          <a:xfrm>
            <a:off x="517525" y="1695450"/>
            <a:ext cx="5404810" cy="4253472"/>
          </a:xfrm>
        </p:spPr>
        <p:txBody>
          <a:bodyPr/>
          <a:lstStyle/>
          <a:p>
            <a:pPr>
              <a:spcBef>
                <a:spcPts val="2400"/>
              </a:spcBef>
              <a:spcAft>
                <a:spcPts val="0"/>
              </a:spcAft>
            </a:pPr>
            <a:r>
              <a:rPr lang="en-US" sz="2800" dirty="0"/>
              <a:t>Windows and the Web</a:t>
            </a:r>
          </a:p>
          <a:p>
            <a:pPr>
              <a:spcBef>
                <a:spcPts val="2400"/>
              </a:spcBef>
              <a:spcAft>
                <a:spcPts val="0"/>
              </a:spcAft>
            </a:pPr>
            <a:r>
              <a:rPr lang="en-US" sz="2800" dirty="0"/>
              <a:t>Pinned Sites</a:t>
            </a:r>
          </a:p>
          <a:p>
            <a:pPr>
              <a:spcBef>
                <a:spcPts val="2400"/>
              </a:spcBef>
              <a:spcAft>
                <a:spcPts val="0"/>
              </a:spcAft>
            </a:pPr>
            <a:r>
              <a:rPr lang="en-US" sz="2800" dirty="0"/>
              <a:t>Interoperable</a:t>
            </a:r>
          </a:p>
          <a:p>
            <a:pPr>
              <a:spcBef>
                <a:spcPts val="2400"/>
              </a:spcBef>
              <a:spcAft>
                <a:spcPts val="0"/>
              </a:spcAft>
            </a:pPr>
            <a:r>
              <a:rPr lang="en-US" sz="2800" dirty="0"/>
              <a:t>IE9 &amp; HTML5</a:t>
            </a:r>
          </a:p>
          <a:p>
            <a:pPr>
              <a:spcBef>
                <a:spcPts val="2400"/>
              </a:spcBef>
              <a:spcAft>
                <a:spcPts val="0"/>
              </a:spcAft>
            </a:pPr>
            <a:r>
              <a:rPr lang="en-US" sz="2800" dirty="0"/>
              <a:t>Building a Fast Web Experience</a:t>
            </a:r>
          </a:p>
          <a:p>
            <a:pPr>
              <a:spcBef>
                <a:spcPts val="2400"/>
              </a:spcBef>
              <a:spcAft>
                <a:spcPts val="0"/>
              </a:spcAft>
            </a:pPr>
            <a:r>
              <a:rPr lang="en-US" sz="2800" dirty="0"/>
              <a:t>Getting Ready for Internet Explorer 10</a:t>
            </a:r>
          </a:p>
        </p:txBody>
      </p:sp>
    </p:spTree>
    <p:extLst>
      <p:ext uri="{BB962C8B-B14F-4D97-AF65-F5344CB8AC3E}">
        <p14:creationId xmlns:p14="http://schemas.microsoft.com/office/powerpoint/2010/main" val="255100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25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078537" y="1695450"/>
            <a:ext cx="5597525" cy="408912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328677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42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err="1"/>
              <a:t>WebMatrix</a:t>
            </a:r>
            <a:r>
              <a:rPr lang="en-US" sz="4000" dirty="0"/>
              <a:t> 2.0</a:t>
            </a:r>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5" name="Text Placeholder 4"/>
          <p:cNvSpPr>
            <a:spLocks noGrp="1"/>
          </p:cNvSpPr>
          <p:nvPr>
            <p:ph type="body" sz="quarter" idx="10"/>
          </p:nvPr>
        </p:nvSpPr>
        <p:spPr>
          <a:xfrm>
            <a:off x="517525" y="1695450"/>
            <a:ext cx="5404810" cy="1083374"/>
          </a:xfrm>
        </p:spPr>
        <p:txBody>
          <a:bodyPr/>
          <a:lstStyle/>
          <a:p>
            <a:pPr>
              <a:spcBef>
                <a:spcPts val="2400"/>
              </a:spcBef>
              <a:spcAft>
                <a:spcPts val="0"/>
              </a:spcAft>
            </a:pPr>
            <a:r>
              <a:rPr lang="en-US" sz="2800" dirty="0"/>
              <a:t>Getting Started</a:t>
            </a:r>
          </a:p>
          <a:p>
            <a:pPr>
              <a:spcBef>
                <a:spcPts val="2400"/>
              </a:spcBef>
              <a:spcAft>
                <a:spcPts val="0"/>
              </a:spcAft>
            </a:pPr>
            <a:r>
              <a:rPr lang="en-US" sz="2800" dirty="0"/>
              <a:t>Razor</a:t>
            </a:r>
          </a:p>
        </p:txBody>
      </p:sp>
    </p:spTree>
    <p:extLst>
      <p:ext uri="{BB962C8B-B14F-4D97-AF65-F5344CB8AC3E}">
        <p14:creationId xmlns:p14="http://schemas.microsoft.com/office/powerpoint/2010/main" val="22910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078537" y="1695450"/>
            <a:ext cx="5597525" cy="40891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87134603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45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a:t>Creating Rich </a:t>
            </a:r>
            <a:r>
              <a:rPr lang="en-US" sz="4000" dirty="0" smtClean="0"/>
              <a:t>HTML </a:t>
            </a:r>
            <a:r>
              <a:rPr lang="en-US" sz="4000" dirty="0"/>
              <a:t>5 Experiences</a:t>
            </a:r>
          </a:p>
        </p:txBody>
      </p:sp>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52306" y="2438351"/>
            <a:ext cx="1849986" cy="2603323"/>
          </a:xfrm>
          <a:prstGeom prst="rect">
            <a:avLst/>
          </a:prstGeom>
        </p:spPr>
      </p:pic>
      <p:sp>
        <p:nvSpPr>
          <p:cNvPr id="5" name="Text Placeholder 4"/>
          <p:cNvSpPr>
            <a:spLocks noGrp="1"/>
          </p:cNvSpPr>
          <p:nvPr>
            <p:ph type="body" sz="quarter" idx="10"/>
          </p:nvPr>
        </p:nvSpPr>
        <p:spPr>
          <a:xfrm>
            <a:off x="517525" y="1695450"/>
            <a:ext cx="5404810" cy="1778949"/>
          </a:xfrm>
        </p:spPr>
        <p:txBody>
          <a:bodyPr/>
          <a:lstStyle/>
          <a:p>
            <a:pPr>
              <a:spcBef>
                <a:spcPts val="2400"/>
              </a:spcBef>
              <a:spcAft>
                <a:spcPts val="0"/>
              </a:spcAft>
            </a:pPr>
            <a:r>
              <a:rPr lang="en-US" sz="2800" dirty="0"/>
              <a:t>HTML 5 in IE 9 &amp; 10</a:t>
            </a:r>
          </a:p>
          <a:p>
            <a:pPr>
              <a:spcBef>
                <a:spcPts val="2400"/>
              </a:spcBef>
              <a:spcAft>
                <a:spcPts val="0"/>
              </a:spcAft>
            </a:pPr>
            <a:r>
              <a:rPr lang="en-US" sz="2800" dirty="0"/>
              <a:t>HTML5 Deep Dive</a:t>
            </a:r>
          </a:p>
          <a:p>
            <a:pPr>
              <a:spcBef>
                <a:spcPts val="2400"/>
              </a:spcBef>
              <a:spcAft>
                <a:spcPts val="0"/>
              </a:spcAft>
            </a:pPr>
            <a:r>
              <a:rPr lang="en-US" sz="2800" dirty="0" err="1"/>
              <a:t>jQuery</a:t>
            </a:r>
            <a:r>
              <a:rPr lang="en-US" sz="2800" dirty="0"/>
              <a:t> Fundamentals</a:t>
            </a:r>
          </a:p>
        </p:txBody>
      </p:sp>
    </p:spTree>
    <p:extLst>
      <p:ext uri="{BB962C8B-B14F-4D97-AF65-F5344CB8AC3E}">
        <p14:creationId xmlns:p14="http://schemas.microsoft.com/office/powerpoint/2010/main" val="216199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078537" y="1695450"/>
            <a:ext cx="5597525" cy="408912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2814680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47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a:t>Building Web Sites Using ASP.NET 4.5</a:t>
            </a:r>
          </a:p>
        </p:txBody>
      </p:sp>
      <p:sp>
        <p:nvSpPr>
          <p:cNvPr id="8" name="Freeform 25"/>
          <p:cNvSpPr>
            <a:spLocks noEditPoints="1"/>
          </p:cNvSpPr>
          <p:nvPr/>
        </p:nvSpPr>
        <p:spPr bwMode="black">
          <a:xfrm>
            <a:off x="8052086" y="2913848"/>
            <a:ext cx="1650426" cy="1652329"/>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
        <p:nvSpPr>
          <p:cNvPr id="5" name="Text Placeholder 4"/>
          <p:cNvSpPr>
            <a:spLocks noGrp="1"/>
          </p:cNvSpPr>
          <p:nvPr>
            <p:ph type="body" sz="quarter" idx="10"/>
          </p:nvPr>
        </p:nvSpPr>
        <p:spPr>
          <a:xfrm>
            <a:off x="517525" y="1695450"/>
            <a:ext cx="5404810" cy="2474524"/>
          </a:xfrm>
        </p:spPr>
        <p:txBody>
          <a:bodyPr/>
          <a:lstStyle/>
          <a:p>
            <a:pPr>
              <a:spcBef>
                <a:spcPts val="2400"/>
              </a:spcBef>
              <a:spcAft>
                <a:spcPts val="0"/>
              </a:spcAft>
            </a:pPr>
            <a:r>
              <a:rPr lang="en-US" sz="2800" dirty="0"/>
              <a:t>MVC 4.0</a:t>
            </a:r>
          </a:p>
          <a:p>
            <a:pPr>
              <a:spcBef>
                <a:spcPts val="2400"/>
              </a:spcBef>
              <a:spcAft>
                <a:spcPts val="0"/>
              </a:spcAft>
            </a:pPr>
            <a:r>
              <a:rPr lang="en-US" sz="2800" dirty="0"/>
              <a:t>What is the Entity Framework?</a:t>
            </a:r>
          </a:p>
          <a:p>
            <a:pPr>
              <a:spcBef>
                <a:spcPts val="2400"/>
              </a:spcBef>
              <a:spcAft>
                <a:spcPts val="0"/>
              </a:spcAft>
            </a:pPr>
            <a:r>
              <a:rPr lang="en-US" sz="2800" dirty="0"/>
              <a:t>Database-first, Model-first, Code-First</a:t>
            </a:r>
          </a:p>
          <a:p>
            <a:pPr>
              <a:spcBef>
                <a:spcPts val="2400"/>
              </a:spcBef>
              <a:spcAft>
                <a:spcPts val="0"/>
              </a:spcAft>
            </a:pPr>
            <a:r>
              <a:rPr lang="en-US" sz="2800" dirty="0"/>
              <a:t>Demos</a:t>
            </a:r>
          </a:p>
        </p:txBody>
      </p:sp>
    </p:spTree>
    <p:extLst>
      <p:ext uri="{BB962C8B-B14F-4D97-AF65-F5344CB8AC3E}">
        <p14:creationId xmlns:p14="http://schemas.microsoft.com/office/powerpoint/2010/main" val="390192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078537" y="1695450"/>
            <a:ext cx="5597525" cy="408912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67747084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50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a:t>Building Web APIs in Windows Azure</a:t>
            </a:r>
          </a:p>
        </p:txBody>
      </p:sp>
      <p:sp>
        <p:nvSpPr>
          <p:cNvPr id="9" name="Freeform 40"/>
          <p:cNvSpPr>
            <a:spLocks noEditPoints="1"/>
          </p:cNvSpPr>
          <p:nvPr/>
        </p:nvSpPr>
        <p:spPr bwMode="black">
          <a:xfrm>
            <a:off x="7862017" y="2762708"/>
            <a:ext cx="2030564" cy="1954608"/>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Text Placeholder 4"/>
          <p:cNvSpPr>
            <a:spLocks noGrp="1"/>
          </p:cNvSpPr>
          <p:nvPr>
            <p:ph type="body" sz="quarter" idx="10"/>
          </p:nvPr>
        </p:nvSpPr>
        <p:spPr>
          <a:xfrm>
            <a:off x="517525" y="1695450"/>
            <a:ext cx="5404810" cy="2554545"/>
          </a:xfrm>
        </p:spPr>
        <p:txBody>
          <a:bodyPr/>
          <a:lstStyle/>
          <a:p>
            <a:pPr>
              <a:spcBef>
                <a:spcPts val="2400"/>
              </a:spcBef>
              <a:spcAft>
                <a:spcPts val="0"/>
              </a:spcAft>
            </a:pPr>
            <a:r>
              <a:rPr lang="en-US" sz="2800" dirty="0"/>
              <a:t>Why all the hype </a:t>
            </a:r>
            <a:r>
              <a:rPr lang="en-US" sz="2800" dirty="0" smtClean="0"/>
              <a:t>for </a:t>
            </a:r>
            <a:r>
              <a:rPr lang="en-US" sz="2800" dirty="0"/>
              <a:t>Web APIs?</a:t>
            </a:r>
          </a:p>
          <a:p>
            <a:pPr>
              <a:spcBef>
                <a:spcPts val="2400"/>
              </a:spcBef>
              <a:spcAft>
                <a:spcPts val="0"/>
              </a:spcAft>
            </a:pPr>
            <a:r>
              <a:rPr lang="en-US" sz="2800" dirty="0"/>
              <a:t>Building Web APIs for browser/JSON clients</a:t>
            </a:r>
          </a:p>
          <a:p>
            <a:pPr>
              <a:spcBef>
                <a:spcPts val="2400"/>
              </a:spcBef>
              <a:spcAft>
                <a:spcPts val="0"/>
              </a:spcAft>
            </a:pPr>
            <a:r>
              <a:rPr lang="en-US" sz="2800" dirty="0"/>
              <a:t>Building Web APIs for </a:t>
            </a:r>
            <a:r>
              <a:rPr lang="en-US" sz="2800" dirty="0" smtClean="0"/>
              <a:t>native</a:t>
            </a:r>
            <a:br>
              <a:rPr lang="en-US" sz="2800" dirty="0" smtClean="0"/>
            </a:br>
            <a:r>
              <a:rPr lang="en-US" sz="2800" dirty="0" smtClean="0"/>
              <a:t>/</a:t>
            </a:r>
            <a:r>
              <a:rPr lang="en-US" sz="2800" dirty="0"/>
              <a:t>non-browser clients</a:t>
            </a:r>
          </a:p>
        </p:txBody>
      </p:sp>
    </p:spTree>
    <p:extLst>
      <p:ext uri="{BB962C8B-B14F-4D97-AF65-F5344CB8AC3E}">
        <p14:creationId xmlns:p14="http://schemas.microsoft.com/office/powerpoint/2010/main" val="2416102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078537" y="1695450"/>
            <a:ext cx="5597525" cy="408912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53943543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52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a:t>Deploying ASP.NET </a:t>
            </a:r>
            <a:r>
              <a:rPr lang="en-US" sz="4000" dirty="0" smtClean="0"/>
              <a:t>Apps </a:t>
            </a:r>
            <a:r>
              <a:rPr lang="en-US" sz="4000" dirty="0"/>
              <a:t>to the Cloud</a:t>
            </a:r>
          </a:p>
        </p:txBody>
      </p:sp>
      <p:sp>
        <p:nvSpPr>
          <p:cNvPr id="8" name="Freeform 139"/>
          <p:cNvSpPr>
            <a:spLocks noEditPoints="1"/>
          </p:cNvSpPr>
          <p:nvPr/>
        </p:nvSpPr>
        <p:spPr bwMode="black">
          <a:xfrm>
            <a:off x="7546615" y="2835546"/>
            <a:ext cx="2661368" cy="1808932"/>
          </a:xfrm>
          <a:custGeom>
            <a:avLst/>
            <a:gdLst>
              <a:gd name="T0" fmla="*/ 1232 w 3162"/>
              <a:gd name="T1" fmla="*/ 548 h 2150"/>
              <a:gd name="T2" fmla="*/ 1114 w 3162"/>
              <a:gd name="T3" fmla="*/ 859 h 2150"/>
              <a:gd name="T4" fmla="*/ 746 w 3162"/>
              <a:gd name="T5" fmla="*/ 895 h 2150"/>
              <a:gd name="T6" fmla="*/ 549 w 3162"/>
              <a:gd name="T7" fmla="*/ 925 h 2150"/>
              <a:gd name="T8" fmla="*/ 862 w 3162"/>
              <a:gd name="T9" fmla="*/ 348 h 2150"/>
              <a:gd name="T10" fmla="*/ 1240 w 3162"/>
              <a:gd name="T11" fmla="*/ 502 h 2150"/>
              <a:gd name="T12" fmla="*/ 725 w 3162"/>
              <a:gd name="T13" fmla="*/ 1177 h 2150"/>
              <a:gd name="T14" fmla="*/ 560 w 3162"/>
              <a:gd name="T15" fmla="*/ 929 h 2150"/>
              <a:gd name="T16" fmla="*/ 592 w 3162"/>
              <a:gd name="T17" fmla="*/ 942 h 2150"/>
              <a:gd name="T18" fmla="*/ 779 w 3162"/>
              <a:gd name="T19" fmla="*/ 1124 h 2150"/>
              <a:gd name="T20" fmla="*/ 1229 w 3162"/>
              <a:gd name="T21" fmla="*/ 555 h 2150"/>
              <a:gd name="T22" fmla="*/ 2213 w 3162"/>
              <a:gd name="T23" fmla="*/ 1670 h 2150"/>
              <a:gd name="T24" fmla="*/ 2168 w 3162"/>
              <a:gd name="T25" fmla="*/ 1483 h 2150"/>
              <a:gd name="T26" fmla="*/ 2454 w 3162"/>
              <a:gd name="T27" fmla="*/ 1382 h 2150"/>
              <a:gd name="T28" fmla="*/ 2658 w 3162"/>
              <a:gd name="T29" fmla="*/ 1554 h 2150"/>
              <a:gd name="T30" fmla="*/ 2367 w 3162"/>
              <a:gd name="T31" fmla="*/ 1746 h 2150"/>
              <a:gd name="T32" fmla="*/ 2609 w 3162"/>
              <a:gd name="T33" fmla="*/ 1544 h 2150"/>
              <a:gd name="T34" fmla="*/ 2301 w 3162"/>
              <a:gd name="T35" fmla="*/ 1388 h 2150"/>
              <a:gd name="T36" fmla="*/ 2293 w 3162"/>
              <a:gd name="T37" fmla="*/ 1645 h 2150"/>
              <a:gd name="T38" fmla="*/ 2456 w 3162"/>
              <a:gd name="T39" fmla="*/ 1656 h 2150"/>
              <a:gd name="T40" fmla="*/ 2490 w 3162"/>
              <a:gd name="T41" fmla="*/ 1720 h 2150"/>
              <a:gd name="T42" fmla="*/ 2538 w 3162"/>
              <a:gd name="T43" fmla="*/ 1520 h 2150"/>
              <a:gd name="T44" fmla="*/ 2229 w 3162"/>
              <a:gd name="T45" fmla="*/ 1507 h 2150"/>
              <a:gd name="T46" fmla="*/ 2175 w 3162"/>
              <a:gd name="T47" fmla="*/ 1470 h 2150"/>
              <a:gd name="T48" fmla="*/ 3161 w 3162"/>
              <a:gd name="T49" fmla="*/ 1198 h 2150"/>
              <a:gd name="T50" fmla="*/ 2691 w 3162"/>
              <a:gd name="T51" fmla="*/ 1251 h 2150"/>
              <a:gd name="T52" fmla="*/ 2744 w 3162"/>
              <a:gd name="T53" fmla="*/ 1098 h 2150"/>
              <a:gd name="T54" fmla="*/ 2784 w 3162"/>
              <a:gd name="T55" fmla="*/ 1091 h 2150"/>
              <a:gd name="T56" fmla="*/ 2784 w 3162"/>
              <a:gd name="T57" fmla="*/ 1091 h 2150"/>
              <a:gd name="T58" fmla="*/ 2677 w 3162"/>
              <a:gd name="T59" fmla="*/ 1503 h 2150"/>
              <a:gd name="T60" fmla="*/ 3081 w 3162"/>
              <a:gd name="T61" fmla="*/ 1322 h 2150"/>
              <a:gd name="T62" fmla="*/ 779 w 3162"/>
              <a:gd name="T63" fmla="*/ 1123 h 2150"/>
              <a:gd name="T64" fmla="*/ 600 w 3162"/>
              <a:gd name="T65" fmla="*/ 1445 h 2150"/>
              <a:gd name="T66" fmla="*/ 594 w 3162"/>
              <a:gd name="T67" fmla="*/ 1563 h 2150"/>
              <a:gd name="T68" fmla="*/ 779 w 3162"/>
              <a:gd name="T69" fmla="*/ 1123 h 2150"/>
              <a:gd name="T70" fmla="*/ 394 w 3162"/>
              <a:gd name="T71" fmla="*/ 1456 h 2150"/>
              <a:gd name="T72" fmla="*/ 394 w 3162"/>
              <a:gd name="T73" fmla="*/ 1456 h 2150"/>
              <a:gd name="T74" fmla="*/ 730 w 3162"/>
              <a:gd name="T75" fmla="*/ 1147 h 2150"/>
              <a:gd name="T76" fmla="*/ 730 w 3162"/>
              <a:gd name="T77" fmla="*/ 1147 h 2150"/>
              <a:gd name="T78" fmla="*/ 2090 w 3162"/>
              <a:gd name="T79" fmla="*/ 1387 h 2150"/>
              <a:gd name="T80" fmla="*/ 1909 w 3162"/>
              <a:gd name="T81" fmla="*/ 1116 h 2150"/>
              <a:gd name="T82" fmla="*/ 1360 w 3162"/>
              <a:gd name="T83" fmla="*/ 1038 h 2150"/>
              <a:gd name="T84" fmla="*/ 1643 w 3162"/>
              <a:gd name="T85" fmla="*/ 608 h 2150"/>
              <a:gd name="T86" fmla="*/ 1700 w 3162"/>
              <a:gd name="T87" fmla="*/ 181 h 2150"/>
              <a:gd name="T88" fmla="*/ 2216 w 3162"/>
              <a:gd name="T89" fmla="*/ 631 h 2150"/>
              <a:gd name="T90" fmla="*/ 2245 w 3162"/>
              <a:gd name="T91" fmla="*/ 712 h 2150"/>
              <a:gd name="T92" fmla="*/ 2066 w 3162"/>
              <a:gd name="T93" fmla="*/ 1368 h 2150"/>
              <a:gd name="T94" fmla="*/ 1437 w 3162"/>
              <a:gd name="T95" fmla="*/ 1081 h 2150"/>
              <a:gd name="T96" fmla="*/ 1925 w 3162"/>
              <a:gd name="T97" fmla="*/ 1306 h 2150"/>
              <a:gd name="T98" fmla="*/ 1949 w 3162"/>
              <a:gd name="T99" fmla="*/ 1312 h 2150"/>
              <a:gd name="T100" fmla="*/ 1733 w 3162"/>
              <a:gd name="T101" fmla="*/ 1818 h 2150"/>
              <a:gd name="T102" fmla="*/ 1651 w 3162"/>
              <a:gd name="T103" fmla="*/ 1364 h 2150"/>
              <a:gd name="T104" fmla="*/ 1962 w 3162"/>
              <a:gd name="T105" fmla="*/ 1484 h 2150"/>
              <a:gd name="T106" fmla="*/ 1934 w 3162"/>
              <a:gd name="T107" fmla="*/ 1843 h 2150"/>
              <a:gd name="T108" fmla="*/ 2150 w 3162"/>
              <a:gd name="T109" fmla="*/ 1690 h 2150"/>
              <a:gd name="T110" fmla="*/ 1978 w 3162"/>
              <a:gd name="T111" fmla="*/ 1496 h 2150"/>
              <a:gd name="T112" fmla="*/ 893 w 3162"/>
              <a:gd name="T113" fmla="*/ 1047 h 2150"/>
              <a:gd name="T114" fmla="*/ 1229 w 3162"/>
              <a:gd name="T115" fmla="*/ 1432 h 2150"/>
              <a:gd name="T116" fmla="*/ 1097 w 3162"/>
              <a:gd name="T117" fmla="*/ 1406 h 2150"/>
              <a:gd name="T118" fmla="*/ 693 w 3162"/>
              <a:gd name="T119" fmla="*/ 1380 h 2150"/>
              <a:gd name="T120" fmla="*/ 785 w 3162"/>
              <a:gd name="T121" fmla="*/ 1842 h 2150"/>
              <a:gd name="T122" fmla="*/ 1229 w 3162"/>
              <a:gd name="T123" fmla="*/ 1990 h 2150"/>
              <a:gd name="T124" fmla="*/ 1520 w 3162"/>
              <a:gd name="T125" fmla="*/ 126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62" h="2150">
                <a:moveTo>
                  <a:pt x="762" y="1139"/>
                </a:moveTo>
                <a:cubicBezTo>
                  <a:pt x="766" y="1135"/>
                  <a:pt x="770" y="1131"/>
                  <a:pt x="775" y="1127"/>
                </a:cubicBezTo>
                <a:cubicBezTo>
                  <a:pt x="774" y="1127"/>
                  <a:pt x="774" y="1127"/>
                  <a:pt x="774" y="1128"/>
                </a:cubicBezTo>
                <a:cubicBezTo>
                  <a:pt x="770" y="1131"/>
                  <a:pt x="766" y="1135"/>
                  <a:pt x="762" y="1139"/>
                </a:cubicBezTo>
                <a:close/>
                <a:moveTo>
                  <a:pt x="1275" y="447"/>
                </a:moveTo>
                <a:cubicBezTo>
                  <a:pt x="1258" y="479"/>
                  <a:pt x="1243" y="513"/>
                  <a:pt x="1232" y="548"/>
                </a:cubicBezTo>
                <a:cubicBezTo>
                  <a:pt x="1232" y="548"/>
                  <a:pt x="1232" y="548"/>
                  <a:pt x="1232" y="548"/>
                </a:cubicBezTo>
                <a:cubicBezTo>
                  <a:pt x="1108" y="636"/>
                  <a:pt x="1108" y="636"/>
                  <a:pt x="1108" y="636"/>
                </a:cubicBezTo>
                <a:cubicBezTo>
                  <a:pt x="1145" y="696"/>
                  <a:pt x="1150" y="767"/>
                  <a:pt x="1127" y="830"/>
                </a:cubicBezTo>
                <a:cubicBezTo>
                  <a:pt x="1196" y="861"/>
                  <a:pt x="1196" y="861"/>
                  <a:pt x="1196" y="861"/>
                </a:cubicBezTo>
                <a:cubicBezTo>
                  <a:pt x="1197" y="873"/>
                  <a:pt x="1199" y="886"/>
                  <a:pt x="1201" y="899"/>
                </a:cubicBezTo>
                <a:cubicBezTo>
                  <a:pt x="1114" y="859"/>
                  <a:pt x="1114" y="859"/>
                  <a:pt x="1114" y="859"/>
                </a:cubicBezTo>
                <a:cubicBezTo>
                  <a:pt x="1098" y="888"/>
                  <a:pt x="1076" y="914"/>
                  <a:pt x="1048" y="934"/>
                </a:cubicBezTo>
                <a:cubicBezTo>
                  <a:pt x="1019" y="954"/>
                  <a:pt x="988" y="967"/>
                  <a:pt x="956" y="972"/>
                </a:cubicBezTo>
                <a:cubicBezTo>
                  <a:pt x="960" y="1019"/>
                  <a:pt x="960" y="1019"/>
                  <a:pt x="960" y="1019"/>
                </a:cubicBezTo>
                <a:cubicBezTo>
                  <a:pt x="950" y="1022"/>
                  <a:pt x="939" y="1026"/>
                  <a:pt x="929" y="1031"/>
                </a:cubicBezTo>
                <a:cubicBezTo>
                  <a:pt x="923" y="975"/>
                  <a:pt x="923" y="975"/>
                  <a:pt x="923" y="975"/>
                </a:cubicBezTo>
                <a:cubicBezTo>
                  <a:pt x="857" y="977"/>
                  <a:pt x="791" y="949"/>
                  <a:pt x="746" y="895"/>
                </a:cubicBezTo>
                <a:cubicBezTo>
                  <a:pt x="642" y="969"/>
                  <a:pt x="642" y="969"/>
                  <a:pt x="642" y="969"/>
                </a:cubicBezTo>
                <a:cubicBezTo>
                  <a:pt x="632" y="963"/>
                  <a:pt x="622" y="957"/>
                  <a:pt x="612" y="951"/>
                </a:cubicBezTo>
                <a:cubicBezTo>
                  <a:pt x="727" y="869"/>
                  <a:pt x="727" y="869"/>
                  <a:pt x="727" y="869"/>
                </a:cubicBezTo>
                <a:cubicBezTo>
                  <a:pt x="690" y="809"/>
                  <a:pt x="685" y="737"/>
                  <a:pt x="708" y="675"/>
                </a:cubicBezTo>
                <a:cubicBezTo>
                  <a:pt x="540" y="598"/>
                  <a:pt x="540" y="598"/>
                  <a:pt x="540" y="598"/>
                </a:cubicBezTo>
                <a:cubicBezTo>
                  <a:pt x="498" y="702"/>
                  <a:pt x="499" y="821"/>
                  <a:pt x="549" y="925"/>
                </a:cubicBezTo>
                <a:cubicBezTo>
                  <a:pt x="524" y="918"/>
                  <a:pt x="500" y="913"/>
                  <a:pt x="476" y="910"/>
                </a:cubicBezTo>
                <a:cubicBezTo>
                  <a:pt x="454" y="849"/>
                  <a:pt x="444" y="782"/>
                  <a:pt x="450" y="713"/>
                </a:cubicBezTo>
                <a:cubicBezTo>
                  <a:pt x="471" y="455"/>
                  <a:pt x="698" y="263"/>
                  <a:pt x="957" y="284"/>
                </a:cubicBezTo>
                <a:cubicBezTo>
                  <a:pt x="1085" y="295"/>
                  <a:pt x="1197" y="356"/>
                  <a:pt x="1275" y="447"/>
                </a:cubicBezTo>
                <a:close/>
                <a:moveTo>
                  <a:pt x="880" y="532"/>
                </a:moveTo>
                <a:cubicBezTo>
                  <a:pt x="862" y="348"/>
                  <a:pt x="862" y="348"/>
                  <a:pt x="862" y="348"/>
                </a:cubicBezTo>
                <a:cubicBezTo>
                  <a:pt x="799" y="356"/>
                  <a:pt x="736" y="380"/>
                  <a:pt x="681" y="420"/>
                </a:cubicBezTo>
                <a:cubicBezTo>
                  <a:pt x="625" y="460"/>
                  <a:pt x="582" y="511"/>
                  <a:pt x="553" y="569"/>
                </a:cubicBezTo>
                <a:cubicBezTo>
                  <a:pt x="722" y="645"/>
                  <a:pt x="722" y="645"/>
                  <a:pt x="722" y="645"/>
                </a:cubicBezTo>
                <a:cubicBezTo>
                  <a:pt x="737" y="617"/>
                  <a:pt x="760" y="591"/>
                  <a:pt x="788" y="570"/>
                </a:cubicBezTo>
                <a:cubicBezTo>
                  <a:pt x="816" y="550"/>
                  <a:pt x="848" y="537"/>
                  <a:pt x="880" y="532"/>
                </a:cubicBezTo>
                <a:close/>
                <a:moveTo>
                  <a:pt x="1240" y="502"/>
                </a:moveTo>
                <a:cubicBezTo>
                  <a:pt x="1155" y="392"/>
                  <a:pt x="1025" y="338"/>
                  <a:pt x="895" y="345"/>
                </a:cubicBezTo>
                <a:cubicBezTo>
                  <a:pt x="912" y="529"/>
                  <a:pt x="912" y="529"/>
                  <a:pt x="912" y="529"/>
                </a:cubicBezTo>
                <a:cubicBezTo>
                  <a:pt x="979" y="527"/>
                  <a:pt x="1045" y="555"/>
                  <a:pt x="1090" y="610"/>
                </a:cubicBezTo>
                <a:lnTo>
                  <a:pt x="1240" y="502"/>
                </a:lnTo>
                <a:close/>
                <a:moveTo>
                  <a:pt x="741" y="1160"/>
                </a:moveTo>
                <a:cubicBezTo>
                  <a:pt x="735" y="1166"/>
                  <a:pt x="730" y="1172"/>
                  <a:pt x="725" y="1177"/>
                </a:cubicBezTo>
                <a:cubicBezTo>
                  <a:pt x="730" y="1172"/>
                  <a:pt x="735" y="1166"/>
                  <a:pt x="741" y="1160"/>
                </a:cubicBezTo>
                <a:close/>
                <a:moveTo>
                  <a:pt x="742" y="1158"/>
                </a:moveTo>
                <a:cubicBezTo>
                  <a:pt x="747" y="1153"/>
                  <a:pt x="752" y="1148"/>
                  <a:pt x="757" y="1143"/>
                </a:cubicBezTo>
                <a:cubicBezTo>
                  <a:pt x="752" y="1148"/>
                  <a:pt x="747" y="1153"/>
                  <a:pt x="742" y="1158"/>
                </a:cubicBezTo>
                <a:close/>
                <a:moveTo>
                  <a:pt x="549" y="926"/>
                </a:moveTo>
                <a:cubicBezTo>
                  <a:pt x="553" y="927"/>
                  <a:pt x="557" y="928"/>
                  <a:pt x="560" y="929"/>
                </a:cubicBezTo>
                <a:cubicBezTo>
                  <a:pt x="557" y="928"/>
                  <a:pt x="553" y="927"/>
                  <a:pt x="549" y="925"/>
                </a:cubicBezTo>
                <a:cubicBezTo>
                  <a:pt x="549" y="925"/>
                  <a:pt x="549" y="925"/>
                  <a:pt x="549" y="926"/>
                </a:cubicBezTo>
                <a:close/>
                <a:moveTo>
                  <a:pt x="592" y="942"/>
                </a:moveTo>
                <a:cubicBezTo>
                  <a:pt x="599" y="945"/>
                  <a:pt x="605" y="948"/>
                  <a:pt x="611" y="951"/>
                </a:cubicBezTo>
                <a:cubicBezTo>
                  <a:pt x="612" y="951"/>
                  <a:pt x="612" y="951"/>
                  <a:pt x="612" y="951"/>
                </a:cubicBezTo>
                <a:cubicBezTo>
                  <a:pt x="605" y="948"/>
                  <a:pt x="599" y="945"/>
                  <a:pt x="592" y="942"/>
                </a:cubicBezTo>
                <a:close/>
                <a:moveTo>
                  <a:pt x="642" y="969"/>
                </a:moveTo>
                <a:cubicBezTo>
                  <a:pt x="644" y="970"/>
                  <a:pt x="646" y="972"/>
                  <a:pt x="648" y="973"/>
                </a:cubicBezTo>
                <a:cubicBezTo>
                  <a:pt x="646" y="971"/>
                  <a:pt x="644" y="970"/>
                  <a:pt x="642" y="969"/>
                </a:cubicBezTo>
                <a:close/>
                <a:moveTo>
                  <a:pt x="775" y="1127"/>
                </a:moveTo>
                <a:cubicBezTo>
                  <a:pt x="777" y="1125"/>
                  <a:pt x="779" y="1124"/>
                  <a:pt x="781" y="1122"/>
                </a:cubicBezTo>
                <a:cubicBezTo>
                  <a:pt x="780" y="1122"/>
                  <a:pt x="779" y="1123"/>
                  <a:pt x="779" y="1124"/>
                </a:cubicBezTo>
                <a:cubicBezTo>
                  <a:pt x="777" y="1125"/>
                  <a:pt x="776" y="1126"/>
                  <a:pt x="775" y="1127"/>
                </a:cubicBezTo>
                <a:close/>
                <a:moveTo>
                  <a:pt x="960" y="1019"/>
                </a:moveTo>
                <a:cubicBezTo>
                  <a:pt x="967" y="1016"/>
                  <a:pt x="974" y="1014"/>
                  <a:pt x="982" y="1012"/>
                </a:cubicBezTo>
                <a:cubicBezTo>
                  <a:pt x="974" y="1014"/>
                  <a:pt x="967" y="1016"/>
                  <a:pt x="960" y="1019"/>
                </a:cubicBezTo>
                <a:close/>
                <a:moveTo>
                  <a:pt x="1220" y="583"/>
                </a:moveTo>
                <a:cubicBezTo>
                  <a:pt x="1223" y="574"/>
                  <a:pt x="1226" y="564"/>
                  <a:pt x="1229" y="555"/>
                </a:cubicBezTo>
                <a:cubicBezTo>
                  <a:pt x="1226" y="564"/>
                  <a:pt x="1223" y="574"/>
                  <a:pt x="1220" y="583"/>
                </a:cubicBezTo>
                <a:close/>
                <a:moveTo>
                  <a:pt x="2658" y="1554"/>
                </a:moveTo>
                <a:cubicBezTo>
                  <a:pt x="2648" y="1634"/>
                  <a:pt x="2604" y="1709"/>
                  <a:pt x="2530" y="1755"/>
                </a:cubicBezTo>
                <a:cubicBezTo>
                  <a:pt x="2425" y="1820"/>
                  <a:pt x="2294" y="1807"/>
                  <a:pt x="2205" y="1732"/>
                </a:cubicBezTo>
                <a:cubicBezTo>
                  <a:pt x="2209" y="1711"/>
                  <a:pt x="2212" y="1689"/>
                  <a:pt x="2213" y="1667"/>
                </a:cubicBezTo>
                <a:cubicBezTo>
                  <a:pt x="2213" y="1668"/>
                  <a:pt x="2213" y="1669"/>
                  <a:pt x="2213" y="1670"/>
                </a:cubicBezTo>
                <a:cubicBezTo>
                  <a:pt x="2224" y="1682"/>
                  <a:pt x="2236" y="1694"/>
                  <a:pt x="2249" y="1703"/>
                </a:cubicBezTo>
                <a:cubicBezTo>
                  <a:pt x="2290" y="1643"/>
                  <a:pt x="2290" y="1643"/>
                  <a:pt x="2290" y="1643"/>
                </a:cubicBezTo>
                <a:cubicBezTo>
                  <a:pt x="2252" y="1614"/>
                  <a:pt x="2227" y="1568"/>
                  <a:pt x="2228" y="1517"/>
                </a:cubicBezTo>
                <a:cubicBezTo>
                  <a:pt x="2183" y="1514"/>
                  <a:pt x="2183" y="1514"/>
                  <a:pt x="2183" y="1514"/>
                </a:cubicBezTo>
                <a:cubicBezTo>
                  <a:pt x="2184" y="1516"/>
                  <a:pt x="2185" y="1518"/>
                  <a:pt x="2186" y="1520"/>
                </a:cubicBezTo>
                <a:cubicBezTo>
                  <a:pt x="2181" y="1507"/>
                  <a:pt x="2175" y="1495"/>
                  <a:pt x="2168" y="1483"/>
                </a:cubicBezTo>
                <a:cubicBezTo>
                  <a:pt x="2171" y="1488"/>
                  <a:pt x="2173" y="1492"/>
                  <a:pt x="2175" y="1497"/>
                </a:cubicBezTo>
                <a:cubicBezTo>
                  <a:pt x="2230" y="1501"/>
                  <a:pt x="2230" y="1501"/>
                  <a:pt x="2230" y="1501"/>
                </a:cubicBezTo>
                <a:cubicBezTo>
                  <a:pt x="2233" y="1477"/>
                  <a:pt x="2241" y="1455"/>
                  <a:pt x="2253" y="1436"/>
                </a:cubicBezTo>
                <a:cubicBezTo>
                  <a:pt x="2293" y="1416"/>
                  <a:pt x="2330" y="1393"/>
                  <a:pt x="2365" y="1366"/>
                </a:cubicBezTo>
                <a:cubicBezTo>
                  <a:pt x="2374" y="1365"/>
                  <a:pt x="2384" y="1365"/>
                  <a:pt x="2394" y="1365"/>
                </a:cubicBezTo>
                <a:cubicBezTo>
                  <a:pt x="2416" y="1367"/>
                  <a:pt x="2436" y="1373"/>
                  <a:pt x="2454" y="1382"/>
                </a:cubicBezTo>
                <a:cubicBezTo>
                  <a:pt x="2454" y="1382"/>
                  <a:pt x="2453" y="1381"/>
                  <a:pt x="2453" y="1380"/>
                </a:cubicBezTo>
                <a:cubicBezTo>
                  <a:pt x="2473" y="1418"/>
                  <a:pt x="2500" y="1451"/>
                  <a:pt x="2532" y="1480"/>
                </a:cubicBezTo>
                <a:cubicBezTo>
                  <a:pt x="2536" y="1493"/>
                  <a:pt x="2538" y="1508"/>
                  <a:pt x="2538" y="1523"/>
                </a:cubicBezTo>
                <a:cubicBezTo>
                  <a:pt x="2599" y="1527"/>
                  <a:pt x="2599" y="1527"/>
                  <a:pt x="2599" y="1527"/>
                </a:cubicBezTo>
                <a:cubicBezTo>
                  <a:pt x="2599" y="1527"/>
                  <a:pt x="2599" y="1527"/>
                  <a:pt x="2599" y="1527"/>
                </a:cubicBezTo>
                <a:cubicBezTo>
                  <a:pt x="2618" y="1538"/>
                  <a:pt x="2638" y="1547"/>
                  <a:pt x="2658" y="1554"/>
                </a:cubicBezTo>
                <a:close/>
                <a:moveTo>
                  <a:pt x="2475" y="1727"/>
                </a:moveTo>
                <a:cubicBezTo>
                  <a:pt x="2443" y="1662"/>
                  <a:pt x="2443" y="1662"/>
                  <a:pt x="2443" y="1662"/>
                </a:cubicBezTo>
                <a:cubicBezTo>
                  <a:pt x="2422" y="1671"/>
                  <a:pt x="2397" y="1676"/>
                  <a:pt x="2372" y="1674"/>
                </a:cubicBezTo>
                <a:cubicBezTo>
                  <a:pt x="2347" y="1672"/>
                  <a:pt x="2323" y="1664"/>
                  <a:pt x="2303" y="1652"/>
                </a:cubicBezTo>
                <a:cubicBezTo>
                  <a:pt x="2262" y="1712"/>
                  <a:pt x="2262" y="1712"/>
                  <a:pt x="2262" y="1712"/>
                </a:cubicBezTo>
                <a:cubicBezTo>
                  <a:pt x="2293" y="1732"/>
                  <a:pt x="2328" y="1744"/>
                  <a:pt x="2367" y="1746"/>
                </a:cubicBezTo>
                <a:cubicBezTo>
                  <a:pt x="2405" y="1749"/>
                  <a:pt x="2442" y="1742"/>
                  <a:pt x="2475" y="1727"/>
                </a:cubicBezTo>
                <a:close/>
                <a:moveTo>
                  <a:pt x="2609" y="1544"/>
                </a:moveTo>
                <a:cubicBezTo>
                  <a:pt x="2536" y="1539"/>
                  <a:pt x="2536" y="1539"/>
                  <a:pt x="2536" y="1539"/>
                </a:cubicBezTo>
                <a:cubicBezTo>
                  <a:pt x="2530" y="1589"/>
                  <a:pt x="2500" y="1632"/>
                  <a:pt x="2458" y="1655"/>
                </a:cubicBezTo>
                <a:cubicBezTo>
                  <a:pt x="2490" y="1720"/>
                  <a:pt x="2490" y="1720"/>
                  <a:pt x="2490" y="1720"/>
                </a:cubicBezTo>
                <a:cubicBezTo>
                  <a:pt x="2554" y="1686"/>
                  <a:pt x="2601" y="1621"/>
                  <a:pt x="2609" y="1544"/>
                </a:cubicBezTo>
                <a:close/>
                <a:moveTo>
                  <a:pt x="2278" y="1319"/>
                </a:moveTo>
                <a:cubicBezTo>
                  <a:pt x="2278" y="1319"/>
                  <a:pt x="2278" y="1319"/>
                  <a:pt x="2278" y="1319"/>
                </a:cubicBezTo>
                <a:moveTo>
                  <a:pt x="2268" y="1324"/>
                </a:moveTo>
                <a:cubicBezTo>
                  <a:pt x="2268" y="1324"/>
                  <a:pt x="2268" y="1324"/>
                  <a:pt x="2268" y="1324"/>
                </a:cubicBezTo>
                <a:moveTo>
                  <a:pt x="2301" y="1388"/>
                </a:moveTo>
                <a:cubicBezTo>
                  <a:pt x="2301" y="1388"/>
                  <a:pt x="2301" y="1388"/>
                  <a:pt x="2301" y="1388"/>
                </a:cubicBezTo>
                <a:moveTo>
                  <a:pt x="2312" y="1382"/>
                </a:moveTo>
                <a:cubicBezTo>
                  <a:pt x="2312" y="1382"/>
                  <a:pt x="2312" y="1382"/>
                  <a:pt x="2312" y="1382"/>
                </a:cubicBezTo>
                <a:moveTo>
                  <a:pt x="2303" y="1652"/>
                </a:moveTo>
                <a:cubicBezTo>
                  <a:pt x="2303" y="1652"/>
                  <a:pt x="2303" y="1652"/>
                  <a:pt x="2303" y="1652"/>
                </a:cubicBezTo>
                <a:moveTo>
                  <a:pt x="2293" y="1645"/>
                </a:moveTo>
                <a:cubicBezTo>
                  <a:pt x="2293" y="1645"/>
                  <a:pt x="2293" y="1645"/>
                  <a:pt x="2293" y="1645"/>
                </a:cubicBezTo>
                <a:moveTo>
                  <a:pt x="2256" y="1707"/>
                </a:moveTo>
                <a:cubicBezTo>
                  <a:pt x="2256" y="1707"/>
                  <a:pt x="2256" y="1707"/>
                  <a:pt x="2256" y="1707"/>
                </a:cubicBezTo>
                <a:moveTo>
                  <a:pt x="2266" y="1713"/>
                </a:moveTo>
                <a:cubicBezTo>
                  <a:pt x="2266" y="1713"/>
                  <a:pt x="2266" y="1713"/>
                  <a:pt x="2266" y="1713"/>
                </a:cubicBezTo>
                <a:moveTo>
                  <a:pt x="2456" y="1656"/>
                </a:moveTo>
                <a:cubicBezTo>
                  <a:pt x="2456" y="1656"/>
                  <a:pt x="2456" y="1656"/>
                  <a:pt x="2456" y="1656"/>
                </a:cubicBezTo>
                <a:moveTo>
                  <a:pt x="2446" y="1661"/>
                </a:moveTo>
                <a:cubicBezTo>
                  <a:pt x="2446" y="1661"/>
                  <a:pt x="2446" y="1661"/>
                  <a:pt x="2446" y="1661"/>
                </a:cubicBezTo>
                <a:moveTo>
                  <a:pt x="2479" y="1725"/>
                </a:moveTo>
                <a:cubicBezTo>
                  <a:pt x="2479" y="1725"/>
                  <a:pt x="2479" y="1725"/>
                  <a:pt x="2479" y="1725"/>
                </a:cubicBezTo>
                <a:moveTo>
                  <a:pt x="2490" y="1720"/>
                </a:moveTo>
                <a:cubicBezTo>
                  <a:pt x="2490" y="1720"/>
                  <a:pt x="2490" y="1720"/>
                  <a:pt x="2490" y="1720"/>
                </a:cubicBezTo>
                <a:moveTo>
                  <a:pt x="2610" y="1536"/>
                </a:moveTo>
                <a:cubicBezTo>
                  <a:pt x="2610" y="1536"/>
                  <a:pt x="2610" y="1536"/>
                  <a:pt x="2610" y="1536"/>
                </a:cubicBezTo>
                <a:moveTo>
                  <a:pt x="2610" y="1524"/>
                </a:moveTo>
                <a:cubicBezTo>
                  <a:pt x="2610" y="1524"/>
                  <a:pt x="2610" y="1524"/>
                  <a:pt x="2610" y="1524"/>
                </a:cubicBezTo>
                <a:moveTo>
                  <a:pt x="2538" y="1520"/>
                </a:moveTo>
                <a:cubicBezTo>
                  <a:pt x="2538" y="1520"/>
                  <a:pt x="2538" y="1520"/>
                  <a:pt x="2538" y="1520"/>
                </a:cubicBezTo>
                <a:moveTo>
                  <a:pt x="2538" y="1532"/>
                </a:moveTo>
                <a:cubicBezTo>
                  <a:pt x="2538" y="1532"/>
                  <a:pt x="2538" y="1532"/>
                  <a:pt x="2538" y="1532"/>
                </a:cubicBezTo>
                <a:moveTo>
                  <a:pt x="2229" y="1519"/>
                </a:moveTo>
                <a:cubicBezTo>
                  <a:pt x="2229" y="1519"/>
                  <a:pt x="2229" y="1519"/>
                  <a:pt x="2229" y="1519"/>
                </a:cubicBezTo>
                <a:moveTo>
                  <a:pt x="2229" y="1507"/>
                </a:moveTo>
                <a:cubicBezTo>
                  <a:pt x="2229" y="1507"/>
                  <a:pt x="2229" y="1507"/>
                  <a:pt x="2229" y="1507"/>
                </a:cubicBezTo>
                <a:moveTo>
                  <a:pt x="2158" y="1503"/>
                </a:moveTo>
                <a:cubicBezTo>
                  <a:pt x="2158" y="1503"/>
                  <a:pt x="2158" y="1503"/>
                  <a:pt x="2158" y="1503"/>
                </a:cubicBezTo>
                <a:moveTo>
                  <a:pt x="2157" y="1515"/>
                </a:moveTo>
                <a:cubicBezTo>
                  <a:pt x="2157" y="1515"/>
                  <a:pt x="2157" y="1515"/>
                  <a:pt x="2157" y="1515"/>
                </a:cubicBezTo>
                <a:moveTo>
                  <a:pt x="2198" y="1462"/>
                </a:moveTo>
                <a:cubicBezTo>
                  <a:pt x="2190" y="1465"/>
                  <a:pt x="2182" y="1468"/>
                  <a:pt x="2175" y="1470"/>
                </a:cubicBezTo>
                <a:cubicBezTo>
                  <a:pt x="2182" y="1468"/>
                  <a:pt x="2190" y="1465"/>
                  <a:pt x="2198" y="1462"/>
                </a:cubicBezTo>
                <a:close/>
                <a:moveTo>
                  <a:pt x="2424" y="1315"/>
                </a:moveTo>
                <a:cubicBezTo>
                  <a:pt x="2425" y="1314"/>
                  <a:pt x="2426" y="1313"/>
                  <a:pt x="2427" y="1312"/>
                </a:cubicBezTo>
                <a:cubicBezTo>
                  <a:pt x="2425" y="1315"/>
                  <a:pt x="2423" y="1317"/>
                  <a:pt x="2421" y="1319"/>
                </a:cubicBezTo>
                <a:cubicBezTo>
                  <a:pt x="2422" y="1318"/>
                  <a:pt x="2423" y="1317"/>
                  <a:pt x="2424" y="1315"/>
                </a:cubicBezTo>
                <a:close/>
                <a:moveTo>
                  <a:pt x="3161" y="1198"/>
                </a:moveTo>
                <a:cubicBezTo>
                  <a:pt x="3161" y="1407"/>
                  <a:pt x="2991" y="1576"/>
                  <a:pt x="2782" y="1575"/>
                </a:cubicBezTo>
                <a:cubicBezTo>
                  <a:pt x="2615" y="1575"/>
                  <a:pt x="2474" y="1466"/>
                  <a:pt x="2424" y="1315"/>
                </a:cubicBezTo>
                <a:cubicBezTo>
                  <a:pt x="2440" y="1300"/>
                  <a:pt x="2456" y="1284"/>
                  <a:pt x="2470" y="1267"/>
                </a:cubicBezTo>
                <a:cubicBezTo>
                  <a:pt x="2470" y="1268"/>
                  <a:pt x="2469" y="1269"/>
                  <a:pt x="2469" y="1270"/>
                </a:cubicBezTo>
                <a:cubicBezTo>
                  <a:pt x="2479" y="1314"/>
                  <a:pt x="2499" y="1356"/>
                  <a:pt x="2526" y="1393"/>
                </a:cubicBezTo>
                <a:cubicBezTo>
                  <a:pt x="2691" y="1251"/>
                  <a:pt x="2691" y="1251"/>
                  <a:pt x="2691" y="1251"/>
                </a:cubicBezTo>
                <a:cubicBezTo>
                  <a:pt x="2679" y="1230"/>
                  <a:pt x="2674" y="1206"/>
                  <a:pt x="2678" y="1182"/>
                </a:cubicBezTo>
                <a:cubicBezTo>
                  <a:pt x="2560" y="1141"/>
                  <a:pt x="2560" y="1141"/>
                  <a:pt x="2560" y="1141"/>
                </a:cubicBezTo>
                <a:cubicBezTo>
                  <a:pt x="2567" y="1128"/>
                  <a:pt x="2574" y="1115"/>
                  <a:pt x="2580" y="1102"/>
                </a:cubicBezTo>
                <a:cubicBezTo>
                  <a:pt x="2580" y="1103"/>
                  <a:pt x="2579" y="1104"/>
                  <a:pt x="2579" y="1105"/>
                </a:cubicBezTo>
                <a:cubicBezTo>
                  <a:pt x="2691" y="1144"/>
                  <a:pt x="2691" y="1144"/>
                  <a:pt x="2691" y="1144"/>
                </a:cubicBezTo>
                <a:cubicBezTo>
                  <a:pt x="2703" y="1123"/>
                  <a:pt x="2722" y="1107"/>
                  <a:pt x="2744" y="1098"/>
                </a:cubicBezTo>
                <a:cubicBezTo>
                  <a:pt x="2703" y="884"/>
                  <a:pt x="2703" y="884"/>
                  <a:pt x="2703" y="884"/>
                </a:cubicBezTo>
                <a:cubicBezTo>
                  <a:pt x="2682" y="890"/>
                  <a:pt x="2662" y="897"/>
                  <a:pt x="2642" y="907"/>
                </a:cubicBezTo>
                <a:cubicBezTo>
                  <a:pt x="2646" y="886"/>
                  <a:pt x="2649" y="865"/>
                  <a:pt x="2650" y="844"/>
                </a:cubicBezTo>
                <a:cubicBezTo>
                  <a:pt x="2692" y="828"/>
                  <a:pt x="2737" y="819"/>
                  <a:pt x="2784" y="819"/>
                </a:cubicBezTo>
                <a:cubicBezTo>
                  <a:pt x="2993" y="820"/>
                  <a:pt x="3162" y="989"/>
                  <a:pt x="3161" y="1198"/>
                </a:cubicBezTo>
                <a:close/>
                <a:moveTo>
                  <a:pt x="2784" y="1091"/>
                </a:moveTo>
                <a:cubicBezTo>
                  <a:pt x="2795" y="1091"/>
                  <a:pt x="2807" y="1092"/>
                  <a:pt x="2818" y="1096"/>
                </a:cubicBezTo>
                <a:cubicBezTo>
                  <a:pt x="2830" y="1100"/>
                  <a:pt x="2840" y="1106"/>
                  <a:pt x="2850" y="1114"/>
                </a:cubicBezTo>
                <a:cubicBezTo>
                  <a:pt x="3014" y="971"/>
                  <a:pt x="3014" y="971"/>
                  <a:pt x="3014" y="971"/>
                </a:cubicBezTo>
                <a:cubicBezTo>
                  <a:pt x="2980" y="937"/>
                  <a:pt x="2938" y="909"/>
                  <a:pt x="2889" y="892"/>
                </a:cubicBezTo>
                <a:cubicBezTo>
                  <a:pt x="2841" y="875"/>
                  <a:pt x="2791" y="871"/>
                  <a:pt x="2743" y="877"/>
                </a:cubicBezTo>
                <a:lnTo>
                  <a:pt x="2784" y="1091"/>
                </a:lnTo>
                <a:close/>
                <a:moveTo>
                  <a:pt x="2824" y="1518"/>
                </a:moveTo>
                <a:cubicBezTo>
                  <a:pt x="2783" y="1304"/>
                  <a:pt x="2783" y="1304"/>
                  <a:pt x="2783" y="1304"/>
                </a:cubicBezTo>
                <a:cubicBezTo>
                  <a:pt x="2772" y="1304"/>
                  <a:pt x="2760" y="1302"/>
                  <a:pt x="2748" y="1298"/>
                </a:cubicBezTo>
                <a:cubicBezTo>
                  <a:pt x="2737" y="1294"/>
                  <a:pt x="2726" y="1288"/>
                  <a:pt x="2717" y="1281"/>
                </a:cubicBezTo>
                <a:cubicBezTo>
                  <a:pt x="2553" y="1423"/>
                  <a:pt x="2553" y="1423"/>
                  <a:pt x="2553" y="1423"/>
                </a:cubicBezTo>
                <a:cubicBezTo>
                  <a:pt x="2586" y="1458"/>
                  <a:pt x="2629" y="1486"/>
                  <a:pt x="2677" y="1503"/>
                </a:cubicBezTo>
                <a:cubicBezTo>
                  <a:pt x="2726" y="1519"/>
                  <a:pt x="2776" y="1524"/>
                  <a:pt x="2824" y="1518"/>
                </a:cubicBezTo>
                <a:close/>
                <a:moveTo>
                  <a:pt x="3081" y="1322"/>
                </a:moveTo>
                <a:cubicBezTo>
                  <a:pt x="2876" y="1251"/>
                  <a:pt x="2876" y="1251"/>
                  <a:pt x="2876" y="1251"/>
                </a:cubicBezTo>
                <a:cubicBezTo>
                  <a:pt x="2864" y="1272"/>
                  <a:pt x="2845" y="1288"/>
                  <a:pt x="2823" y="1296"/>
                </a:cubicBezTo>
                <a:cubicBezTo>
                  <a:pt x="2864" y="1510"/>
                  <a:pt x="2864" y="1510"/>
                  <a:pt x="2864" y="1510"/>
                </a:cubicBezTo>
                <a:cubicBezTo>
                  <a:pt x="2959" y="1486"/>
                  <a:pt x="3041" y="1418"/>
                  <a:pt x="3081" y="1322"/>
                </a:cubicBezTo>
                <a:close/>
                <a:moveTo>
                  <a:pt x="3095" y="1284"/>
                </a:moveTo>
                <a:cubicBezTo>
                  <a:pt x="3123" y="1184"/>
                  <a:pt x="3100" y="1080"/>
                  <a:pt x="3041" y="1002"/>
                </a:cubicBezTo>
                <a:cubicBezTo>
                  <a:pt x="2876" y="1144"/>
                  <a:pt x="2876" y="1144"/>
                  <a:pt x="2876" y="1144"/>
                </a:cubicBezTo>
                <a:cubicBezTo>
                  <a:pt x="2888" y="1164"/>
                  <a:pt x="2892" y="1188"/>
                  <a:pt x="2889" y="1213"/>
                </a:cubicBezTo>
                <a:lnTo>
                  <a:pt x="3095" y="1284"/>
                </a:lnTo>
                <a:close/>
                <a:moveTo>
                  <a:pt x="779" y="1123"/>
                </a:moveTo>
                <a:cubicBezTo>
                  <a:pt x="753" y="1146"/>
                  <a:pt x="729" y="1171"/>
                  <a:pt x="708" y="1198"/>
                </a:cubicBezTo>
                <a:cubicBezTo>
                  <a:pt x="597" y="1245"/>
                  <a:pt x="597" y="1245"/>
                  <a:pt x="597" y="1245"/>
                </a:cubicBezTo>
                <a:cubicBezTo>
                  <a:pt x="610" y="1288"/>
                  <a:pt x="605" y="1337"/>
                  <a:pt x="580" y="1378"/>
                </a:cubicBezTo>
                <a:cubicBezTo>
                  <a:pt x="609" y="1400"/>
                  <a:pt x="609" y="1400"/>
                  <a:pt x="609" y="1400"/>
                </a:cubicBezTo>
                <a:cubicBezTo>
                  <a:pt x="610" y="1399"/>
                  <a:pt x="610" y="1398"/>
                  <a:pt x="611" y="1396"/>
                </a:cubicBezTo>
                <a:cubicBezTo>
                  <a:pt x="606" y="1412"/>
                  <a:pt x="603" y="1429"/>
                  <a:pt x="600" y="1445"/>
                </a:cubicBezTo>
                <a:cubicBezTo>
                  <a:pt x="600" y="1444"/>
                  <a:pt x="601" y="1443"/>
                  <a:pt x="601" y="1442"/>
                </a:cubicBezTo>
                <a:cubicBezTo>
                  <a:pt x="557" y="1409"/>
                  <a:pt x="557" y="1409"/>
                  <a:pt x="557" y="1409"/>
                </a:cubicBezTo>
                <a:cubicBezTo>
                  <a:pt x="523" y="1444"/>
                  <a:pt x="478" y="1461"/>
                  <a:pt x="433" y="1461"/>
                </a:cubicBezTo>
                <a:cubicBezTo>
                  <a:pt x="413" y="1620"/>
                  <a:pt x="413" y="1620"/>
                  <a:pt x="413" y="1620"/>
                </a:cubicBezTo>
                <a:cubicBezTo>
                  <a:pt x="476" y="1625"/>
                  <a:pt x="539" y="1611"/>
                  <a:pt x="595" y="1579"/>
                </a:cubicBezTo>
                <a:cubicBezTo>
                  <a:pt x="595" y="1574"/>
                  <a:pt x="594" y="1569"/>
                  <a:pt x="594" y="1563"/>
                </a:cubicBezTo>
                <a:cubicBezTo>
                  <a:pt x="594" y="1565"/>
                  <a:pt x="594" y="1566"/>
                  <a:pt x="594" y="1567"/>
                </a:cubicBezTo>
                <a:cubicBezTo>
                  <a:pt x="596" y="1590"/>
                  <a:pt x="599" y="1613"/>
                  <a:pt x="603" y="1636"/>
                </a:cubicBezTo>
                <a:cubicBezTo>
                  <a:pt x="511" y="1682"/>
                  <a:pt x="401" y="1690"/>
                  <a:pt x="297" y="1650"/>
                </a:cubicBezTo>
                <a:cubicBezTo>
                  <a:pt x="99" y="1574"/>
                  <a:pt x="0" y="1352"/>
                  <a:pt x="76" y="1154"/>
                </a:cubicBezTo>
                <a:cubicBezTo>
                  <a:pt x="152" y="956"/>
                  <a:pt x="374" y="858"/>
                  <a:pt x="572" y="934"/>
                </a:cubicBezTo>
                <a:cubicBezTo>
                  <a:pt x="666" y="970"/>
                  <a:pt x="738" y="1039"/>
                  <a:pt x="779" y="1123"/>
                </a:cubicBezTo>
                <a:close/>
                <a:moveTo>
                  <a:pt x="124" y="1401"/>
                </a:moveTo>
                <a:cubicBezTo>
                  <a:pt x="272" y="1339"/>
                  <a:pt x="272" y="1339"/>
                  <a:pt x="272" y="1339"/>
                </a:cubicBezTo>
                <a:cubicBezTo>
                  <a:pt x="260" y="1295"/>
                  <a:pt x="265" y="1247"/>
                  <a:pt x="289" y="1206"/>
                </a:cubicBezTo>
                <a:cubicBezTo>
                  <a:pt x="161" y="1109"/>
                  <a:pt x="161" y="1109"/>
                  <a:pt x="161" y="1109"/>
                </a:cubicBezTo>
                <a:cubicBezTo>
                  <a:pt x="101" y="1197"/>
                  <a:pt x="91" y="1306"/>
                  <a:pt x="124" y="1401"/>
                </a:cubicBezTo>
                <a:close/>
                <a:moveTo>
                  <a:pt x="394" y="1456"/>
                </a:moveTo>
                <a:cubicBezTo>
                  <a:pt x="372" y="1451"/>
                  <a:pt x="351" y="1441"/>
                  <a:pt x="332" y="1427"/>
                </a:cubicBezTo>
                <a:cubicBezTo>
                  <a:pt x="313" y="1412"/>
                  <a:pt x="298" y="1394"/>
                  <a:pt x="287" y="1375"/>
                </a:cubicBezTo>
                <a:cubicBezTo>
                  <a:pt x="139" y="1437"/>
                  <a:pt x="139" y="1437"/>
                  <a:pt x="139" y="1437"/>
                </a:cubicBezTo>
                <a:cubicBezTo>
                  <a:pt x="161" y="1482"/>
                  <a:pt x="193" y="1522"/>
                  <a:pt x="235" y="1554"/>
                </a:cubicBezTo>
                <a:cubicBezTo>
                  <a:pt x="278" y="1586"/>
                  <a:pt x="325" y="1607"/>
                  <a:pt x="374" y="1616"/>
                </a:cubicBezTo>
                <a:lnTo>
                  <a:pt x="394" y="1456"/>
                </a:lnTo>
                <a:close/>
                <a:moveTo>
                  <a:pt x="457" y="963"/>
                </a:moveTo>
                <a:cubicBezTo>
                  <a:pt x="356" y="957"/>
                  <a:pt x="254" y="996"/>
                  <a:pt x="184" y="1078"/>
                </a:cubicBezTo>
                <a:cubicBezTo>
                  <a:pt x="312" y="1175"/>
                  <a:pt x="312" y="1175"/>
                  <a:pt x="312" y="1175"/>
                </a:cubicBezTo>
                <a:cubicBezTo>
                  <a:pt x="346" y="1140"/>
                  <a:pt x="391" y="1122"/>
                  <a:pt x="436" y="1123"/>
                </a:cubicBezTo>
                <a:lnTo>
                  <a:pt x="457" y="963"/>
                </a:lnTo>
                <a:close/>
                <a:moveTo>
                  <a:pt x="730" y="1147"/>
                </a:moveTo>
                <a:cubicBezTo>
                  <a:pt x="708" y="1102"/>
                  <a:pt x="676" y="1062"/>
                  <a:pt x="634" y="1030"/>
                </a:cubicBezTo>
                <a:cubicBezTo>
                  <a:pt x="591" y="997"/>
                  <a:pt x="544" y="977"/>
                  <a:pt x="495" y="968"/>
                </a:cubicBezTo>
                <a:cubicBezTo>
                  <a:pt x="475" y="1128"/>
                  <a:pt x="475" y="1128"/>
                  <a:pt x="475" y="1128"/>
                </a:cubicBezTo>
                <a:cubicBezTo>
                  <a:pt x="497" y="1133"/>
                  <a:pt x="518" y="1143"/>
                  <a:pt x="537" y="1157"/>
                </a:cubicBezTo>
                <a:cubicBezTo>
                  <a:pt x="556" y="1172"/>
                  <a:pt x="571" y="1189"/>
                  <a:pt x="582" y="1209"/>
                </a:cubicBezTo>
                <a:lnTo>
                  <a:pt x="730" y="1147"/>
                </a:lnTo>
                <a:close/>
                <a:moveTo>
                  <a:pt x="594" y="1552"/>
                </a:moveTo>
                <a:cubicBezTo>
                  <a:pt x="594" y="1552"/>
                  <a:pt x="594" y="1553"/>
                  <a:pt x="594" y="1553"/>
                </a:cubicBezTo>
                <a:cubicBezTo>
                  <a:pt x="594" y="1554"/>
                  <a:pt x="594" y="1554"/>
                  <a:pt x="594" y="1555"/>
                </a:cubicBezTo>
                <a:cubicBezTo>
                  <a:pt x="594" y="1554"/>
                  <a:pt x="594" y="1553"/>
                  <a:pt x="594" y="1552"/>
                </a:cubicBezTo>
                <a:close/>
                <a:moveTo>
                  <a:pt x="2163" y="1475"/>
                </a:moveTo>
                <a:cubicBezTo>
                  <a:pt x="2143" y="1441"/>
                  <a:pt x="2118" y="1412"/>
                  <a:pt x="2090" y="1387"/>
                </a:cubicBezTo>
                <a:cubicBezTo>
                  <a:pt x="2095" y="1392"/>
                  <a:pt x="2101" y="1397"/>
                  <a:pt x="2106" y="1402"/>
                </a:cubicBezTo>
                <a:cubicBezTo>
                  <a:pt x="2119" y="1398"/>
                  <a:pt x="2132" y="1394"/>
                  <a:pt x="2145" y="1389"/>
                </a:cubicBezTo>
                <a:cubicBezTo>
                  <a:pt x="2241" y="1354"/>
                  <a:pt x="2323" y="1298"/>
                  <a:pt x="2389" y="1228"/>
                </a:cubicBezTo>
                <a:cubicBezTo>
                  <a:pt x="2148" y="1028"/>
                  <a:pt x="2148" y="1028"/>
                  <a:pt x="2148" y="1028"/>
                </a:cubicBezTo>
                <a:cubicBezTo>
                  <a:pt x="2116" y="1057"/>
                  <a:pt x="2079" y="1080"/>
                  <a:pt x="2037" y="1096"/>
                </a:cubicBezTo>
                <a:cubicBezTo>
                  <a:pt x="1995" y="1111"/>
                  <a:pt x="1951" y="1118"/>
                  <a:pt x="1909" y="1116"/>
                </a:cubicBezTo>
                <a:cubicBezTo>
                  <a:pt x="1877" y="1300"/>
                  <a:pt x="1877" y="1300"/>
                  <a:pt x="1877" y="1300"/>
                </a:cubicBezTo>
                <a:cubicBezTo>
                  <a:pt x="1848" y="1298"/>
                  <a:pt x="1819" y="1300"/>
                  <a:pt x="1790" y="1305"/>
                </a:cubicBezTo>
                <a:cubicBezTo>
                  <a:pt x="1825" y="1102"/>
                  <a:pt x="1825" y="1102"/>
                  <a:pt x="1825" y="1102"/>
                </a:cubicBezTo>
                <a:cubicBezTo>
                  <a:pt x="1742" y="1076"/>
                  <a:pt x="1671" y="1019"/>
                  <a:pt x="1629" y="939"/>
                </a:cubicBezTo>
                <a:cubicBezTo>
                  <a:pt x="1360" y="1038"/>
                  <a:pt x="1360" y="1038"/>
                  <a:pt x="1360" y="1038"/>
                </a:cubicBezTo>
                <a:cubicBezTo>
                  <a:pt x="1360" y="1038"/>
                  <a:pt x="1360" y="1038"/>
                  <a:pt x="1360" y="1038"/>
                </a:cubicBezTo>
                <a:cubicBezTo>
                  <a:pt x="1316" y="1019"/>
                  <a:pt x="1270" y="1005"/>
                  <a:pt x="1223" y="997"/>
                </a:cubicBezTo>
                <a:cubicBezTo>
                  <a:pt x="1214" y="966"/>
                  <a:pt x="1207" y="933"/>
                  <a:pt x="1201" y="900"/>
                </a:cubicBezTo>
                <a:cubicBezTo>
                  <a:pt x="1138" y="502"/>
                  <a:pt x="1409" y="128"/>
                  <a:pt x="1807" y="64"/>
                </a:cubicBezTo>
                <a:cubicBezTo>
                  <a:pt x="2205" y="0"/>
                  <a:pt x="2580" y="272"/>
                  <a:pt x="2643" y="670"/>
                </a:cubicBezTo>
                <a:cubicBezTo>
                  <a:pt x="2700" y="1025"/>
                  <a:pt x="2491" y="1361"/>
                  <a:pt x="2163" y="1475"/>
                </a:cubicBezTo>
                <a:close/>
                <a:moveTo>
                  <a:pt x="1643" y="608"/>
                </a:moveTo>
                <a:cubicBezTo>
                  <a:pt x="1401" y="407"/>
                  <a:pt x="1401" y="407"/>
                  <a:pt x="1401" y="407"/>
                </a:cubicBezTo>
                <a:cubicBezTo>
                  <a:pt x="1288" y="564"/>
                  <a:pt x="1247" y="770"/>
                  <a:pt x="1305" y="967"/>
                </a:cubicBezTo>
                <a:cubicBezTo>
                  <a:pt x="1600" y="859"/>
                  <a:pt x="1600" y="859"/>
                  <a:pt x="1600" y="859"/>
                </a:cubicBezTo>
                <a:cubicBezTo>
                  <a:pt x="1579" y="771"/>
                  <a:pt x="1597" y="681"/>
                  <a:pt x="1643" y="608"/>
                </a:cubicBezTo>
                <a:close/>
                <a:moveTo>
                  <a:pt x="1989" y="145"/>
                </a:moveTo>
                <a:cubicBezTo>
                  <a:pt x="1894" y="135"/>
                  <a:pt x="1795" y="146"/>
                  <a:pt x="1700" y="181"/>
                </a:cubicBezTo>
                <a:cubicBezTo>
                  <a:pt x="1604" y="216"/>
                  <a:pt x="1522" y="272"/>
                  <a:pt x="1456" y="342"/>
                </a:cubicBezTo>
                <a:cubicBezTo>
                  <a:pt x="1697" y="542"/>
                  <a:pt x="1697" y="542"/>
                  <a:pt x="1697" y="542"/>
                </a:cubicBezTo>
                <a:cubicBezTo>
                  <a:pt x="1728" y="513"/>
                  <a:pt x="1765" y="490"/>
                  <a:pt x="1808" y="474"/>
                </a:cubicBezTo>
                <a:cubicBezTo>
                  <a:pt x="1850" y="459"/>
                  <a:pt x="1894" y="452"/>
                  <a:pt x="1936" y="454"/>
                </a:cubicBezTo>
                <a:lnTo>
                  <a:pt x="1989" y="145"/>
                </a:lnTo>
                <a:close/>
                <a:moveTo>
                  <a:pt x="2216" y="631"/>
                </a:moveTo>
                <a:cubicBezTo>
                  <a:pt x="2510" y="523"/>
                  <a:pt x="2510" y="523"/>
                  <a:pt x="2510" y="523"/>
                </a:cubicBezTo>
                <a:cubicBezTo>
                  <a:pt x="2427" y="335"/>
                  <a:pt x="2262" y="205"/>
                  <a:pt x="2073" y="159"/>
                </a:cubicBezTo>
                <a:cubicBezTo>
                  <a:pt x="2020" y="469"/>
                  <a:pt x="2020" y="469"/>
                  <a:pt x="2020" y="469"/>
                </a:cubicBezTo>
                <a:cubicBezTo>
                  <a:pt x="2102" y="494"/>
                  <a:pt x="2174" y="551"/>
                  <a:pt x="2216" y="631"/>
                </a:cubicBezTo>
                <a:close/>
                <a:moveTo>
                  <a:pt x="2539" y="603"/>
                </a:moveTo>
                <a:cubicBezTo>
                  <a:pt x="2245" y="712"/>
                  <a:pt x="2245" y="712"/>
                  <a:pt x="2245" y="712"/>
                </a:cubicBezTo>
                <a:cubicBezTo>
                  <a:pt x="2265" y="800"/>
                  <a:pt x="2248" y="890"/>
                  <a:pt x="2202" y="962"/>
                </a:cubicBezTo>
                <a:cubicBezTo>
                  <a:pt x="2443" y="1163"/>
                  <a:pt x="2443" y="1163"/>
                  <a:pt x="2443" y="1163"/>
                </a:cubicBezTo>
                <a:cubicBezTo>
                  <a:pt x="2557" y="1006"/>
                  <a:pt x="2598" y="800"/>
                  <a:pt x="2539" y="603"/>
                </a:cubicBezTo>
                <a:close/>
                <a:moveTo>
                  <a:pt x="2066" y="1368"/>
                </a:moveTo>
                <a:cubicBezTo>
                  <a:pt x="2072" y="1372"/>
                  <a:pt x="2078" y="1377"/>
                  <a:pt x="2084" y="1382"/>
                </a:cubicBezTo>
                <a:cubicBezTo>
                  <a:pt x="2078" y="1377"/>
                  <a:pt x="2072" y="1372"/>
                  <a:pt x="2066" y="1368"/>
                </a:cubicBezTo>
                <a:close/>
                <a:moveTo>
                  <a:pt x="1390" y="1053"/>
                </a:moveTo>
                <a:cubicBezTo>
                  <a:pt x="1383" y="1050"/>
                  <a:pt x="1377" y="1046"/>
                  <a:pt x="1370" y="1043"/>
                </a:cubicBezTo>
                <a:cubicBezTo>
                  <a:pt x="1377" y="1046"/>
                  <a:pt x="1383" y="1050"/>
                  <a:pt x="1390" y="1053"/>
                </a:cubicBezTo>
                <a:close/>
                <a:moveTo>
                  <a:pt x="1437" y="1081"/>
                </a:moveTo>
                <a:cubicBezTo>
                  <a:pt x="1432" y="1078"/>
                  <a:pt x="1426" y="1074"/>
                  <a:pt x="1420" y="1070"/>
                </a:cubicBezTo>
                <a:cubicBezTo>
                  <a:pt x="1426" y="1074"/>
                  <a:pt x="1432" y="1078"/>
                  <a:pt x="1437" y="1081"/>
                </a:cubicBezTo>
                <a:close/>
                <a:moveTo>
                  <a:pt x="1764" y="1311"/>
                </a:moveTo>
                <a:cubicBezTo>
                  <a:pt x="1773" y="1309"/>
                  <a:pt x="1781" y="1307"/>
                  <a:pt x="1790" y="1305"/>
                </a:cubicBezTo>
                <a:cubicBezTo>
                  <a:pt x="1790" y="1305"/>
                  <a:pt x="1790" y="1305"/>
                  <a:pt x="1790" y="1305"/>
                </a:cubicBezTo>
                <a:cubicBezTo>
                  <a:pt x="1781" y="1307"/>
                  <a:pt x="1773" y="1309"/>
                  <a:pt x="1764" y="1311"/>
                </a:cubicBezTo>
                <a:close/>
                <a:moveTo>
                  <a:pt x="1877" y="1300"/>
                </a:moveTo>
                <a:cubicBezTo>
                  <a:pt x="1893" y="1301"/>
                  <a:pt x="1909" y="1303"/>
                  <a:pt x="1925" y="1306"/>
                </a:cubicBezTo>
                <a:cubicBezTo>
                  <a:pt x="1909" y="1303"/>
                  <a:pt x="1893" y="1301"/>
                  <a:pt x="1877" y="1300"/>
                </a:cubicBezTo>
                <a:close/>
                <a:moveTo>
                  <a:pt x="1940" y="1309"/>
                </a:moveTo>
                <a:cubicBezTo>
                  <a:pt x="1935" y="1308"/>
                  <a:pt x="1930" y="1307"/>
                  <a:pt x="1925" y="1306"/>
                </a:cubicBezTo>
                <a:cubicBezTo>
                  <a:pt x="1930" y="1307"/>
                  <a:pt x="1935" y="1308"/>
                  <a:pt x="1940" y="1309"/>
                </a:cubicBezTo>
                <a:close/>
                <a:moveTo>
                  <a:pt x="1964" y="1316"/>
                </a:moveTo>
                <a:cubicBezTo>
                  <a:pt x="1959" y="1315"/>
                  <a:pt x="1954" y="1313"/>
                  <a:pt x="1949" y="1312"/>
                </a:cubicBezTo>
                <a:cubicBezTo>
                  <a:pt x="1954" y="1313"/>
                  <a:pt x="1959" y="1315"/>
                  <a:pt x="1964" y="1316"/>
                </a:cubicBezTo>
                <a:close/>
                <a:moveTo>
                  <a:pt x="1963" y="1997"/>
                </a:moveTo>
                <a:cubicBezTo>
                  <a:pt x="1811" y="2045"/>
                  <a:pt x="1651" y="1986"/>
                  <a:pt x="1564" y="1863"/>
                </a:cubicBezTo>
                <a:cubicBezTo>
                  <a:pt x="1578" y="1846"/>
                  <a:pt x="1590" y="1827"/>
                  <a:pt x="1602" y="1808"/>
                </a:cubicBezTo>
                <a:cubicBezTo>
                  <a:pt x="1622" y="1842"/>
                  <a:pt x="1648" y="1871"/>
                  <a:pt x="1680" y="1895"/>
                </a:cubicBezTo>
                <a:cubicBezTo>
                  <a:pt x="1733" y="1818"/>
                  <a:pt x="1733" y="1818"/>
                  <a:pt x="1733" y="1818"/>
                </a:cubicBezTo>
                <a:cubicBezTo>
                  <a:pt x="1691" y="1786"/>
                  <a:pt x="1663" y="1738"/>
                  <a:pt x="1655" y="1685"/>
                </a:cubicBezTo>
                <a:cubicBezTo>
                  <a:pt x="1667" y="1645"/>
                  <a:pt x="1674" y="1604"/>
                  <a:pt x="1677" y="1562"/>
                </a:cubicBezTo>
                <a:cubicBezTo>
                  <a:pt x="1695" y="1527"/>
                  <a:pt x="1724" y="1498"/>
                  <a:pt x="1759" y="1479"/>
                </a:cubicBezTo>
                <a:cubicBezTo>
                  <a:pt x="1719" y="1394"/>
                  <a:pt x="1719" y="1394"/>
                  <a:pt x="1719" y="1394"/>
                </a:cubicBezTo>
                <a:cubicBezTo>
                  <a:pt x="1701" y="1404"/>
                  <a:pt x="1683" y="1415"/>
                  <a:pt x="1668" y="1428"/>
                </a:cubicBezTo>
                <a:cubicBezTo>
                  <a:pt x="1663" y="1407"/>
                  <a:pt x="1658" y="1385"/>
                  <a:pt x="1651" y="1364"/>
                </a:cubicBezTo>
                <a:cubicBezTo>
                  <a:pt x="1680" y="1343"/>
                  <a:pt x="1713" y="1327"/>
                  <a:pt x="1749" y="1316"/>
                </a:cubicBezTo>
                <a:cubicBezTo>
                  <a:pt x="1937" y="1257"/>
                  <a:pt x="2137" y="1361"/>
                  <a:pt x="2196" y="1550"/>
                </a:cubicBezTo>
                <a:cubicBezTo>
                  <a:pt x="2256" y="1738"/>
                  <a:pt x="2151" y="1938"/>
                  <a:pt x="1963" y="1997"/>
                </a:cubicBezTo>
                <a:close/>
                <a:moveTo>
                  <a:pt x="1778" y="1470"/>
                </a:moveTo>
                <a:cubicBezTo>
                  <a:pt x="1806" y="1458"/>
                  <a:pt x="1838" y="1452"/>
                  <a:pt x="1871" y="1455"/>
                </a:cubicBezTo>
                <a:cubicBezTo>
                  <a:pt x="1904" y="1457"/>
                  <a:pt x="1935" y="1468"/>
                  <a:pt x="1962" y="1484"/>
                </a:cubicBezTo>
                <a:cubicBezTo>
                  <a:pt x="2015" y="1407"/>
                  <a:pt x="2015" y="1407"/>
                  <a:pt x="2015" y="1407"/>
                </a:cubicBezTo>
                <a:cubicBezTo>
                  <a:pt x="1975" y="1382"/>
                  <a:pt x="1929" y="1365"/>
                  <a:pt x="1878" y="1362"/>
                </a:cubicBezTo>
                <a:cubicBezTo>
                  <a:pt x="1828" y="1358"/>
                  <a:pt x="1780" y="1367"/>
                  <a:pt x="1737" y="1385"/>
                </a:cubicBezTo>
                <a:lnTo>
                  <a:pt x="1778" y="1470"/>
                </a:lnTo>
                <a:close/>
                <a:moveTo>
                  <a:pt x="1974" y="1928"/>
                </a:moveTo>
                <a:cubicBezTo>
                  <a:pt x="1934" y="1843"/>
                  <a:pt x="1934" y="1843"/>
                  <a:pt x="1934" y="1843"/>
                </a:cubicBezTo>
                <a:cubicBezTo>
                  <a:pt x="1905" y="1855"/>
                  <a:pt x="1873" y="1861"/>
                  <a:pt x="1840" y="1858"/>
                </a:cubicBezTo>
                <a:cubicBezTo>
                  <a:pt x="1807" y="1856"/>
                  <a:pt x="1776" y="1845"/>
                  <a:pt x="1750" y="1829"/>
                </a:cubicBezTo>
                <a:cubicBezTo>
                  <a:pt x="1697" y="1906"/>
                  <a:pt x="1697" y="1906"/>
                  <a:pt x="1697" y="1906"/>
                </a:cubicBezTo>
                <a:cubicBezTo>
                  <a:pt x="1736" y="1932"/>
                  <a:pt x="1783" y="1948"/>
                  <a:pt x="1833" y="1952"/>
                </a:cubicBezTo>
                <a:cubicBezTo>
                  <a:pt x="1883" y="1955"/>
                  <a:pt x="1931" y="1947"/>
                  <a:pt x="1974" y="1928"/>
                </a:cubicBezTo>
                <a:close/>
                <a:moveTo>
                  <a:pt x="2150" y="1690"/>
                </a:moveTo>
                <a:cubicBezTo>
                  <a:pt x="2056" y="1682"/>
                  <a:pt x="2056" y="1682"/>
                  <a:pt x="2056" y="1682"/>
                </a:cubicBezTo>
                <a:cubicBezTo>
                  <a:pt x="2048" y="1749"/>
                  <a:pt x="2007" y="1804"/>
                  <a:pt x="1952" y="1834"/>
                </a:cubicBezTo>
                <a:cubicBezTo>
                  <a:pt x="1992" y="1919"/>
                  <a:pt x="1992" y="1919"/>
                  <a:pt x="1992" y="1919"/>
                </a:cubicBezTo>
                <a:cubicBezTo>
                  <a:pt x="2077" y="1875"/>
                  <a:pt x="2138" y="1791"/>
                  <a:pt x="2150" y="1690"/>
                </a:cubicBezTo>
                <a:close/>
                <a:moveTo>
                  <a:pt x="2031" y="1418"/>
                </a:moveTo>
                <a:cubicBezTo>
                  <a:pt x="1978" y="1496"/>
                  <a:pt x="1978" y="1496"/>
                  <a:pt x="1978" y="1496"/>
                </a:cubicBezTo>
                <a:cubicBezTo>
                  <a:pt x="2028" y="1534"/>
                  <a:pt x="2060" y="1595"/>
                  <a:pt x="2058" y="1662"/>
                </a:cubicBezTo>
                <a:cubicBezTo>
                  <a:pt x="2151" y="1669"/>
                  <a:pt x="2151" y="1669"/>
                  <a:pt x="2151" y="1669"/>
                </a:cubicBezTo>
                <a:cubicBezTo>
                  <a:pt x="2155" y="1568"/>
                  <a:pt x="2108" y="1475"/>
                  <a:pt x="2031" y="1418"/>
                </a:cubicBezTo>
                <a:close/>
                <a:moveTo>
                  <a:pt x="1377" y="2017"/>
                </a:moveTo>
                <a:cubicBezTo>
                  <a:pt x="1109" y="2150"/>
                  <a:pt x="784" y="2042"/>
                  <a:pt x="650" y="1774"/>
                </a:cubicBezTo>
                <a:cubicBezTo>
                  <a:pt x="517" y="1506"/>
                  <a:pt x="626" y="1180"/>
                  <a:pt x="893" y="1047"/>
                </a:cubicBezTo>
                <a:cubicBezTo>
                  <a:pt x="1161" y="913"/>
                  <a:pt x="1487" y="1022"/>
                  <a:pt x="1620" y="1290"/>
                </a:cubicBezTo>
                <a:cubicBezTo>
                  <a:pt x="1754" y="1558"/>
                  <a:pt x="1645" y="1883"/>
                  <a:pt x="1377" y="2017"/>
                </a:cubicBezTo>
                <a:close/>
                <a:moveTo>
                  <a:pt x="1097" y="1065"/>
                </a:moveTo>
                <a:cubicBezTo>
                  <a:pt x="1145" y="1399"/>
                  <a:pt x="1145" y="1399"/>
                  <a:pt x="1145" y="1399"/>
                </a:cubicBezTo>
                <a:cubicBezTo>
                  <a:pt x="1160" y="1399"/>
                  <a:pt x="1176" y="1402"/>
                  <a:pt x="1191" y="1408"/>
                </a:cubicBezTo>
                <a:cubicBezTo>
                  <a:pt x="1205" y="1414"/>
                  <a:pt x="1218" y="1422"/>
                  <a:pt x="1229" y="1432"/>
                </a:cubicBezTo>
                <a:cubicBezTo>
                  <a:pt x="1491" y="1227"/>
                  <a:pt x="1491" y="1227"/>
                  <a:pt x="1491" y="1227"/>
                </a:cubicBezTo>
                <a:cubicBezTo>
                  <a:pt x="1443" y="1172"/>
                  <a:pt x="1382" y="1126"/>
                  <a:pt x="1310" y="1097"/>
                </a:cubicBezTo>
                <a:cubicBezTo>
                  <a:pt x="1240" y="1069"/>
                  <a:pt x="1168" y="1059"/>
                  <a:pt x="1097" y="1065"/>
                </a:cubicBezTo>
                <a:close/>
                <a:moveTo>
                  <a:pt x="711" y="1335"/>
                </a:moveTo>
                <a:cubicBezTo>
                  <a:pt x="1026" y="1462"/>
                  <a:pt x="1026" y="1462"/>
                  <a:pt x="1026" y="1462"/>
                </a:cubicBezTo>
                <a:cubicBezTo>
                  <a:pt x="1043" y="1435"/>
                  <a:pt x="1068" y="1415"/>
                  <a:pt x="1097" y="1406"/>
                </a:cubicBezTo>
                <a:cubicBezTo>
                  <a:pt x="1050" y="1072"/>
                  <a:pt x="1050" y="1072"/>
                  <a:pt x="1050" y="1072"/>
                </a:cubicBezTo>
                <a:cubicBezTo>
                  <a:pt x="905" y="1099"/>
                  <a:pt x="776" y="1193"/>
                  <a:pt x="711" y="1335"/>
                </a:cubicBezTo>
                <a:close/>
                <a:moveTo>
                  <a:pt x="755" y="1805"/>
                </a:moveTo>
                <a:cubicBezTo>
                  <a:pt x="1021" y="1596"/>
                  <a:pt x="1021" y="1596"/>
                  <a:pt x="1021" y="1596"/>
                </a:cubicBezTo>
                <a:cubicBezTo>
                  <a:pt x="1007" y="1569"/>
                  <a:pt x="1002" y="1538"/>
                  <a:pt x="1008" y="1507"/>
                </a:cubicBezTo>
                <a:cubicBezTo>
                  <a:pt x="693" y="1380"/>
                  <a:pt x="693" y="1380"/>
                  <a:pt x="693" y="1380"/>
                </a:cubicBezTo>
                <a:cubicBezTo>
                  <a:pt x="642" y="1528"/>
                  <a:pt x="670" y="1685"/>
                  <a:pt x="755" y="1805"/>
                </a:cubicBezTo>
                <a:close/>
                <a:moveTo>
                  <a:pt x="1182" y="1998"/>
                </a:moveTo>
                <a:cubicBezTo>
                  <a:pt x="1135" y="1669"/>
                  <a:pt x="1135" y="1669"/>
                  <a:pt x="1135" y="1669"/>
                </a:cubicBezTo>
                <a:cubicBezTo>
                  <a:pt x="1120" y="1668"/>
                  <a:pt x="1105" y="1665"/>
                  <a:pt x="1090" y="1659"/>
                </a:cubicBezTo>
                <a:cubicBezTo>
                  <a:pt x="1075" y="1653"/>
                  <a:pt x="1062" y="1645"/>
                  <a:pt x="1050" y="1634"/>
                </a:cubicBezTo>
                <a:cubicBezTo>
                  <a:pt x="785" y="1842"/>
                  <a:pt x="785" y="1842"/>
                  <a:pt x="785" y="1842"/>
                </a:cubicBezTo>
                <a:cubicBezTo>
                  <a:pt x="832" y="1895"/>
                  <a:pt x="891" y="1938"/>
                  <a:pt x="961" y="1966"/>
                </a:cubicBezTo>
                <a:cubicBezTo>
                  <a:pt x="1033" y="1995"/>
                  <a:pt x="1109" y="2005"/>
                  <a:pt x="1182" y="1998"/>
                </a:cubicBezTo>
                <a:close/>
                <a:moveTo>
                  <a:pt x="1560" y="1728"/>
                </a:moveTo>
                <a:cubicBezTo>
                  <a:pt x="1255" y="1606"/>
                  <a:pt x="1255" y="1606"/>
                  <a:pt x="1255" y="1606"/>
                </a:cubicBezTo>
                <a:cubicBezTo>
                  <a:pt x="1237" y="1633"/>
                  <a:pt x="1212" y="1652"/>
                  <a:pt x="1183" y="1662"/>
                </a:cubicBezTo>
                <a:cubicBezTo>
                  <a:pt x="1229" y="1990"/>
                  <a:pt x="1229" y="1990"/>
                  <a:pt x="1229" y="1990"/>
                </a:cubicBezTo>
                <a:cubicBezTo>
                  <a:pt x="1371" y="1961"/>
                  <a:pt x="1496" y="1867"/>
                  <a:pt x="1560" y="1728"/>
                </a:cubicBezTo>
                <a:close/>
                <a:moveTo>
                  <a:pt x="1520" y="1266"/>
                </a:moveTo>
                <a:cubicBezTo>
                  <a:pt x="1260" y="1470"/>
                  <a:pt x="1260" y="1470"/>
                  <a:pt x="1260" y="1470"/>
                </a:cubicBezTo>
                <a:cubicBezTo>
                  <a:pt x="1274" y="1497"/>
                  <a:pt x="1279" y="1529"/>
                  <a:pt x="1272" y="1561"/>
                </a:cubicBezTo>
                <a:cubicBezTo>
                  <a:pt x="1578" y="1683"/>
                  <a:pt x="1578" y="1683"/>
                  <a:pt x="1578" y="1683"/>
                </a:cubicBezTo>
                <a:cubicBezTo>
                  <a:pt x="1628" y="1538"/>
                  <a:pt x="1602" y="1384"/>
                  <a:pt x="1520" y="12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Text Placeholder 4"/>
          <p:cNvSpPr>
            <a:spLocks noGrp="1"/>
          </p:cNvSpPr>
          <p:nvPr>
            <p:ph type="body" sz="quarter" idx="10"/>
          </p:nvPr>
        </p:nvSpPr>
        <p:spPr>
          <a:xfrm>
            <a:off x="517525" y="1695450"/>
            <a:ext cx="5404810" cy="4302716"/>
          </a:xfrm>
        </p:spPr>
        <p:txBody>
          <a:bodyPr/>
          <a:lstStyle/>
          <a:p>
            <a:pPr>
              <a:spcBef>
                <a:spcPts val="1200"/>
              </a:spcBef>
              <a:spcAft>
                <a:spcPts val="0"/>
              </a:spcAft>
            </a:pPr>
            <a:r>
              <a:rPr lang="en-US" sz="2800" dirty="0"/>
              <a:t>ASP.NET In Windows Azure  </a:t>
            </a:r>
          </a:p>
          <a:p>
            <a:pPr>
              <a:spcBef>
                <a:spcPts val="600"/>
              </a:spcBef>
              <a:spcAft>
                <a:spcPts val="0"/>
              </a:spcAft>
            </a:pPr>
            <a:r>
              <a:rPr lang="en-US" sz="2000" dirty="0">
                <a:solidFill>
                  <a:schemeClr val="accent2">
                    <a:alpha val="99000"/>
                  </a:schemeClr>
                </a:solidFill>
              </a:rPr>
              <a:t>Web Forms &amp; MVC</a:t>
            </a:r>
          </a:p>
          <a:p>
            <a:pPr>
              <a:spcBef>
                <a:spcPts val="600"/>
              </a:spcBef>
              <a:spcAft>
                <a:spcPts val="0"/>
              </a:spcAft>
            </a:pPr>
            <a:r>
              <a:rPr lang="en-US" sz="2000" dirty="0">
                <a:solidFill>
                  <a:schemeClr val="accent2">
                    <a:alpha val="99000"/>
                  </a:schemeClr>
                </a:solidFill>
              </a:rPr>
              <a:t>AJAX &amp; Stateless Web Roles</a:t>
            </a:r>
          </a:p>
          <a:p>
            <a:pPr>
              <a:spcBef>
                <a:spcPts val="600"/>
              </a:spcBef>
              <a:spcAft>
                <a:spcPts val="0"/>
              </a:spcAft>
            </a:pPr>
            <a:r>
              <a:rPr lang="en-US" sz="2000" dirty="0">
                <a:solidFill>
                  <a:schemeClr val="accent2">
                    <a:alpha val="99000"/>
                  </a:schemeClr>
                </a:solidFill>
              </a:rPr>
              <a:t>Session State</a:t>
            </a:r>
          </a:p>
          <a:p>
            <a:pPr>
              <a:spcBef>
                <a:spcPts val="600"/>
              </a:spcBef>
              <a:spcAft>
                <a:spcPts val="0"/>
              </a:spcAft>
            </a:pPr>
            <a:r>
              <a:rPr lang="en-US" sz="2000" dirty="0">
                <a:solidFill>
                  <a:schemeClr val="accent2">
                    <a:alpha val="99000"/>
                  </a:schemeClr>
                </a:solidFill>
              </a:rPr>
              <a:t>DNS</a:t>
            </a:r>
          </a:p>
          <a:p>
            <a:pPr>
              <a:spcBef>
                <a:spcPts val="1200"/>
              </a:spcBef>
              <a:spcAft>
                <a:spcPts val="0"/>
              </a:spcAft>
            </a:pPr>
            <a:r>
              <a:rPr lang="en-US" sz="2800" dirty="0"/>
              <a:t>Advanced Techniques</a:t>
            </a:r>
          </a:p>
          <a:p>
            <a:pPr>
              <a:spcBef>
                <a:spcPts val="600"/>
              </a:spcBef>
              <a:spcAft>
                <a:spcPts val="0"/>
              </a:spcAft>
            </a:pPr>
            <a:r>
              <a:rPr lang="en-US" sz="2000" dirty="0">
                <a:solidFill>
                  <a:schemeClr val="accent2">
                    <a:alpha val="99000"/>
                  </a:schemeClr>
                </a:solidFill>
              </a:rPr>
              <a:t>Full IIS</a:t>
            </a:r>
          </a:p>
          <a:p>
            <a:pPr>
              <a:spcBef>
                <a:spcPts val="600"/>
              </a:spcBef>
              <a:spcAft>
                <a:spcPts val="0"/>
              </a:spcAft>
            </a:pPr>
            <a:r>
              <a:rPr lang="en-US" sz="2000" dirty="0">
                <a:solidFill>
                  <a:schemeClr val="accent2">
                    <a:alpha val="99000"/>
                  </a:schemeClr>
                </a:solidFill>
              </a:rPr>
              <a:t>Multi-tenancy</a:t>
            </a:r>
          </a:p>
          <a:p>
            <a:pPr>
              <a:spcBef>
                <a:spcPts val="600"/>
              </a:spcBef>
              <a:spcAft>
                <a:spcPts val="0"/>
              </a:spcAft>
            </a:pPr>
            <a:r>
              <a:rPr lang="en-US" sz="2000" dirty="0">
                <a:solidFill>
                  <a:schemeClr val="accent2">
                    <a:alpha val="99000"/>
                  </a:schemeClr>
                </a:solidFill>
              </a:rPr>
              <a:t>Web Deploy</a:t>
            </a:r>
          </a:p>
          <a:p>
            <a:pPr>
              <a:spcBef>
                <a:spcPts val="1200"/>
              </a:spcBef>
              <a:spcAft>
                <a:spcPts val="0"/>
              </a:spcAft>
            </a:pPr>
            <a:r>
              <a:rPr lang="en-US" sz="2800" dirty="0"/>
              <a:t>Challenges</a:t>
            </a:r>
          </a:p>
          <a:p>
            <a:pPr>
              <a:spcBef>
                <a:spcPts val="600"/>
              </a:spcBef>
              <a:spcAft>
                <a:spcPts val="0"/>
              </a:spcAft>
            </a:pPr>
            <a:r>
              <a:rPr lang="en-US" sz="2000" dirty="0">
                <a:solidFill>
                  <a:schemeClr val="accent2">
                    <a:alpha val="99000"/>
                  </a:schemeClr>
                </a:solidFill>
              </a:rPr>
              <a:t>File Upload</a:t>
            </a:r>
          </a:p>
        </p:txBody>
      </p:sp>
    </p:spTree>
    <p:extLst>
      <p:ext uri="{BB962C8B-B14F-4D97-AF65-F5344CB8AC3E}">
        <p14:creationId xmlns:p14="http://schemas.microsoft.com/office/powerpoint/2010/main" val="112825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 calcmode="lin" valueType="num">
                                      <p:cBhvr additive="base">
                                        <p:cTn id="47" dur="500" fill="hold"/>
                                        <p:tgtEl>
                                          <p:spTgt spid="5">
                                            <p:txEl>
                                              <p:pRg st="10" end="1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5">
                                            <p:txEl>
                                              <p:pRg st="10" end="10"/>
                                            </p:txEl>
                                          </p:spTgt>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1+#ppt_w/2"/>
                                          </p:val>
                                        </p:tav>
                                        <p:tav tm="100000">
                                          <p:val>
                                            <p:strVal val="#ppt_x"/>
                                          </p:val>
                                        </p:tav>
                                      </p:tavLst>
                                    </p:anim>
                                    <p:anim calcmode="lin" valueType="num">
                                      <p:cBhvr additive="base">
                                        <p:cTn id="5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B2F97D-0457-4986-9734-D03EB073C5EA}">
  <ds:schemaRefs>
    <ds:schemaRef ds:uri="http://purl.org/dc/elements/1.1/"/>
    <ds:schemaRef ds:uri="http://schemas.microsoft.com/office/2006/metadata/properties"/>
    <ds:schemaRef ds:uri="http://purl.org/dc/terms/"/>
    <ds:schemaRef ds:uri="http://purl.org/dc/dcmitype/"/>
    <ds:schemaRef ds:uri="http://schemas.microsoft.com/office/2006/documentManagement/types"/>
    <ds:schemaRef ds:uri="230e9df3-be65-4c73-a93b-d1236ebd677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2972</TotalTime>
  <Words>215</Words>
  <Application>Microsoft Office PowerPoint</Application>
  <PresentationFormat>Custom</PresentationFormat>
  <Paragraphs>64</Paragraphs>
  <Slides>11</Slides>
  <Notes>10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9" baseType="lpstr">
      <vt:lpstr>Arial</vt:lpstr>
      <vt:lpstr>Segoe UI Light</vt:lpstr>
      <vt:lpstr>Segoe Light</vt:lpstr>
      <vt:lpstr>Segoe UI</vt:lpstr>
      <vt:lpstr>Consolas</vt:lpstr>
      <vt:lpstr>MS1444_Windows Azure Template 16x9_r08b</vt:lpstr>
      <vt:lpstr>White with Consolas font for code slides</vt:lpstr>
      <vt:lpstr>think-cell Slide</vt:lpstr>
      <vt:lpstr>WebCamps Online</vt:lpstr>
      <vt:lpstr>Welcome Back to the Microsoft Web Stack</vt:lpstr>
      <vt:lpstr>Agenda </vt:lpstr>
      <vt:lpstr>Integrating Your Site with Internet Explorer 9 (&amp; 10!)</vt:lpstr>
      <vt:lpstr>WebMatrix 2.0</vt:lpstr>
      <vt:lpstr>Creating Rich HTML 5 Experiences</vt:lpstr>
      <vt:lpstr>Building Web Sites Using ASP.NET 4.5</vt:lpstr>
      <vt:lpstr>Building Web APIs in Windows Azure</vt:lpstr>
      <vt:lpstr>Deploying ASP.NET Apps to the Cloud</vt:lpstr>
      <vt:lpstr>Resources</vt:lpstr>
      <vt:lpstr>PowerPoint Presentation</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ADI</cp:lastModifiedBy>
  <cp:revision>278</cp:revision>
  <cp:lastPrinted>2011-10-11T14:25:22Z</cp:lastPrinted>
  <dcterms:created xsi:type="dcterms:W3CDTF">2011-03-29T16:07:22Z</dcterms:created>
  <dcterms:modified xsi:type="dcterms:W3CDTF">2012-04-06T19:22:29Z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