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14"/>
  </p:notesMasterIdLst>
  <p:handoutMasterIdLst>
    <p:handoutMasterId r:id="rId15"/>
  </p:handoutMasterIdLst>
  <p:sldIdLst>
    <p:sldId id="347" r:id="rId6"/>
    <p:sldId id="293" r:id="rId7"/>
    <p:sldId id="368" r:id="rId8"/>
    <p:sldId id="369" r:id="rId9"/>
    <p:sldId id="370" r:id="rId10"/>
    <p:sldId id="371" r:id="rId11"/>
    <p:sldId id="372" r:id="rId12"/>
    <p:sldId id="346" r:id="rId13"/>
  </p:sldIdLst>
  <p:sldSz cx="12188825" cy="6858000"/>
  <p:notesSz cx="6858000" cy="9296400"/>
  <p:embeddedFontLst>
    <p:embeddedFont>
      <p:font typeface="Segoe UI Light" pitchFamily="34" charset="0"/>
      <p:regular r:id="rId16"/>
    </p:embeddedFont>
    <p:embeddedFont>
      <p:font typeface="Tahoma" pitchFamily="34" charset="0"/>
      <p:regular r:id="rId17"/>
      <p:bold r:id="rId18"/>
    </p:embeddedFont>
    <p:embeddedFont>
      <p:font typeface="Segoe Light" pitchFamily="34" charset="0"/>
      <p:regular r:id="rId19"/>
      <p:italic r:id="rId20"/>
    </p:embeddedFont>
    <p:embeddedFont>
      <p:font typeface="Segoe UI" pitchFamily="34" charset="0"/>
      <p:regular r:id="rId21"/>
      <p:bold r:id="rId22"/>
      <p:italic r:id="rId23"/>
      <p:boldItalic r:id="rId24"/>
    </p:embeddedFont>
    <p:embeddedFont>
      <p:font typeface="Consolas" pitchFamily="49" charset="0"/>
      <p:regular r:id="rId25"/>
      <p:bold r:id="rId26"/>
      <p:italic r:id="rId27"/>
      <p:boldItalic r:id="rId28"/>
    </p:embeddedFont>
  </p:embeddedFontLst>
  <p:custDataLst>
    <p:tags r:id="rId2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1" autoAdjust="0"/>
    <p:restoredTop sz="89076" autoAdjust="0"/>
  </p:normalViewPr>
  <p:slideViewPr>
    <p:cSldViewPr snapToGrid="0" snapToObjects="1">
      <p:cViewPr varScale="1">
        <p:scale>
          <a:sx n="91" d="100"/>
          <a:sy n="91" d="100"/>
        </p:scale>
        <p:origin x="-132" y="-126"/>
      </p:cViewPr>
      <p:guideLst>
        <p:guide orient="horz" pos="712"/>
        <p:guide orient="horz" pos="3937"/>
        <p:guide orient="horz" pos="1328"/>
        <p:guide pos="326"/>
        <p:guide pos="7355"/>
        <p:guide pos="3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2838"/>
    </p:cViewPr>
  </p:sorterViewPr>
  <p:notesViewPr>
    <p:cSldViewPr snapToGrid="0" snapToObjects="1"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5.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4/24/2012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4/24/2012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a:t>
            </a:r>
            <a:r>
              <a:rPr lang="en-US" u="sng" baseline="0" dirty="0" smtClean="0"/>
              <a:t> Time</a:t>
            </a:r>
            <a:r>
              <a:rPr lang="en-US" u="none" baseline="0" dirty="0" smtClean="0"/>
              <a:t>: 1 minute</a:t>
            </a:r>
          </a:p>
          <a:p>
            <a:endParaRPr lang="en-US" u="none" baseline="0" dirty="0" smtClean="0"/>
          </a:p>
          <a:p>
            <a:r>
              <a:rPr lang="en-US" u="none" baseline="0" dirty="0" smtClean="0"/>
              <a:t>In this session we’ll look at how we can take the notion of Models in MVC and use them in data access with the Entity Framework</a:t>
            </a:r>
            <a:r>
              <a:rPr lang="en-US" u="none" baseline="0" smtClean="0"/>
              <a:t>. </a:t>
            </a:r>
            <a:endParaRPr lang="en-US" u="none" baseline="0"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3</a:t>
            </a:fld>
            <a:endParaRPr lang="en-US"/>
          </a:p>
        </p:txBody>
      </p:sp>
    </p:spTree>
    <p:extLst>
      <p:ext uri="{BB962C8B-B14F-4D97-AF65-F5344CB8AC3E}">
        <p14:creationId xmlns:p14="http://schemas.microsoft.com/office/powerpoint/2010/main" val="101515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Estimate</a:t>
            </a:r>
            <a:r>
              <a:rPr lang="en-US" baseline="0" dirty="0" smtClean="0"/>
              <a:t>d Time: 3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[Potential</a:t>
            </a:r>
            <a:r>
              <a:rPr lang="en-US" baseline="0" dirty="0" smtClean="0"/>
              <a:t> Questions to ask the audience:]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Who is using raw SQL script today to access their database? Why?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Who is using stored procedures? Why?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Who is using ORM?</a:t>
            </a:r>
            <a:endParaRPr lang="en-US" dirty="0" smtClean="0"/>
          </a:p>
          <a:p>
            <a:endParaRPr lang="en-US" dirty="0" smtClean="0"/>
          </a:p>
          <a:p>
            <a:r>
              <a:rPr lang="en-US" baseline="0" dirty="0" smtClean="0"/>
              <a:t>For a long time in the history of programming, the data abstractions that represented the business objects were designed as database objects and were expressed in Entity-Relationship diagrams. This led to databases having great influence on the entity data model that was generated afterwards based on the existing database objects.</a:t>
            </a:r>
          </a:p>
          <a:p>
            <a:endParaRPr lang="en-US" baseline="0" dirty="0" smtClean="0"/>
          </a:p>
          <a:p>
            <a:r>
              <a:rPr lang="en-US" baseline="0" dirty="0" smtClean="0"/>
              <a:t>Then, software engineering evolved and the design focus was transmuted from the database to the software implementation. This lead to a whole new paradigm, where the entity data model were designed first, based on the user needs, and the database objects has to adapt to it.</a:t>
            </a:r>
          </a:p>
          <a:p>
            <a:endParaRPr lang="en-US" baseline="0" dirty="0" smtClean="0"/>
          </a:p>
          <a:p>
            <a:r>
              <a:rPr lang="en-US" baseline="0" dirty="0" smtClean="0"/>
              <a:t>The Entity Framework abstracts the database away from the application by providing sets of entities with which to work.  Instead of talking to the database, the application developer speaks “entities” and the framework manages all of the database communications on behalf of the developer.</a:t>
            </a:r>
          </a:p>
        </p:txBody>
      </p:sp>
      <p:sp>
        <p:nvSpPr>
          <p:cNvPr id="4" name="Slide Number Placeholder 3"/>
          <p:cNvSpPr>
            <a:spLocks noGrp="1"/>
          </p:cNvSpPr>
          <p:nvPr>
            <p:ph type="sldNum" sz="quarter" idx="10"/>
          </p:nvPr>
        </p:nvSpPr>
        <p:spPr/>
        <p:txBody>
          <a:bodyPr/>
          <a:lstStyle/>
          <a:p>
            <a:fld id="{E18F9282-D0A8-4FC3-8EA8-B416BA51AD58}" type="slidenum">
              <a:rPr lang="en-US" smtClean="0"/>
              <a:pPr/>
              <a:t>4</a:t>
            </a:fld>
            <a:endParaRPr lang="en-US"/>
          </a:p>
        </p:txBody>
      </p:sp>
    </p:spTree>
    <p:extLst>
      <p:ext uri="{BB962C8B-B14F-4D97-AF65-F5344CB8AC3E}">
        <p14:creationId xmlns:p14="http://schemas.microsoft.com/office/powerpoint/2010/main" val="100273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Estimate</a:t>
            </a:r>
            <a:r>
              <a:rPr lang="en-US" baseline="0" dirty="0" smtClean="0"/>
              <a:t>d Time: 3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[Potential</a:t>
            </a:r>
            <a:r>
              <a:rPr lang="en-US" baseline="0" dirty="0" smtClean="0"/>
              <a:t> Questions to ask the audience:]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Who is using raw SQL script today to access their database? Why?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Who is using stored procedures? Why?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Who is using ORM?</a:t>
            </a:r>
            <a:endParaRPr lang="en-US" dirty="0" smtClean="0"/>
          </a:p>
          <a:p>
            <a:endParaRPr lang="en-US" dirty="0" smtClean="0"/>
          </a:p>
          <a:p>
            <a:r>
              <a:rPr lang="en-US" baseline="0" dirty="0" smtClean="0"/>
              <a:t>For a long time in the history of programming, the data abstractions that represented the business objects were designed as database objects and were expressed in Entity-Relationship diagrams. This led to databases having great influence on the entity data model that was generated afterwards based on the existing database objects.</a:t>
            </a:r>
          </a:p>
          <a:p>
            <a:endParaRPr lang="en-US" baseline="0" dirty="0" smtClean="0"/>
          </a:p>
          <a:p>
            <a:r>
              <a:rPr lang="en-US" baseline="0" dirty="0" smtClean="0"/>
              <a:t>Then, software engineering evolved and the design focus was transmuted from the database to the software implementation. This lead to a whole new paradigm, where the entity data model were designed first, based on the user needs, and the database objects has to adapt to it.</a:t>
            </a:r>
          </a:p>
          <a:p>
            <a:endParaRPr lang="en-US" baseline="0" dirty="0" smtClean="0"/>
          </a:p>
          <a:p>
            <a:r>
              <a:rPr lang="en-US" baseline="0" dirty="0" smtClean="0"/>
              <a:t>The Entity Framework abstracts the database away from the application by providing sets of entities with which to work.  Instead of talking to the database, the application developer speaks “entities” and the framework manages all of the database communications on behalf of the developer.</a:t>
            </a:r>
          </a:p>
        </p:txBody>
      </p:sp>
      <p:sp>
        <p:nvSpPr>
          <p:cNvPr id="4" name="Slide Number Placeholder 3"/>
          <p:cNvSpPr>
            <a:spLocks noGrp="1"/>
          </p:cNvSpPr>
          <p:nvPr>
            <p:ph type="sldNum" sz="quarter" idx="10"/>
          </p:nvPr>
        </p:nvSpPr>
        <p:spPr/>
        <p:txBody>
          <a:bodyPr/>
          <a:lstStyle/>
          <a:p>
            <a:fld id="{E18F9282-D0A8-4FC3-8EA8-B416BA51AD58}" type="slidenum">
              <a:rPr lang="en-US" smtClean="0"/>
              <a:pPr/>
              <a:t>5</a:t>
            </a:fld>
            <a:endParaRPr lang="en-US"/>
          </a:p>
        </p:txBody>
      </p:sp>
    </p:spTree>
    <p:extLst>
      <p:ext uri="{BB962C8B-B14F-4D97-AF65-F5344CB8AC3E}">
        <p14:creationId xmlns:p14="http://schemas.microsoft.com/office/powerpoint/2010/main" val="1002738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Estimated Time</a:t>
            </a:r>
            <a:r>
              <a:rPr lang="en-US" u="none" dirty="0" smtClean="0"/>
              <a:t>:</a:t>
            </a:r>
            <a:r>
              <a:rPr lang="en-US" dirty="0" smtClean="0"/>
              <a:t> 2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Entity Framework</a:t>
            </a:r>
            <a:r>
              <a:rPr lang="en-US" baseline="0" dirty="0" smtClean="0"/>
              <a:t> provides three approaches to getting started. Which approach you choose will depend on your particular scenario.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already have an existing database from which to work from, Entity Framework provides a way to inspect it and generate an Entity Data Model.  An entity data model is a description of the underlying logical model in the database.  With this model you’ll then be able to write data access code against the Entity Framework rather than directly against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other approach</a:t>
            </a:r>
            <a:r>
              <a:rPr lang="en-US" baseline="0" dirty="0" smtClean="0"/>
              <a:t> is to use the visual designer to create your entities and relationships.  Once complete you can then use the tooling to generate the database.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code-first allows the developer to write classes that describe models.  From these class files the Entity Framework then goes ahead and generates the database.</a:t>
            </a:r>
            <a:endParaRPr lang="en-US"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6</a:t>
            </a:fld>
            <a:endParaRPr lang="en-US"/>
          </a:p>
        </p:txBody>
      </p:sp>
    </p:spTree>
    <p:extLst>
      <p:ext uri="{BB962C8B-B14F-4D97-AF65-F5344CB8AC3E}">
        <p14:creationId xmlns:p14="http://schemas.microsoft.com/office/powerpoint/2010/main" val="2121882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baseline="0" dirty="0" smtClean="0"/>
              <a:t>Estimated Time: 20 minutes</a:t>
            </a:r>
          </a:p>
          <a:p>
            <a:pPr marL="228600" indent="-228600">
              <a:buAutoNum type="arabicPeriod"/>
            </a:pPr>
            <a:endParaRPr lang="en-US" u="none" dirty="0" smtClean="0"/>
          </a:p>
        </p:txBody>
      </p:sp>
      <p:sp>
        <p:nvSpPr>
          <p:cNvPr id="4" name="Slide Number Placeholder 3"/>
          <p:cNvSpPr>
            <a:spLocks noGrp="1"/>
          </p:cNvSpPr>
          <p:nvPr>
            <p:ph type="sldNum" sz="quarter" idx="10"/>
          </p:nvPr>
        </p:nvSpPr>
        <p:spPr/>
        <p:txBody>
          <a:bodyPr/>
          <a:lstStyle/>
          <a:p>
            <a:fld id="{E18F9282-D0A8-4FC3-8EA8-B416BA51AD58}" type="slidenum">
              <a:rPr lang="en-US" smtClean="0"/>
              <a:pPr/>
              <a:t>7</a:t>
            </a:fld>
            <a:endParaRPr lang="en-US"/>
          </a:p>
        </p:txBody>
      </p:sp>
    </p:spTree>
    <p:extLst>
      <p:ext uri="{BB962C8B-B14F-4D97-AF65-F5344CB8AC3E}">
        <p14:creationId xmlns:p14="http://schemas.microsoft.com/office/powerpoint/2010/main" val="468206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4344988"/>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WebCamps Online</a:t>
            </a:r>
            <a:endParaRPr lang="en-US" dirty="0"/>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1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dirty="0" smtClean="0"/>
              <a:t>Entity Framework</a:t>
            </a:r>
            <a:endParaRPr lang="en-US" dirty="0"/>
          </a:p>
        </p:txBody>
      </p:sp>
      <p:sp>
        <p:nvSpPr>
          <p:cNvPr id="7" name="Text Placeholder 6"/>
          <p:cNvSpPr>
            <a:spLocks noGrp="1"/>
          </p:cNvSpPr>
          <p:nvPr>
            <p:ph type="body" sz="quarter" idx="11"/>
          </p:nvPr>
        </p:nvSpPr>
        <p:spPr/>
        <p:txBody>
          <a:bodyPr/>
          <a:lstStyle/>
          <a:p>
            <a:r>
              <a:rPr lang="en-US" dirty="0" smtClean="0"/>
              <a:t>Name</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14" name="Text Placeholder 13"/>
          <p:cNvSpPr>
            <a:spLocks noGrp="1"/>
          </p:cNvSpPr>
          <p:nvPr>
            <p:ph type="body" sz="quarter" idx="11"/>
          </p:nvPr>
        </p:nvSpPr>
        <p:spPr>
          <a:xfrm>
            <a:off x="3473804" y="2438162"/>
            <a:ext cx="6945312" cy="3200876"/>
          </a:xfrm>
        </p:spPr>
        <p:txBody>
          <a:bodyPr vert="horz" wrap="square" lIns="182880" tIns="182880" rIns="0" bIns="0" rtlCol="0" anchor="ctr" anchorCtr="0">
            <a:spAutoFit/>
          </a:bodyPr>
          <a:lstStyle/>
          <a:p>
            <a:pPr marL="574675" lvl="1" indent="-571500">
              <a:spcAft>
                <a:spcPts val="1200"/>
              </a:spcAft>
            </a:pPr>
            <a:r>
              <a:rPr lang="en-US" sz="4400" spc="-100" dirty="0">
                <a:latin typeface="Segoe UI Light" pitchFamily="34" charset="0"/>
              </a:rPr>
              <a:t>What is the Entity Framework?</a:t>
            </a:r>
          </a:p>
          <a:p>
            <a:pPr marL="574675" lvl="1" indent="-571500">
              <a:spcAft>
                <a:spcPts val="1200"/>
              </a:spcAft>
            </a:pPr>
            <a:r>
              <a:rPr lang="en-US" sz="4400" spc="-100" dirty="0">
                <a:latin typeface="Segoe UI Light" pitchFamily="34" charset="0"/>
              </a:rPr>
              <a:t>Database-first, </a:t>
            </a:r>
            <a:r>
              <a:rPr lang="en-US" sz="4400" spc="-100" dirty="0" smtClean="0">
                <a:latin typeface="Segoe UI Light" pitchFamily="34" charset="0"/>
              </a:rPr>
              <a:t/>
            </a:r>
            <a:br>
              <a:rPr lang="en-US" sz="4400" spc="-100" dirty="0" smtClean="0">
                <a:latin typeface="Segoe UI Light" pitchFamily="34" charset="0"/>
              </a:rPr>
            </a:br>
            <a:r>
              <a:rPr lang="en-US" sz="4400" spc="-100" dirty="0" smtClean="0">
                <a:latin typeface="Segoe UI Light" pitchFamily="34" charset="0"/>
              </a:rPr>
              <a:t>Model-first</a:t>
            </a:r>
            <a:r>
              <a:rPr lang="en-US" sz="4400" spc="-100" dirty="0">
                <a:latin typeface="Segoe UI Light" pitchFamily="34" charset="0"/>
              </a:rPr>
              <a:t>, Code-First</a:t>
            </a:r>
          </a:p>
          <a:p>
            <a:pPr marL="574675" lvl="1" indent="-571500">
              <a:spcAft>
                <a:spcPts val="1200"/>
              </a:spcAft>
            </a:pPr>
            <a:r>
              <a:rPr lang="en-US" sz="4400" spc="-100" dirty="0">
                <a:latin typeface="Segoe UI Light" pitchFamily="34" charset="0"/>
              </a:rPr>
              <a:t>Demos</a:t>
            </a:r>
          </a:p>
        </p:txBody>
      </p:sp>
    </p:spTree>
    <p:extLst>
      <p:ext uri="{BB962C8B-B14F-4D97-AF65-F5344CB8AC3E}">
        <p14:creationId xmlns:p14="http://schemas.microsoft.com/office/powerpoint/2010/main" val="16232341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is Entity Framework?</a:t>
            </a:r>
            <a:endParaRPr lang="en-US" dirty="0"/>
          </a:p>
        </p:txBody>
      </p:sp>
      <p:sp>
        <p:nvSpPr>
          <p:cNvPr id="2" name="Text Placeholder 1"/>
          <p:cNvSpPr>
            <a:spLocks noGrp="1"/>
          </p:cNvSpPr>
          <p:nvPr>
            <p:ph type="body" sz="quarter" idx="10"/>
          </p:nvPr>
        </p:nvSpPr>
        <p:spPr>
          <a:xfrm>
            <a:off x="519113" y="1447799"/>
            <a:ext cx="5210636" cy="1107996"/>
          </a:xfrm>
        </p:spPr>
        <p:txBody>
          <a:bodyPr/>
          <a:lstStyle/>
          <a:p>
            <a:r>
              <a:rPr lang="en-US" dirty="0" smtClean="0"/>
              <a:t>EF is available as a </a:t>
            </a:r>
            <a:br>
              <a:rPr lang="en-US" dirty="0" smtClean="0"/>
            </a:br>
            <a:r>
              <a:rPr lang="en-US" dirty="0" err="1" smtClean="0"/>
              <a:t>NuGet</a:t>
            </a:r>
            <a:r>
              <a:rPr lang="en-US" dirty="0" smtClean="0"/>
              <a:t> Package</a:t>
            </a:r>
            <a:endParaRPr lang="en-US" dirty="0"/>
          </a:p>
        </p:txBody>
      </p:sp>
      <p:pic>
        <p:nvPicPr>
          <p:cNvPr id="63490" name="Picture 2" descr="C:\Users\bradyg\AppData\Local\Temp\SNAGHTML3893b7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995" y="1447799"/>
            <a:ext cx="6946490" cy="485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33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490"/>
                                        </p:tgtEl>
                                        <p:attrNameLst>
                                          <p:attrName>style.visibility</p:attrName>
                                        </p:attrNameLst>
                                      </p:cBhvr>
                                      <p:to>
                                        <p:strVal val="visible"/>
                                      </p:to>
                                    </p:set>
                                    <p:animEffect transition="in" filter="fade">
                                      <p:cBhvr>
                                        <p:cTn id="10"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Can You get Entity Framework?</a:t>
            </a:r>
            <a:endParaRPr lang="en-US" dirty="0"/>
          </a:p>
        </p:txBody>
      </p:sp>
      <p:sp>
        <p:nvSpPr>
          <p:cNvPr id="2" name="Text Placeholder 1"/>
          <p:cNvSpPr>
            <a:spLocks noGrp="1"/>
          </p:cNvSpPr>
          <p:nvPr>
            <p:ph type="body" idx="1"/>
          </p:nvPr>
        </p:nvSpPr>
        <p:spPr>
          <a:xfrm>
            <a:off x="519113" y="1558599"/>
            <a:ext cx="5486400" cy="332399"/>
          </a:xfrm>
        </p:spPr>
        <p:txBody>
          <a:bodyPr/>
          <a:lstStyle/>
          <a:p>
            <a:r>
              <a:rPr lang="en-US" sz="2400" dirty="0" smtClean="0"/>
              <a:t>Using the Manage </a:t>
            </a:r>
            <a:r>
              <a:rPr lang="en-US" sz="2400" dirty="0" err="1" smtClean="0"/>
              <a:t>NuGet</a:t>
            </a:r>
            <a:r>
              <a:rPr lang="en-US" sz="2400" dirty="0" smtClean="0"/>
              <a:t> Packages Dialog</a:t>
            </a:r>
            <a:endParaRPr lang="en-US" sz="2400" dirty="0"/>
          </a:p>
        </p:txBody>
      </p:sp>
      <p:sp>
        <p:nvSpPr>
          <p:cNvPr id="5" name="Text Placeholder 4"/>
          <p:cNvSpPr>
            <a:spLocks noGrp="1"/>
          </p:cNvSpPr>
          <p:nvPr>
            <p:ph type="body" sz="quarter" idx="3"/>
          </p:nvPr>
        </p:nvSpPr>
        <p:spPr>
          <a:xfrm>
            <a:off x="6181725" y="1558599"/>
            <a:ext cx="5486400" cy="332399"/>
          </a:xfrm>
        </p:spPr>
        <p:txBody>
          <a:bodyPr/>
          <a:lstStyle/>
          <a:p>
            <a:r>
              <a:rPr lang="en-US" sz="2400" dirty="0" smtClean="0"/>
              <a:t>Or using the Package Manager Console</a:t>
            </a:r>
            <a:endParaRPr lang="en-US" sz="2400" dirty="0"/>
          </a:p>
        </p:txBody>
      </p:sp>
      <p:pic>
        <p:nvPicPr>
          <p:cNvPr id="63492" name="Picture 4" descr="C:\Users\bradyg\AppData\Local\Temp\SNAGHTML3897fa8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41" y="2026943"/>
            <a:ext cx="5571972" cy="2951673"/>
          </a:xfrm>
          <a:prstGeom prst="rect">
            <a:avLst/>
          </a:prstGeom>
          <a:noFill/>
          <a:extLst>
            <a:ext uri="{909E8E84-426E-40DD-AFC4-6F175D3DCCD1}">
              <a14:hiddenFill xmlns:a14="http://schemas.microsoft.com/office/drawing/2010/main">
                <a:solidFill>
                  <a:srgbClr val="FFFFFF"/>
                </a:solidFill>
              </a14:hiddenFill>
            </a:ext>
          </a:extLst>
        </p:spPr>
      </p:pic>
      <p:pic>
        <p:nvPicPr>
          <p:cNvPr id="645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1725" y="2026944"/>
            <a:ext cx="5319339" cy="1998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7826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4000"/>
                                  </p:stCondLst>
                                  <p:childTnLst>
                                    <p:set>
                                      <p:cBhvr>
                                        <p:cTn id="9" dur="1" fill="hold">
                                          <p:stCondLst>
                                            <p:cond delay="0"/>
                                          </p:stCondLst>
                                        </p:cTn>
                                        <p:tgtEl>
                                          <p:spTgt spid="63492"/>
                                        </p:tgtEl>
                                        <p:attrNameLst>
                                          <p:attrName>style.visibility</p:attrName>
                                        </p:attrNameLst>
                                      </p:cBhvr>
                                      <p:to>
                                        <p:strVal val="visible"/>
                                      </p:to>
                                    </p:set>
                                    <p:animEffect transition="in" filter="fade">
                                      <p:cBhvr>
                                        <p:cTn id="10" dur="500"/>
                                        <p:tgtEl>
                                          <p:spTgt spid="63492"/>
                                        </p:tgtEl>
                                      </p:cBhvr>
                                    </p:animEffect>
                                  </p:childTnLst>
                                </p:cTn>
                              </p:par>
                            </p:childTnLst>
                          </p:cTn>
                        </p:par>
                        <p:par>
                          <p:cTn id="11" fill="hold">
                            <p:stCondLst>
                              <p:cond delay="4500"/>
                            </p:stCondLst>
                            <p:childTnLst>
                              <p:par>
                                <p:cTn id="12" presetID="10" presetClass="entr" presetSubtype="0" fill="hold" grpId="0" nodeType="afterEffect">
                                  <p:stCondLst>
                                    <p:cond delay="300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par>
                                <p:cTn id="15" presetID="10" presetClass="entr" presetSubtype="0" fill="hold" nodeType="withEffect">
                                  <p:stCondLst>
                                    <p:cond delay="3000"/>
                                  </p:stCondLst>
                                  <p:childTnLst>
                                    <p:set>
                                      <p:cBhvr>
                                        <p:cTn id="16" dur="1" fill="hold">
                                          <p:stCondLst>
                                            <p:cond delay="0"/>
                                          </p:stCondLst>
                                        </p:cTn>
                                        <p:tgtEl>
                                          <p:spTgt spid="64514"/>
                                        </p:tgtEl>
                                        <p:attrNameLst>
                                          <p:attrName>style.visibility</p:attrName>
                                        </p:attrNameLst>
                                      </p:cBhvr>
                                      <p:to>
                                        <p:strVal val="visible"/>
                                      </p:to>
                                    </p:set>
                                    <p:animEffect transition="in" filter="fade">
                                      <p:cBhvr>
                                        <p:cTn id="1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Different Approaches for Entity Framework</a:t>
            </a:r>
            <a:endParaRPr lang="en-US" dirty="0"/>
          </a:p>
        </p:txBody>
      </p:sp>
      <p:sp>
        <p:nvSpPr>
          <p:cNvPr id="4" name="Flowchart: Magnetic Disk 3"/>
          <p:cNvSpPr/>
          <p:nvPr/>
        </p:nvSpPr>
        <p:spPr bwMode="auto">
          <a:xfrm>
            <a:off x="3769264" y="1850047"/>
            <a:ext cx="2103120" cy="914400"/>
          </a:xfrm>
          <a:prstGeom prst="flowChartMagneticDisk">
            <a:avLst/>
          </a:prstGeom>
          <a:solidFill>
            <a:schemeClr val="accent4"/>
          </a:solidFill>
          <a:ln w="12700">
            <a:solidFill>
              <a:schemeClr val="bg1"/>
            </a:solid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Existing</a:t>
            </a:r>
          </a:p>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Database</a:t>
            </a:r>
          </a:p>
        </p:txBody>
      </p:sp>
      <p:sp>
        <p:nvSpPr>
          <p:cNvPr id="5" name="Right Arrow 4"/>
          <p:cNvSpPr/>
          <p:nvPr/>
        </p:nvSpPr>
        <p:spPr bwMode="auto">
          <a:xfrm>
            <a:off x="6273251" y="1860680"/>
            <a:ext cx="2103120" cy="9144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800">
              <a:gradFill>
                <a:gsLst>
                  <a:gs pos="0">
                    <a:srgbClr val="FFFFFF"/>
                  </a:gs>
                  <a:gs pos="100000">
                    <a:srgbClr val="FFFFFF"/>
                  </a:gs>
                </a:gsLst>
                <a:lin ang="5400000" scaled="0"/>
              </a:gradFill>
            </a:endParaRPr>
          </a:p>
        </p:txBody>
      </p:sp>
      <p:sp>
        <p:nvSpPr>
          <p:cNvPr id="6" name="Rectangle 5"/>
          <p:cNvSpPr/>
          <p:nvPr/>
        </p:nvSpPr>
        <p:spPr bwMode="auto">
          <a:xfrm>
            <a:off x="8777239" y="1860680"/>
            <a:ext cx="2103120" cy="914400"/>
          </a:xfrm>
          <a:prstGeom prst="rect">
            <a:avLst/>
          </a:prstGeom>
          <a:solidFill>
            <a:schemeClr val="accent2"/>
          </a:solidFill>
          <a:ln w="12700">
            <a:solidFill>
              <a:schemeClr val="bg1"/>
            </a:solid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Generated</a:t>
            </a:r>
          </a:p>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Entity Data</a:t>
            </a:r>
          </a:p>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Model</a:t>
            </a:r>
          </a:p>
        </p:txBody>
      </p:sp>
      <p:sp>
        <p:nvSpPr>
          <p:cNvPr id="7" name="TextBox 5"/>
          <p:cNvSpPr txBox="1"/>
          <p:nvPr/>
        </p:nvSpPr>
        <p:spPr>
          <a:xfrm>
            <a:off x="1265277" y="1850047"/>
            <a:ext cx="2103120" cy="914400"/>
          </a:xfrm>
          <a:prstGeom prst="rect">
            <a:avLst/>
          </a:prstGeom>
        </p:spPr>
        <p:txBody>
          <a:bodyPr vert="horz" wrap="square" lIns="0" tIns="0" rIns="0" bIns="0" rtlCol="0" anchor="ctr">
            <a:noAutofit/>
          </a:bodyPr>
          <a:lstStyle>
            <a:defPPr>
              <a:defRPr lang="en-US"/>
            </a:defPPr>
            <a:lvl1pPr indent="0" defTabSz="685864">
              <a:lnSpc>
                <a:spcPct val="90000"/>
              </a:lnSpc>
              <a:spcBef>
                <a:spcPts val="1200"/>
              </a:spcBef>
              <a:buSzPct val="80000"/>
              <a:buFont typeface="Arial" pitchFamily="34" charset="0"/>
              <a:buNone/>
              <a:defRPr>
                <a:solidFill>
                  <a:schemeClr val="accent2"/>
                </a:solidFill>
              </a:defRPr>
            </a:lvl1pPr>
            <a:lvl2pPr marL="0" lvl="1" indent="0" defTabSz="685864">
              <a:lnSpc>
                <a:spcPct val="90000"/>
              </a:lnSpc>
              <a:spcBef>
                <a:spcPts val="600"/>
              </a:spcBef>
              <a:buSzPct val="80000"/>
              <a:buFont typeface="Arial" pitchFamily="34" charset="0"/>
              <a:buNone/>
              <a:defRPr sz="2000">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smtClean="0">
                <a:solidFill>
                  <a:schemeClr val="accent2">
                    <a:alpha val="99000"/>
                  </a:schemeClr>
                </a:solidFill>
              </a:rPr>
              <a:t>Database First</a:t>
            </a:r>
            <a:endParaRPr lang="en-US" dirty="0">
              <a:solidFill>
                <a:schemeClr val="accent2">
                  <a:alpha val="99000"/>
                </a:schemeClr>
              </a:solidFill>
            </a:endParaRPr>
          </a:p>
        </p:txBody>
      </p:sp>
      <p:sp>
        <p:nvSpPr>
          <p:cNvPr id="8" name="Rectangle 7"/>
          <p:cNvSpPr/>
          <p:nvPr/>
        </p:nvSpPr>
        <p:spPr bwMode="auto">
          <a:xfrm>
            <a:off x="3769264" y="3398414"/>
            <a:ext cx="2103120" cy="914400"/>
          </a:xfrm>
          <a:prstGeom prst="rect">
            <a:avLst/>
          </a:prstGeom>
          <a:solidFill>
            <a:schemeClr val="accent2"/>
          </a:solidFill>
          <a:ln w="12700">
            <a:solidFill>
              <a:schemeClr val="bg1"/>
            </a:solid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2200" kern="1200">
                <a:solidFill>
                  <a:schemeClr val="lt1"/>
                </a:solidFill>
                <a:latin typeface="+mn-lt"/>
                <a:ea typeface="+mn-ea"/>
                <a:cs typeface="+mn-cs"/>
              </a:defRPr>
            </a:lvl1pPr>
            <a:lvl2pPr marL="457200" algn="ctr" rtl="0" fontAlgn="base">
              <a:spcBef>
                <a:spcPct val="0"/>
              </a:spcBef>
              <a:spcAft>
                <a:spcPct val="0"/>
              </a:spcAft>
              <a:defRPr sz="2200" kern="1200">
                <a:solidFill>
                  <a:schemeClr val="lt1"/>
                </a:solidFill>
                <a:latin typeface="+mn-lt"/>
                <a:ea typeface="+mn-ea"/>
                <a:cs typeface="+mn-cs"/>
              </a:defRPr>
            </a:lvl2pPr>
            <a:lvl3pPr marL="914400" algn="ctr" rtl="0" fontAlgn="base">
              <a:spcBef>
                <a:spcPct val="0"/>
              </a:spcBef>
              <a:spcAft>
                <a:spcPct val="0"/>
              </a:spcAft>
              <a:defRPr sz="2200" kern="1200">
                <a:solidFill>
                  <a:schemeClr val="lt1"/>
                </a:solidFill>
                <a:latin typeface="+mn-lt"/>
                <a:ea typeface="+mn-ea"/>
                <a:cs typeface="+mn-cs"/>
              </a:defRPr>
            </a:lvl3pPr>
            <a:lvl4pPr marL="1371600" algn="ctr" rtl="0" fontAlgn="base">
              <a:spcBef>
                <a:spcPct val="0"/>
              </a:spcBef>
              <a:spcAft>
                <a:spcPct val="0"/>
              </a:spcAft>
              <a:defRPr sz="2200" kern="1200">
                <a:solidFill>
                  <a:schemeClr val="lt1"/>
                </a:solidFill>
                <a:latin typeface="+mn-lt"/>
                <a:ea typeface="+mn-ea"/>
                <a:cs typeface="+mn-cs"/>
              </a:defRPr>
            </a:lvl4pPr>
            <a:lvl5pPr marL="1828800" algn="ctr" rtl="0" fontAlgn="base">
              <a:spcBef>
                <a:spcPct val="0"/>
              </a:spcBef>
              <a:spcAft>
                <a:spcPct val="0"/>
              </a:spcAft>
              <a:defRPr sz="2200" kern="1200">
                <a:solidFill>
                  <a:schemeClr val="lt1"/>
                </a:solidFill>
                <a:latin typeface="+mn-lt"/>
                <a:ea typeface="+mn-ea"/>
                <a:cs typeface="+mn-cs"/>
              </a:defRPr>
            </a:lvl5pPr>
            <a:lvl6pPr marL="2286000" algn="l" defTabSz="914400" rtl="0" eaLnBrk="1" latinLnBrk="0" hangingPunct="1">
              <a:defRPr sz="2200" kern="1200">
                <a:solidFill>
                  <a:schemeClr val="lt1"/>
                </a:solidFill>
                <a:latin typeface="+mn-lt"/>
                <a:ea typeface="+mn-ea"/>
                <a:cs typeface="+mn-cs"/>
              </a:defRPr>
            </a:lvl6pPr>
            <a:lvl7pPr marL="2743200" algn="l" defTabSz="914400" rtl="0" eaLnBrk="1" latinLnBrk="0" hangingPunct="1">
              <a:defRPr sz="2200" kern="1200">
                <a:solidFill>
                  <a:schemeClr val="lt1"/>
                </a:solidFill>
                <a:latin typeface="+mn-lt"/>
                <a:ea typeface="+mn-ea"/>
                <a:cs typeface="+mn-cs"/>
              </a:defRPr>
            </a:lvl7pPr>
            <a:lvl8pPr marL="3200400" algn="l" defTabSz="914400" rtl="0" eaLnBrk="1" latinLnBrk="0" hangingPunct="1">
              <a:defRPr sz="2200" kern="1200">
                <a:solidFill>
                  <a:schemeClr val="lt1"/>
                </a:solidFill>
                <a:latin typeface="+mn-lt"/>
                <a:ea typeface="+mn-ea"/>
                <a:cs typeface="+mn-cs"/>
              </a:defRPr>
            </a:lvl8pPr>
            <a:lvl9pPr marL="3657600" algn="l" defTabSz="914400" rtl="0" eaLnBrk="1" latinLnBrk="0" hangingPunct="1">
              <a:defRPr sz="2200" kern="1200">
                <a:solidFill>
                  <a:schemeClr val="lt1"/>
                </a:solidFill>
                <a:latin typeface="+mn-lt"/>
                <a:ea typeface="+mn-ea"/>
                <a:cs typeface="+mn-cs"/>
              </a:defRPr>
            </a:lvl9pPr>
          </a:lstStyle>
          <a:p>
            <a:pPr marR="0" indent="0" defTabSz="914400">
              <a:lnSpc>
                <a:spcPct val="90000"/>
              </a:lnSpc>
              <a:buClrTx/>
              <a:buSzTx/>
              <a:buFontTx/>
              <a:buNone/>
              <a:tabLst/>
            </a:pPr>
            <a:r>
              <a:rPr lang="en-US" sz="2000" dirty="0">
                <a:solidFill>
                  <a:schemeClr val="lt1">
                    <a:alpha val="99000"/>
                  </a:schemeClr>
                </a:solidFill>
                <a:latin typeface="Tahoma" pitchFamily="34" charset="0"/>
              </a:rPr>
              <a:t>Entity Data</a:t>
            </a:r>
          </a:p>
          <a:p>
            <a:pPr marR="0" indent="0" defTabSz="914400">
              <a:lnSpc>
                <a:spcPct val="90000"/>
              </a:lnSpc>
              <a:buClrTx/>
              <a:buSzTx/>
              <a:buFontTx/>
              <a:buNone/>
              <a:tabLst/>
            </a:pPr>
            <a:r>
              <a:rPr lang="en-US" sz="2000" dirty="0">
                <a:solidFill>
                  <a:schemeClr val="lt1">
                    <a:alpha val="99000"/>
                  </a:schemeClr>
                </a:solidFill>
                <a:latin typeface="Tahoma" pitchFamily="34" charset="0"/>
              </a:rPr>
              <a:t>Model</a:t>
            </a:r>
          </a:p>
        </p:txBody>
      </p:sp>
      <p:sp>
        <p:nvSpPr>
          <p:cNvPr id="9" name="Right Arrow 8"/>
          <p:cNvSpPr/>
          <p:nvPr/>
        </p:nvSpPr>
        <p:spPr bwMode="auto">
          <a:xfrm>
            <a:off x="6273251" y="3403730"/>
            <a:ext cx="2103120" cy="9144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800">
              <a:gradFill>
                <a:gsLst>
                  <a:gs pos="0">
                    <a:srgbClr val="FFFFFF"/>
                  </a:gs>
                  <a:gs pos="100000">
                    <a:srgbClr val="FFFFFF"/>
                  </a:gs>
                </a:gsLst>
                <a:lin ang="5400000" scaled="0"/>
              </a:gradFill>
            </a:endParaRPr>
          </a:p>
        </p:txBody>
      </p:sp>
      <p:sp>
        <p:nvSpPr>
          <p:cNvPr id="10" name="Flowchart: Magnetic Disk 9"/>
          <p:cNvSpPr/>
          <p:nvPr/>
        </p:nvSpPr>
        <p:spPr bwMode="auto">
          <a:xfrm>
            <a:off x="8777239" y="3403730"/>
            <a:ext cx="2103120" cy="914400"/>
          </a:xfrm>
          <a:prstGeom prst="flowChartMagneticDisk">
            <a:avLst/>
          </a:prstGeom>
          <a:solidFill>
            <a:schemeClr val="accent4"/>
          </a:solidFill>
          <a:ln w="12700">
            <a:solidFill>
              <a:schemeClr val="bg1"/>
            </a:solid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Generated</a:t>
            </a:r>
          </a:p>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Database</a:t>
            </a:r>
          </a:p>
        </p:txBody>
      </p:sp>
      <p:sp>
        <p:nvSpPr>
          <p:cNvPr id="11" name="TextBox 9"/>
          <p:cNvSpPr txBox="1"/>
          <p:nvPr/>
        </p:nvSpPr>
        <p:spPr>
          <a:xfrm>
            <a:off x="1265277" y="3398414"/>
            <a:ext cx="2103120" cy="914400"/>
          </a:xfrm>
          <a:prstGeom prst="rect">
            <a:avLst/>
          </a:prstGeom>
        </p:spPr>
        <p:txBody>
          <a:bodyPr vert="horz" wrap="square" lIns="0" tIns="0" rIns="0" bIns="0" rtlCol="0" anchor="ctr">
            <a:noAutofit/>
          </a:bodyPr>
          <a:lstStyle>
            <a:defPPr>
              <a:defRPr lang="en-US"/>
            </a:defPPr>
            <a:lvl1pPr indent="0" defTabSz="685864">
              <a:lnSpc>
                <a:spcPct val="90000"/>
              </a:lnSpc>
              <a:spcBef>
                <a:spcPts val="1200"/>
              </a:spcBef>
              <a:buSzPct val="80000"/>
              <a:buFont typeface="Arial" pitchFamily="34" charset="0"/>
              <a:buNone/>
              <a:defRPr>
                <a:solidFill>
                  <a:schemeClr val="accent2"/>
                </a:solidFill>
              </a:defRPr>
            </a:lvl1pPr>
            <a:lvl2pPr marL="0" lvl="1" indent="0" defTabSz="685864">
              <a:lnSpc>
                <a:spcPct val="90000"/>
              </a:lnSpc>
              <a:spcBef>
                <a:spcPts val="600"/>
              </a:spcBef>
              <a:buSzPct val="80000"/>
              <a:buFont typeface="Arial" pitchFamily="34" charset="0"/>
              <a:buNone/>
              <a:defRPr sz="2000">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smtClean="0">
                <a:solidFill>
                  <a:schemeClr val="accent2">
                    <a:alpha val="99000"/>
                  </a:schemeClr>
                </a:solidFill>
              </a:rPr>
              <a:t>Model First</a:t>
            </a:r>
            <a:endParaRPr lang="en-US" dirty="0">
              <a:solidFill>
                <a:schemeClr val="accent2">
                  <a:alpha val="99000"/>
                </a:schemeClr>
              </a:solidFill>
            </a:endParaRPr>
          </a:p>
        </p:txBody>
      </p:sp>
      <p:sp>
        <p:nvSpPr>
          <p:cNvPr id="12" name="Rectangle 11"/>
          <p:cNvSpPr/>
          <p:nvPr/>
        </p:nvSpPr>
        <p:spPr bwMode="auto">
          <a:xfrm>
            <a:off x="3766534" y="4946780"/>
            <a:ext cx="2103120" cy="914400"/>
          </a:xfrm>
          <a:prstGeom prst="rect">
            <a:avLst/>
          </a:prstGeom>
          <a:solidFill>
            <a:schemeClr val="accent2"/>
          </a:solidFill>
          <a:ln w="12700">
            <a:solidFill>
              <a:schemeClr val="bg1"/>
            </a:solid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Class File</a:t>
            </a:r>
          </a:p>
        </p:txBody>
      </p:sp>
      <p:sp>
        <p:nvSpPr>
          <p:cNvPr id="13" name="Right Arrow 12"/>
          <p:cNvSpPr/>
          <p:nvPr/>
        </p:nvSpPr>
        <p:spPr bwMode="auto">
          <a:xfrm>
            <a:off x="6267791" y="4946780"/>
            <a:ext cx="2103120" cy="9144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800">
              <a:gradFill>
                <a:gsLst>
                  <a:gs pos="0">
                    <a:srgbClr val="FFFFFF"/>
                  </a:gs>
                  <a:gs pos="100000">
                    <a:srgbClr val="FFFFFF"/>
                  </a:gs>
                </a:gsLst>
                <a:lin ang="5400000" scaled="0"/>
              </a:gradFill>
            </a:endParaRPr>
          </a:p>
        </p:txBody>
      </p:sp>
      <p:sp>
        <p:nvSpPr>
          <p:cNvPr id="15" name="TextBox 9"/>
          <p:cNvSpPr txBox="1"/>
          <p:nvPr/>
        </p:nvSpPr>
        <p:spPr>
          <a:xfrm>
            <a:off x="1265277" y="4946780"/>
            <a:ext cx="2103120" cy="914400"/>
          </a:xfrm>
          <a:prstGeom prst="rect">
            <a:avLst/>
          </a:prstGeom>
        </p:spPr>
        <p:txBody>
          <a:bodyPr vert="horz" wrap="square" lIns="0" tIns="0" rIns="0" bIns="0" rtlCol="0" anchor="ctr">
            <a:noAutofit/>
          </a:bodyPr>
          <a:lstStyle>
            <a:defPPr>
              <a:defRPr lang="en-US"/>
            </a:defPPr>
            <a:lvl1pPr indent="0" defTabSz="685864">
              <a:lnSpc>
                <a:spcPct val="90000"/>
              </a:lnSpc>
              <a:spcBef>
                <a:spcPts val="1200"/>
              </a:spcBef>
              <a:buSzPct val="80000"/>
              <a:buFont typeface="Arial" pitchFamily="34" charset="0"/>
              <a:buNone/>
              <a:defRPr>
                <a:solidFill>
                  <a:schemeClr val="accent2"/>
                </a:solidFill>
              </a:defRPr>
            </a:lvl1pPr>
            <a:lvl2pPr marL="0" lvl="1" indent="0" defTabSz="685864">
              <a:lnSpc>
                <a:spcPct val="90000"/>
              </a:lnSpc>
              <a:spcBef>
                <a:spcPts val="600"/>
              </a:spcBef>
              <a:buSzPct val="80000"/>
              <a:buFont typeface="Arial" pitchFamily="34" charset="0"/>
              <a:buNone/>
              <a:defRPr sz="2000">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chemeClr val="accent2">
                    <a:alpha val="99000"/>
                  </a:schemeClr>
                </a:solidFill>
              </a:rPr>
              <a:t>Code </a:t>
            </a:r>
            <a:r>
              <a:rPr lang="en-US" dirty="0" smtClean="0">
                <a:solidFill>
                  <a:schemeClr val="accent2">
                    <a:alpha val="99000"/>
                  </a:schemeClr>
                </a:solidFill>
              </a:rPr>
              <a:t>First</a:t>
            </a:r>
            <a:endParaRPr lang="en-US" dirty="0">
              <a:solidFill>
                <a:schemeClr val="accent2">
                  <a:alpha val="99000"/>
                </a:schemeClr>
              </a:solidFill>
            </a:endParaRPr>
          </a:p>
        </p:txBody>
      </p:sp>
      <p:sp>
        <p:nvSpPr>
          <p:cNvPr id="16" name="Flowchart: Magnetic Disk 15"/>
          <p:cNvSpPr/>
          <p:nvPr/>
        </p:nvSpPr>
        <p:spPr bwMode="auto">
          <a:xfrm>
            <a:off x="8769048" y="4946780"/>
            <a:ext cx="2103120" cy="914400"/>
          </a:xfrm>
          <a:prstGeom prst="flowChartMagneticDisk">
            <a:avLst/>
          </a:prstGeom>
          <a:solidFill>
            <a:schemeClr val="accent4"/>
          </a:solidFill>
          <a:ln w="12700">
            <a:solidFill>
              <a:schemeClr val="bg1"/>
            </a:solidFill>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Generated</a:t>
            </a:r>
          </a:p>
          <a:p>
            <a:pPr algn="ctr" defTabSz="914400" fontAlgn="base">
              <a:lnSpc>
                <a:spcPct val="90000"/>
              </a:lnSpc>
              <a:spcBef>
                <a:spcPct val="0"/>
              </a:spcBef>
              <a:spcAft>
                <a:spcPct val="0"/>
              </a:spcAft>
            </a:pPr>
            <a:r>
              <a:rPr lang="en-US" sz="2000" dirty="0">
                <a:solidFill>
                  <a:schemeClr val="lt1">
                    <a:alpha val="99000"/>
                  </a:schemeClr>
                </a:solidFill>
                <a:latin typeface="Tahoma" pitchFamily="34" charset="0"/>
              </a:rPr>
              <a:t>Database</a:t>
            </a:r>
          </a:p>
        </p:txBody>
      </p:sp>
    </p:spTree>
    <p:extLst>
      <p:ext uri="{BB962C8B-B14F-4D97-AF65-F5344CB8AC3E}">
        <p14:creationId xmlns:p14="http://schemas.microsoft.com/office/powerpoint/2010/main" val="498983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animBg="1"/>
      <p:bldP spid="10" grpId="0" animBg="1"/>
      <p:bldP spid="11" grpId="0"/>
      <p:bldP spid="12" grpId="0" animBg="1"/>
      <p:bldP spid="13" grpId="0" animBg="1"/>
      <p:bldP spid="15"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t>Model First</a:t>
            </a:r>
            <a:br>
              <a:rPr lang="en-US" sz="3600" dirty="0"/>
            </a:br>
            <a:r>
              <a:rPr lang="en-US" sz="3600" dirty="0"/>
              <a:t>Database </a:t>
            </a:r>
            <a:r>
              <a:rPr lang="en-US" sz="3600" dirty="0" smtClean="0"/>
              <a:t>First</a:t>
            </a:r>
            <a:br>
              <a:rPr lang="en-US" sz="3600" dirty="0" smtClean="0"/>
            </a:br>
            <a:r>
              <a:rPr lang="en-US" sz="3600" dirty="0" smtClean="0"/>
              <a:t>Code First</a:t>
            </a:r>
            <a:br>
              <a:rPr lang="en-US" sz="3600" dirty="0" smtClean="0"/>
            </a:br>
            <a:endParaRPr lang="en-US" sz="3600" dirty="0"/>
          </a:p>
        </p:txBody>
      </p:sp>
      <p:sp>
        <p:nvSpPr>
          <p:cNvPr id="4" name="Subtitle 3"/>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44004586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70175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www.w3.org/XML/1998/namespace"/>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http://schemas.microsoft.com/office/infopath/2007/PartnerControls"/>
    <ds:schemaRef ds:uri="230e9df3-be65-4c73-a93b-d1236ebd677e"/>
    <ds:schemaRef ds:uri="http://schemas.microsoft.com/office/2006/metadata/propertie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3443</TotalTime>
  <Words>687</Words>
  <Application>Microsoft Office PowerPoint</Application>
  <PresentationFormat>Custom</PresentationFormat>
  <Paragraphs>86</Paragraphs>
  <Slides>8</Slides>
  <Notes>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7" baseType="lpstr">
      <vt:lpstr>Arial</vt:lpstr>
      <vt:lpstr>Segoe UI Light</vt:lpstr>
      <vt:lpstr>Tahoma</vt:lpstr>
      <vt:lpstr>Segoe Light</vt:lpstr>
      <vt:lpstr>Segoe UI</vt:lpstr>
      <vt:lpstr>Consolas</vt:lpstr>
      <vt:lpstr>MS1444_Windows Azure Template 16x9_r08b</vt:lpstr>
      <vt:lpstr>White with Consolas font for code slides</vt:lpstr>
      <vt:lpstr>think-cell Slide</vt:lpstr>
      <vt:lpstr>WebCamps Online</vt:lpstr>
      <vt:lpstr>Entity Framework</vt:lpstr>
      <vt:lpstr>Agenda</vt:lpstr>
      <vt:lpstr>Where is Entity Framework?</vt:lpstr>
      <vt:lpstr>How Can You get Entity Framework?</vt:lpstr>
      <vt:lpstr>Different Approaches for Entity Framework</vt:lpstr>
      <vt:lpstr>Model First Database First Code First </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364</cp:revision>
  <cp:lastPrinted>2011-10-11T14:25:22Z</cp:lastPrinted>
  <dcterms:created xsi:type="dcterms:W3CDTF">2011-03-29T16:07:22Z</dcterms:created>
  <dcterms:modified xsi:type="dcterms:W3CDTF">2012-04-24T20:14:08Z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