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8"/>
  </p:notesMasterIdLst>
  <p:handoutMasterIdLst>
    <p:handoutMasterId r:id="rId39"/>
  </p:handoutMasterIdLst>
  <p:sldIdLst>
    <p:sldId id="301" r:id="rId6"/>
    <p:sldId id="256" r:id="rId7"/>
    <p:sldId id="294" r:id="rId8"/>
    <p:sldId id="267" r:id="rId9"/>
    <p:sldId id="269" r:id="rId10"/>
    <p:sldId id="303" r:id="rId11"/>
    <p:sldId id="302" r:id="rId12"/>
    <p:sldId id="307" r:id="rId13"/>
    <p:sldId id="306" r:id="rId14"/>
    <p:sldId id="291" r:id="rId15"/>
    <p:sldId id="308" r:id="rId16"/>
    <p:sldId id="309" r:id="rId17"/>
    <p:sldId id="310" r:id="rId18"/>
    <p:sldId id="299" r:id="rId19"/>
    <p:sldId id="270" r:id="rId20"/>
    <p:sldId id="271" r:id="rId21"/>
    <p:sldId id="295" r:id="rId22"/>
    <p:sldId id="273" r:id="rId23"/>
    <p:sldId id="274" r:id="rId24"/>
    <p:sldId id="297" r:id="rId25"/>
    <p:sldId id="277" r:id="rId26"/>
    <p:sldId id="278" r:id="rId27"/>
    <p:sldId id="300" r:id="rId28"/>
    <p:sldId id="279" r:id="rId29"/>
    <p:sldId id="280" r:id="rId30"/>
    <p:sldId id="292" r:id="rId31"/>
    <p:sldId id="298" r:id="rId32"/>
    <p:sldId id="293" r:id="rId33"/>
    <p:sldId id="286" r:id="rId34"/>
    <p:sldId id="287" r:id="rId35"/>
    <p:sldId id="288" r:id="rId36"/>
    <p:sldId id="266" r:id="rId37"/>
  </p:sldIdLst>
  <p:sldSz cx="12188825" cy="6858000"/>
  <p:notesSz cx="6858000" cy="9144000"/>
  <p:embeddedFontLst>
    <p:embeddedFont>
      <p:font typeface="Segoe UI Light" pitchFamily="34" charset="0"/>
      <p:regular r:id="rId40"/>
    </p:embeddedFont>
    <p:embeddedFont>
      <p:font typeface="Segoe UI" pitchFamily="34" charset="0"/>
      <p:regular r:id="rId41"/>
      <p:bold r:id="rId42"/>
      <p:italic r:id="rId43"/>
      <p:boldItalic r:id="rId44"/>
    </p:embeddedFont>
    <p:embeddedFont>
      <p:font typeface="Consolas" pitchFamily="49" charset="0"/>
      <p:regular r:id="rId45"/>
      <p:bold r:id="rId46"/>
      <p:italic r:id="rId47"/>
      <p:boldItalic r:id="rId48"/>
    </p:embeddedFont>
    <p:embeddedFont>
      <p:font typeface="Segoe Light" pitchFamily="34" charset="0"/>
      <p:regular r:id="rId49"/>
      <p:italic r:id="rId50"/>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1492" autoAdjust="0"/>
  </p:normalViewPr>
  <p:slideViewPr>
    <p:cSldViewPr snapToGrid="0">
      <p:cViewPr varScale="1">
        <p:scale>
          <a:sx n="122" d="100"/>
          <a:sy n="122" d="100"/>
        </p:scale>
        <p:origin x="-456" y="-9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4/30/2012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4/30/2012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4676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grpSp>
        <p:nvGrpSpPr>
          <p:cNvPr id="5" name="Group 4"/>
          <p:cNvGrpSpPr/>
          <p:nvPr userDrawn="1"/>
        </p:nvGrpSpPr>
        <p:grpSpPr>
          <a:xfrm>
            <a:off x="9264689" y="6225727"/>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7" name="Rectangle 6"/>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7"/>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7" y="1155118"/>
            <a:ext cx="6724760"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add key="</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 value="Hello from Site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Web.config</a:t>
            </a:r>
            <a:endParaRPr lang="en-US" dirty="0">
              <a:solidFill>
                <a:schemeClr val="tx2">
                  <a:alpha val="99000"/>
                </a:schemeClr>
              </a:solidFill>
              <a:latin typeface="Segoe UI Light" pitchFamily="34" charset="0"/>
            </a:endParaRPr>
          </a:p>
        </p:txBody>
      </p:sp>
      <p:sp>
        <p:nvSpPr>
          <p:cNvPr id="9" name="TextBox 8"/>
          <p:cNvSpPr txBox="1"/>
          <p:nvPr/>
        </p:nvSpPr>
        <p:spPr>
          <a:xfrm>
            <a:off x="4617157" y="2430926"/>
            <a:ext cx="672475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&lt;Role name="</a:t>
            </a:r>
            <a:r>
              <a:rPr lang="en-US" sz="1400" dirty="0" err="1">
                <a:solidFill>
                  <a:schemeClr val="lt1">
                    <a:alpha val="99000"/>
                  </a:schemeClr>
                </a:solidFill>
                <a:latin typeface="Consolas" pitchFamily="49" charset="0"/>
                <a:cs typeface="Consolas" pitchFamily="49" charset="0"/>
              </a:rPr>
              <a:t>DeployingMVCAppsToAzure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&lt;Instances count="1"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Setting </a:t>
            </a:r>
            <a:r>
              <a:rPr lang="en-US" sz="1400" dirty="0" smtClean="0">
                <a:solidFill>
                  <a:schemeClr val="lt1">
                    <a:alpha val="99000"/>
                  </a:schemeClr>
                </a:solidFill>
                <a:latin typeface="Consolas" pitchFamily="49" charset="0"/>
                <a:cs typeface="Consolas" pitchFamily="49" charset="0"/>
              </a:rPr>
              <a:t>name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 </a:t>
            </a:r>
            <a:endParaRPr lang="en-US" sz="1400" dirty="0" smtClean="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value</a:t>
            </a:r>
            <a:r>
              <a:rPr lang="en-US" sz="1400" dirty="0">
                <a:solidFill>
                  <a:schemeClr val="lt1">
                    <a:alpha val="99000"/>
                  </a:schemeClr>
                </a:solidFill>
                <a:latin typeface="Consolas" pitchFamily="49" charset="0"/>
                <a:cs typeface="Consolas" pitchFamily="49" charset="0"/>
              </a:rPr>
              <a:t>="Hello from Windows Azure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&lt;/Role&gt;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5857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ServiceConfiguration.cscfg</a:t>
            </a:r>
            <a:endParaRPr lang="en-US"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1043559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88973"/>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090604"/>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6" y="1087384"/>
            <a:ext cx="7112000"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WebAppSetting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090604"/>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App Settings</a:t>
            </a:r>
            <a:endParaRPr lang="en-US" dirty="0">
              <a:solidFill>
                <a:schemeClr val="tx2">
                  <a:alpha val="99000"/>
                </a:schemeClr>
              </a:solidFill>
              <a:latin typeface="Segoe UI Light" pitchFamily="34" charset="0"/>
            </a:endParaRPr>
          </a:p>
        </p:txBody>
      </p:sp>
      <p:sp>
        <p:nvSpPr>
          <p:cNvPr id="9" name="TextBox 8"/>
          <p:cNvSpPr txBox="1"/>
          <p:nvPr/>
        </p:nvSpPr>
        <p:spPr>
          <a:xfrm>
            <a:off x="4617157" y="2588972"/>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WindowsAzureAppSetting</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 </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RoleEnvironment</a:t>
            </a:r>
            <a:endParaRPr lang="en-US" sz="1400" dirty="0" smtClean="0">
              <a:solidFill>
                <a:schemeClr val="accent4">
                  <a:lumMod val="40000"/>
                  <a:lumOff val="60000"/>
                  <a:alpha val="99000"/>
                </a:schemeClr>
              </a:solidFill>
              <a:latin typeface="Consolas" pitchFamily="49" charset="0"/>
              <a:cs typeface="Consolas" pitchFamily="49" charset="0"/>
            </a:endParaRPr>
          </a:p>
          <a:p>
            <a:r>
              <a:rPr lang="en-US" sz="1400" dirty="0">
                <a:solidFill>
                  <a:schemeClr val="accent4">
                    <a:lumMod val="40000"/>
                    <a:lumOff val="60000"/>
                    <a:alpha val="99000"/>
                  </a:schemeClr>
                </a:solidFill>
                <a:latin typeface="Consolas" pitchFamily="49" charset="0"/>
                <a:cs typeface="Consolas" pitchFamily="49" charset="0"/>
              </a:rPr>
              <a:t> </a:t>
            </a:r>
            <a:r>
              <a:rPr lang="en-US" sz="1400" dirty="0" smtClean="0">
                <a:solidFill>
                  <a:schemeClr val="accent4">
                    <a:lumMod val="40000"/>
                    <a:lumOff val="60000"/>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88972"/>
            <a:ext cx="346306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RoleEnvironment</a:t>
            </a:r>
            <a:r>
              <a:rPr lang="en-US" dirty="0" smtClean="0">
                <a:solidFill>
                  <a:schemeClr val="tx2">
                    <a:alpha val="99000"/>
                  </a:schemeClr>
                </a:solidFill>
                <a:latin typeface="Segoe UI Light" pitchFamily="34" charset="0"/>
              </a:rPr>
              <a:t> Settings</a:t>
            </a:r>
          </a:p>
        </p:txBody>
      </p:sp>
      <p:sp>
        <p:nvSpPr>
          <p:cNvPr id="11" name="Rectangle 10"/>
          <p:cNvSpPr/>
          <p:nvPr/>
        </p:nvSpPr>
        <p:spPr bwMode="auto">
          <a:xfrm>
            <a:off x="0" y="4265368"/>
            <a:ext cx="12188825" cy="160043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4617156" y="4265369"/>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if</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RoleEnvironment.IsAvailable</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else</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RoleEnvironment</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3" name="Rectangle 12"/>
          <p:cNvSpPr/>
          <p:nvPr/>
        </p:nvSpPr>
        <p:spPr>
          <a:xfrm>
            <a:off x="433837" y="4265369"/>
            <a:ext cx="2109873"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Both</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Be Flexible</a:t>
            </a:r>
          </a:p>
        </p:txBody>
      </p:sp>
    </p:spTree>
    <p:extLst>
      <p:ext uri="{BB962C8B-B14F-4D97-AF65-F5344CB8AC3E}">
        <p14:creationId xmlns:p14="http://schemas.microsoft.com/office/powerpoint/2010/main" val="40006031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7017809" cy="1523494"/>
          </a:xfrm>
        </p:spPr>
        <p:txBody>
          <a:bodyPr/>
          <a:lstStyle/>
          <a:p>
            <a:r>
              <a:rPr lang="en-US" dirty="0" smtClean="0"/>
              <a:t>An ASP.NET MVC site running in (and out of) Windows Azure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751005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State Considerations</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smtClean="0"/>
              <a:t>Windows Azure Session State</a:t>
            </a:r>
            <a:endParaRPr lang="en-US" dirty="0"/>
          </a:p>
        </p:txBody>
      </p:sp>
      <p:sp>
        <p:nvSpPr>
          <p:cNvPr id="99" name="Content Placeholder 55"/>
          <p:cNvSpPr>
            <a:spLocks noGrp="1"/>
          </p:cNvSpPr>
          <p:nvPr>
            <p:ph type="body" sz="quarter" idx="4294967295"/>
          </p:nvPr>
        </p:nvSpPr>
        <p:spPr>
          <a:xfrm>
            <a:off x="482133" y="1183640"/>
            <a:ext cx="11198692" cy="775597"/>
          </a:xfrm>
        </p:spPr>
        <p:txBody>
          <a:bodyPr/>
          <a:lstStyle/>
          <a:p>
            <a:pPr marL="0" indent="0">
              <a:buNone/>
            </a:pPr>
            <a:r>
              <a:rPr lang="en-US" sz="2800" dirty="0" smtClean="0"/>
              <a:t>Windows Azure Load Balancer uses round-robin allocation. Session state must persist to client or storage on every request</a:t>
            </a:r>
            <a:endParaRPr lang="en-US" sz="2800" dirty="0"/>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smtClean="0">
                <a:latin typeface="Segoe UI Light" pitchFamily="34" charset="0"/>
              </a:rPr>
              <a:t>Windows Azure Caching</a:t>
            </a:r>
          </a:p>
          <a:p>
            <a:pPr marL="0" lvl="1" indent="0">
              <a:buNone/>
            </a:pPr>
            <a:r>
              <a:rPr lang="en-US" sz="2800" spc="-51" dirty="0" smtClean="0">
                <a:latin typeface="Segoe UI Light" pitchFamily="34" charset="0"/>
              </a:rPr>
              <a:t>SQL </a:t>
            </a:r>
            <a:r>
              <a:rPr lang="en-US" sz="2800" spc="-51" dirty="0">
                <a:latin typeface="Segoe UI Light" pitchFamily="34" charset="0"/>
              </a:rPr>
              <a:t>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Advanced Topics</a:t>
            </a:r>
            <a:endParaRPr lang="en-US" dirty="0"/>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982133"/>
            <a:ext cx="8221485" cy="5381719"/>
          </a:xfrm>
        </p:spPr>
        <p:txBody>
          <a:bodyPr/>
          <a:lstStyle/>
          <a:p>
            <a:pPr>
              <a:spcAft>
                <a:spcPts val="600"/>
              </a:spcAft>
            </a:pPr>
            <a:r>
              <a:rPr lang="en-US" sz="3200" dirty="0"/>
              <a:t>Preparing an ASP.NET Site for Windows Azure</a:t>
            </a:r>
          </a:p>
          <a:p>
            <a:pPr marL="406400" lvl="2" indent="0">
              <a:buNone/>
            </a:pPr>
            <a:r>
              <a:rPr lang="en-US" sz="2000" dirty="0" smtClean="0">
                <a:latin typeface="Segoe UI Light" pitchFamily="34" charset="0"/>
              </a:rPr>
              <a:t>Tools and Updates</a:t>
            </a:r>
          </a:p>
          <a:p>
            <a:pPr marL="406400" lvl="2" indent="0">
              <a:buNone/>
            </a:pPr>
            <a:r>
              <a:rPr lang="en-US" sz="2000" dirty="0" smtClean="0">
                <a:latin typeface="Segoe UI Light" pitchFamily="34" charset="0"/>
              </a:rPr>
              <a:t>Project Approaches</a:t>
            </a:r>
          </a:p>
          <a:p>
            <a:pPr marL="406400" lvl="2" indent="0">
              <a:buNone/>
            </a:pPr>
            <a:r>
              <a:rPr lang="en-US" sz="2000" dirty="0" smtClean="0">
                <a:latin typeface="Segoe UI Light" pitchFamily="34" charset="0"/>
              </a:rPr>
              <a:t>Configuration</a:t>
            </a:r>
          </a:p>
          <a:p>
            <a:pPr>
              <a:spcAft>
                <a:spcPts val="600"/>
              </a:spcAft>
            </a:pPr>
            <a:r>
              <a:rPr lang="en-US" sz="3200" dirty="0" smtClean="0"/>
              <a:t>State Considerations</a:t>
            </a:r>
          </a:p>
          <a:p>
            <a:pPr marL="406400" lvl="2" indent="0">
              <a:buNone/>
            </a:pPr>
            <a:r>
              <a:rPr lang="en-US" sz="2000" dirty="0" smtClean="0">
                <a:latin typeface="Segoe UI Light" pitchFamily="34" charset="0"/>
              </a:rPr>
              <a:t>Statelessness</a:t>
            </a:r>
          </a:p>
          <a:p>
            <a:pPr marL="406400" lvl="2" indent="0">
              <a:buNone/>
            </a:pPr>
            <a:r>
              <a:rPr lang="en-US" sz="2000" dirty="0" smtClean="0">
                <a:latin typeface="Segoe UI Light" pitchFamily="34" charset="0"/>
              </a:rPr>
              <a:t>AJAX</a:t>
            </a:r>
          </a:p>
          <a:p>
            <a:pPr marL="406400" lvl="2" indent="0">
              <a:buNone/>
            </a:pPr>
            <a:r>
              <a:rPr lang="en-US" sz="2000" dirty="0" smtClean="0">
                <a:latin typeface="Segoe UI Light" pitchFamily="34" charset="0"/>
              </a:rPr>
              <a:t>Session State in Azure</a:t>
            </a:r>
          </a:p>
          <a:p>
            <a:pPr>
              <a:spcAft>
                <a:spcPts val="600"/>
              </a:spcAft>
            </a:pPr>
            <a:r>
              <a:rPr lang="en-US" sz="3200" dirty="0" smtClean="0"/>
              <a:t>Advanced Topics</a:t>
            </a:r>
          </a:p>
          <a:p>
            <a:pPr marL="406400" lvl="2" indent="0">
              <a:buNone/>
            </a:pPr>
            <a:r>
              <a:rPr lang="en-US" sz="2000" dirty="0" smtClean="0">
                <a:latin typeface="Segoe UI Light" pitchFamily="34" charset="0"/>
              </a:rPr>
              <a:t>DNS</a:t>
            </a:r>
          </a:p>
          <a:p>
            <a:pPr marL="406400" lvl="2" indent="0">
              <a:buNone/>
            </a:pPr>
            <a:r>
              <a:rPr lang="en-US" sz="2000" dirty="0" smtClean="0">
                <a:latin typeface="Segoe UI Light" pitchFamily="34" charset="0"/>
              </a:rPr>
              <a:t>File 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Preparing an ASP.NET Site for Windows Azure</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Preparing your IDE for Windows Azure</a:t>
            </a:r>
            <a:endParaRPr lang="en-US" dirty="0"/>
          </a:p>
        </p:txBody>
      </p:sp>
      <p:sp>
        <p:nvSpPr>
          <p:cNvPr id="4" name="Content Placeholder 3"/>
          <p:cNvSpPr>
            <a:spLocks noGrp="1"/>
          </p:cNvSpPr>
          <p:nvPr>
            <p:ph type="body" sz="quarter" idx="10"/>
          </p:nvPr>
        </p:nvSpPr>
        <p:spPr>
          <a:xfrm>
            <a:off x="519112" y="1380065"/>
            <a:ext cx="11156210" cy="553998"/>
          </a:xfrm>
        </p:spPr>
        <p:txBody>
          <a:bodyPr/>
          <a:lstStyle/>
          <a:p>
            <a:pPr marL="3175" indent="0" defTabSz="914325">
              <a:spcBef>
                <a:spcPts val="0"/>
              </a:spcBef>
              <a:spcAft>
                <a:spcPts val="900"/>
              </a:spcAft>
              <a:buNone/>
            </a:pPr>
            <a:r>
              <a:rPr lang="en-US" spc="-100" dirty="0">
                <a:solidFill>
                  <a:schemeClr val="tx2">
                    <a:alpha val="99000"/>
                  </a:schemeClr>
                </a:solidFill>
              </a:rPr>
              <a:t>Windows Azure </a:t>
            </a:r>
            <a:r>
              <a:rPr lang="en-US" spc="-100" dirty="0" smtClean="0">
                <a:solidFill>
                  <a:schemeClr val="tx2">
                    <a:alpha val="99000"/>
                  </a:schemeClr>
                </a:solidFill>
              </a:rPr>
              <a:t>Tools for Visual </a:t>
            </a:r>
            <a:r>
              <a:rPr lang="en-US" spc="-100" dirty="0">
                <a:solidFill>
                  <a:schemeClr val="tx2">
                    <a:alpha val="99000"/>
                  </a:schemeClr>
                </a:solidFill>
              </a:rPr>
              <a:t>Studio </a:t>
            </a:r>
            <a:endParaRPr lang="en-US" sz="3200" spc="-51" dirty="0">
              <a:solidFill>
                <a:schemeClr val="tx2">
                  <a:alpha val="99000"/>
                </a:schemeClr>
              </a:solidFill>
              <a:latin typeface="Segoe UI Light" pitchFamily="34" charset="0"/>
            </a:endParaRPr>
          </a:p>
        </p:txBody>
      </p:sp>
      <p:pic>
        <p:nvPicPr>
          <p:cNvPr id="1026" name="Picture 2" descr="C:\Users\bradyg\AppData\Local\Temp\SNAGHTML5c1e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2" y="2206272"/>
            <a:ext cx="7814380" cy="375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Up-to-date with Web Platform Installer</a:t>
            </a:r>
            <a:endParaRPr lang="en-US" dirty="0"/>
          </a:p>
        </p:txBody>
      </p:sp>
      <p:pic>
        <p:nvPicPr>
          <p:cNvPr id="2050" name="Picture 2" descr="C:\Users\bradyg\AppData\Local\Temp\SNAGHTML5fbb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2" y="1228552"/>
            <a:ext cx="7391400" cy="483870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89299" y="2024095"/>
            <a:ext cx="1319099" cy="1534720"/>
            <a:chOff x="3871788" y="2125410"/>
            <a:chExt cx="1319099" cy="1534720"/>
          </a:xfrm>
        </p:grpSpPr>
        <p:sp>
          <p:nvSpPr>
            <p:cNvPr id="5" name="Left Arrow 4"/>
            <p:cNvSpPr/>
            <p:nvPr/>
          </p:nvSpPr>
          <p:spPr bwMode="auto">
            <a:xfrm rot="19677103">
              <a:off x="3871788" y="2125410"/>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Left Arrow 7"/>
            <p:cNvSpPr/>
            <p:nvPr/>
          </p:nvSpPr>
          <p:spPr bwMode="auto">
            <a:xfrm rot="19611000">
              <a:off x="3872793" y="2824565"/>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9" name="Left Arrow 8"/>
            <p:cNvSpPr/>
            <p:nvPr/>
          </p:nvSpPr>
          <p:spPr bwMode="auto">
            <a:xfrm rot="19077365">
              <a:off x="4220043" y="3163419"/>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30218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new Cloud project</a:t>
            </a:r>
            <a:endParaRPr lang="en-US" dirty="0"/>
          </a:p>
        </p:txBody>
      </p:sp>
      <p:sp>
        <p:nvSpPr>
          <p:cNvPr id="7" name="Text Placeholder 6"/>
          <p:cNvSpPr>
            <a:spLocks noGrp="1"/>
          </p:cNvSpPr>
          <p:nvPr>
            <p:ph type="body" sz="quarter" idx="3"/>
          </p:nvPr>
        </p:nvSpPr>
        <p:spPr>
          <a:xfrm>
            <a:off x="482428" y="857845"/>
            <a:ext cx="11099972" cy="886397"/>
          </a:xfrm>
        </p:spPr>
        <p:txBody>
          <a:bodyPr/>
          <a:lstStyle/>
          <a:p>
            <a:r>
              <a:rPr lang="en-US" dirty="0" smtClean="0"/>
              <a:t>Create a new Windows Azure Project and add roles to it</a:t>
            </a:r>
            <a:endParaRPr lang="en-US" dirty="0"/>
          </a:p>
        </p:txBody>
      </p:sp>
      <p:pic>
        <p:nvPicPr>
          <p:cNvPr id="3079" name="Picture 7" descr="C:\Users\bradyg\AppData\Local\Temp\SNAGHTML73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44" y="1942218"/>
            <a:ext cx="5956803" cy="373044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radyg\AppData\Local\Temp\SNAGHTML724a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711" y="2032529"/>
            <a:ext cx="6613525" cy="44187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8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9" presetClass="emph" presetSubtype="0" nodeType="withEffect">
                                  <p:stCondLst>
                                    <p:cond delay="0"/>
                                  </p:stCondLst>
                                  <p:childTnLst>
                                    <p:set>
                                      <p:cBhvr rctx="PPT">
                                        <p:cTn id="9" dur="indefinite"/>
                                        <p:tgtEl>
                                          <p:spTgt spid="3079"/>
                                        </p:tgtEl>
                                        <p:attrNameLst>
                                          <p:attrName>style.opacity</p:attrName>
                                        </p:attrNameLst>
                                      </p:cBhvr>
                                      <p:to>
                                        <p:strVal val="0.25"/>
                                      </p:to>
                                    </p:set>
                                    <p:animEffect filter="image" prLst="opacity: 0.25">
                                      <p:cBhvr rctx="IE">
                                        <p:cTn id="10" dur="indefinite"/>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5" name="Text Placeholder 4"/>
          <p:cNvSpPr>
            <a:spLocks noGrp="1"/>
          </p:cNvSpPr>
          <p:nvPr>
            <p:ph type="body" idx="1"/>
          </p:nvPr>
        </p:nvSpPr>
        <p:spPr>
          <a:xfrm>
            <a:off x="519113" y="1447800"/>
            <a:ext cx="3236206" cy="443198"/>
          </a:xfrm>
        </p:spPr>
        <p:txBody>
          <a:bodyPr/>
          <a:lstStyle/>
          <a:p>
            <a:r>
              <a:rPr lang="en-US" dirty="0" smtClean="0"/>
              <a:t>Take an MVC app</a:t>
            </a:r>
            <a:endParaRPr lang="en-US" dirty="0"/>
          </a:p>
        </p:txBody>
      </p:sp>
      <p:sp>
        <p:nvSpPr>
          <p:cNvPr id="7" name="Text Placeholder 6"/>
          <p:cNvSpPr>
            <a:spLocks noGrp="1"/>
          </p:cNvSpPr>
          <p:nvPr>
            <p:ph type="body" sz="quarter" idx="3"/>
          </p:nvPr>
        </p:nvSpPr>
        <p:spPr>
          <a:xfrm>
            <a:off x="3959406" y="1004601"/>
            <a:ext cx="8206841" cy="886397"/>
          </a:xfrm>
        </p:spPr>
        <p:txBody>
          <a:bodyPr/>
          <a:lstStyle/>
          <a:p>
            <a:r>
              <a:rPr lang="en-US" dirty="0" smtClean="0"/>
              <a:t>Add a new Windows Azure project to the SLN</a:t>
            </a:r>
            <a:endParaRPr lang="en-US" dirty="0"/>
          </a:p>
        </p:txBody>
      </p:sp>
      <p:pic>
        <p:nvPicPr>
          <p:cNvPr id="3074" name="Picture 2" descr="C:\Users\bradyg\AppData\Local\Temp\SNAGHTML6de9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19" y="2041701"/>
            <a:ext cx="3238500" cy="42386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984" y="2041701"/>
            <a:ext cx="7332768" cy="423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5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7" name="Text Placeholder 6"/>
          <p:cNvSpPr>
            <a:spLocks noGrp="1"/>
          </p:cNvSpPr>
          <p:nvPr>
            <p:ph type="body" sz="quarter" idx="3"/>
          </p:nvPr>
        </p:nvSpPr>
        <p:spPr>
          <a:xfrm>
            <a:off x="467610" y="1141588"/>
            <a:ext cx="5560657" cy="1329595"/>
          </a:xfrm>
        </p:spPr>
        <p:txBody>
          <a:bodyPr/>
          <a:lstStyle/>
          <a:p>
            <a:r>
              <a:rPr lang="en-US" dirty="0" smtClean="0"/>
              <a:t>Add a new </a:t>
            </a:r>
            <a:r>
              <a:rPr lang="en-US" b="1" dirty="0" smtClean="0"/>
              <a:t>Web Role</a:t>
            </a:r>
            <a:r>
              <a:rPr lang="en-US" dirty="0" smtClean="0"/>
              <a:t> to the project, but select the already-there ASP.NET site project</a:t>
            </a:r>
            <a:endParaRPr lang="en-US"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319" y="1141588"/>
            <a:ext cx="44577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4236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A1FB72-16A7-439C-A7B6-B93E989BA156}">
  <ds:schemaRefs>
    <ds:schemaRef ds:uri="http://schemas.microsoft.com/sharepoint/v3/contenttype/forms"/>
  </ds:schemaRefs>
</ds:datastoreItem>
</file>

<file path=customXml/itemProps2.xml><?xml version="1.0" encoding="utf-8"?>
<ds:datastoreItem xmlns:ds="http://schemas.openxmlformats.org/officeDocument/2006/customXml" ds:itemID="{576424E2-6471-4753-8358-4A5A95D3A30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3281</Words>
  <Application>Microsoft Office PowerPoint</Application>
  <PresentationFormat>Custom</PresentationFormat>
  <Paragraphs>692</Paragraphs>
  <Slides>32</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Kozuka Gothic Pro R</vt:lpstr>
      <vt:lpstr>Segoe UI Light</vt:lpstr>
      <vt:lpstr>Segoe UI</vt:lpstr>
      <vt:lpstr>Consolas</vt:lpstr>
      <vt:lpstr>Segoe Light</vt:lpstr>
      <vt:lpstr>MS1444_Windows Azure Template 16x9_r08b</vt:lpstr>
      <vt:lpstr>1_White with Consolas font for code slides</vt:lpstr>
      <vt:lpstr>WebCamps Online</vt:lpstr>
      <vt:lpstr>Deploying ASP.NET  Apps to the Cloud</vt:lpstr>
      <vt:lpstr>Agenda</vt:lpstr>
      <vt:lpstr>PowerPoint Presentation</vt:lpstr>
      <vt:lpstr>Preparing your IDE for Windows Azure</vt:lpstr>
      <vt:lpstr>Up-to-date with Web Platform Installer</vt:lpstr>
      <vt:lpstr>Create a new Cloud project</vt:lpstr>
      <vt:lpstr>ASP.NET project turned Cloud project</vt:lpstr>
      <vt:lpstr>ASP.NET project turned Cloud project</vt:lpstr>
      <vt:lpstr>What’s Different?</vt:lpstr>
      <vt:lpstr>Two Approaches for Configuration</vt:lpstr>
      <vt:lpstr>Two Approaches for Configuration</vt:lpstr>
      <vt:lpstr>An ASP.NET MVC site running in (and out of) Windows Azure</vt:lpstr>
      <vt:lpstr>PowerPoint Presentation</vt:lpstr>
      <vt:lpstr>Statelessness</vt:lpstr>
      <vt:lpstr>AJAX and Windows Azure</vt:lpstr>
      <vt:lpstr>Windows Azure Session State</vt:lpstr>
      <vt:lpstr>Solving Session State</vt:lpstr>
      <vt:lpstr>SQL Server Session State</vt:lpstr>
      <vt:lpstr>SQL Azure Session State</vt:lpstr>
      <vt:lpstr>Windows Azure Storage Providers</vt:lpstr>
      <vt:lpstr>Cookies</vt:lpstr>
      <vt:lpstr>PowerPoint Presentation</vt:lpstr>
      <vt:lpstr>DNS</vt:lpstr>
      <vt:lpstr>High Performance DNS Approach</vt:lpstr>
      <vt:lpstr>Full IIS</vt:lpstr>
      <vt:lpstr>Multi-Tenancy</vt:lpstr>
      <vt:lpstr>Web Deploy</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2012-04-30T15:51:16Z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