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9"/>
  </p:notesMasterIdLst>
  <p:sldIdLst>
    <p:sldId id="300" r:id="rId6"/>
    <p:sldId id="323" r:id="rId7"/>
    <p:sldId id="302" r:id="rId8"/>
    <p:sldId id="259" r:id="rId9"/>
    <p:sldId id="324" r:id="rId10"/>
    <p:sldId id="354" r:id="rId11"/>
    <p:sldId id="327" r:id="rId12"/>
    <p:sldId id="361" r:id="rId13"/>
    <p:sldId id="326" r:id="rId14"/>
    <p:sldId id="330" r:id="rId15"/>
    <p:sldId id="303" r:id="rId16"/>
    <p:sldId id="331" r:id="rId17"/>
    <p:sldId id="305" r:id="rId18"/>
    <p:sldId id="320" r:id="rId19"/>
    <p:sldId id="322" r:id="rId20"/>
    <p:sldId id="321" r:id="rId21"/>
    <p:sldId id="317" r:id="rId22"/>
    <p:sldId id="338" r:id="rId23"/>
    <p:sldId id="343" r:id="rId24"/>
    <p:sldId id="357" r:id="rId25"/>
    <p:sldId id="340" r:id="rId26"/>
    <p:sldId id="359" r:id="rId27"/>
    <p:sldId id="360" r:id="rId28"/>
    <p:sldId id="358" r:id="rId29"/>
    <p:sldId id="362" r:id="rId30"/>
    <p:sldId id="342" r:id="rId31"/>
    <p:sldId id="356" r:id="rId32"/>
    <p:sldId id="349" r:id="rId33"/>
    <p:sldId id="352" r:id="rId34"/>
    <p:sldId id="353" r:id="rId35"/>
    <p:sldId id="351"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36" autoAdjust="0"/>
    <p:restoredTop sz="95906" autoAdjust="0"/>
  </p:normalViewPr>
  <p:slideViewPr>
    <p:cSldViewPr snapToGrid="0">
      <p:cViewPr varScale="1">
        <p:scale>
          <a:sx n="68" d="100"/>
          <a:sy n="68" d="100"/>
        </p:scale>
        <p:origin x="528" y="48"/>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a:solidFill>
                  <a:schemeClr val="tx1"/>
                </a:solidFill>
                <a:effectLst/>
                <a:latin typeface="+mn-lt"/>
                <a:ea typeface="+mn-ea"/>
                <a:cs typeface="+mn-cs"/>
              </a:rPr>
            </a:br>
            <a:r>
              <a:rPr lang="en-US" sz="1200" kern="120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3732585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86692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22040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686217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72909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293172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2711918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4073144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2317620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2666464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55272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286020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930945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6/11/2018 11:23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6043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03008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54862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403332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114828"/>
            <a:ext cx="12044658" cy="474591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One of the key reasons Contoso wants to go to the cloud is to take advantage of tools and services for automated deployments and application development. Will Azure Stack make it where we have to use two sets of skillsets?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189177"/>
            <a:ext cx="11653523" cy="3323987"/>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62567"/>
            <a:ext cx="10833896" cy="57954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This workshop is designed to teach attendees how to design a hybrid cloud architecture using a combination of the Azure public cloud and Azure Stack. This functional architecture will enable customers to leverage their investments in Azure as a “cloud platform,” rather than Azure as a “place.”  Attendees will learn to determine which systems are good candidates for the Azure public cloud and which are better suited on Azure Stack.</a:t>
            </a:r>
          </a:p>
          <a:p>
            <a:endParaRPr lang="en-US" dirty="0"/>
          </a:p>
          <a:p>
            <a:r>
              <a:rPr lang="en-US" dirty="0"/>
              <a:t>After completing this workshop, attendees will be better able to recommend and design hybrid cloud systems that leverage one application and deployment model:  Azure.</a:t>
            </a:r>
          </a:p>
          <a:p>
            <a:pPr lvl="0"/>
            <a:endParaRPr lang="en-US" sz="1200" dirty="0">
              <a:latin typeface="+mj-lt"/>
            </a:endParaRPr>
          </a:p>
          <a:p>
            <a:pPr lvl="0"/>
            <a:r>
              <a:rPr lang="en-US" sz="3600" dirty="0">
                <a:latin typeface="+mj-lt"/>
              </a:rPr>
              <a:t>Learning objectives</a:t>
            </a:r>
          </a:p>
          <a:p>
            <a:pPr marL="285750" lvl="0" indent="-285750">
              <a:buFont typeface="Arial" panose="020B0604020202020204" pitchFamily="34" charset="0"/>
              <a:buChar char="•"/>
            </a:pPr>
            <a:r>
              <a:rPr lang="en-US" dirty="0"/>
              <a:t>Understand when the Azure public cloud versus Azure Stack is appropriate based on customer requirements.</a:t>
            </a:r>
          </a:p>
          <a:p>
            <a:pPr marL="285750" lvl="0" indent="-285750">
              <a:buFont typeface="Arial" panose="020B0604020202020204" pitchFamily="34" charset="0"/>
              <a:buChar char="•"/>
            </a:pPr>
            <a:r>
              <a:rPr lang="en-US" dirty="0"/>
              <a:t>Describe possible integrations between Azure public cloud solutions and Azure Stack</a:t>
            </a:r>
          </a:p>
          <a:p>
            <a:pPr marL="285750" lvl="0" indent="-285750">
              <a:buFont typeface="Arial" panose="020B0604020202020204" pitchFamily="34" charset="0"/>
              <a:buChar char="•"/>
            </a:pPr>
            <a:r>
              <a:rPr lang="en-US" dirty="0"/>
              <a:t>Understand the taxonomy of Azure Stack: tenants, regions, subscriptions, offers, plans, services and quotas.</a:t>
            </a:r>
          </a:p>
          <a:p>
            <a:pPr marL="285750" lvl="0" indent="-285750">
              <a:buFont typeface="Arial" panose="020B0604020202020204" pitchFamily="34" charset="0"/>
              <a:buChar char="•"/>
            </a:pPr>
            <a:r>
              <a:rPr lang="en-US" dirty="0"/>
              <a:t>Describe the resource providers that are available for use with Azure Stack.</a:t>
            </a:r>
          </a:p>
          <a:p>
            <a:pPr marL="285750" lvl="0" indent="-285750">
              <a:buFont typeface="Arial" panose="020B0604020202020204" pitchFamily="34" charset="0"/>
              <a:buChar char="•"/>
            </a:pPr>
            <a:r>
              <a:rPr lang="en-US" dirty="0"/>
              <a:t>Design and deploy hybrid connectivity between Azure public cloud and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 </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6539"/>
            <a:ext cx="11653523" cy="5917774"/>
          </a:xfrm>
        </p:spPr>
        <p:txBody>
          <a:bodyPr/>
          <a:lstStyle/>
          <a:p>
            <a:pPr marL="0" indent="0">
              <a:spcAft>
                <a:spcPts val="600"/>
              </a:spcAft>
              <a:buNone/>
            </a:pPr>
            <a:r>
              <a:rPr lang="en-US" sz="3600" dirty="0"/>
              <a:t>Cloud operator</a:t>
            </a:r>
          </a:p>
          <a:p>
            <a:pPr lvl="1">
              <a:spcAft>
                <a:spcPts val="600"/>
              </a:spcAft>
            </a:pPr>
            <a:r>
              <a:rPr lang="en-US" sz="2800" dirty="0"/>
              <a:t>FT will act in this role as the Service Provider</a:t>
            </a:r>
          </a:p>
          <a:p>
            <a:pPr marL="0" indent="0">
              <a:spcAft>
                <a:spcPts val="600"/>
              </a:spcAft>
              <a:buNone/>
            </a:pPr>
            <a:r>
              <a:rPr lang="en-US" sz="3600" dirty="0"/>
              <a:t>Region</a:t>
            </a:r>
          </a:p>
          <a:p>
            <a:pPr lvl="1">
              <a:spcAft>
                <a:spcPts val="600"/>
              </a:spcAft>
            </a:pPr>
            <a:r>
              <a:rPr lang="en-US" sz="2800" dirty="0"/>
              <a:t>One Azure Stack region will be created in the FT Dallas datacenter</a:t>
            </a:r>
          </a:p>
          <a:p>
            <a:pPr marL="0" indent="0">
              <a:spcAft>
                <a:spcPts val="600"/>
              </a:spcAft>
              <a:buNone/>
            </a:pPr>
            <a:r>
              <a:rPr lang="en-US" sz="3600" dirty="0"/>
              <a:t>Tenant</a:t>
            </a:r>
          </a:p>
          <a:p>
            <a:pPr lvl="1">
              <a:spcAft>
                <a:spcPts val="600"/>
              </a:spcAft>
            </a:pPr>
            <a:r>
              <a:rPr lang="en-US" sz="2800" dirty="0"/>
              <a:t>Contoso Financial will be the sole tenet for US Operations</a:t>
            </a:r>
          </a:p>
          <a:p>
            <a:pPr lvl="1">
              <a:spcAft>
                <a:spcPts val="600"/>
              </a:spcAft>
            </a:pPr>
            <a:r>
              <a:rPr lang="en-US" sz="2800" dirty="0"/>
              <a:t>Can expand to other tenants for other countries/regions in </a:t>
            </a:r>
            <a:r>
              <a:rPr lang="en-US" sz="2800"/>
              <a:t>the area</a:t>
            </a:r>
            <a:endParaRPr lang="en-US" sz="2800" dirty="0"/>
          </a:p>
          <a:p>
            <a:pPr marL="0" indent="0">
              <a:spcAft>
                <a:spcPts val="600"/>
              </a:spcAft>
              <a:buNone/>
            </a:pPr>
            <a:r>
              <a:rPr lang="en-US" sz="3600" dirty="0"/>
              <a:t>Subscriptions</a:t>
            </a:r>
          </a:p>
          <a:p>
            <a:pPr lvl="1">
              <a:spcAft>
                <a:spcPts val="600"/>
              </a:spcAft>
            </a:pPr>
            <a:r>
              <a:rPr lang="en-US" sz="2800" dirty="0"/>
              <a:t>There will be at least two subscriptions: development and production</a:t>
            </a:r>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873642"/>
          </a:xfrm>
        </p:spPr>
        <p:txBody>
          <a:bodyPr/>
          <a:lstStyle/>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endParaRPr lang="en-US" sz="3600" dirty="0"/>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042645"/>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a:t>
            </a:r>
            <a:r>
              <a:rPr lang="en-US" sz="2800" dirty="0" err="1"/>
              <a:t>KeyVault</a:t>
            </a:r>
            <a:r>
              <a:rPr lang="en-US" sz="2800" dirty="0"/>
              <a:t> RP.</a:t>
            </a:r>
          </a:p>
          <a:p>
            <a:pPr marL="572135" lvl="1" indent="-236220"/>
            <a:r>
              <a:rPr lang="en-US" sz="2800" dirty="0"/>
              <a:t>The SQL Server RP will installed and made available.</a:t>
            </a:r>
            <a:endParaRPr lang="en-US" sz="2800" dirty="0">
              <a:cs typeface="Segoe UI Semilight"/>
            </a:endParaRPr>
          </a:p>
          <a:p>
            <a:pPr marL="572135" lvl="1" indent="-236220"/>
            <a:r>
              <a:rPr lang="en-US" sz="2800" dirty="0"/>
              <a:t>The Azure App Service RP will installed and made available.</a:t>
            </a:r>
            <a:endParaRPr lang="en-US" sz="2800" dirty="0">
              <a:cs typeface="Segoe UI Semilight"/>
            </a:endParaRP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184706"/>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delivery(CI/CD) pipeline enables you to build, test, and deploy your app to multiple clouds. </a:t>
            </a:r>
            <a:endParaRPr lang="en-US" dirty="0"/>
          </a:p>
        </p:txBody>
      </p:sp>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pic>
        <p:nvPicPr>
          <p:cNvPr id="5" name="Picture 4">
            <a:extLst>
              <a:ext uri="{FF2B5EF4-FFF2-40B4-BE49-F238E27FC236}">
                <a16:creationId xmlns:a16="http://schemas.microsoft.com/office/drawing/2014/main" id="{91898400-8E09-4BC6-B908-5D552E09DE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pic>
        <p:nvPicPr>
          <p:cNvPr id="7" name="Picture 6">
            <a:extLst>
              <a:ext uri="{FF2B5EF4-FFF2-40B4-BE49-F238E27FC236}">
                <a16:creationId xmlns:a16="http://schemas.microsoft.com/office/drawing/2014/main" id="{8C541AF4-D001-426F-81D4-C8594B9F4DD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09297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365023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The Mortgage SQL DB cannot be hosted in the public cloud.</a:t>
            </a: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r>
              <a:rPr lang="en-US" sz="2400" dirty="0"/>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4624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pPr>
              <a:lnSpc>
                <a:spcPct val="90000"/>
              </a:lnSpc>
              <a:spcAft>
                <a:spcPts val="600"/>
              </a:spcAft>
            </a:pPr>
            <a:r>
              <a:rPr lang="en-US" sz="2400" dirty="0"/>
              <a:t>All of the services that are used for this application in both of Azure Public and Azure Stack leverage PaaS.  As a result, there is very limited need for management of the platforms beyond the application.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31195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r>
              <a:rPr lang="en-US" sz="2400" dirty="0"/>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34624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a:lnSpc>
                <a:spcPct val="90000"/>
              </a:lnSpc>
              <a:spcAft>
                <a:spcPts val="600"/>
              </a:spcAft>
            </a:pPr>
            <a:r>
              <a:rPr lang="en-US" sz="2400" dirty="0"/>
              <a:t>While there will be minor differences with connectivity/environment information, as long as the resources are supported in both clouds the developer and tooling experience will be consistent.</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189176"/>
            <a:ext cx="11071321" cy="3813352"/>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 </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 </a:t>
            </a: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189176"/>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pic>
        <p:nvPicPr>
          <p:cNvPr id="6" name="Picture 5" descr="Diagram indicating the customer situation. Shows how data from Contoso mortgage customers moves from public facing web servers to a queue and from there move to application servers and SQL (sequel) servers.">
            <a:extLst>
              <a:ext uri="{FF2B5EF4-FFF2-40B4-BE49-F238E27FC236}">
                <a16:creationId xmlns:a16="http://schemas.microsoft.com/office/drawing/2014/main" id="{5A395316-1127-4EA2-BC4A-8775A66C7EC1}"/>
              </a:ext>
            </a:extLst>
          </p:cNvPr>
          <p:cNvPicPr>
            <a:picLocks noChangeAspect="1"/>
          </p:cNvPicPr>
          <p:nvPr/>
        </p:nvPicPr>
        <p:blipFill rotWithShape="1">
          <a:blip r:embed="rId3"/>
          <a:srcRect l="1442" r="2955"/>
          <a:stretch/>
        </p:blipFill>
        <p:spPr>
          <a:xfrm>
            <a:off x="268080" y="1189176"/>
            <a:ext cx="11655840" cy="4974897"/>
          </a:xfrm>
          <a:prstGeom prst="rect">
            <a:avLst/>
          </a:prstGeom>
        </p:spPr>
      </p:pic>
    </p:spTree>
    <p:extLst>
      <p:ext uri="{BB962C8B-B14F-4D97-AF65-F5344CB8AC3E}">
        <p14:creationId xmlns:p14="http://schemas.microsoft.com/office/powerpoint/2010/main" val="3068042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situation - Contoso Financial</a:t>
            </a:r>
            <a:br>
              <a:rPr lang="en-US"/>
            </a:br>
            <a:br>
              <a:rPr lang="en-US"/>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189177"/>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a:t>
            </a:r>
            <a:r>
              <a:rPr lang="en-US" sz="3200" dirty="0" err="1">
                <a:gradFill>
                  <a:gsLst>
                    <a:gs pos="2917">
                      <a:schemeClr val="tx1"/>
                    </a:gs>
                    <a:gs pos="30000">
                      <a:schemeClr val="tx1"/>
                    </a:gs>
                  </a:gsLst>
                  <a:lin ang="5400000" scaled="0"/>
                </a:gradFill>
              </a:rPr>
              <a:t>FusionTumo</a:t>
            </a:r>
            <a:r>
              <a:rPr lang="en-US" sz="3200" dirty="0">
                <a:gradFill>
                  <a:gsLst>
                    <a:gs pos="2917">
                      <a:schemeClr val="tx1"/>
                    </a:gs>
                    <a:gs pos="30000">
                      <a:schemeClr val="tx1"/>
                    </a:gs>
                  </a:gsLst>
                  <a:lin ang="5400000" scaled="0"/>
                </a:gradFill>
              </a:rPr>
              <a:t>.</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purl.org/dc/dcmitype/"/>
    <ds:schemaRef ds:uri="http://schemas.microsoft.com/office/2006/metadata/properties"/>
    <ds:schemaRef ds:uri="http://purl.org/dc/elements/1.1/"/>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d9c797ad-d7c3-4982-82b7-81352a75e4a5"/>
    <ds:schemaRef ds:uri="2023ac63-7b75-4916-a9ee-591457758eee"/>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7192</TotalTime>
  <Words>2588</Words>
  <Application>Microsoft Office PowerPoint</Application>
  <PresentationFormat>Widescreen</PresentationFormat>
  <Paragraphs>238</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vt:lpstr>
      <vt:lpstr>Customer situation  </vt:lpstr>
      <vt:lpstr>Customer situation  </vt:lpstr>
      <vt:lpstr>Customer situation </vt:lpstr>
      <vt:lpstr>Customer situation - Contoso Financial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Emily Saeli (GP Strategies Corporation)</cp:lastModifiedBy>
  <cp:revision>171</cp:revision>
  <dcterms:created xsi:type="dcterms:W3CDTF">2016-01-21T23:17:09Z</dcterms:created>
  <dcterms:modified xsi:type="dcterms:W3CDTF">2018-06-11T18:24:55Z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