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42"/>
  </p:notesMasterIdLst>
  <p:sldIdLst>
    <p:sldId id="397" r:id="rId7"/>
    <p:sldId id="399" r:id="rId8"/>
    <p:sldId id="400" r:id="rId9"/>
    <p:sldId id="259" r:id="rId10"/>
    <p:sldId id="389" r:id="rId11"/>
    <p:sldId id="417" r:id="rId12"/>
    <p:sldId id="384" r:id="rId13"/>
    <p:sldId id="385" r:id="rId14"/>
    <p:sldId id="407" r:id="rId15"/>
    <p:sldId id="408" r:id="rId16"/>
    <p:sldId id="375" r:id="rId17"/>
    <p:sldId id="419" r:id="rId18"/>
    <p:sldId id="357" r:id="rId19"/>
    <p:sldId id="358" r:id="rId20"/>
    <p:sldId id="326" r:id="rId21"/>
    <p:sldId id="401" r:id="rId22"/>
    <p:sldId id="402" r:id="rId23"/>
    <p:sldId id="403" r:id="rId24"/>
    <p:sldId id="404" r:id="rId25"/>
    <p:sldId id="333" r:id="rId26"/>
    <p:sldId id="414" r:id="rId27"/>
    <p:sldId id="354" r:id="rId28"/>
    <p:sldId id="381" r:id="rId29"/>
    <p:sldId id="412" r:id="rId30"/>
    <p:sldId id="416" r:id="rId31"/>
    <p:sldId id="382" r:id="rId32"/>
    <p:sldId id="393" r:id="rId33"/>
    <p:sldId id="418" r:id="rId34"/>
    <p:sldId id="380" r:id="rId35"/>
    <p:sldId id="336" r:id="rId36"/>
    <p:sldId id="327" r:id="rId37"/>
    <p:sldId id="328" r:id="rId38"/>
    <p:sldId id="329" r:id="rId39"/>
    <p:sldId id="364" r:id="rId40"/>
    <p:sldId id="2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11" autoAdjust="0"/>
  </p:normalViewPr>
  <p:slideViewPr>
    <p:cSldViewPr snapToGrid="0">
      <p:cViewPr varScale="1">
        <p:scale>
          <a:sx n="107" d="100"/>
          <a:sy n="107" d="100"/>
        </p:scale>
        <p:origin x="126" y="44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02-Nov-18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2096713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861583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14</a:t>
            </a:fld>
            <a:endParaRPr lang="en-US" dirty="0"/>
          </a:p>
        </p:txBody>
      </p:sp>
    </p:spTree>
    <p:extLst>
      <p:ext uri="{BB962C8B-B14F-4D97-AF65-F5344CB8AC3E}">
        <p14:creationId xmlns:p14="http://schemas.microsoft.com/office/powerpoint/2010/main" val="3886773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15</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20</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You need to create multiple S2S VPN connections from each on-premises VPN device to Azure. When you connect multiple VPN devices from the same on-premises network to Azure, you need to create one local network gateway for each VPN device, and one connection from your Azure VPN gateway to the local network gateway.</a:t>
            </a:r>
          </a:p>
          <a:p>
            <a:pPr lvl="0"/>
            <a:r>
              <a:rPr lang="en-US" sz="1200" kern="1200" dirty="0">
                <a:solidFill>
                  <a:schemeClr val="tx1"/>
                </a:solidFill>
                <a:effectLst/>
                <a:latin typeface="+mn-lt"/>
                <a:ea typeface="+mn-ea"/>
                <a:cs typeface="+mn-cs"/>
              </a:rPr>
              <a:t>The local network gateways corresponding to your VPN devices must have unique public IP addresses in the "GatewayIpAddress" property.</a:t>
            </a:r>
          </a:p>
          <a:p>
            <a:pPr lvl="0"/>
            <a:r>
              <a:rPr lang="en-US" sz="1200" kern="1200" dirty="0">
                <a:solidFill>
                  <a:schemeClr val="tx1"/>
                </a:solidFill>
                <a:effectLst/>
                <a:latin typeface="+mn-lt"/>
                <a:ea typeface="+mn-ea"/>
                <a:cs typeface="+mn-cs"/>
              </a:rPr>
              <a:t>BGP is required for this configuration. Each local network gateway representing a VPN device must have a unique BGP peer IP address specified in the "BgpPeerIpAddress" property.</a:t>
            </a:r>
          </a:p>
          <a:p>
            <a:pPr lvl="0"/>
            <a:r>
              <a:rPr lang="en-US" sz="1200" kern="1200" dirty="0">
                <a:solidFill>
                  <a:schemeClr val="tx1"/>
                </a:solidFill>
                <a:effectLst/>
                <a:latin typeface="+mn-lt"/>
                <a:ea typeface="+mn-ea"/>
                <a:cs typeface="+mn-cs"/>
              </a:rPr>
              <a:t>The AddressPrefix property field in each local network gateway must not overlap. You should specify the "BgpPeerIpAddress" in /32 CIDR format in the AddressPrefix field.</a:t>
            </a:r>
          </a:p>
          <a:p>
            <a:pPr lvl="0"/>
            <a:r>
              <a:rPr lang="en-US" sz="1200" kern="1200" dirty="0">
                <a:solidFill>
                  <a:schemeClr val="tx1"/>
                </a:solidFill>
                <a:effectLst/>
                <a:latin typeface="+mn-lt"/>
                <a:ea typeface="+mn-ea"/>
                <a:cs typeface="+mn-cs"/>
              </a:rPr>
              <a:t>You should use BGP to advertise the same prefixes of the same on-premises network prefixes to your Azure VPN gateway, and the traffic will be forwarded through these tunnels simultaneously.</a:t>
            </a:r>
          </a:p>
          <a:p>
            <a:pPr lvl="0"/>
            <a:r>
              <a:rPr lang="en-US" sz="1200" kern="1200" dirty="0">
                <a:solidFill>
                  <a:schemeClr val="tx1"/>
                </a:solidFill>
                <a:effectLst/>
                <a:latin typeface="+mn-lt"/>
                <a:ea typeface="+mn-ea"/>
                <a:cs typeface="+mn-cs"/>
              </a:rPr>
              <a:t>Each connection is counted against the maximum number of tunnels for your Azure VPN gateway, 10 for Basic and Standard SKUs, and 30 for HighPerformance SKU.</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586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22</a:t>
            </a:fld>
            <a:endParaRPr lang="en-US" dirty="0"/>
          </a:p>
        </p:txBody>
      </p:sp>
    </p:spTree>
    <p:extLst>
      <p:ext uri="{BB962C8B-B14F-4D97-AF65-F5344CB8AC3E}">
        <p14:creationId xmlns:p14="http://schemas.microsoft.com/office/powerpoint/2010/main" val="3622825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2158384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Active Directory Domain Service (ADDS) Domain Controllers (DC) are deployed into Azure virtual machines. These are extensions of the on-premises AD DS DCs and allow for resiliency for the authentication and authorization mechanism that Contoso employees use today. </a:t>
            </a:r>
            <a:endParaRPr lang="en-US" dirty="0">
              <a:effectLst/>
            </a:endParaRPr>
          </a:p>
          <a:p>
            <a:r>
              <a:rPr lang="en-US" sz="1200" kern="1200" dirty="0">
                <a:solidFill>
                  <a:schemeClr val="tx1"/>
                </a:solidFill>
                <a:effectLst/>
                <a:latin typeface="+mn-lt"/>
                <a:ea typeface="+mn-ea"/>
                <a:cs typeface="+mn-cs"/>
              </a:rPr>
              <a:t>Configure multiple VMs as Domain Controllers in the East US 2 region and two others in the Central US. ADDS Sites and Services will be configured with the two Azure regional virtual networks as new sites in AD.</a:t>
            </a:r>
          </a:p>
          <a:p>
            <a:r>
              <a:rPr lang="en-US" sz="1200" kern="1200" dirty="0">
                <a:solidFill>
                  <a:schemeClr val="tx1"/>
                </a:solidFill>
                <a:effectLst/>
                <a:latin typeface="+mn-lt"/>
                <a:ea typeface="+mn-ea"/>
                <a:cs typeface="+mn-cs"/>
              </a:rPr>
              <a:t>Each Domain Controller will be configured with a Data Disk for the ADDS database and will be configured to back up via Azure Backup for disaster recovery and business continuity. To avoid any issue with the ADDS DB, this data disk needs to be configured with caching set to NONE.</a:t>
            </a:r>
          </a:p>
          <a:p>
            <a:endParaRPr lang="en-US" dirty="0"/>
          </a:p>
          <a:p>
            <a:pPr lvl="0"/>
            <a:r>
              <a:rPr lang="en-US" sz="1200" kern="1200" dirty="0">
                <a:solidFill>
                  <a:schemeClr val="tx1"/>
                </a:solidFill>
                <a:effectLst/>
                <a:latin typeface="+mn-lt"/>
                <a:ea typeface="+mn-ea"/>
                <a:cs typeface="+mn-cs"/>
              </a:rPr>
              <a:t>Storing the AD files on a data disk with caching set to None will keep the ADDS database and SYSVOL from any potential corruption due to caching.</a:t>
            </a:r>
          </a:p>
          <a:p>
            <a:pPr lvl="0"/>
            <a:r>
              <a:rPr lang="en-US" sz="1200" kern="1200" dirty="0">
                <a:solidFill>
                  <a:schemeClr val="tx1"/>
                </a:solidFill>
                <a:effectLst/>
                <a:latin typeface="+mn-lt"/>
                <a:ea typeface="+mn-ea"/>
                <a:cs typeface="+mn-cs"/>
              </a:rPr>
              <a:t>Adding DCs into an availability set will spread them across fault domains and update domains so that authentication and authorization servers are highly available.</a:t>
            </a:r>
          </a:p>
          <a:p>
            <a:pPr lvl="0"/>
            <a:r>
              <a:rPr lang="en-US" sz="1200" kern="1200" dirty="0">
                <a:solidFill>
                  <a:schemeClr val="tx1"/>
                </a:solidFill>
                <a:effectLst/>
                <a:latin typeface="+mn-lt"/>
                <a:ea typeface="+mn-ea"/>
                <a:cs typeface="+mn-cs"/>
              </a:rPr>
              <a:t>Deploying multiple DCs in multiple regions allows for redundancy in each region in the event of a regional Azure issue. </a:t>
            </a:r>
          </a:p>
          <a:p>
            <a:pPr lvl="0"/>
            <a:r>
              <a:rPr lang="en-US" sz="1200" kern="1200" dirty="0">
                <a:solidFill>
                  <a:schemeClr val="tx1"/>
                </a:solidFill>
                <a:effectLst/>
                <a:latin typeface="+mn-lt"/>
                <a:ea typeface="+mn-ea"/>
                <a:cs typeface="+mn-cs"/>
              </a:rPr>
              <a:t>Replication across regions also allows for disaster recovery should the need arise and faster recovery of the ADDS database.</a:t>
            </a:r>
          </a:p>
          <a:p>
            <a:pPr lvl="0"/>
            <a:r>
              <a:rPr lang="en-US" sz="1200" kern="1200" dirty="0">
                <a:solidFill>
                  <a:schemeClr val="tx1"/>
                </a:solidFill>
                <a:effectLst/>
                <a:latin typeface="+mn-lt"/>
                <a:ea typeface="+mn-ea"/>
                <a:cs typeface="+mn-cs"/>
              </a:rPr>
              <a:t>Removing the DC that is not in an availability set helps avoid a single point of failure for that VM.</a:t>
            </a:r>
          </a:p>
          <a:p>
            <a:pPr lvl="0"/>
            <a:r>
              <a:rPr lang="en-US" sz="1200" kern="1200" dirty="0">
                <a:solidFill>
                  <a:schemeClr val="tx1"/>
                </a:solidFill>
                <a:effectLst/>
                <a:latin typeface="+mn-lt"/>
                <a:ea typeface="+mn-ea"/>
                <a:cs typeface="+mn-cs"/>
              </a:rPr>
              <a:t>Using Azure Backup, even with the caveats on restoring, allows for another layer of redundancy for recovery options.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2559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Web Server configuration details</a:t>
            </a:r>
            <a:endParaRPr lang="en-US" dirty="0">
              <a:effectLst/>
            </a:endParaRPr>
          </a:p>
          <a:p>
            <a:r>
              <a:rPr lang="en-US" sz="1200" kern="1200" dirty="0">
                <a:solidFill>
                  <a:schemeClr val="tx1"/>
                </a:solidFill>
                <a:effectLst/>
                <a:latin typeface="+mn-lt"/>
                <a:ea typeface="+mn-ea"/>
                <a:cs typeface="+mn-cs"/>
              </a:rPr>
              <a:t>The IIS Web Servers will be configured in the Apps Subnet and built on VMs. To help manage the load and provide performance options, the servers will be deployed into a Scale Set within Azure. This will allow Contoso the option to scale-up, scale-out, and even scale-down and scale-in based on the need. It will cease Contoso’s practice of scaling manually as it is rife with issues and lacks the automated scaling that can be provided otherwise for resiliency.</a:t>
            </a:r>
            <a:endParaRPr lang="en-US" dirty="0">
              <a:effectLst/>
            </a:endParaRPr>
          </a:p>
          <a:p>
            <a:r>
              <a:rPr lang="en-US" sz="1200" kern="1200" dirty="0">
                <a:solidFill>
                  <a:schemeClr val="tx1"/>
                </a:solidFill>
                <a:effectLst/>
                <a:latin typeface="+mn-lt"/>
                <a:ea typeface="+mn-ea"/>
                <a:cs typeface="+mn-cs"/>
              </a:rPr>
              <a:t>Contoso’s use of an Availability Set for the Web farm VMs should be applauded. Availability Sets provide protection and resiliency against unplanned and planned downtime. We configured the availability set to spread the VMs across </a:t>
            </a:r>
            <a:r>
              <a:rPr lang="en-US" sz="1200" b="1" kern="1200" dirty="0">
                <a:solidFill>
                  <a:schemeClr val="tx1"/>
                </a:solidFill>
                <a:effectLst/>
                <a:latin typeface="+mn-lt"/>
                <a:ea typeface="+mn-ea"/>
                <a:cs typeface="+mn-cs"/>
              </a:rPr>
              <a:t>three</a:t>
            </a:r>
            <a:r>
              <a:rPr lang="en-US" sz="1200" kern="1200" dirty="0">
                <a:solidFill>
                  <a:schemeClr val="tx1"/>
                </a:solidFill>
                <a:effectLst/>
                <a:latin typeface="+mn-lt"/>
                <a:ea typeface="+mn-ea"/>
                <a:cs typeface="+mn-cs"/>
              </a:rPr>
              <a:t> fault domains and </a:t>
            </a:r>
            <a:r>
              <a:rPr lang="en-US" sz="1200" b="1" kern="1200" dirty="0">
                <a:solidFill>
                  <a:schemeClr val="tx1"/>
                </a:solidFill>
                <a:effectLst/>
                <a:latin typeface="+mn-lt"/>
                <a:ea typeface="+mn-ea"/>
                <a:cs typeface="+mn-cs"/>
              </a:rPr>
              <a:t>five</a:t>
            </a:r>
            <a:r>
              <a:rPr lang="en-US" sz="1200" kern="1200" dirty="0">
                <a:solidFill>
                  <a:schemeClr val="tx1"/>
                </a:solidFill>
                <a:effectLst/>
                <a:latin typeface="+mn-lt"/>
                <a:ea typeface="+mn-ea"/>
                <a:cs typeface="+mn-cs"/>
              </a:rPr>
              <a:t> update domains.</a:t>
            </a:r>
          </a:p>
          <a:p>
            <a:r>
              <a:rPr lang="en-US" sz="1200" kern="1200" dirty="0">
                <a:solidFill>
                  <a:schemeClr val="tx1"/>
                </a:solidFill>
                <a:effectLst/>
                <a:latin typeface="+mn-lt"/>
                <a:ea typeface="+mn-ea"/>
                <a:cs typeface="+mn-cs"/>
              </a:rPr>
              <a:t>A change of the Health Probe on the Load Balancer to use an HTTP health probe rather than a TCP probe is wise. The HTTP probe will monitor for HTTP code 200, indicating a healthy web site. If anything, other than a 200 is detected (such as the HTTP 500 the customers experienced), then that server will be removed from the rotation until the site is deemed healthy again.</a:t>
            </a:r>
          </a:p>
          <a:p>
            <a:r>
              <a:rPr lang="en-US" sz="1200" kern="1200" dirty="0">
                <a:solidFill>
                  <a:schemeClr val="tx1"/>
                </a:solidFill>
                <a:effectLst/>
                <a:latin typeface="+mn-lt"/>
                <a:ea typeface="+mn-ea"/>
                <a:cs typeface="+mn-cs"/>
              </a:rPr>
              <a:t>The web tier does not need to be backed up. When a new instance of the scale set is deployed it will automatically deploy the application from a source repository. </a:t>
            </a:r>
          </a:p>
          <a:p>
            <a:r>
              <a:rPr lang="en-US" sz="1200" kern="1200" dirty="0">
                <a:solidFill>
                  <a:schemeClr val="tx1"/>
                </a:solidFill>
                <a:effectLst/>
                <a:latin typeface="+mn-lt"/>
                <a:ea typeface="+mn-ea"/>
                <a:cs typeface="+mn-cs"/>
              </a:rPr>
              <a:t>Resilient benefits:</a:t>
            </a:r>
          </a:p>
          <a:p>
            <a:pPr lvl="0"/>
            <a:r>
              <a:rPr lang="en-US" sz="1200" kern="1200" dirty="0">
                <a:solidFill>
                  <a:schemeClr val="tx1"/>
                </a:solidFill>
                <a:effectLst/>
                <a:latin typeface="+mn-lt"/>
                <a:ea typeface="+mn-ea"/>
                <a:cs typeface="+mn-cs"/>
              </a:rPr>
              <a:t>Moving the Health Probe from TCP to HTTP on the load balancer gives a deeper more application centric view into the web server health. It will help avoid any intermittent problems that customers experienced in the past.</a:t>
            </a:r>
          </a:p>
          <a:p>
            <a:pPr lvl="0"/>
            <a:r>
              <a:rPr lang="en-US" sz="1200" kern="1200" dirty="0">
                <a:solidFill>
                  <a:schemeClr val="tx1"/>
                </a:solidFill>
                <a:effectLst/>
                <a:latin typeface="+mn-lt"/>
                <a:ea typeface="+mn-ea"/>
                <a:cs typeface="+mn-cs"/>
              </a:rPr>
              <a:t>Providing Scale Sets for the Web farm deployment allows for configurable scaling (up and down) based on Contoso’s desires. It allows for this to occur automatically without manual intervention and will help with the issue of deploying manually and then typically not remembering to remove the extra servers when they are no longer needed.</a:t>
            </a:r>
          </a:p>
          <a:p>
            <a:pPr lvl="0"/>
            <a:r>
              <a:rPr lang="en-US" sz="1200" kern="1200" dirty="0">
                <a:solidFill>
                  <a:schemeClr val="tx1"/>
                </a:solidFill>
                <a:effectLst/>
                <a:latin typeface="+mn-lt"/>
                <a:ea typeface="+mn-ea"/>
                <a:cs typeface="+mn-cs"/>
              </a:rPr>
              <a:t>Scale Sets are automatically deployed into availability sets so the servers as they scale will be spread across update and fault domains via the Azure fabric.</a:t>
            </a:r>
          </a:p>
          <a:p>
            <a:endParaRPr lang="en-US" dirty="0"/>
          </a:p>
          <a:p>
            <a:endParaRPr lang="en-US" dirty="0"/>
          </a:p>
          <a:p>
            <a:r>
              <a:rPr lang="en-US" sz="1200" i="1" kern="1200" dirty="0">
                <a:solidFill>
                  <a:schemeClr val="tx1"/>
                </a:solidFill>
                <a:effectLst/>
                <a:latin typeface="+mn-lt"/>
                <a:ea typeface="+mn-ea"/>
                <a:cs typeface="+mn-cs"/>
              </a:rPr>
              <a:t>SQL Always-On configuration details</a:t>
            </a:r>
            <a:endParaRPr lang="en-US" dirty="0">
              <a:effectLst/>
            </a:endParaRPr>
          </a:p>
          <a:p>
            <a:r>
              <a:rPr lang="en-US" sz="1200" kern="1200" dirty="0">
                <a:solidFill>
                  <a:schemeClr val="tx1"/>
                </a:solidFill>
                <a:effectLst/>
                <a:latin typeface="+mn-lt"/>
                <a:ea typeface="+mn-ea"/>
                <a:cs typeface="+mn-cs"/>
              </a:rPr>
              <a:t>SQL Server is critical to the availability of the applications at Contoso. SQL will be implemented using a total of three Servers configured using Always-On Availability Groups. The two servers in East US 2 comprise a single primary and a secondary, synchronously replica of the database. The two SQL servers will be deployed into an Azure availability set and are configured behind an internal load balancer which will allow client machines to connect to the listener which will direct traffic to the machines that is designated as the primary replica machine.</a:t>
            </a:r>
            <a:endParaRPr lang="en-US" dirty="0">
              <a:effectLst/>
            </a:endParaRPr>
          </a:p>
          <a:p>
            <a:r>
              <a:rPr lang="en-US" sz="1200" kern="1200" dirty="0">
                <a:solidFill>
                  <a:schemeClr val="tx1"/>
                </a:solidFill>
                <a:effectLst/>
                <a:latin typeface="+mn-lt"/>
                <a:ea typeface="+mn-ea"/>
                <a:cs typeface="+mn-cs"/>
              </a:rPr>
              <a:t>The SQL Servers will use premium managed disks with a database and log files on separate disks. The TempDB will be housed on the local host SSD drive and split to match the number of cores in the VM.</a:t>
            </a:r>
          </a:p>
          <a:p>
            <a:r>
              <a:rPr lang="en-US" sz="1200" kern="1200" dirty="0">
                <a:solidFill>
                  <a:schemeClr val="tx1"/>
                </a:solidFill>
                <a:effectLst/>
                <a:latin typeface="+mn-lt"/>
                <a:ea typeface="+mn-ea"/>
                <a:cs typeface="+mn-cs"/>
              </a:rPr>
              <a:t>SQL Servers will have three drive letters: C:\, F:\ and 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NOTE: Never use the E:\ drive on an Azure VM as some Azure Regions have Host machines that contain DVD Drives.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SQL Server Managed Backup to Microsoft Azure manages and automates SQL Server backups to Microsoft Azure Blob storage. You can choose to allow SQL Server to determine the backup schedule based on the transaction workload of your database. Or you can use advanced options to define a schedule. The retention settings determine how long the backups are stored in Azure Blob storage. SQL Server Managed Backup to Microsoft Azure supports point in time restore for the retention time period specified.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4091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Moving beyond using only one storage account is a must for Contoso. The sub-optimal storage configurations at Contoso, such as 40 disks in a single storage account, or creating a single storage account per VM disk, are solved using managed disks. Managed disks remove the scalability limits associated with storage accounts, leaving the number of disks per subscription as the only remaining scale consideration.</a:t>
            </a:r>
            <a:endParaRPr lang="en-US" dirty="0">
              <a:effectLst/>
            </a:endParaRPr>
          </a:p>
          <a:p>
            <a:r>
              <a:rPr lang="en-US" sz="1200" i="1" kern="1200" dirty="0">
                <a:solidFill>
                  <a:schemeClr val="tx1"/>
                </a:solidFill>
                <a:effectLst/>
                <a:latin typeface="+mn-lt"/>
                <a:ea typeface="+mn-ea"/>
                <a:cs typeface="+mn-cs"/>
              </a:rPr>
              <a:t> </a:t>
            </a:r>
            <a:endParaRPr lang="en-US" dirty="0">
              <a:effectLst/>
            </a:endParaRPr>
          </a:p>
          <a:p>
            <a:r>
              <a:rPr lang="en-US" sz="1200" kern="1200" dirty="0">
                <a:solidFill>
                  <a:schemeClr val="tx1"/>
                </a:solidFill>
                <a:effectLst/>
                <a:latin typeface="+mn-lt"/>
                <a:ea typeface="+mn-ea"/>
                <a:cs typeface="+mn-cs"/>
              </a:rPr>
              <a:t>Managed disks only are available with the LRS resiliency option; however, the lack of platform replication is mitigated:</a:t>
            </a:r>
          </a:p>
          <a:p>
            <a:pPr lvl="0"/>
            <a:r>
              <a:rPr lang="en-US" sz="1200" kern="1200" dirty="0">
                <a:solidFill>
                  <a:schemeClr val="tx1"/>
                </a:solidFill>
                <a:effectLst/>
                <a:latin typeface="+mn-lt"/>
                <a:ea typeface="+mn-ea"/>
                <a:cs typeface="+mn-cs"/>
              </a:rPr>
              <a:t>Second region deployed with the same workloads</a:t>
            </a:r>
          </a:p>
          <a:p>
            <a:pPr lvl="0"/>
            <a:r>
              <a:rPr lang="en-US" sz="1200" kern="1200" dirty="0">
                <a:solidFill>
                  <a:schemeClr val="tx1"/>
                </a:solidFill>
                <a:effectLst/>
                <a:latin typeface="+mn-lt"/>
                <a:ea typeface="+mn-ea"/>
                <a:cs typeface="+mn-cs"/>
              </a:rPr>
              <a:t>Utilizing application-level replication (AD and SQL)</a:t>
            </a:r>
          </a:p>
          <a:p>
            <a:pPr lvl="0"/>
            <a:r>
              <a:rPr lang="en-US" sz="1200" kern="1200" dirty="0">
                <a:solidFill>
                  <a:schemeClr val="tx1"/>
                </a:solidFill>
                <a:effectLst/>
                <a:latin typeface="+mn-lt"/>
                <a:ea typeface="+mn-ea"/>
                <a:cs typeface="+mn-cs"/>
              </a:rPr>
              <a:t>Azure Backups of IaaS VMs, SQL and System State data </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722937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dirty="0"/>
          </a:p>
        </p:txBody>
      </p:sp>
    </p:spTree>
    <p:extLst>
      <p:ext uri="{BB962C8B-B14F-4D97-AF65-F5344CB8AC3E}">
        <p14:creationId xmlns:p14="http://schemas.microsoft.com/office/powerpoint/2010/main" val="2825588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5478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2882930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7208649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32</a:t>
            </a:fld>
            <a:endParaRPr lang="en-US" dirty="0"/>
          </a:p>
        </p:txBody>
      </p:sp>
    </p:spTree>
    <p:extLst>
      <p:ext uri="{BB962C8B-B14F-4D97-AF65-F5344CB8AC3E}">
        <p14:creationId xmlns:p14="http://schemas.microsoft.com/office/powerpoint/2010/main" val="8662602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33</a:t>
            </a:fld>
            <a:endParaRPr lang="en-US" dirty="0"/>
          </a:p>
        </p:txBody>
      </p:sp>
    </p:spTree>
    <p:extLst>
      <p:ext uri="{BB962C8B-B14F-4D97-AF65-F5344CB8AC3E}">
        <p14:creationId xmlns:p14="http://schemas.microsoft.com/office/powerpoint/2010/main" val="1984324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34</a:t>
            </a:fld>
            <a:endParaRPr lang="en-US" dirty="0"/>
          </a:p>
        </p:txBody>
      </p:sp>
    </p:spTree>
    <p:extLst>
      <p:ext uri="{BB962C8B-B14F-4D97-AF65-F5344CB8AC3E}">
        <p14:creationId xmlns:p14="http://schemas.microsoft.com/office/powerpoint/2010/main" val="23710306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35</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Contoso Inc. manufactures, sells, distributes, and services parts for major appliances and HVAC systems for large corporations and independent firms. The ordering system is currently housed in Azure on IaaS SQL server instances. Initially, the ordering process was done mainly via phone and expanded to email. Recently, the company has moved to an internet based ordering system with IIS Web Servers in Azure housing the front-end application for the ordering, invoicing, and support options.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They have grown into a viable, sustainable business and would like their technology to mirror the growth and sustainability. This would help cement their reputation in the industry and go a long way to assist their future growth. While business impact analysis (BIA) has not officially been performed, they have an overall plan of wanting to restore from an issue within 4 hours and recover to within the last 8 hours if at all possible.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no overall IT shop for Contoso Inc. as such. They are pretty much a classic IT company that does not have deep experience in the interactivity of all the </a:t>
            </a:r>
          </a:p>
          <a:p>
            <a:r>
              <a:rPr lang="en-US" sz="1200" kern="1200" dirty="0">
                <a:solidFill>
                  <a:schemeClr val="tx1"/>
                </a:solidFill>
                <a:effectLst/>
                <a:latin typeface="+mn-lt"/>
                <a:ea typeface="+mn-ea"/>
                <a:cs typeface="+mn-cs"/>
              </a:rPr>
              <a:t>components. They have rolled out sections and departments successfully, but now as the technology matures, they are in need of guidance for their deployments. </a:t>
            </a:r>
          </a:p>
          <a:p>
            <a:r>
              <a:rPr lang="en-US" sz="1200" kern="1200" dirty="0">
                <a:solidFill>
                  <a:schemeClr val="tx1"/>
                </a:solidFill>
                <a:effectLst/>
                <a:latin typeface="+mn-lt"/>
                <a:ea typeface="+mn-ea"/>
                <a:cs typeface="+mn-cs"/>
              </a:rPr>
              <a:t>Currently, there are 3 branch offices located throughout the U.S. One is in the mid-West, another is on the East Coast and the third is located on the West Coast. Discussions are in progress to grow the business to Europe and a possibility of factories in Mexico and Asia.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branch office is small enough that there are no servers housed on-site. Each location has direct connectivity to corporate resources through a VPN connection to the Austin headquarters. Email is accessed via web as is the main ordering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times, various branch offices have experienced connectivity issues due to the internet service provider having issues with the corporate office connection. While there is some understanding of these occurrences, there is a desire to provide a way to resolve this as growth continues. Employees work from home when this occurs.</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80071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2818457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2982605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1186273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8.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a resilient IaaS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BD96DDA-972A-4A2F-B58A-273E632474ED}"/>
              </a:ext>
            </a:extLst>
          </p:cNvPr>
          <p:cNvSpPr>
            <a:spLocks noGrp="1"/>
          </p:cNvSpPr>
          <p:nvPr>
            <p:ph type="body" sz="quarter" idx="10"/>
          </p:nvPr>
        </p:nvSpPr>
        <p:spPr>
          <a:xfrm>
            <a:off x="269239" y="1189177"/>
            <a:ext cx="11653523" cy="2374946"/>
          </a:xfrm>
        </p:spPr>
        <p:txBody>
          <a:bodyPr/>
          <a:lstStyle/>
          <a:p>
            <a:r>
              <a:rPr lang="en-US" sz="3200" dirty="0"/>
              <a:t>Web servers deployed into an availability set </a:t>
            </a:r>
          </a:p>
          <a:p>
            <a:r>
              <a:rPr lang="en-US" sz="3200" dirty="0"/>
              <a:t>SQL Server backend </a:t>
            </a:r>
          </a:p>
          <a:p>
            <a:r>
              <a:rPr lang="en-US" sz="3200" dirty="0"/>
              <a:t>East US 2</a:t>
            </a:r>
          </a:p>
          <a:p>
            <a:endParaRPr lang="en-US" dirty="0"/>
          </a:p>
        </p:txBody>
      </p:sp>
      <p:sp>
        <p:nvSpPr>
          <p:cNvPr id="2" name="Title 1"/>
          <p:cNvSpPr>
            <a:spLocks noGrp="1"/>
          </p:cNvSpPr>
          <p:nvPr>
            <p:ph type="title"/>
          </p:nvPr>
        </p:nvSpPr>
        <p:spPr/>
        <p:txBody>
          <a:bodyPr/>
          <a:lstStyle/>
          <a:p>
            <a:r>
              <a:rPr lang="en-US" dirty="0"/>
              <a:t>Current configuration for ordering application</a:t>
            </a:r>
          </a:p>
        </p:txBody>
      </p:sp>
      <p:pic>
        <p:nvPicPr>
          <p:cNvPr id="7" name="Picture 6" descr="The SQL and Web Server Current Implementation diagram depicts three virtual machines behind a load balancer and availability set, and a single virtual machine for SQL server with two disks for data.">
            <a:extLst>
              <a:ext uri="{FF2B5EF4-FFF2-40B4-BE49-F238E27FC236}">
                <a16:creationId xmlns:a16="http://schemas.microsoft.com/office/drawing/2014/main" id="{117245A7-96EB-45F0-95E0-52B223EB7F86}"/>
              </a:ext>
            </a:extLst>
          </p:cNvPr>
          <p:cNvPicPr>
            <a:picLocks noChangeAspect="1"/>
          </p:cNvPicPr>
          <p:nvPr/>
        </p:nvPicPr>
        <p:blipFill>
          <a:blip r:embed="rId3"/>
          <a:stretch>
            <a:fillRect/>
          </a:stretch>
        </p:blipFill>
        <p:spPr>
          <a:xfrm>
            <a:off x="1709867" y="2909558"/>
            <a:ext cx="7413379" cy="3907875"/>
          </a:xfrm>
          <a:prstGeom prst="rect">
            <a:avLst/>
          </a:prstGeom>
        </p:spPr>
      </p:pic>
      <p:sp>
        <p:nvSpPr>
          <p:cNvPr id="5" name="Rectangle 4">
            <a:extLst>
              <a:ext uri="{FF2B5EF4-FFF2-40B4-BE49-F238E27FC236}">
                <a16:creationId xmlns:a16="http://schemas.microsoft.com/office/drawing/2014/main" id="{5C71645A-9841-4E5F-9B21-D28986A13ED4}"/>
              </a:ext>
            </a:extLst>
          </p:cNvPr>
          <p:cNvSpPr/>
          <p:nvPr/>
        </p:nvSpPr>
        <p:spPr bwMode="auto">
          <a:xfrm>
            <a:off x="7175863" y="6463986"/>
            <a:ext cx="1593669" cy="2090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b="1" dirty="0">
                <a:solidFill>
                  <a:schemeClr val="bg1"/>
                </a:solidFill>
                <a:latin typeface="Segoe UI" panose="020B0502040204020203" pitchFamily="34" charset="0"/>
                <a:ea typeface="Segoe UI" panose="020B0502040204020203" pitchFamily="34" charset="0"/>
                <a:cs typeface="Segoe UI" panose="020B0502040204020203" pitchFamily="34" charset="0"/>
              </a:rPr>
              <a:t>East US 2</a:t>
            </a:r>
          </a:p>
        </p:txBody>
      </p:sp>
    </p:spTree>
    <p:extLst>
      <p:ext uri="{BB962C8B-B14F-4D97-AF65-F5344CB8AC3E}">
        <p14:creationId xmlns:p14="http://schemas.microsoft.com/office/powerpoint/2010/main" val="19280888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83598"/>
          </a:xfrm>
        </p:spPr>
        <p:txBody>
          <a:bodyPr/>
          <a:lstStyle/>
          <a:p>
            <a:r>
              <a:rPr lang="en-US" sz="3200" dirty="0"/>
              <a:t>The IT department is using outdated guidance on Azure and they need updated guidance on current architectural and deployment best practices.</a:t>
            </a:r>
          </a:p>
          <a:p>
            <a:endParaRPr lang="en-US" sz="1200" dirty="0"/>
          </a:p>
          <a:p>
            <a:r>
              <a:rPr lang="en-US" sz="3200" dirty="0"/>
              <a:t>They need assistance with enabling connectivity and authentication for new infrastructure that will be deployed for the Des Moines office.</a:t>
            </a:r>
          </a:p>
          <a:p>
            <a:endParaRPr lang="en-US" sz="1200" dirty="0"/>
          </a:p>
          <a:p>
            <a:r>
              <a:rPr lang="en-US" sz="3200" dirty="0"/>
              <a:t>Identify the infrastructure requirements that should to be configured to provide redundancy and resiliency to the web servers and the database servers for the ordering application for scale, backup and resiliency.</a:t>
            </a:r>
          </a:p>
          <a:p>
            <a:endParaRPr lang="en-US" dirty="0"/>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22808834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076950"/>
          </a:xfrm>
        </p:spPr>
        <p:txBody>
          <a:bodyPr/>
          <a:lstStyle/>
          <a:p>
            <a:r>
              <a:rPr lang="en-US" sz="3200" dirty="0"/>
              <a:t>A plan for recovery from data corruption or accidental deletion for all of the other infrastructure. </a:t>
            </a:r>
          </a:p>
          <a:p>
            <a:endParaRPr lang="en-US" sz="1100" dirty="0"/>
          </a:p>
          <a:p>
            <a:r>
              <a:rPr lang="en-US" sz="3200" dirty="0"/>
              <a:t>A functional storage policy in place for the anticipation of growth in Azure.</a:t>
            </a:r>
          </a:p>
          <a:p>
            <a:endParaRPr lang="en-US" sz="1100" dirty="0"/>
          </a:p>
          <a:p>
            <a:r>
              <a:rPr lang="en-US" sz="3200" dirty="0"/>
              <a:t>Monitoring option for issues that may arise on the servers and in Azure.</a:t>
            </a:r>
          </a:p>
          <a:p>
            <a:endParaRPr lang="en-US" dirty="0"/>
          </a:p>
        </p:txBody>
      </p:sp>
      <p:sp>
        <p:nvSpPr>
          <p:cNvPr id="2" name="Title 1"/>
          <p:cNvSpPr>
            <a:spLocks noGrp="1"/>
          </p:cNvSpPr>
          <p:nvPr>
            <p:ph type="title"/>
          </p:nvPr>
        </p:nvSpPr>
        <p:spPr/>
        <p:txBody>
          <a:bodyPr/>
          <a:lstStyle/>
          <a:p>
            <a:r>
              <a:rPr lang="en-US" dirty="0"/>
              <a:t>Customer needs - continued</a:t>
            </a:r>
          </a:p>
        </p:txBody>
      </p:sp>
    </p:spTree>
    <p:extLst>
      <p:ext uri="{BB962C8B-B14F-4D97-AF65-F5344CB8AC3E}">
        <p14:creationId xmlns:p14="http://schemas.microsoft.com/office/powerpoint/2010/main" val="14476686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29491"/>
          </a:xfrm>
        </p:spPr>
        <p:txBody>
          <a:bodyPr/>
          <a:lstStyle/>
          <a:p>
            <a:pPr lvl="0"/>
            <a:r>
              <a:rPr lang="en-US" sz="3200" dirty="0"/>
              <a:t>Cost is a huge concern for us. With looming infrastructure and server replacement costs, we want to avoid any unnecessary expenditures. </a:t>
            </a:r>
          </a:p>
          <a:p>
            <a:pPr lvl="0"/>
            <a:endParaRPr lang="en-US" sz="1000" dirty="0"/>
          </a:p>
          <a:p>
            <a:pPr lvl="0"/>
            <a:r>
              <a:rPr lang="en-US" sz="3200" dirty="0"/>
              <a:t>The web application needs to have the ability to scale as we grow. That aspect of the cloud will allow this to be a reality? </a:t>
            </a:r>
          </a:p>
          <a:p>
            <a:pPr lvl="0"/>
            <a:endParaRPr lang="en-US" sz="1000" dirty="0"/>
          </a:p>
          <a:p>
            <a:pPr lvl="0"/>
            <a:r>
              <a:rPr lang="en-US" sz="3200" dirty="0"/>
              <a:t>Downtime is becoming more of an issue for us due to development and production environments not being separate. We need to separate these from one another to avoid outages. </a:t>
            </a:r>
          </a:p>
          <a:p>
            <a:pPr lvl="0"/>
            <a:endParaRPr lang="en-US" dirty="0"/>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71747"/>
          </a:xfrm>
        </p:spPr>
        <p:txBody>
          <a:bodyPr/>
          <a:lstStyle/>
          <a:p>
            <a:pPr lvl="0"/>
            <a:r>
              <a:rPr lang="en-US" sz="3200" dirty="0"/>
              <a:t>Bandwidth is becoming an issue for self-hosting our application’s ordering system, support website, etc. We are concerned that the cloud maybe constrained as well. </a:t>
            </a:r>
          </a:p>
          <a:p>
            <a:pPr lvl="0"/>
            <a:endParaRPr lang="en-US" sz="1100" dirty="0"/>
          </a:p>
          <a:p>
            <a:pPr lvl="0"/>
            <a:r>
              <a:rPr lang="en-US" sz="3200" dirty="0"/>
              <a:t>We are very concerned about the disk space issue that occurred earlier with our Active Directory Domain Services domain controller and nearly our web servers and database servers. Will this be addressed per the resiliency plan?</a:t>
            </a:r>
          </a:p>
        </p:txBody>
      </p:sp>
      <p:sp>
        <p:nvSpPr>
          <p:cNvPr id="2" name="Title 1"/>
          <p:cNvSpPr>
            <a:spLocks noGrp="1"/>
          </p:cNvSpPr>
          <p:nvPr>
            <p:ph type="title"/>
          </p:nvPr>
        </p:nvSpPr>
        <p:spPr/>
        <p:txBody>
          <a:bodyPr/>
          <a:lstStyle/>
          <a:p>
            <a:r>
              <a:rPr lang="en-US" dirty="0"/>
              <a:t>Customer objections - continued</a:t>
            </a:r>
          </a:p>
        </p:txBody>
      </p:sp>
    </p:spTree>
    <p:extLst>
      <p:ext uri="{BB962C8B-B14F-4D97-AF65-F5344CB8AC3E}">
        <p14:creationId xmlns:p14="http://schemas.microsoft.com/office/powerpoint/2010/main" val="16613167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 Infrastructure as a Service</a:t>
            </a:r>
          </a:p>
        </p:txBody>
      </p:sp>
      <p:sp>
        <p:nvSpPr>
          <p:cNvPr id="23" name="TextBox 22">
            <a:extLst>
              <a:ext uri="{FF2B5EF4-FFF2-40B4-BE49-F238E27FC236}">
                <a16:creationId xmlns:a16="http://schemas.microsoft.com/office/drawing/2014/main" id="{575EDB84-BDF6-4608-9AE6-E3793ED47F76}"/>
              </a:ext>
            </a:extLst>
          </p:cNvPr>
          <p:cNvSpPr txBox="1"/>
          <p:nvPr/>
        </p:nvSpPr>
        <p:spPr>
          <a:xfrm>
            <a:off x="420200" y="1742953"/>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Azure Infrastructure as a Service (IaaS)</a:t>
            </a:r>
          </a:p>
        </p:txBody>
      </p:sp>
      <p:sp>
        <p:nvSpPr>
          <p:cNvPr id="32" name="TextBox 31">
            <a:extLst>
              <a:ext uri="{FF2B5EF4-FFF2-40B4-BE49-F238E27FC236}">
                <a16:creationId xmlns:a16="http://schemas.microsoft.com/office/drawing/2014/main" id="{3818313A-D351-479A-989F-8067FA94F689}"/>
              </a:ext>
            </a:extLst>
          </p:cNvPr>
          <p:cNvSpPr txBox="1"/>
          <p:nvPr/>
        </p:nvSpPr>
        <p:spPr>
          <a:xfrm>
            <a:off x="508488" y="4961846"/>
            <a:ext cx="4149484"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Virtual Machines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Virtual Networks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VPN Gateways</a:t>
            </a:r>
          </a:p>
        </p:txBody>
      </p:sp>
      <p:sp>
        <p:nvSpPr>
          <p:cNvPr id="33" name="Rectangle 32">
            <a:extLst>
              <a:ext uri="{FF2B5EF4-FFF2-40B4-BE49-F238E27FC236}">
                <a16:creationId xmlns:a16="http://schemas.microsoft.com/office/drawing/2014/main" id="{7106374A-1D0D-4CA4-BDC6-2864CF2653E2}"/>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Hybrid Connectivity </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Load Balancers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Storage</a:t>
            </a:r>
          </a:p>
        </p:txBody>
      </p:sp>
      <p:sp>
        <p:nvSpPr>
          <p:cNvPr id="43" name="Rectangle 42">
            <a:extLst>
              <a:ext uri="{FF2B5EF4-FFF2-40B4-BE49-F238E27FC236}">
                <a16:creationId xmlns:a16="http://schemas.microsoft.com/office/drawing/2014/main" id="{CF5EF09D-C7A7-4DCC-9BEF-48FD9F6FDE30}"/>
              </a:ext>
            </a:extLst>
          </p:cNvPr>
          <p:cNvSpPr/>
          <p:nvPr/>
        </p:nvSpPr>
        <p:spPr>
          <a:xfrm>
            <a:off x="7184860" y="1894088"/>
            <a:ext cx="4187902" cy="397032"/>
          </a:xfrm>
          <a:prstGeom prst="rect">
            <a:avLst/>
          </a:prstGeom>
        </p:spPr>
        <p:txBody>
          <a:bodyPr wrap="square">
            <a:spAutoFit/>
          </a:bodyPr>
          <a:lstStyle/>
          <a:p>
            <a:pPr algn="ctr">
              <a:lnSpc>
                <a:spcPct val="90000"/>
              </a:lnSpc>
              <a:spcAft>
                <a:spcPts val="600"/>
              </a:spcAft>
            </a:pPr>
            <a:r>
              <a:rPr lang="en-US" sz="2200" dirty="0">
                <a:gradFill>
                  <a:gsLst>
                    <a:gs pos="2917">
                      <a:srgbClr val="FFFFFF"/>
                    </a:gs>
                    <a:gs pos="30000">
                      <a:srgbClr val="FFFFFF"/>
                    </a:gs>
                  </a:gsLst>
                  <a:lin ang="5400000" scaled="0"/>
                </a:gradFill>
                <a:latin typeface="Segoe UI Semilight"/>
              </a:rPr>
              <a:t>Backup and Business Continuity </a:t>
            </a:r>
          </a:p>
        </p:txBody>
      </p:sp>
      <p:sp>
        <p:nvSpPr>
          <p:cNvPr id="49" name="TextBox 48">
            <a:extLst>
              <a:ext uri="{FF2B5EF4-FFF2-40B4-BE49-F238E27FC236}">
                <a16:creationId xmlns:a16="http://schemas.microsoft.com/office/drawing/2014/main" id="{53F6CD04-32D0-497A-904A-D2A5063FDC4D}"/>
              </a:ext>
            </a:extLst>
          </p:cNvPr>
          <p:cNvSpPr txBox="1"/>
          <p:nvPr/>
        </p:nvSpPr>
        <p:spPr>
          <a:xfrm>
            <a:off x="6942497" y="4926590"/>
            <a:ext cx="4149484"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Azure Backup</a:t>
            </a:r>
          </a:p>
        </p:txBody>
      </p:sp>
      <p:sp>
        <p:nvSpPr>
          <p:cNvPr id="50" name="Rectangle 49">
            <a:extLst>
              <a:ext uri="{FF2B5EF4-FFF2-40B4-BE49-F238E27FC236}">
                <a16:creationId xmlns:a16="http://schemas.microsoft.com/office/drawing/2014/main" id="{5A3B4DCE-4579-4114-B091-892B519C66B6}"/>
              </a:ext>
            </a:extLst>
          </p:cNvPr>
          <p:cNvSpPr/>
          <p:nvPr/>
        </p:nvSpPr>
        <p:spPr>
          <a:xfrm>
            <a:off x="9197479" y="5039398"/>
            <a:ext cx="3318324" cy="397032"/>
          </a:xfrm>
          <a:prstGeom prst="rect">
            <a:avLst/>
          </a:prstGeom>
        </p:spPr>
        <p:txBody>
          <a:bodyPr wrap="square">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Azure Site Recovery</a:t>
            </a:r>
          </a:p>
        </p:txBody>
      </p:sp>
      <p:sp>
        <p:nvSpPr>
          <p:cNvPr id="51" name="Rectangle 50">
            <a:extLst>
              <a:ext uri="{FF2B5EF4-FFF2-40B4-BE49-F238E27FC236}">
                <a16:creationId xmlns:a16="http://schemas.microsoft.com/office/drawing/2014/main" id="{B9F0B9BA-6370-4B89-9897-CA0EAB015B9F}"/>
              </a:ext>
            </a:extLst>
          </p:cNvPr>
          <p:cNvSpPr/>
          <p:nvPr/>
        </p:nvSpPr>
        <p:spPr>
          <a:xfrm>
            <a:off x="7493370" y="5486251"/>
            <a:ext cx="4187902" cy="397032"/>
          </a:xfrm>
          <a:prstGeom prst="rect">
            <a:avLst/>
          </a:prstGeom>
        </p:spPr>
        <p:txBody>
          <a:bodyPr wrap="square">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SQL Server Managed Backup</a:t>
            </a:r>
          </a:p>
        </p:txBody>
      </p:sp>
      <p:pic>
        <p:nvPicPr>
          <p:cNvPr id="3" name="Picture 2" descr="A diagram with Azure icons on it for common IaaS services." title="Common scenarios">
            <a:extLst>
              <a:ext uri="{FF2B5EF4-FFF2-40B4-BE49-F238E27FC236}">
                <a16:creationId xmlns:a16="http://schemas.microsoft.com/office/drawing/2014/main" id="{C8D13E33-2A00-4F63-8B6D-D76D956DD16A}"/>
              </a:ext>
            </a:extLst>
          </p:cNvPr>
          <p:cNvPicPr>
            <a:picLocks noChangeAspect="1"/>
          </p:cNvPicPr>
          <p:nvPr/>
        </p:nvPicPr>
        <p:blipFill>
          <a:blip r:embed="rId3"/>
          <a:stretch>
            <a:fillRect/>
          </a:stretch>
        </p:blipFill>
        <p:spPr>
          <a:xfrm>
            <a:off x="1115043" y="2500754"/>
            <a:ext cx="4005292" cy="2238391"/>
          </a:xfrm>
          <a:prstGeom prst="rect">
            <a:avLst/>
          </a:prstGeom>
        </p:spPr>
      </p:pic>
      <p:pic>
        <p:nvPicPr>
          <p:cNvPr id="4" name="Picture 3" descr="A diagram with Azure icons on it for common services for backup and business continuity." title="Common scenarios">
            <a:extLst>
              <a:ext uri="{FF2B5EF4-FFF2-40B4-BE49-F238E27FC236}">
                <a16:creationId xmlns:a16="http://schemas.microsoft.com/office/drawing/2014/main" id="{2E1F86C6-1EF4-45DF-B2FE-0DAE9DF600D1}"/>
              </a:ext>
            </a:extLst>
          </p:cNvPr>
          <p:cNvPicPr>
            <a:picLocks noChangeAspect="1"/>
          </p:cNvPicPr>
          <p:nvPr/>
        </p:nvPicPr>
        <p:blipFill>
          <a:blip r:embed="rId4"/>
          <a:stretch>
            <a:fillRect/>
          </a:stretch>
        </p:blipFill>
        <p:spPr>
          <a:xfrm>
            <a:off x="7405570" y="2494422"/>
            <a:ext cx="3967192" cy="2228866"/>
          </a:xfrm>
          <a:prstGeom prst="rect">
            <a:avLst/>
          </a:prstGeom>
        </p:spPr>
      </p:pic>
    </p:spTree>
    <p:extLst>
      <p:ext uri="{BB962C8B-B14F-4D97-AF65-F5344CB8AC3E}">
        <p14:creationId xmlns:p14="http://schemas.microsoft.com/office/powerpoint/2010/main" val="261474547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271258660"/>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table is the Microsoft team and the other table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endParaRPr kumimoji="0" lang="en-US" sz="2000" b="0" i="0" u="none" strike="sng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solutions designed by other teams.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25000" lnSpcReduction="20000"/>
          </a:bodyPr>
          <a:lstStyle/>
          <a:p>
            <a:pPr>
              <a:spcAft>
                <a:spcPts val="600"/>
              </a:spcAft>
            </a:pPr>
            <a:r>
              <a:rPr lang="en-US" sz="12800" dirty="0">
                <a:solidFill>
                  <a:schemeClr val="tx1"/>
                </a:solidFill>
              </a:rPr>
              <a:t>Lewis Franklin, Head of Infrastructure and Operations</a:t>
            </a:r>
          </a:p>
          <a:p>
            <a:pPr>
              <a:spcAft>
                <a:spcPts val="600"/>
              </a:spcAft>
            </a:pPr>
            <a:endParaRPr lang="en-US" sz="12800" dirty="0">
              <a:solidFill>
                <a:schemeClr val="tx1"/>
              </a:solidFill>
            </a:endParaRPr>
          </a:p>
          <a:p>
            <a:pPr>
              <a:spcAft>
                <a:spcPts val="600"/>
              </a:spcAft>
            </a:pPr>
            <a:r>
              <a:rPr lang="en-US" sz="12800" dirty="0">
                <a:solidFill>
                  <a:schemeClr val="tx1"/>
                </a:solidFill>
              </a:rPr>
              <a:t>Richard Wade, Infrastructure Lead</a:t>
            </a:r>
          </a:p>
          <a:p>
            <a:pPr>
              <a:spcAft>
                <a:spcPts val="600"/>
              </a:spcAft>
            </a:pPr>
            <a:endParaRPr lang="en-US" sz="12800" dirty="0">
              <a:solidFill>
                <a:schemeClr val="tx1"/>
              </a:solidFill>
            </a:endParaRPr>
          </a:p>
          <a:p>
            <a:pPr>
              <a:spcAft>
                <a:spcPts val="600"/>
              </a:spcAft>
            </a:pPr>
            <a:r>
              <a:rPr lang="en-US" sz="12800" dirty="0">
                <a:solidFill>
                  <a:schemeClr val="tx1"/>
                </a:solidFill>
              </a:rPr>
              <a:t>Tony Stark, Research and Development Group Director </a:t>
            </a:r>
          </a:p>
          <a:p>
            <a:pPr>
              <a:spcAft>
                <a:spcPts val="600"/>
              </a:spcAft>
            </a:pPr>
            <a:endParaRPr lang="en-US" sz="12800" dirty="0">
              <a:solidFill>
                <a:schemeClr val="tx1"/>
              </a:solidFill>
            </a:endParaRPr>
          </a:p>
          <a:p>
            <a:pPr>
              <a:spcAft>
                <a:spcPts val="600"/>
              </a:spcAft>
            </a:pPr>
            <a:r>
              <a:rPr lang="en-US" sz="12800" dirty="0">
                <a:solidFill>
                  <a:schemeClr val="tx1"/>
                </a:solidFill>
              </a:rPr>
              <a:t>Janet Lewis, Business Continuity Team Director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4622804"/>
          </a:xfrm>
        </p:spPr>
        <p:txBody>
          <a:bodyPr vert="horz" wrap="square" lIns="146304" tIns="91440" rIns="146304" bIns="91440" rtlCol="0" anchor="t">
            <a:spAutoFit/>
          </a:bodyPr>
          <a:lstStyle/>
          <a:p>
            <a:r>
              <a:rPr lang="en-US" sz="2800" dirty="0"/>
              <a:t>In this whiteboard design session, you will look at how to design for converting/extending an existing IaaS deployment to account for resiliency and in general high availability. Throughout the whiteboard design session, you will look at the various configuration options and services to help build resilient architectures.</a:t>
            </a:r>
          </a:p>
          <a:p>
            <a:endParaRPr lang="en-US" sz="2800" dirty="0"/>
          </a:p>
          <a:p>
            <a:r>
              <a:rPr lang="en-US" sz="2800" dirty="0"/>
              <a:t>At the end of the workshop, you will be better able to design and use availability sets, Managed Disks, SQL Server Always on Availability Groups, as well as design principles when provisioning storage to VMs. In addition, you'll learn effective employment of Azure Backup to provide point-in-time recovery.</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419945"/>
          </a:xfrm>
        </p:spPr>
        <p:txBody>
          <a:bodyPr/>
          <a:lstStyle/>
          <a:p>
            <a:pPr marL="0" indent="0">
              <a:buNone/>
            </a:pPr>
            <a:r>
              <a:rPr lang="en-US" sz="2400" dirty="0"/>
              <a:t>The solution for Contoso Inc. involved several technologies, including:</a:t>
            </a:r>
          </a:p>
          <a:p>
            <a:r>
              <a:rPr lang="en-US" sz="2400" dirty="0"/>
              <a:t>Site-to-Site VPN Gateway for connectivity from on-premises corporate home office and branch office locations in Azure virtual networks.</a:t>
            </a:r>
          </a:p>
          <a:p>
            <a:pPr lvl="0"/>
            <a:endParaRPr lang="en-US" sz="1100" dirty="0"/>
          </a:p>
          <a:p>
            <a:pPr lvl="0"/>
            <a:r>
              <a:rPr lang="en-US" sz="2400" dirty="0"/>
              <a:t>Peering for connectivity between the East US 2 and Central US Azure Regions.</a:t>
            </a:r>
          </a:p>
          <a:p>
            <a:pPr lvl="0"/>
            <a:endParaRPr lang="en-US" sz="1100" dirty="0"/>
          </a:p>
          <a:p>
            <a:pPr lvl="0"/>
            <a:r>
              <a:rPr lang="en-US" sz="2400" dirty="0"/>
              <a:t>Resiliency integrated into each aspect of the deployment and architecture to provide the opportunity for high SLA and performance. These include:</a:t>
            </a:r>
          </a:p>
          <a:p>
            <a:pPr lvl="1"/>
            <a:r>
              <a:rPr lang="en-US" sz="2000" dirty="0"/>
              <a:t>The use of managed disks to alleviate Contoso’s management of storage accounts.</a:t>
            </a:r>
          </a:p>
          <a:p>
            <a:pPr lvl="1"/>
            <a:r>
              <a:rPr lang="en-US" sz="2000" dirty="0"/>
              <a:t>Legacy application deployed to Azure in a VM with premium storage, necessary to achieve 99.9% SLA and backed up with Azure Backup.</a:t>
            </a:r>
          </a:p>
          <a:p>
            <a:pPr lvl="1"/>
            <a:r>
              <a:rPr lang="en-US" sz="2000" dirty="0"/>
              <a:t>Backup vaults in each of the Azure regions to provide backups for the servers.</a:t>
            </a:r>
          </a:p>
          <a:p>
            <a:pPr lvl="1"/>
            <a:r>
              <a:rPr lang="en-US" sz="2000" dirty="0"/>
              <a:t>Redundant VPN Gateway connectivity in Azure and on-premises </a:t>
            </a:r>
          </a:p>
          <a:p>
            <a:pPr lvl="1"/>
            <a:r>
              <a:rPr lang="en-US" sz="2000" dirty="0"/>
              <a:t>Redundant domain controllers in both regions. </a:t>
            </a:r>
          </a:p>
          <a:p>
            <a:pPr lvl="1"/>
            <a:r>
              <a:rPr lang="en-US" sz="2000" dirty="0"/>
              <a:t>VM Scale Sets for the web tier.</a:t>
            </a:r>
          </a:p>
          <a:p>
            <a:pPr lvl="1"/>
            <a:r>
              <a:rPr lang="en-US" sz="2000" dirty="0"/>
              <a:t>SQL Always On Availability Groups with SQL Managed Backup to Azure Storage.</a:t>
            </a:r>
          </a:p>
        </p:txBody>
      </p:sp>
      <p:sp>
        <p:nvSpPr>
          <p:cNvPr id="2" name="Title 1"/>
          <p:cNvSpPr>
            <a:spLocks noGrp="1"/>
          </p:cNvSpPr>
          <p:nvPr>
            <p:ph type="title"/>
          </p:nvPr>
        </p:nvSpPr>
        <p:spPr/>
        <p:txBody>
          <a:bodyPr/>
          <a:lstStyle/>
          <a:p>
            <a:r>
              <a:rPr lang="en-US" dirty="0"/>
              <a:t>Preferred solution</a:t>
            </a:r>
          </a:p>
        </p:txBody>
      </p:sp>
    </p:spTree>
    <p:extLst>
      <p:ext uri="{BB962C8B-B14F-4D97-AF65-F5344CB8AC3E}">
        <p14:creationId xmlns:p14="http://schemas.microsoft.com/office/powerpoint/2010/main" val="125581018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4" name="Picture 3" descr="A diagram that depicts two virtual networks peered and connected to multiple on-premises sites using site-to-site VPN." title="Recommended solution design">
            <a:extLst>
              <a:ext uri="{FF2B5EF4-FFF2-40B4-BE49-F238E27FC236}">
                <a16:creationId xmlns:a16="http://schemas.microsoft.com/office/drawing/2014/main" id="{EF6AB932-4EB0-4F02-89C6-5C3FD9561143}"/>
              </a:ext>
            </a:extLst>
          </p:cNvPr>
          <p:cNvPicPr>
            <a:picLocks noChangeAspect="1"/>
          </p:cNvPicPr>
          <p:nvPr/>
        </p:nvPicPr>
        <p:blipFill>
          <a:blip r:embed="rId3"/>
          <a:stretch>
            <a:fillRect/>
          </a:stretch>
        </p:blipFill>
        <p:spPr>
          <a:xfrm>
            <a:off x="5944737" y="1345564"/>
            <a:ext cx="5978022" cy="4756022"/>
          </a:xfrm>
          <a:prstGeom prst="rect">
            <a:avLst/>
          </a:prstGeom>
        </p:spPr>
      </p:pic>
      <p:sp>
        <p:nvSpPr>
          <p:cNvPr id="5" name="Title 4">
            <a:extLst>
              <a:ext uri="{FF2B5EF4-FFF2-40B4-BE49-F238E27FC236}">
                <a16:creationId xmlns:a16="http://schemas.microsoft.com/office/drawing/2014/main" id="{AF2D0397-BA73-4A9D-81DD-C39C87AFC68D}"/>
              </a:ext>
            </a:extLst>
          </p:cNvPr>
          <p:cNvSpPr>
            <a:spLocks noGrp="1"/>
          </p:cNvSpPr>
          <p:nvPr>
            <p:ph type="title"/>
          </p:nvPr>
        </p:nvSpPr>
        <p:spPr/>
        <p:txBody>
          <a:bodyPr/>
          <a:lstStyle/>
          <a:p>
            <a:r>
              <a:rPr lang="en-US" dirty="0"/>
              <a:t>Recommended solution for virtual network design </a:t>
            </a:r>
            <a:br>
              <a:rPr lang="en-US" dirty="0"/>
            </a:br>
            <a:endParaRPr lang="en-US" dirty="0"/>
          </a:p>
        </p:txBody>
      </p:sp>
      <p:sp>
        <p:nvSpPr>
          <p:cNvPr id="6" name="Text Placeholder 5" descr="This image represents a Virtual Network Configuration gateway containing details." title="Virtual Network Configuration gateway">
            <a:extLst>
              <a:ext uri="{FF2B5EF4-FFF2-40B4-BE49-F238E27FC236}">
                <a16:creationId xmlns:a16="http://schemas.microsoft.com/office/drawing/2014/main" id="{FD5FE0BA-1701-4CE2-80B6-6A369399EFA5}"/>
              </a:ext>
            </a:extLst>
          </p:cNvPr>
          <p:cNvSpPr>
            <a:spLocks noGrp="1"/>
          </p:cNvSpPr>
          <p:nvPr>
            <p:ph type="body" sz="quarter" idx="10"/>
          </p:nvPr>
        </p:nvSpPr>
        <p:spPr>
          <a:xfrm>
            <a:off x="269239" y="1786667"/>
            <a:ext cx="5378548" cy="4781822"/>
          </a:xfrm>
        </p:spPr>
        <p:txBody>
          <a:bodyPr/>
          <a:lstStyle/>
          <a:p>
            <a:r>
              <a:rPr lang="en-US" sz="2800" dirty="0"/>
              <a:t>Peering for connectivity between the East US 2 and Central US Azure regions</a:t>
            </a:r>
          </a:p>
          <a:p>
            <a:endParaRPr lang="en-US" sz="1050" dirty="0"/>
          </a:p>
          <a:p>
            <a:r>
              <a:rPr lang="en-US" sz="2800" dirty="0"/>
              <a:t>Redundant VPN connections from each data center and branch office (BGP requirement)</a:t>
            </a:r>
          </a:p>
          <a:p>
            <a:endParaRPr lang="en-US" sz="1050" dirty="0"/>
          </a:p>
          <a:p>
            <a:r>
              <a:rPr lang="en-US" sz="2800" dirty="0"/>
              <a:t>Windows Server clustering used for high availability on-premises </a:t>
            </a:r>
          </a:p>
          <a:p>
            <a:endParaRPr lang="en-US" dirty="0"/>
          </a:p>
        </p:txBody>
      </p:sp>
      <p:sp>
        <p:nvSpPr>
          <p:cNvPr id="7" name="Rectangle 6">
            <a:extLst>
              <a:ext uri="{FF2B5EF4-FFF2-40B4-BE49-F238E27FC236}">
                <a16:creationId xmlns:a16="http://schemas.microsoft.com/office/drawing/2014/main" id="{40B22A34-8E30-4C16-A546-B1CC502F2DA1}"/>
              </a:ext>
            </a:extLst>
          </p:cNvPr>
          <p:cNvSpPr/>
          <p:nvPr/>
        </p:nvSpPr>
        <p:spPr bwMode="auto">
          <a:xfrm>
            <a:off x="6521441" y="2250141"/>
            <a:ext cx="1439218" cy="17929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solidFill>
                  <a:schemeClr val="bg1"/>
                </a:solidFill>
                <a:latin typeface="Segoe UI" panose="020B0502040204020203" pitchFamily="34" charset="0"/>
                <a:ea typeface="Segoe UI" panose="020B0502040204020203" pitchFamily="34" charset="0"/>
                <a:cs typeface="Segoe UI" panose="020B0502040204020203" pitchFamily="34" charset="0"/>
              </a:rPr>
              <a:t>East US 2</a:t>
            </a:r>
          </a:p>
        </p:txBody>
      </p:sp>
      <p:sp>
        <p:nvSpPr>
          <p:cNvPr id="8" name="Rectangle 7">
            <a:extLst>
              <a:ext uri="{FF2B5EF4-FFF2-40B4-BE49-F238E27FC236}">
                <a16:creationId xmlns:a16="http://schemas.microsoft.com/office/drawing/2014/main" id="{2E045F90-7CD8-4F17-8405-9F655FF4CDC1}"/>
              </a:ext>
            </a:extLst>
          </p:cNvPr>
          <p:cNvSpPr/>
          <p:nvPr/>
        </p:nvSpPr>
        <p:spPr bwMode="auto">
          <a:xfrm>
            <a:off x="6611088" y="4912659"/>
            <a:ext cx="1439218" cy="17929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solidFill>
                  <a:schemeClr val="bg1"/>
                </a:solidFill>
                <a:latin typeface="Segoe UI" panose="020B0502040204020203" pitchFamily="34" charset="0"/>
                <a:ea typeface="Segoe UI" panose="020B0502040204020203" pitchFamily="34" charset="0"/>
                <a:cs typeface="Segoe UI" panose="020B0502040204020203" pitchFamily="34" charset="0"/>
              </a:rPr>
              <a:t>Central US</a:t>
            </a:r>
          </a:p>
        </p:txBody>
      </p:sp>
      <p:sp>
        <p:nvSpPr>
          <p:cNvPr id="9" name="Rectangle 8">
            <a:extLst>
              <a:ext uri="{FF2B5EF4-FFF2-40B4-BE49-F238E27FC236}">
                <a16:creationId xmlns:a16="http://schemas.microsoft.com/office/drawing/2014/main" id="{AD8384BC-8ED3-48E2-B020-C0A9EC6D9A01}"/>
              </a:ext>
            </a:extLst>
          </p:cNvPr>
          <p:cNvSpPr/>
          <p:nvPr/>
        </p:nvSpPr>
        <p:spPr bwMode="auto">
          <a:xfrm>
            <a:off x="10331441" y="2519082"/>
            <a:ext cx="1286818" cy="22411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solidFill>
                  <a:schemeClr val="bg1"/>
                </a:solidFill>
                <a:latin typeface="Segoe UI" panose="020B0502040204020203" pitchFamily="34" charset="0"/>
                <a:ea typeface="Segoe UI" panose="020B0502040204020203" pitchFamily="34" charset="0"/>
                <a:cs typeface="Segoe UI" panose="020B0502040204020203" pitchFamily="34" charset="0"/>
              </a:rPr>
              <a:t>Reston, VA</a:t>
            </a:r>
          </a:p>
        </p:txBody>
      </p:sp>
      <p:sp>
        <p:nvSpPr>
          <p:cNvPr id="10" name="Rectangle 9">
            <a:extLst>
              <a:ext uri="{FF2B5EF4-FFF2-40B4-BE49-F238E27FC236}">
                <a16:creationId xmlns:a16="http://schemas.microsoft.com/office/drawing/2014/main" id="{8473A35D-25F0-4CC6-A403-39FC382491D8}"/>
              </a:ext>
            </a:extLst>
          </p:cNvPr>
          <p:cNvSpPr/>
          <p:nvPr/>
        </p:nvSpPr>
        <p:spPr bwMode="auto">
          <a:xfrm>
            <a:off x="10331441" y="5638800"/>
            <a:ext cx="1286818" cy="22411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solidFill>
                  <a:schemeClr val="bg1"/>
                </a:solidFill>
                <a:latin typeface="Segoe UI" panose="020B0502040204020203" pitchFamily="34" charset="0"/>
                <a:ea typeface="Segoe UI" panose="020B0502040204020203" pitchFamily="34" charset="0"/>
                <a:cs typeface="Segoe UI" panose="020B0502040204020203" pitchFamily="34" charset="0"/>
              </a:rPr>
              <a:t>Des Moines, IA</a:t>
            </a:r>
          </a:p>
        </p:txBody>
      </p:sp>
    </p:spTree>
    <p:extLst>
      <p:ext uri="{BB962C8B-B14F-4D97-AF65-F5344CB8AC3E}">
        <p14:creationId xmlns:p14="http://schemas.microsoft.com/office/powerpoint/2010/main" val="2289649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D552DD4-DDF9-485D-98A4-BB65AA9DCCE0}"/>
              </a:ext>
            </a:extLst>
          </p:cNvPr>
          <p:cNvSpPr>
            <a:spLocks noGrp="1"/>
          </p:cNvSpPr>
          <p:nvPr>
            <p:ph type="body" sz="quarter" idx="10"/>
          </p:nvPr>
        </p:nvSpPr>
        <p:spPr>
          <a:xfrm>
            <a:off x="269239" y="1189177"/>
            <a:ext cx="11653523" cy="1015663"/>
          </a:xfrm>
        </p:spPr>
        <p:txBody>
          <a:bodyPr/>
          <a:lstStyle/>
          <a:p>
            <a:r>
              <a:rPr lang="en-US" sz="2000" dirty="0"/>
              <a:t>Network security groups (NSGs) will be used to help secure the configuration by limiting traffic flow exactly as a firewall rule does. NSGs may be applied to either individual NICs or to Subnets. In Contoso’s case there will be a single NSG applied to each subnet.</a:t>
            </a:r>
          </a:p>
        </p:txBody>
      </p:sp>
      <p:sp>
        <p:nvSpPr>
          <p:cNvPr id="2" name="Title 1" descr="A diagram that shows the network security group configuration per subnet with the domain controllers highlighted." title="Network security group"/>
          <p:cNvSpPr>
            <a:spLocks noGrp="1"/>
          </p:cNvSpPr>
          <p:nvPr>
            <p:ph type="title"/>
          </p:nvPr>
        </p:nvSpPr>
        <p:spPr/>
        <p:txBody>
          <a:bodyPr/>
          <a:lstStyle/>
          <a:p>
            <a:r>
              <a:rPr lang="en-US" dirty="0"/>
              <a:t>Network Security Group usage (East US 2)</a:t>
            </a:r>
          </a:p>
        </p:txBody>
      </p:sp>
      <p:pic>
        <p:nvPicPr>
          <p:cNvPr id="3" name="Picture 2" title="Network security group usage">
            <a:extLst>
              <a:ext uri="{FF2B5EF4-FFF2-40B4-BE49-F238E27FC236}">
                <a16:creationId xmlns:a16="http://schemas.microsoft.com/office/drawing/2014/main" id="{1CB55AE3-E503-4B41-9C42-DB027B272218}"/>
              </a:ext>
            </a:extLst>
          </p:cNvPr>
          <p:cNvPicPr>
            <a:picLocks noChangeAspect="1"/>
          </p:cNvPicPr>
          <p:nvPr/>
        </p:nvPicPr>
        <p:blipFill>
          <a:blip r:embed="rId3"/>
          <a:stretch>
            <a:fillRect/>
          </a:stretch>
        </p:blipFill>
        <p:spPr>
          <a:xfrm>
            <a:off x="213590" y="2204840"/>
            <a:ext cx="11613414" cy="4519133"/>
          </a:xfrm>
          <a:prstGeom prst="rect">
            <a:avLst/>
          </a:prstGeom>
        </p:spPr>
      </p:pic>
    </p:spTree>
    <p:extLst>
      <p:ext uri="{BB962C8B-B14F-4D97-AF65-F5344CB8AC3E}">
        <p14:creationId xmlns:p14="http://schemas.microsoft.com/office/powerpoint/2010/main" val="316603055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FB2D7F2-6599-4093-ACBC-3AC9EAAC9578}"/>
              </a:ext>
            </a:extLst>
          </p:cNvPr>
          <p:cNvSpPr>
            <a:spLocks noGrp="1"/>
          </p:cNvSpPr>
          <p:nvPr>
            <p:ph type="body" sz="quarter" idx="10"/>
          </p:nvPr>
        </p:nvSpPr>
        <p:spPr>
          <a:xfrm>
            <a:off x="269239" y="1189177"/>
            <a:ext cx="11653523" cy="2344168"/>
          </a:xfrm>
        </p:spPr>
        <p:txBody>
          <a:bodyPr/>
          <a:lstStyle/>
          <a:p>
            <a:r>
              <a:rPr lang="en-US" sz="3600" dirty="0"/>
              <a:t>Since Contoso has not deployed any additional infrastructure to Central US the only ports needed are for administration and replication of Active Directory.</a:t>
            </a:r>
          </a:p>
          <a:p>
            <a:endParaRPr lang="en-US" sz="3600" dirty="0"/>
          </a:p>
        </p:txBody>
      </p:sp>
      <p:sp>
        <p:nvSpPr>
          <p:cNvPr id="2" name="Title 1"/>
          <p:cNvSpPr>
            <a:spLocks noGrp="1"/>
          </p:cNvSpPr>
          <p:nvPr>
            <p:ph type="title"/>
          </p:nvPr>
        </p:nvSpPr>
        <p:spPr/>
        <p:txBody>
          <a:bodyPr/>
          <a:lstStyle/>
          <a:p>
            <a:r>
              <a:rPr lang="en-US" dirty="0"/>
              <a:t>Network Security Group usage (Central US)</a:t>
            </a:r>
          </a:p>
        </p:txBody>
      </p:sp>
      <p:pic>
        <p:nvPicPr>
          <p:cNvPr id="3" name="Picture 2" descr="A diagram that shows the ports are opened for the two domain controllers." title="Network security group configuration">
            <a:extLst>
              <a:ext uri="{FF2B5EF4-FFF2-40B4-BE49-F238E27FC236}">
                <a16:creationId xmlns:a16="http://schemas.microsoft.com/office/drawing/2014/main" id="{886D413C-94FF-4EB7-A2BA-9D06D4C394B8}"/>
              </a:ext>
            </a:extLst>
          </p:cNvPr>
          <p:cNvPicPr>
            <a:picLocks noChangeAspect="1"/>
          </p:cNvPicPr>
          <p:nvPr/>
        </p:nvPicPr>
        <p:blipFill>
          <a:blip r:embed="rId3"/>
          <a:stretch>
            <a:fillRect/>
          </a:stretch>
        </p:blipFill>
        <p:spPr>
          <a:xfrm>
            <a:off x="212441" y="3268028"/>
            <a:ext cx="11170263" cy="2623226"/>
          </a:xfrm>
          <a:prstGeom prst="rect">
            <a:avLst/>
          </a:prstGeom>
        </p:spPr>
      </p:pic>
    </p:spTree>
    <p:extLst>
      <p:ext uri="{BB962C8B-B14F-4D97-AF65-F5344CB8AC3E}">
        <p14:creationId xmlns:p14="http://schemas.microsoft.com/office/powerpoint/2010/main" val="112755685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5" name="Picture 4" descr="The resilient benefits are shown in this image." title="Resilient Benefits">
            <a:extLst>
              <a:ext uri="{FF2B5EF4-FFF2-40B4-BE49-F238E27FC236}">
                <a16:creationId xmlns:a16="http://schemas.microsoft.com/office/drawing/2014/main" id="{369D64A9-16D1-4B26-9840-D8C620252F29}"/>
              </a:ext>
            </a:extLst>
          </p:cNvPr>
          <p:cNvPicPr>
            <a:picLocks noChangeAspect="1"/>
          </p:cNvPicPr>
          <p:nvPr/>
        </p:nvPicPr>
        <p:blipFill>
          <a:blip r:embed="rId3"/>
          <a:stretch>
            <a:fillRect/>
          </a:stretch>
        </p:blipFill>
        <p:spPr>
          <a:xfrm>
            <a:off x="5943600" y="1022423"/>
            <a:ext cx="5679772" cy="5627771"/>
          </a:xfrm>
          <a:prstGeom prst="rect">
            <a:avLst/>
          </a:prstGeom>
        </p:spPr>
      </p:pic>
      <p:sp>
        <p:nvSpPr>
          <p:cNvPr id="10" name="Text Placeholder 9">
            <a:extLst>
              <a:ext uri="{FF2B5EF4-FFF2-40B4-BE49-F238E27FC236}">
                <a16:creationId xmlns:a16="http://schemas.microsoft.com/office/drawing/2014/main" id="{30AFE1A7-F32A-4832-98DE-D4C978BCD806}"/>
              </a:ext>
            </a:extLst>
          </p:cNvPr>
          <p:cNvSpPr>
            <a:spLocks noGrp="1"/>
          </p:cNvSpPr>
          <p:nvPr>
            <p:ph type="body" sz="quarter" idx="10"/>
          </p:nvPr>
        </p:nvSpPr>
        <p:spPr>
          <a:xfrm>
            <a:off x="325296" y="1107471"/>
            <a:ext cx="5005799" cy="5806398"/>
          </a:xfrm>
        </p:spPr>
        <p:txBody>
          <a:bodyPr/>
          <a:lstStyle/>
          <a:p>
            <a:r>
              <a:rPr lang="en-US" dirty="0"/>
              <a:t>Azure Backup to protect the VMs</a:t>
            </a:r>
          </a:p>
          <a:p>
            <a:endParaRPr lang="en-US" sz="1100" dirty="0"/>
          </a:p>
          <a:p>
            <a:r>
              <a:rPr lang="en-US" dirty="0"/>
              <a:t>Storage configured for resiliency </a:t>
            </a:r>
          </a:p>
          <a:p>
            <a:endParaRPr lang="en-US" sz="1100" dirty="0"/>
          </a:p>
          <a:p>
            <a:r>
              <a:rPr lang="en-US" dirty="0"/>
              <a:t>Domain controllers deployed into availability sets and availability zones</a:t>
            </a:r>
          </a:p>
          <a:p>
            <a:endParaRPr lang="en-US" dirty="0"/>
          </a:p>
        </p:txBody>
      </p:sp>
      <p:sp>
        <p:nvSpPr>
          <p:cNvPr id="9" name="Title 8">
            <a:extLst>
              <a:ext uri="{FF2B5EF4-FFF2-40B4-BE49-F238E27FC236}">
                <a16:creationId xmlns:a16="http://schemas.microsoft.com/office/drawing/2014/main" id="{345A1B02-5D91-4319-AD59-1B6B34198E70}"/>
              </a:ext>
            </a:extLst>
          </p:cNvPr>
          <p:cNvSpPr>
            <a:spLocks noGrp="1"/>
          </p:cNvSpPr>
          <p:nvPr>
            <p:ph type="title"/>
          </p:nvPr>
        </p:nvSpPr>
        <p:spPr>
          <a:xfrm>
            <a:off x="266922" y="207806"/>
            <a:ext cx="11655840" cy="899665"/>
          </a:xfrm>
        </p:spPr>
        <p:txBody>
          <a:bodyPr/>
          <a:lstStyle/>
          <a:p>
            <a:r>
              <a:rPr lang="en-US" dirty="0"/>
              <a:t>Recommended solution for Active Directory </a:t>
            </a:r>
            <a:br>
              <a:rPr lang="en-US" dirty="0"/>
            </a:br>
            <a:endParaRPr lang="en-US" dirty="0"/>
          </a:p>
        </p:txBody>
      </p:sp>
      <p:sp>
        <p:nvSpPr>
          <p:cNvPr id="2" name="Rectangle 1">
            <a:extLst>
              <a:ext uri="{FF2B5EF4-FFF2-40B4-BE49-F238E27FC236}">
                <a16:creationId xmlns:a16="http://schemas.microsoft.com/office/drawing/2014/main" id="{30061D15-6323-4CB6-A727-C243A2C3C21B}"/>
              </a:ext>
            </a:extLst>
          </p:cNvPr>
          <p:cNvSpPr/>
          <p:nvPr/>
        </p:nvSpPr>
        <p:spPr bwMode="auto">
          <a:xfrm>
            <a:off x="7328263" y="4611188"/>
            <a:ext cx="1593669" cy="2090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b="1" dirty="0">
                <a:solidFill>
                  <a:schemeClr val="bg1"/>
                </a:solidFill>
                <a:latin typeface="Segoe UI" panose="020B0502040204020203" pitchFamily="34" charset="0"/>
                <a:ea typeface="Segoe UI" panose="020B0502040204020203" pitchFamily="34" charset="0"/>
                <a:cs typeface="Segoe UI" panose="020B0502040204020203" pitchFamily="34" charset="0"/>
              </a:rPr>
              <a:t>Availability Zone</a:t>
            </a:r>
          </a:p>
        </p:txBody>
      </p:sp>
      <p:sp>
        <p:nvSpPr>
          <p:cNvPr id="6" name="Rectangle 5">
            <a:extLst>
              <a:ext uri="{FF2B5EF4-FFF2-40B4-BE49-F238E27FC236}">
                <a16:creationId xmlns:a16="http://schemas.microsoft.com/office/drawing/2014/main" id="{DC29F006-0214-4B88-8212-8408D18107CB}"/>
              </a:ext>
            </a:extLst>
          </p:cNvPr>
          <p:cNvSpPr/>
          <p:nvPr/>
        </p:nvSpPr>
        <p:spPr bwMode="auto">
          <a:xfrm>
            <a:off x="9954924" y="3240742"/>
            <a:ext cx="1286818" cy="22411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solidFill>
                  <a:schemeClr val="bg1"/>
                </a:solidFill>
                <a:latin typeface="Segoe UI" panose="020B0502040204020203" pitchFamily="34" charset="0"/>
                <a:ea typeface="Segoe UI" panose="020B0502040204020203" pitchFamily="34" charset="0"/>
                <a:cs typeface="Segoe UI" panose="020B0502040204020203" pitchFamily="34" charset="0"/>
              </a:rPr>
              <a:t>East US 2 </a:t>
            </a:r>
          </a:p>
        </p:txBody>
      </p:sp>
      <p:sp>
        <p:nvSpPr>
          <p:cNvPr id="7" name="Rectangle 6">
            <a:extLst>
              <a:ext uri="{FF2B5EF4-FFF2-40B4-BE49-F238E27FC236}">
                <a16:creationId xmlns:a16="http://schemas.microsoft.com/office/drawing/2014/main" id="{CD9417BE-58C4-47B2-B258-881573F331FE}"/>
              </a:ext>
            </a:extLst>
          </p:cNvPr>
          <p:cNvSpPr/>
          <p:nvPr/>
        </p:nvSpPr>
        <p:spPr bwMode="auto">
          <a:xfrm>
            <a:off x="9954924" y="6060141"/>
            <a:ext cx="1286818" cy="22411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solidFill>
                  <a:schemeClr val="bg1"/>
                </a:solidFill>
                <a:latin typeface="Segoe UI" panose="020B0502040204020203" pitchFamily="34" charset="0"/>
                <a:ea typeface="Segoe UI" panose="020B0502040204020203" pitchFamily="34" charset="0"/>
                <a:cs typeface="Segoe UI" panose="020B0502040204020203" pitchFamily="34" charset="0"/>
              </a:rPr>
              <a:t>Central US</a:t>
            </a:r>
          </a:p>
        </p:txBody>
      </p:sp>
    </p:spTree>
    <p:extLst>
      <p:ext uri="{BB962C8B-B14F-4D97-AF65-F5344CB8AC3E}">
        <p14:creationId xmlns:p14="http://schemas.microsoft.com/office/powerpoint/2010/main" val="15709319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3" name="Picture 2" descr="SQL Server Managed Backup to Microsoft Azure manages and automates SQL Server backups to Microsoft Azure Blob storage. You can choose to allow SQL Server to determine the backup schedule based on the transaction workload of your database. Or, you can use advanced options to define a schedule. The retention settings determine how long the backups are stored in Azure Blob storage. SQL Server Managed Backup to Microsoft Azure supports point in time restore for the retention time period specified." title="SQL Server Managed Backup to Microsoft Azure ">
            <a:extLst>
              <a:ext uri="{FF2B5EF4-FFF2-40B4-BE49-F238E27FC236}">
                <a16:creationId xmlns:a16="http://schemas.microsoft.com/office/drawing/2014/main" id="{ECA12A36-0BFE-45DC-BAB0-1AE529CD01E4}"/>
              </a:ext>
            </a:extLst>
          </p:cNvPr>
          <p:cNvPicPr>
            <a:picLocks noChangeAspect="1"/>
          </p:cNvPicPr>
          <p:nvPr/>
        </p:nvPicPr>
        <p:blipFill>
          <a:blip r:embed="rId3"/>
          <a:stretch>
            <a:fillRect/>
          </a:stretch>
        </p:blipFill>
        <p:spPr>
          <a:xfrm>
            <a:off x="6463612" y="1003331"/>
            <a:ext cx="5344613" cy="5689239"/>
          </a:xfrm>
          <a:prstGeom prst="rect">
            <a:avLst/>
          </a:prstGeom>
        </p:spPr>
      </p:pic>
      <p:graphicFrame>
        <p:nvGraphicFramePr>
          <p:cNvPr id="23" name="Table 22">
            <a:extLst>
              <a:ext uri="{FF2B5EF4-FFF2-40B4-BE49-F238E27FC236}">
                <a16:creationId xmlns:a16="http://schemas.microsoft.com/office/drawing/2014/main" id="{CACC35B8-A19C-4CDB-98B7-0B6693EA1FD2}"/>
              </a:ext>
            </a:extLst>
          </p:cNvPr>
          <p:cNvGraphicFramePr>
            <a:graphicFrameLocks noGrp="1"/>
          </p:cNvGraphicFramePr>
          <p:nvPr>
            <p:extLst>
              <p:ext uri="{D42A27DB-BD31-4B8C-83A1-F6EECF244321}">
                <p14:modId xmlns:p14="http://schemas.microsoft.com/office/powerpoint/2010/main" val="3774495347"/>
              </p:ext>
            </p:extLst>
          </p:nvPr>
        </p:nvGraphicFramePr>
        <p:xfrm>
          <a:off x="6594330" y="5880961"/>
          <a:ext cx="5213895" cy="755335"/>
        </p:xfrm>
        <a:graphic>
          <a:graphicData uri="http://schemas.openxmlformats.org/drawingml/2006/table">
            <a:tbl>
              <a:tblPr firstRow="1" firstCol="1" bandRow="1"/>
              <a:tblGrid>
                <a:gridCol w="876039">
                  <a:extLst>
                    <a:ext uri="{9D8B030D-6E8A-4147-A177-3AD203B41FA5}">
                      <a16:colId xmlns:a16="http://schemas.microsoft.com/office/drawing/2014/main" val="3744367968"/>
                    </a:ext>
                  </a:extLst>
                </a:gridCol>
                <a:gridCol w="762055">
                  <a:extLst>
                    <a:ext uri="{9D8B030D-6E8A-4147-A177-3AD203B41FA5}">
                      <a16:colId xmlns:a16="http://schemas.microsoft.com/office/drawing/2014/main" val="3160413599"/>
                    </a:ext>
                  </a:extLst>
                </a:gridCol>
                <a:gridCol w="3575801">
                  <a:extLst>
                    <a:ext uri="{9D8B030D-6E8A-4147-A177-3AD203B41FA5}">
                      <a16:colId xmlns:a16="http://schemas.microsoft.com/office/drawing/2014/main" val="1028924837"/>
                    </a:ext>
                  </a:extLst>
                </a:gridCol>
              </a:tblGrid>
              <a:tr h="125476">
                <a:tc>
                  <a:txBody>
                    <a:bodyPr/>
                    <a:lstStyle/>
                    <a:p>
                      <a:pPr marL="0" marR="0">
                        <a:lnSpc>
                          <a:spcPct val="107000"/>
                        </a:lnSpc>
                        <a:spcBef>
                          <a:spcPts val="0"/>
                        </a:spcBef>
                        <a:spcAft>
                          <a:spcPts val="0"/>
                        </a:spcAft>
                      </a:pPr>
                      <a:r>
                        <a:rPr lang="en-US" sz="10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Drive</a:t>
                      </a:r>
                      <a:endParaRPr lang="en-US" sz="1000" dirty="0">
                        <a:solidFill>
                          <a:schemeClr val="tx1"/>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353535"/>
                      </a:solidFill>
                      <a:prstDash val="solid"/>
                      <a:round/>
                      <a:headEnd type="none" w="med" len="med"/>
                      <a:tailEnd type="none" w="med" len="med"/>
                    </a:lnL>
                    <a:lnR>
                      <a:noFill/>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tc>
                  <a:txBody>
                    <a:bodyPr/>
                    <a:lstStyle/>
                    <a:p>
                      <a:pPr marL="0" marR="0">
                        <a:lnSpc>
                          <a:spcPct val="107000"/>
                        </a:lnSpc>
                        <a:spcBef>
                          <a:spcPts val="0"/>
                        </a:spcBef>
                        <a:spcAft>
                          <a:spcPts val="0"/>
                        </a:spcAft>
                      </a:pPr>
                      <a:r>
                        <a:rPr lang="en-US" sz="10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Type</a:t>
                      </a:r>
                      <a:endParaRPr lang="en-US" sz="1000" dirty="0">
                        <a:solidFill>
                          <a:schemeClr val="tx1"/>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a:noFill/>
                    </a:lnL>
                    <a:lnR>
                      <a:noFill/>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tc>
                  <a:txBody>
                    <a:bodyPr/>
                    <a:lstStyle/>
                    <a:p>
                      <a:pPr marL="0" marR="0">
                        <a:lnSpc>
                          <a:spcPct val="107000"/>
                        </a:lnSpc>
                        <a:spcBef>
                          <a:spcPts val="0"/>
                        </a:spcBef>
                        <a:spcAft>
                          <a:spcPts val="0"/>
                        </a:spcAft>
                      </a:pPr>
                      <a:r>
                        <a:rPr lang="en-US" sz="10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Purpose</a:t>
                      </a:r>
                      <a:endParaRPr lang="en-US" sz="1000" dirty="0">
                        <a:solidFill>
                          <a:schemeClr val="tx1"/>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a:noFill/>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extLst>
                  <a:ext uri="{0D108BD9-81ED-4DB2-BD59-A6C34878D82A}">
                    <a16:rowId xmlns:a16="http://schemas.microsoft.com/office/drawing/2014/main" val="934923780"/>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C:\</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S10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OS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extLst>
                  <a:ext uri="{0D108BD9-81ED-4DB2-BD59-A6C34878D82A}">
                    <a16:rowId xmlns:a16="http://schemas.microsoft.com/office/drawing/2014/main" val="2726490877"/>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D:\</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Local SSD</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TempDB broken into multiple files (match number of cores)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extLst>
                  <a:ext uri="{0D108BD9-81ED-4DB2-BD59-A6C34878D82A}">
                    <a16:rowId xmlns:a16="http://schemas.microsoft.com/office/drawing/2014/main" val="341790498"/>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F:\</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P20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SQL Database Files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extLst>
                  <a:ext uri="{0D108BD9-81ED-4DB2-BD59-A6C34878D82A}">
                    <a16:rowId xmlns:a16="http://schemas.microsoft.com/office/drawing/2014/main" val="965051450"/>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G:\</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P20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SQL Database Log Files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extLst>
                  <a:ext uri="{0D108BD9-81ED-4DB2-BD59-A6C34878D82A}">
                    <a16:rowId xmlns:a16="http://schemas.microsoft.com/office/drawing/2014/main" val="240385844"/>
                  </a:ext>
                </a:extLst>
              </a:tr>
            </a:tbl>
          </a:graphicData>
        </a:graphic>
      </p:graphicFrame>
      <p:sp>
        <p:nvSpPr>
          <p:cNvPr id="92" name="TextBox 91">
            <a:extLst>
              <a:ext uri="{FF2B5EF4-FFF2-40B4-BE49-F238E27FC236}">
                <a16:creationId xmlns:a16="http://schemas.microsoft.com/office/drawing/2014/main" id="{173E76F2-AC4C-49A0-A7DE-58BE9A0F734D}"/>
              </a:ext>
            </a:extLst>
          </p:cNvPr>
          <p:cNvSpPr txBox="1"/>
          <p:nvPr/>
        </p:nvSpPr>
        <p:spPr>
          <a:xfrm>
            <a:off x="6726264" y="5688470"/>
            <a:ext cx="2774082" cy="166199"/>
          </a:xfrm>
          <a:prstGeom prst="rect">
            <a:avLst/>
          </a:prstGeom>
          <a:noFill/>
        </p:spPr>
        <p:txBody>
          <a:bodyPr wrap="square" lIns="0" tIns="0" rIns="0" bIns="0" rtlCol="0" anchor="ctr">
            <a:spAutoFit/>
          </a:bodyPr>
          <a:lstStyle/>
          <a:p>
            <a:pPr marL="0" marR="0" lvl="0" indent="0" defTabSz="9144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rPr>
              <a:t>Storage configuration </a:t>
            </a:r>
            <a:r>
              <a:rPr lang="en-US" sz="1200" dirty="0">
                <a:gradFill>
                  <a:gsLst>
                    <a:gs pos="2917">
                      <a:prstClr val="black"/>
                    </a:gs>
                    <a:gs pos="30000">
                      <a:prstClr val="black"/>
                    </a:gs>
                  </a:gsLst>
                  <a:lin ang="5400000" scaled="0"/>
                </a:gradFill>
                <a:latin typeface="Calibri" panose="020F0502020204030204"/>
              </a:rPr>
              <a:t>for SQL Server</a:t>
            </a:r>
            <a:endPar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7AE03D6-305A-42C8-A5BE-E9F226BAB81B}"/>
              </a:ext>
            </a:extLst>
          </p:cNvPr>
          <p:cNvSpPr>
            <a:spLocks noGrp="1"/>
          </p:cNvSpPr>
          <p:nvPr>
            <p:ph type="title"/>
          </p:nvPr>
        </p:nvSpPr>
        <p:spPr/>
        <p:txBody>
          <a:bodyPr/>
          <a:lstStyle/>
          <a:p>
            <a:r>
              <a:rPr lang="en-US" dirty="0"/>
              <a:t>Recommended solution the order application</a:t>
            </a:r>
            <a:br>
              <a:rPr lang="en-US" dirty="0"/>
            </a:br>
            <a:endParaRPr lang="en-US" dirty="0"/>
          </a:p>
        </p:txBody>
      </p:sp>
      <p:sp>
        <p:nvSpPr>
          <p:cNvPr id="5" name="Text Placeholder 4">
            <a:extLst>
              <a:ext uri="{FF2B5EF4-FFF2-40B4-BE49-F238E27FC236}">
                <a16:creationId xmlns:a16="http://schemas.microsoft.com/office/drawing/2014/main" id="{D3B8171D-A760-430F-B728-06B66C06077C}"/>
              </a:ext>
            </a:extLst>
          </p:cNvPr>
          <p:cNvSpPr>
            <a:spLocks noGrp="1"/>
          </p:cNvSpPr>
          <p:nvPr>
            <p:ph type="body" sz="quarter" idx="10"/>
          </p:nvPr>
        </p:nvSpPr>
        <p:spPr>
          <a:xfrm>
            <a:off x="269240" y="1189177"/>
            <a:ext cx="6077518" cy="4264694"/>
          </a:xfrm>
        </p:spPr>
        <p:txBody>
          <a:bodyPr/>
          <a:lstStyle/>
          <a:p>
            <a:r>
              <a:rPr lang="en-US" sz="2800" dirty="0"/>
              <a:t>Web tier moved to scale sets for automatic scaling ability and built-in resiliency</a:t>
            </a:r>
          </a:p>
          <a:p>
            <a:endParaRPr lang="en-US" sz="1100" dirty="0"/>
          </a:p>
          <a:p>
            <a:r>
              <a:rPr lang="en-US" sz="2800" dirty="0"/>
              <a:t>TCP Probe replaced with HTTP </a:t>
            </a:r>
          </a:p>
          <a:p>
            <a:endParaRPr lang="en-US" sz="1100" dirty="0"/>
          </a:p>
          <a:p>
            <a:r>
              <a:rPr lang="en-US" sz="2800" dirty="0"/>
              <a:t>SQL Server configured with SQL Server Always On Availability Groups </a:t>
            </a:r>
          </a:p>
          <a:p>
            <a:endParaRPr lang="en-US" sz="1100" dirty="0"/>
          </a:p>
          <a:p>
            <a:r>
              <a:rPr lang="en-US" sz="2800" dirty="0"/>
              <a:t>SQL is backed up to Azure storage using SQL Server Managed Backup</a:t>
            </a:r>
          </a:p>
          <a:p>
            <a:endParaRPr lang="en-US" sz="1100" dirty="0"/>
          </a:p>
          <a:p>
            <a:r>
              <a:rPr lang="en-US" sz="2800" dirty="0"/>
              <a:t>Tip: A cloud witness could also be used in place of the Witness VM</a:t>
            </a:r>
          </a:p>
          <a:p>
            <a:endParaRPr lang="en-US" dirty="0"/>
          </a:p>
        </p:txBody>
      </p:sp>
      <p:sp>
        <p:nvSpPr>
          <p:cNvPr id="7" name="Rectangle 6">
            <a:extLst>
              <a:ext uri="{FF2B5EF4-FFF2-40B4-BE49-F238E27FC236}">
                <a16:creationId xmlns:a16="http://schemas.microsoft.com/office/drawing/2014/main" id="{BC493CF7-0693-4AC8-B443-0C515463A3CF}"/>
              </a:ext>
            </a:extLst>
          </p:cNvPr>
          <p:cNvSpPr/>
          <p:nvPr/>
        </p:nvSpPr>
        <p:spPr bwMode="auto">
          <a:xfrm>
            <a:off x="6690404" y="1817832"/>
            <a:ext cx="1046137" cy="22411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solidFill>
                  <a:schemeClr val="bg1"/>
                </a:solidFill>
                <a:latin typeface="Segoe UI" panose="020B0502040204020203" pitchFamily="34" charset="0"/>
                <a:ea typeface="Segoe UI" panose="020B0502040204020203" pitchFamily="34" charset="0"/>
                <a:cs typeface="Segoe UI" panose="020B0502040204020203" pitchFamily="34" charset="0"/>
              </a:rPr>
              <a:t>East US 2</a:t>
            </a:r>
          </a:p>
        </p:txBody>
      </p:sp>
    </p:spTree>
    <p:extLst>
      <p:ext uri="{BB962C8B-B14F-4D97-AF65-F5344CB8AC3E}">
        <p14:creationId xmlns:p14="http://schemas.microsoft.com/office/powerpoint/2010/main" val="18721650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storage approach</a:t>
            </a:r>
          </a:p>
        </p:txBody>
      </p:sp>
      <p:pic>
        <p:nvPicPr>
          <p:cNvPr id="6" name="Picture 5" descr="The Preferred Storage Approach includes three sets of Premium Managed Disks. The first set of Premium Managed Disks includes a Domain Controller, OS on Drive C, and Database/Logs on drive F. The second set of Premium Managed Disks has a Web VM Scale Set, and the OS on drive C. Data disks are optional. The third set of Premium Managed Disks includes a Legacy App, the OS on drive C, and App Files on drive F. The last set of Premium Managed Disks has SQL Servers, the OS on drive C, Databases on drive F, and Logs on drive G. Storage considerations are also listed: With Premium Pay for size provisioned; LRS Only; Mix Standard and Premium where possible; and Single instance VM use Premium for all disks to ensure 99.9% SLA.&#10;" title="Preferred storage approach">
            <a:extLst>
              <a:ext uri="{FF2B5EF4-FFF2-40B4-BE49-F238E27FC236}">
                <a16:creationId xmlns:a16="http://schemas.microsoft.com/office/drawing/2014/main" id="{5FA98AF1-70A0-483C-8F9C-2758777F7268}"/>
              </a:ext>
            </a:extLst>
          </p:cNvPr>
          <p:cNvPicPr>
            <a:picLocks noChangeAspect="1"/>
          </p:cNvPicPr>
          <p:nvPr/>
        </p:nvPicPr>
        <p:blipFill>
          <a:blip r:embed="rId3"/>
          <a:stretch>
            <a:fillRect/>
          </a:stretch>
        </p:blipFill>
        <p:spPr>
          <a:xfrm>
            <a:off x="767634" y="1812274"/>
            <a:ext cx="10656732" cy="4572396"/>
          </a:xfrm>
          <a:prstGeom prst="rect">
            <a:avLst/>
          </a:prstGeom>
        </p:spPr>
      </p:pic>
    </p:spTree>
    <p:extLst>
      <p:ext uri="{BB962C8B-B14F-4D97-AF65-F5344CB8AC3E}">
        <p14:creationId xmlns:p14="http://schemas.microsoft.com/office/powerpoint/2010/main" val="420675788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D7A26F2-757F-4B8C-80E0-FDEAECD63CAE}"/>
              </a:ext>
            </a:extLst>
          </p:cNvPr>
          <p:cNvSpPr>
            <a:spLocks noGrp="1"/>
          </p:cNvSpPr>
          <p:nvPr>
            <p:ph type="body" sz="quarter" idx="10"/>
          </p:nvPr>
        </p:nvSpPr>
        <p:spPr>
          <a:xfrm>
            <a:off x="269239" y="1189177"/>
            <a:ext cx="11653523" cy="5357300"/>
          </a:xfrm>
        </p:spPr>
        <p:txBody>
          <a:bodyPr/>
          <a:lstStyle/>
          <a:p>
            <a:r>
              <a:rPr lang="en-US" sz="2400" dirty="0"/>
              <a:t>The existing legacy application cannot be moved into an availability sets as it is based on only one VM.  As a result, the best way to ensure its availability is to run it with Premium storage.  Azure introduced single instance SLA’s for VM’s, so moving this application across to Azure would now result in a 99.9% SLA. As the existing hardware on which it is currently deployed on site is aging, moving this application would benefit from reduced hardware expenditure through a refresh. </a:t>
            </a:r>
          </a:p>
          <a:p>
            <a:endParaRPr lang="en-US" sz="1100" dirty="0"/>
          </a:p>
          <a:p>
            <a:r>
              <a:rPr lang="en-US" sz="2400" dirty="0"/>
              <a:t>The application will eventually require a re-write to take advantage of the advanced features available in Azure. This could be done once the application was in Azure.</a:t>
            </a:r>
          </a:p>
          <a:p>
            <a:endParaRPr lang="en-US" sz="1100" dirty="0"/>
          </a:p>
          <a:p>
            <a:r>
              <a:rPr lang="en-US" sz="2400" dirty="0"/>
              <a:t>To be able to achieve the SLA provided in Azure, the disks used for the VM must be premium storage disks. There is a limitation on Azure premium storage accounts such that they only support LRS. As such a mechanism to copy the blob across to another region needs to be setup. A backup of the VM will also need to be scheduled.</a:t>
            </a:r>
          </a:p>
          <a:p>
            <a:endParaRPr lang="en-US" dirty="0"/>
          </a:p>
        </p:txBody>
      </p:sp>
      <p:sp>
        <p:nvSpPr>
          <p:cNvPr id="2" name="Title 1"/>
          <p:cNvSpPr>
            <a:spLocks noGrp="1"/>
          </p:cNvSpPr>
          <p:nvPr>
            <p:ph type="title"/>
          </p:nvPr>
        </p:nvSpPr>
        <p:spPr/>
        <p:txBody>
          <a:bodyPr/>
          <a:lstStyle/>
          <a:p>
            <a:r>
              <a:rPr lang="en-US" dirty="0"/>
              <a:t>Legacy application availability </a:t>
            </a:r>
          </a:p>
        </p:txBody>
      </p:sp>
    </p:spTree>
    <p:extLst>
      <p:ext uri="{BB962C8B-B14F-4D97-AF65-F5344CB8AC3E}">
        <p14:creationId xmlns:p14="http://schemas.microsoft.com/office/powerpoint/2010/main" val="16071971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4AA0AEB-45E5-4A8B-A7D9-838EAC866CE5}"/>
              </a:ext>
            </a:extLst>
          </p:cNvPr>
          <p:cNvSpPr>
            <a:spLocks noGrp="1"/>
          </p:cNvSpPr>
          <p:nvPr>
            <p:ph type="body" sz="quarter" idx="10"/>
          </p:nvPr>
        </p:nvSpPr>
        <p:spPr>
          <a:xfrm>
            <a:off x="269239" y="1189177"/>
            <a:ext cx="11653523" cy="4545988"/>
          </a:xfrm>
        </p:spPr>
        <p:txBody>
          <a:bodyPr/>
          <a:lstStyle/>
          <a:p>
            <a:r>
              <a:rPr lang="en-US" sz="3600" dirty="0"/>
              <a:t>Contoso should be educated on the key subscription limits that they may encounter, but also be aware of how to find the documentation for these limits because they change often.</a:t>
            </a:r>
          </a:p>
          <a:p>
            <a:endParaRPr lang="en-US" sz="1100" dirty="0"/>
          </a:p>
          <a:p>
            <a:r>
              <a:rPr lang="en-US" sz="3600" dirty="0"/>
              <a:t>The documentation can be found here: </a:t>
            </a:r>
          </a:p>
          <a:p>
            <a:pPr marL="448193" lvl="2" indent="0">
              <a:buNone/>
            </a:pPr>
            <a:r>
              <a:rPr lang="en-US" sz="2800" dirty="0"/>
              <a:t>https://docs.microsoft.com/en-us/azure/azure-subscription-service-limits </a:t>
            </a:r>
          </a:p>
          <a:p>
            <a:endParaRPr lang="en-US" dirty="0"/>
          </a:p>
        </p:txBody>
      </p:sp>
      <p:sp>
        <p:nvSpPr>
          <p:cNvPr id="2" name="Title 1"/>
          <p:cNvSpPr>
            <a:spLocks noGrp="1"/>
          </p:cNvSpPr>
          <p:nvPr>
            <p:ph type="title"/>
          </p:nvPr>
        </p:nvSpPr>
        <p:spPr/>
        <p:txBody>
          <a:bodyPr/>
          <a:lstStyle/>
          <a:p>
            <a:r>
              <a:rPr lang="en-US" dirty="0"/>
              <a:t>Subscription and service limitations</a:t>
            </a:r>
          </a:p>
        </p:txBody>
      </p:sp>
      <p:sp>
        <p:nvSpPr>
          <p:cNvPr id="3" name="Rectangle 2"/>
          <p:cNvSpPr/>
          <p:nvPr/>
        </p:nvSpPr>
        <p:spPr>
          <a:xfrm>
            <a:off x="265175" y="1106424"/>
            <a:ext cx="11779099" cy="972959"/>
          </a:xfrm>
          <a:prstGeom prst="rect">
            <a:avLst/>
          </a:prstGeom>
        </p:spPr>
        <p:txBody>
          <a:bodyPr wrap="square">
            <a:spAutoFit/>
          </a:bodyPr>
          <a:lstStyle/>
          <a:p>
            <a:pPr marL="285750" lvl="0" indent="-285750">
              <a:lnSpc>
                <a:spcPct val="106000"/>
              </a:lnSpc>
              <a:buFont typeface="Arial" panose="020B0604020202020204" pitchFamily="34" charset="0"/>
              <a:buChar char="•"/>
            </a:pPr>
            <a:endParaRPr lang="en-US" sz="28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endParaRPr>
          </a:p>
          <a:p>
            <a:pPr marL="285750" lvl="0" indent="-285750">
              <a:lnSpc>
                <a:spcPct val="106000"/>
              </a:lnSpc>
              <a:buFont typeface="Arial" panose="020B0604020202020204" pitchFamily="34" charset="0"/>
              <a:buChar char="•"/>
            </a:pPr>
            <a:endParaRPr lang="en-US" sz="28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221563061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C954CC7-E698-43FB-B157-DFCEFE3A4412}"/>
              </a:ext>
            </a:extLst>
          </p:cNvPr>
          <p:cNvSpPr>
            <a:spLocks noGrp="1"/>
          </p:cNvSpPr>
          <p:nvPr>
            <p:ph type="body" sz="quarter" idx="10"/>
          </p:nvPr>
        </p:nvSpPr>
        <p:spPr>
          <a:xfrm>
            <a:off x="269238" y="1051722"/>
            <a:ext cx="11653523" cy="5770811"/>
          </a:xfrm>
        </p:spPr>
        <p:txBody>
          <a:bodyPr/>
          <a:lstStyle/>
          <a:p>
            <a:pPr marL="0" indent="0">
              <a:buNone/>
            </a:pPr>
            <a:r>
              <a:rPr lang="en-US" sz="2800" dirty="0"/>
              <a:t>Azure Alerts</a:t>
            </a:r>
          </a:p>
          <a:p>
            <a:pPr marL="342900" lvl="1" indent="-342900"/>
            <a:r>
              <a:rPr lang="en-US" sz="2400" dirty="0">
                <a:latin typeface="+mn-lt"/>
              </a:rPr>
              <a:t>Contoso could use Azure Alerts to raise awareness to Contoso staff when an issue occurs such as the VM being restarted, deleted, or any other action they want to be made aware of. </a:t>
            </a:r>
          </a:p>
          <a:p>
            <a:endParaRPr lang="en-US" sz="1100" dirty="0"/>
          </a:p>
          <a:p>
            <a:pPr marL="0" indent="0">
              <a:buNone/>
            </a:pPr>
            <a:r>
              <a:rPr lang="en-US" sz="2800" dirty="0"/>
              <a:t>Log Analytics</a:t>
            </a:r>
          </a:p>
          <a:p>
            <a:pPr marL="342900" lvl="1" indent="-342900"/>
            <a:r>
              <a:rPr lang="en-US" sz="2400" dirty="0"/>
              <a:t>In Contoso’s situation, they would use Log Analytics to monitor the state of the servers such as the issue mentioned about the Active Directory Domain Controller running out of disk space. A query could be made based on the % Free Space performance counter and an alert raised based on the percentage available.</a:t>
            </a:r>
          </a:p>
          <a:p>
            <a:pPr marL="342900" lvl="1" indent="-342900"/>
            <a:endParaRPr lang="en-US" sz="1100" dirty="0"/>
          </a:p>
          <a:p>
            <a:pPr marL="0" indent="0">
              <a:buNone/>
            </a:pPr>
            <a:r>
              <a:rPr lang="en-US" sz="2800" dirty="0"/>
              <a:t>Network Watcher and Azure Automation</a:t>
            </a:r>
          </a:p>
          <a:p>
            <a:pPr marL="342900" lvl="1" indent="-342900"/>
            <a:r>
              <a:rPr lang="en-US" sz="2400" dirty="0"/>
              <a:t>To monitor the status of their VPN Gateway and other network health, Contoso should enable Azure Network Watcher. Network Watcher can monitor the status of their VPN Gateway, and an Azure Automation runbook could be scheduled to check the status and report on issues. </a:t>
            </a:r>
          </a:p>
        </p:txBody>
      </p:sp>
      <p:sp>
        <p:nvSpPr>
          <p:cNvPr id="2" name="Title 1"/>
          <p:cNvSpPr>
            <a:spLocks noGrp="1"/>
          </p:cNvSpPr>
          <p:nvPr>
            <p:ph type="title"/>
          </p:nvPr>
        </p:nvSpPr>
        <p:spPr/>
        <p:txBody>
          <a:bodyPr/>
          <a:lstStyle/>
          <a:p>
            <a:r>
              <a:rPr lang="en-US" dirty="0"/>
              <a:t>Monitoring configuration details</a:t>
            </a:r>
          </a:p>
        </p:txBody>
      </p:sp>
    </p:spTree>
    <p:extLst>
      <p:ext uri="{BB962C8B-B14F-4D97-AF65-F5344CB8AC3E}">
        <p14:creationId xmlns:p14="http://schemas.microsoft.com/office/powerpoint/2010/main" val="16118610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406095"/>
          </a:xfrm>
        </p:spPr>
        <p:txBody>
          <a:bodyPr/>
          <a:lstStyle/>
          <a:p>
            <a:pPr lvl="0"/>
            <a:r>
              <a:rPr lang="en-US" sz="3600" dirty="0"/>
              <a:t>Objection </a:t>
            </a:r>
          </a:p>
          <a:p>
            <a:r>
              <a:rPr lang="en-US" sz="2400" dirty="0">
                <a:latin typeface="+mn-lt"/>
              </a:rPr>
              <a:t>Cost is a huge concern for us. With looming infrastructure and server replacement costs, we want to avoid any unnecessary expenditures. </a:t>
            </a:r>
          </a:p>
          <a:p>
            <a:endParaRPr lang="en-US" sz="1100" dirty="0"/>
          </a:p>
          <a:p>
            <a:r>
              <a:rPr lang="en-US" sz="3600" dirty="0"/>
              <a:t>Potential answer</a:t>
            </a:r>
          </a:p>
          <a:p>
            <a:r>
              <a:rPr lang="en-US" sz="2400" dirty="0">
                <a:latin typeface="+mn-lt"/>
              </a:rPr>
              <a:t>Contoso can restructure the way IT budgets are spent and ultimately save funds by rolling out the infrastructure into Azure as opposed to rolling out the infrastructure in the Cheyenne office. By building out the infrastructure in Azure there is no upfront capital investment. The cost moves to an operating expense in a pay only for what you need and use model. This frees up Contoso’s capital for other investments which are more strategic to the growth of the company. This is also done in a more professional way in that Azure datacenters are world-class, enterprise-level datacenters providing a server environment that Contoso could never build on their own. Also, deploying VMs in Azure provides resiliency at a lower cost than physical hardware. </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265783"/>
          </a:xfrm>
        </p:spPr>
        <p:txBody>
          <a:bodyPr/>
          <a:lstStyle/>
          <a:p>
            <a:pPr lvl="0"/>
            <a:r>
              <a:rPr lang="en-US" sz="3600" dirty="0"/>
              <a:t>Objection </a:t>
            </a:r>
          </a:p>
          <a:p>
            <a:pPr lvl="0"/>
            <a:r>
              <a:rPr lang="en-US" sz="2800" dirty="0">
                <a:latin typeface="+mn-lt"/>
              </a:rPr>
              <a:t>The web application needs to have the ability to scale as we grow. What aspect of the cloud will allow this to be a reality?</a:t>
            </a:r>
          </a:p>
          <a:p>
            <a:pPr lvl="0"/>
            <a:r>
              <a:rPr lang="en-US" sz="2800" dirty="0">
                <a:latin typeface="+mn-lt"/>
              </a:rPr>
              <a:t> </a:t>
            </a:r>
          </a:p>
          <a:p>
            <a:r>
              <a:rPr lang="en-US" sz="3600" dirty="0"/>
              <a:t>Potential answer</a:t>
            </a:r>
          </a:p>
          <a:p>
            <a:r>
              <a:rPr lang="en-US" sz="2800" dirty="0">
                <a:latin typeface="+mn-lt"/>
              </a:rPr>
              <a:t>Scale Sets is a great choice to provide scaling of the web application. In the future, as the organization continues to grow, Azure Web Apps may also be an option. This would allow for websites to scaled in many ways without the burden of managing VMs.</a:t>
            </a:r>
          </a:p>
        </p:txBody>
      </p:sp>
    </p:spTree>
    <p:extLst>
      <p:ext uri="{BB962C8B-B14F-4D97-AF65-F5344CB8AC3E}">
        <p14:creationId xmlns:p14="http://schemas.microsoft.com/office/powerpoint/2010/main" val="326517226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749266"/>
          </a:xfrm>
        </p:spPr>
        <p:txBody>
          <a:bodyPr/>
          <a:lstStyle/>
          <a:p>
            <a:pPr lvl="0"/>
            <a:r>
              <a:rPr lang="en-US" sz="3600" dirty="0"/>
              <a:t>Objection</a:t>
            </a:r>
          </a:p>
          <a:p>
            <a:r>
              <a:rPr lang="en-US" sz="2800" dirty="0">
                <a:latin typeface="+mn-lt"/>
              </a:rPr>
              <a:t>Downtime is becoming more of an issue for us due to development and production environments not being separate. We need to separate these from one another to avoid outages. </a:t>
            </a:r>
          </a:p>
          <a:p>
            <a:pPr lvl="0"/>
            <a:r>
              <a:rPr lang="en-US" sz="1100" dirty="0"/>
              <a:t> </a:t>
            </a:r>
          </a:p>
          <a:p>
            <a:pPr lvl="0"/>
            <a:r>
              <a:rPr lang="en-US" sz="3600" dirty="0"/>
              <a:t>Potential answer</a:t>
            </a:r>
          </a:p>
          <a:p>
            <a:r>
              <a:rPr lang="en-US" sz="2800" dirty="0">
                <a:latin typeface="+mn-lt"/>
              </a:rPr>
              <a:t>Azure allows for several ways to mirror a production environment and use it for development and testing. Backing up the infrastructure and restoring it to Azure is one way. Another way would be Azure Site Recovery (ASR). ASR can replicate VMs and physical machines to Azure to mirror the production environment, however at this time ASR does not support VM Scale Sets. If cross region redundancy is a requirement, VMs would be a better choice. </a:t>
            </a:r>
          </a:p>
        </p:txBody>
      </p:sp>
    </p:spTree>
    <p:extLst>
      <p:ext uri="{BB962C8B-B14F-4D97-AF65-F5344CB8AC3E}">
        <p14:creationId xmlns:p14="http://schemas.microsoft.com/office/powerpoint/2010/main" val="165797804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041380"/>
          </a:xfrm>
        </p:spPr>
        <p:txBody>
          <a:bodyPr/>
          <a:lstStyle/>
          <a:p>
            <a:pPr lvl="0"/>
            <a:r>
              <a:rPr lang="en-US" sz="3600" dirty="0"/>
              <a:t>Objection</a:t>
            </a:r>
          </a:p>
          <a:p>
            <a:pPr lvl="0"/>
            <a:r>
              <a:rPr lang="en-US" sz="2800" dirty="0">
                <a:latin typeface="+mn-lt"/>
              </a:rPr>
              <a:t>Connectivity is becoming an issue for self-hosting our application’s ordering system, support website, etc. We are concerned that the cloud may be constrained as well.</a:t>
            </a:r>
          </a:p>
          <a:p>
            <a:pPr lvl="0"/>
            <a:r>
              <a:rPr lang="en-US" sz="2800" dirty="0">
                <a:latin typeface="+mn-lt"/>
              </a:rPr>
              <a:t> </a:t>
            </a:r>
          </a:p>
          <a:p>
            <a:r>
              <a:rPr lang="en-US" sz="3600" dirty="0"/>
              <a:t>Potential answer</a:t>
            </a:r>
          </a:p>
          <a:p>
            <a:r>
              <a:rPr lang="en-US" sz="2800" dirty="0">
                <a:latin typeface="+mn-lt"/>
              </a:rPr>
              <a:t>Azure utilizes one of the largest worldwide networks and Microsoft has invested billions of dollars for the infrastructure and connectivity to be world-class. Should there be performance issues, the applications can be scaled to address the needs of the business. There are resizing options and VM instances that address network performance options as well.</a:t>
            </a:r>
          </a:p>
        </p:txBody>
      </p:sp>
    </p:spTree>
    <p:extLst>
      <p:ext uri="{BB962C8B-B14F-4D97-AF65-F5344CB8AC3E}">
        <p14:creationId xmlns:p14="http://schemas.microsoft.com/office/powerpoint/2010/main" val="426546450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373779"/>
          </a:xfrm>
        </p:spPr>
        <p:txBody>
          <a:bodyPr/>
          <a:lstStyle/>
          <a:p>
            <a:pPr lvl="0"/>
            <a:r>
              <a:rPr lang="en-US" sz="3200" dirty="0"/>
              <a:t>Objection</a:t>
            </a:r>
          </a:p>
          <a:p>
            <a:r>
              <a:rPr lang="en-US" sz="2800" dirty="0">
                <a:latin typeface="+mn-lt"/>
              </a:rPr>
              <a:t>We are very concerned about the disk space issue that occurred earlier with our ADDS DCs and nearly our Web Servers and Database Servers. Will this be addressed per the resiliency plan?</a:t>
            </a:r>
          </a:p>
          <a:p>
            <a:endParaRPr lang="en-US" sz="2800" dirty="0"/>
          </a:p>
          <a:p>
            <a:r>
              <a:rPr lang="en-US" sz="3600" dirty="0"/>
              <a:t>Potential answer</a:t>
            </a:r>
          </a:p>
          <a:p>
            <a:r>
              <a:rPr lang="en-US" sz="2800" dirty="0">
                <a:latin typeface="+mn-lt"/>
              </a:rPr>
              <a:t>Azure has built-in monitoring capabilities that will address the issue of an outage. Availability sets spread the IaaS VMs across multiple racks for fault protection. Azure Alerts can provide you with emails and even scripts that can be automated when the alert occurs to take recovery actions. There is also monitoring that can be configured to monitor the health of the storage accounts and provide reporting on this. </a:t>
            </a:r>
          </a:p>
        </p:txBody>
      </p:sp>
    </p:spTree>
    <p:extLst>
      <p:ext uri="{BB962C8B-B14F-4D97-AF65-F5344CB8AC3E}">
        <p14:creationId xmlns:p14="http://schemas.microsoft.com/office/powerpoint/2010/main" val="382690929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3599896"/>
          </a:xfrm>
        </p:spPr>
        <p:txBody>
          <a:bodyPr/>
          <a:lstStyle/>
          <a:p>
            <a:r>
              <a:rPr lang="en-US" sz="2800" i="1" dirty="0"/>
              <a:t>“By using Azure, we can build out resiliency for all aspects of our environment. It allows for infrastructure, networking, web applications, Active Directory, and other items to be redundant and highly available. With some planning and deployment of resilient resources, I envision our LOB apps and websites will no longer be impacted by outages.”</a:t>
            </a:r>
          </a:p>
          <a:p>
            <a:endParaRPr lang="en-US" sz="2800" i="1" dirty="0"/>
          </a:p>
          <a:p>
            <a:pPr lvl="2"/>
            <a:r>
              <a:rPr lang="en-US" sz="2000" dirty="0"/>
              <a:t>— Lewis Franklin, Head of Infrastructure and Enterprise Operations, Contoso, Inc.</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607415"/>
          </a:xfrm>
        </p:spPr>
        <p:txBody>
          <a:bodyPr/>
          <a:lstStyle/>
          <a:p>
            <a:r>
              <a:rPr lang="en-US" sz="2800" dirty="0"/>
              <a:t>Contoso Inc. is a leading manufacturer, seller, distributor, and servicer of parts for Heating, Venting and Air-Conditioning (HVAC) systems. Their customer base includes some of the largest corporations and independent firms in the US.</a:t>
            </a:r>
          </a:p>
          <a:p>
            <a:endParaRPr lang="en-US" sz="1100" dirty="0"/>
          </a:p>
          <a:p>
            <a:r>
              <a:rPr lang="en-US" sz="2800" dirty="0"/>
              <a:t>Contoso specializes in the datacenter space, designing computer room air conditioning (CRAC) units and contracting in the planning of hyper-scale cloud provider datacenter cooling strategies. As such, the Research and Development group is one of the largest business units in the company.</a:t>
            </a:r>
          </a:p>
          <a:p>
            <a:endParaRPr lang="en-US" sz="1100" dirty="0"/>
          </a:p>
          <a:p>
            <a:r>
              <a:rPr lang="en-US" sz="2800" dirty="0"/>
              <a:t>Headquarters is in Reston, Virginia with a secondary location in Des Moines, Iowa.</a:t>
            </a:r>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104200"/>
          </a:xfrm>
        </p:spPr>
        <p:txBody>
          <a:bodyPr/>
          <a:lstStyle/>
          <a:p>
            <a:r>
              <a:rPr lang="en-US" sz="2800" dirty="0"/>
              <a:t>Contoso IT group is a classic shop, mainly focused on infrastructure. </a:t>
            </a:r>
          </a:p>
          <a:p>
            <a:endParaRPr lang="en-US" sz="1100" dirty="0"/>
          </a:p>
          <a:p>
            <a:r>
              <a:rPr lang="en-US" sz="2800" dirty="0"/>
              <a:t>The AppDev department’s skill set is dated, predominantly focused on client/server development.</a:t>
            </a:r>
          </a:p>
          <a:p>
            <a:endParaRPr lang="en-US" sz="1100" dirty="0"/>
          </a:p>
          <a:p>
            <a:r>
              <a:rPr lang="en-US" sz="2800" dirty="0"/>
              <a:t>The organization has an Internet-based ordering system they recently deployed into Azure. Customers have complained at times of intermittent problems/errors with the website.</a:t>
            </a:r>
          </a:p>
          <a:p>
            <a:endParaRPr lang="en-US" sz="1100" dirty="0"/>
          </a:p>
          <a:p>
            <a:r>
              <a:rPr lang="en-US" sz="2800" dirty="0"/>
              <a:t>They have a legacy application that has its data tightly coupled to the ordering system and this application cannot be changed.</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219617"/>
          </a:xfrm>
        </p:spPr>
        <p:txBody>
          <a:bodyPr/>
          <a:lstStyle/>
          <a:p>
            <a:r>
              <a:rPr lang="en-US" sz="2800" dirty="0"/>
              <a:t>Recent stability issues with the ordering system prompted Contoso to perform a business impact analysis of the application. This exercise resulted in an executive mandate for a four-hour recovery time to within the last eight hours of data.</a:t>
            </a:r>
          </a:p>
          <a:p>
            <a:endParaRPr lang="en-US" sz="1100" dirty="0"/>
          </a:p>
          <a:p>
            <a:r>
              <a:rPr lang="en-US" sz="2800" dirty="0"/>
              <a:t>Network connectivity issues between the branch offices and the corporate office have occurred intermittently.</a:t>
            </a:r>
          </a:p>
          <a:p>
            <a:endParaRPr lang="en-US" sz="1100" dirty="0"/>
          </a:p>
          <a:p>
            <a:r>
              <a:rPr lang="en-US" sz="2800" dirty="0"/>
              <a:t>Disk storage has a heightened level of attention due to a critical server running out of disk space. This issue highlighted a gap in proactive monitoring.</a:t>
            </a:r>
          </a:p>
        </p:txBody>
      </p:sp>
      <p:sp>
        <p:nvSpPr>
          <p:cNvPr id="2" name="Title 1"/>
          <p:cNvSpPr>
            <a:spLocks noGrp="1"/>
          </p:cNvSpPr>
          <p:nvPr>
            <p:ph type="title"/>
          </p:nvPr>
        </p:nvSpPr>
        <p:spPr/>
        <p:txBody>
          <a:bodyPr/>
          <a:lstStyle/>
          <a:p>
            <a:r>
              <a:rPr lang="en-US" dirty="0"/>
              <a:t>Customer situation – continued</a:t>
            </a:r>
            <a:br>
              <a:rPr lang="en-US" dirty="0"/>
            </a:br>
            <a:endParaRPr lang="en-US" dirty="0"/>
          </a:p>
        </p:txBody>
      </p:sp>
    </p:spTree>
    <p:extLst>
      <p:ext uri="{BB962C8B-B14F-4D97-AF65-F5344CB8AC3E}">
        <p14:creationId xmlns:p14="http://schemas.microsoft.com/office/powerpoint/2010/main" val="5502684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department </a:t>
            </a:r>
          </a:p>
        </p:txBody>
      </p:sp>
      <p:sp>
        <p:nvSpPr>
          <p:cNvPr id="4" name="Content Placeholder 2">
            <a:extLst>
              <a:ext uri="{FF2B5EF4-FFF2-40B4-BE49-F238E27FC236}">
                <a16:creationId xmlns:a16="http://schemas.microsoft.com/office/drawing/2014/main" id="{225CD615-39E1-4EB7-9884-D0CA66BC333C}"/>
              </a:ext>
            </a:extLst>
          </p:cNvPr>
          <p:cNvSpPr>
            <a:spLocks noGrp="1"/>
          </p:cNvSpPr>
          <p:nvPr>
            <p:ph type="body" sz="quarter" idx="10"/>
          </p:nvPr>
        </p:nvSpPr>
        <p:spPr>
          <a:xfrm>
            <a:off x="269241" y="1189176"/>
            <a:ext cx="5209843" cy="4903650"/>
          </a:xfrm>
        </p:spPr>
        <p:txBody>
          <a:bodyPr/>
          <a:lstStyle/>
          <a:p>
            <a:pPr marL="457200" indent="-457200">
              <a:buFont typeface="Arial" panose="020B0604020202020204" pitchFamily="34" charset="0"/>
              <a:buChar char="•"/>
            </a:pPr>
            <a:r>
              <a:rPr lang="en-US" sz="2800" dirty="0"/>
              <a:t>The Marketing department has recently been tasked with moving their server workloads into Azure by rebuilding each application. </a:t>
            </a:r>
          </a:p>
          <a:p>
            <a:pPr marL="457200" indent="-457200">
              <a:buFont typeface="Arial" panose="020B0604020202020204" pitchFamily="34" charset="0"/>
              <a:buChar char="•"/>
            </a:pPr>
            <a:endParaRPr lang="en-US" sz="1050" dirty="0"/>
          </a:p>
          <a:p>
            <a:pPr marL="457200" indent="-457200">
              <a:buFont typeface="Arial" panose="020B0604020202020204" pitchFamily="34" charset="0"/>
              <a:buChar char="•"/>
            </a:pPr>
            <a:r>
              <a:rPr lang="en-US" sz="2800" dirty="0"/>
              <a:t>They have begun building their servers utilizing a single Azure storage account. They have around 40-50 VMs already but anticipate continued growth. </a:t>
            </a:r>
          </a:p>
        </p:txBody>
      </p:sp>
      <p:pic>
        <p:nvPicPr>
          <p:cNvPr id="5" name="Picture 4" descr="The current storage account implementation has 40 to 50 virtual machines, with a Single Blob LRS Storage account, made up of 40 to 50 VHDs, one per VM." title="Storage Account Current Implementation"/>
          <p:cNvPicPr/>
          <p:nvPr/>
        </p:nvPicPr>
        <p:blipFill>
          <a:blip r:embed="rId3" cstate="print">
            <a:extLst>
              <a:ext uri="{28A0092B-C50C-407E-A947-70E740481C1C}">
                <a14:useLocalDpi xmlns:a14="http://schemas.microsoft.com/office/drawing/2010/main" val="0"/>
              </a:ext>
            </a:extLst>
          </a:blip>
          <a:stretch>
            <a:fillRect/>
          </a:stretch>
        </p:blipFill>
        <p:spPr>
          <a:xfrm>
            <a:off x="5479084" y="1941554"/>
            <a:ext cx="6309434" cy="3727270"/>
          </a:xfrm>
          <a:prstGeom prst="rect">
            <a:avLst/>
          </a:prstGeom>
        </p:spPr>
      </p:pic>
    </p:spTree>
    <p:extLst>
      <p:ext uri="{BB962C8B-B14F-4D97-AF65-F5344CB8AC3E}">
        <p14:creationId xmlns:p14="http://schemas.microsoft.com/office/powerpoint/2010/main" val="17327818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resources (HR)</a:t>
            </a:r>
          </a:p>
        </p:txBody>
      </p:sp>
      <p:sp>
        <p:nvSpPr>
          <p:cNvPr id="7" name="Text Placeholder 6">
            <a:extLst>
              <a:ext uri="{FF2B5EF4-FFF2-40B4-BE49-F238E27FC236}">
                <a16:creationId xmlns:a16="http://schemas.microsoft.com/office/drawing/2014/main" id="{AAD5E8CB-7585-4CA0-AEBE-199DA61DAFB1}"/>
              </a:ext>
            </a:extLst>
          </p:cNvPr>
          <p:cNvSpPr>
            <a:spLocks noGrp="1"/>
          </p:cNvSpPr>
          <p:nvPr>
            <p:ph type="body" sz="quarter" idx="10"/>
          </p:nvPr>
        </p:nvSpPr>
        <p:spPr>
          <a:xfrm>
            <a:off x="266920" y="1189176"/>
            <a:ext cx="5378548" cy="3207032"/>
          </a:xfrm>
        </p:spPr>
        <p:txBody>
          <a:bodyPr/>
          <a:lstStyle/>
          <a:p>
            <a:pPr marL="457200" indent="-457200">
              <a:buFont typeface="Arial" panose="020B0604020202020204" pitchFamily="34" charset="0"/>
              <a:buChar char="•"/>
            </a:pPr>
            <a:r>
              <a:rPr lang="en-US" sz="2800" dirty="0"/>
              <a:t>HR is asking IT to move workloads to Azure and several have already begun.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Existing policy to create a new storage account for each VM in their subscription. </a:t>
            </a:r>
          </a:p>
        </p:txBody>
      </p:sp>
      <p:pic>
        <p:nvPicPr>
          <p:cNvPr id="5" name="Picture 4" descr="The current HR Department Storage Account implementation is in Microsoft Azure. Every VM is deployed into its own storage account in the same subscription." title="HR Department Storage Account Current Implementation"/>
          <p:cNvPicPr/>
          <p:nvPr/>
        </p:nvPicPr>
        <p:blipFill>
          <a:blip r:embed="rId3" cstate="print">
            <a:extLst>
              <a:ext uri="{28A0092B-C50C-407E-A947-70E740481C1C}">
                <a14:useLocalDpi xmlns:a14="http://schemas.microsoft.com/office/drawing/2010/main" val="0"/>
              </a:ext>
            </a:extLst>
          </a:blip>
          <a:stretch>
            <a:fillRect/>
          </a:stretch>
        </p:blipFill>
        <p:spPr>
          <a:xfrm>
            <a:off x="5647789" y="2209912"/>
            <a:ext cx="5930865" cy="3458913"/>
          </a:xfrm>
          <a:prstGeom prst="rect">
            <a:avLst/>
          </a:prstGeom>
        </p:spPr>
      </p:pic>
    </p:spTree>
    <p:extLst>
      <p:ext uri="{BB962C8B-B14F-4D97-AF65-F5344CB8AC3E}">
        <p14:creationId xmlns:p14="http://schemas.microsoft.com/office/powerpoint/2010/main" val="33931680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04A24531-2D0F-4126-9F8A-57456672C08A}"/>
              </a:ext>
            </a:extLst>
          </p:cNvPr>
          <p:cNvSpPr>
            <a:spLocks noGrp="1"/>
          </p:cNvSpPr>
          <p:nvPr>
            <p:ph type="body" sz="quarter" idx="10"/>
          </p:nvPr>
        </p:nvSpPr>
        <p:spPr>
          <a:xfrm>
            <a:off x="269239" y="1189177"/>
            <a:ext cx="11653523" cy="1710148"/>
          </a:xfrm>
        </p:spPr>
        <p:txBody>
          <a:bodyPr/>
          <a:lstStyle/>
          <a:p>
            <a:r>
              <a:rPr lang="en-US" sz="2800" dirty="0"/>
              <a:t>Currently have a single domain controller deployed in East US 2 region.</a:t>
            </a:r>
          </a:p>
          <a:p>
            <a:r>
              <a:rPr lang="en-US" sz="2800" dirty="0"/>
              <a:t>Connectivity is enabled with a site-to-site VPN gateway.</a:t>
            </a:r>
          </a:p>
          <a:p>
            <a:endParaRPr lang="en-US" dirty="0"/>
          </a:p>
        </p:txBody>
      </p:sp>
      <p:sp>
        <p:nvSpPr>
          <p:cNvPr id="2" name="Title 1"/>
          <p:cNvSpPr>
            <a:spLocks noGrp="1"/>
          </p:cNvSpPr>
          <p:nvPr>
            <p:ph type="title"/>
          </p:nvPr>
        </p:nvSpPr>
        <p:spPr/>
        <p:txBody>
          <a:bodyPr/>
          <a:lstStyle/>
          <a:p>
            <a:r>
              <a:rPr lang="en-US" dirty="0"/>
              <a:t>Current Active Directory Configuration</a:t>
            </a:r>
          </a:p>
        </p:txBody>
      </p:sp>
      <p:pic>
        <p:nvPicPr>
          <p:cNvPr id="19" name="Picture 18" descr="This image represents a single domain controller in the West Central US region.">
            <a:extLst>
              <a:ext uri="{FF2B5EF4-FFF2-40B4-BE49-F238E27FC236}">
                <a16:creationId xmlns:a16="http://schemas.microsoft.com/office/drawing/2014/main" id="{F5B7BF65-5DC8-448E-9685-F007557ADAA4}"/>
              </a:ext>
            </a:extLst>
          </p:cNvPr>
          <p:cNvPicPr>
            <a:picLocks noChangeAspect="1"/>
          </p:cNvPicPr>
          <p:nvPr/>
        </p:nvPicPr>
        <p:blipFill>
          <a:blip r:embed="rId3"/>
          <a:stretch>
            <a:fillRect/>
          </a:stretch>
        </p:blipFill>
        <p:spPr>
          <a:xfrm>
            <a:off x="687909" y="2510603"/>
            <a:ext cx="10656732" cy="4188315"/>
          </a:xfrm>
          <a:prstGeom prst="rect">
            <a:avLst/>
          </a:prstGeom>
        </p:spPr>
      </p:pic>
      <p:sp>
        <p:nvSpPr>
          <p:cNvPr id="5" name="Rectangle 4">
            <a:extLst>
              <a:ext uri="{FF2B5EF4-FFF2-40B4-BE49-F238E27FC236}">
                <a16:creationId xmlns:a16="http://schemas.microsoft.com/office/drawing/2014/main" id="{B3064724-606F-4E3C-AE4A-9D8BC47F2BD4}"/>
              </a:ext>
            </a:extLst>
          </p:cNvPr>
          <p:cNvSpPr/>
          <p:nvPr/>
        </p:nvSpPr>
        <p:spPr bwMode="auto">
          <a:xfrm>
            <a:off x="1626710" y="6278623"/>
            <a:ext cx="1968137" cy="28986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b="1" dirty="0">
                <a:solidFill>
                  <a:schemeClr val="bg1"/>
                </a:solidFill>
                <a:latin typeface="Segoe UI" panose="020B0502040204020203" pitchFamily="34" charset="0"/>
                <a:ea typeface="Segoe UI" panose="020B0502040204020203" pitchFamily="34" charset="0"/>
                <a:cs typeface="Segoe UI" panose="020B0502040204020203" pitchFamily="34" charset="0"/>
              </a:rPr>
              <a:t>Reston, Virginia</a:t>
            </a:r>
          </a:p>
        </p:txBody>
      </p:sp>
      <p:sp>
        <p:nvSpPr>
          <p:cNvPr id="6" name="Rectangle 5">
            <a:extLst>
              <a:ext uri="{FF2B5EF4-FFF2-40B4-BE49-F238E27FC236}">
                <a16:creationId xmlns:a16="http://schemas.microsoft.com/office/drawing/2014/main" id="{1B261383-76C2-469C-B993-1243C2B974A3}"/>
              </a:ext>
            </a:extLst>
          </p:cNvPr>
          <p:cNvSpPr/>
          <p:nvPr/>
        </p:nvSpPr>
        <p:spPr bwMode="auto">
          <a:xfrm>
            <a:off x="8870192" y="6278623"/>
            <a:ext cx="1878490" cy="28986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b="1" dirty="0">
                <a:solidFill>
                  <a:schemeClr val="bg1"/>
                </a:solidFill>
                <a:latin typeface="Segoe UI" panose="020B0502040204020203" pitchFamily="34" charset="0"/>
                <a:ea typeface="Segoe UI" panose="020B0502040204020203" pitchFamily="34" charset="0"/>
                <a:cs typeface="Segoe UI" panose="020B0502040204020203" pitchFamily="34" charset="0"/>
              </a:rPr>
              <a:t>East US 2</a:t>
            </a:r>
          </a:p>
        </p:txBody>
      </p:sp>
    </p:spTree>
    <p:extLst>
      <p:ext uri="{BB962C8B-B14F-4D97-AF65-F5344CB8AC3E}">
        <p14:creationId xmlns:p14="http://schemas.microsoft.com/office/powerpoint/2010/main" val="2510256739"/>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5A22677-9165-4AB6-9580-CE94CCD209C5}">
  <ds:schemaRefs>
    <ds:schemaRef ds:uri="http://schemas.microsoft.com/sharepoint/v3/contenttype/forms"/>
  </ds:schemaRefs>
</ds:datastoreItem>
</file>

<file path=customXml/itemProps2.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07577D-30E5-48FB-B81C-E1B9EAC126B5}">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023ac63-7b75-4916-a9ee-591457758eee"/>
    <ds:schemaRef ds:uri="http://purl.org/dc/elements/1.1/"/>
    <ds:schemaRef ds:uri="http://schemas.microsoft.com/office/2006/metadata/properties"/>
    <ds:schemaRef ds:uri="d9c797ad-d7c3-4982-82b7-81352a75e4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3917</Words>
  <Application>Microsoft Office PowerPoint</Application>
  <PresentationFormat>Widescreen</PresentationFormat>
  <Paragraphs>336</Paragraphs>
  <Slides>35</Slides>
  <Notes>35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35</vt:i4>
      </vt:variant>
    </vt:vector>
  </HeadingPairs>
  <TitlesOfParts>
    <vt:vector size="48" baseType="lpstr">
      <vt:lpstr>Arial</vt:lpstr>
      <vt:lpstr>Calibri</vt:lpstr>
      <vt:lpstr>Consolas</vt:lpstr>
      <vt:lpstr>Segoe Pro</vt:lpstr>
      <vt:lpstr>Segoe Pro Light</vt:lpstr>
      <vt:lpstr>Segoe UI</vt:lpstr>
      <vt:lpstr>Segoe UI Light</vt:lpstr>
      <vt:lpstr>Segoe UI Semilight</vt:lpstr>
      <vt:lpstr>Times New Roman</vt:lpstr>
      <vt:lpstr>Wingdings</vt:lpstr>
      <vt:lpstr>Server and Cloud 2013</vt:lpstr>
      <vt:lpstr>1_Windows Azure</vt:lpstr>
      <vt:lpstr>C+E Readiness Template</vt:lpstr>
      <vt:lpstr>Building a resilient IaaS architecture</vt:lpstr>
      <vt:lpstr>Abstract and learning objectives</vt:lpstr>
      <vt:lpstr>Step 1: Review the customer case study</vt:lpstr>
      <vt:lpstr>Customer situation</vt:lpstr>
      <vt:lpstr>Customer situation - continued</vt:lpstr>
      <vt:lpstr>Customer situation – continued </vt:lpstr>
      <vt:lpstr>Marketing department </vt:lpstr>
      <vt:lpstr>Human resources (HR)</vt:lpstr>
      <vt:lpstr>Current Active Directory Configuration</vt:lpstr>
      <vt:lpstr>Current configuration for ordering application</vt:lpstr>
      <vt:lpstr>Customer needs</vt:lpstr>
      <vt:lpstr>Customer needs - continued</vt:lpstr>
      <vt:lpstr>Customer objections</vt:lpstr>
      <vt:lpstr>Customer objections - continued</vt:lpstr>
      <vt:lpstr>Common scenarios – Infrastructure as a Service</vt:lpstr>
      <vt:lpstr>Step 2: Design the solution</vt:lpstr>
      <vt:lpstr>Step 3: Present the solution</vt:lpstr>
      <vt:lpstr>Wrap-up</vt:lpstr>
      <vt:lpstr>Preferred target audience </vt:lpstr>
      <vt:lpstr>Preferred solution</vt:lpstr>
      <vt:lpstr>Recommended solution for virtual network design  </vt:lpstr>
      <vt:lpstr>Network Security Group usage (East US 2)</vt:lpstr>
      <vt:lpstr>Network Security Group usage (Central US)</vt:lpstr>
      <vt:lpstr>Recommended solution for Active Directory  </vt:lpstr>
      <vt:lpstr>Recommended solution the order application </vt:lpstr>
      <vt:lpstr>Preferred storage approach</vt:lpstr>
      <vt:lpstr>Legacy application availability </vt:lpstr>
      <vt:lpstr>Subscription and service limitations</vt:lpstr>
      <vt:lpstr>Monitoring configuration details</vt:lpstr>
      <vt:lpstr>Customer objections</vt:lpstr>
      <vt:lpstr>Customer objections</vt:lpstr>
      <vt:lpstr>Customer objections</vt:lpstr>
      <vt:lpstr>Customer objections</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2018-11-02T22:54:40Z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