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3" autoAdjust="0"/>
  </p:normalViewPr>
  <p:slideViewPr>
    <p:cSldViewPr snapToGrid="0">
      <p:cViewPr varScale="1">
        <p:scale>
          <a:sx n="73" d="100"/>
          <a:sy n="73" d="100"/>
        </p:scale>
        <p:origin x="90" y="30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31-Oct-18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Contoso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West Central U.S. region and two others in the West US 2.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Contoso the option to scale-up, scale-out, and even scale-down and scale-in based on the need. It will cease Contoso’s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Contoso’s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Contoso’s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Contoso. SQL will be implemented using a total of three Servers configured using Always-On Availability Groups. The two servers in West Central US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Contoso. The sub-optimal storage configurations at Contoso,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set </a:t>
            </a:r>
          </a:p>
          <a:p>
            <a:r>
              <a:rPr lang="en-US" sz="3200" dirty="0"/>
              <a:t>SQL Server backend </a:t>
            </a:r>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Seattle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71747"/>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Active Directory Domain Services domain controller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 Infrastructure as a Service</a:t>
            </a:r>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pic>
        <p:nvPicPr>
          <p:cNvPr id="3" name="Picture 2" descr="A diagram with Azure icons on it for common IaaS services." title="Common scenarios">
            <a:extLst>
              <a:ext uri="{FF2B5EF4-FFF2-40B4-BE49-F238E27FC236}">
                <a16:creationId xmlns:a16="http://schemas.microsoft.com/office/drawing/2014/main" id="{C8D13E33-2A00-4F63-8B6D-D76D956DD16A}"/>
              </a:ext>
            </a:extLst>
          </p:cNvPr>
          <p:cNvPicPr>
            <a:picLocks noChangeAspect="1"/>
          </p:cNvPicPr>
          <p:nvPr/>
        </p:nvPicPr>
        <p:blipFill>
          <a:blip r:embed="rId3"/>
          <a:stretch>
            <a:fillRect/>
          </a:stretch>
        </p:blipFill>
        <p:spPr>
          <a:xfrm>
            <a:off x="1115043" y="2500754"/>
            <a:ext cx="4005292" cy="2238391"/>
          </a:xfrm>
          <a:prstGeom prst="rect">
            <a:avLst/>
          </a:prstGeom>
        </p:spPr>
      </p:pic>
      <p:pic>
        <p:nvPicPr>
          <p:cNvPr id="4" name="Picture 3" descr="A diagram with Azure icons on it for common services for backup and business continuity." title="Common scenarios">
            <a:extLst>
              <a:ext uri="{FF2B5EF4-FFF2-40B4-BE49-F238E27FC236}">
                <a16:creationId xmlns:a16="http://schemas.microsoft.com/office/drawing/2014/main" id="{2E1F86C6-1EF4-45DF-B2FE-0DAE9DF600D1}"/>
              </a:ext>
            </a:extLst>
          </p:cNvPr>
          <p:cNvPicPr>
            <a:picLocks noChangeAspect="1"/>
          </p:cNvPicPr>
          <p:nvPr/>
        </p:nvPicPr>
        <p:blipFill>
          <a:blip r:embed="rId4"/>
          <a:stretch>
            <a:fillRect/>
          </a:stretch>
        </p:blipFill>
        <p:spPr>
          <a:xfrm>
            <a:off x="7405570" y="2494422"/>
            <a:ext cx="3967192" cy="2228866"/>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4622804"/>
          </a:xfrm>
        </p:spPr>
        <p:txBody>
          <a:bodyPr vert="horz" wrap="square" lIns="146304" tIns="91440" rIns="146304" bIns="91440" rtlCol="0" anchor="t">
            <a:spAutoFit/>
          </a:bodyPr>
          <a:lstStyle/>
          <a:p>
            <a:r>
              <a:rPr lang="en-US" sz="2800" dirty="0"/>
              <a:t>In this whiteboard design session, you will look at how to design for converting/extending an existing IaaS deployment to account for resiliency and in general high availability. Throughout the whiteboard design session, you will look at the various configuration options and services to help build resilient architectures.</a:t>
            </a:r>
          </a:p>
          <a:p>
            <a:endParaRPr lang="en-US" sz="2800" dirty="0"/>
          </a:p>
          <a:p>
            <a:r>
              <a:rPr lang="en-US" sz="2800" dirty="0"/>
              <a:t>At the end of the workshop, you will be better able to design and use availability sets, Managed Disks, SQL Server Always on Availability Groups, as well as design principles when provisioning storage to VMs. In addition, you'll learn effective employment of Azure Backup to provide point-in-time recovery.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Contoso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West Central US and West US 2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Contoso’s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dirty="0"/>
              <a:t>Preferred solution</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descr="A diagram that depicts two virtual networks peered and connected to multiple on-premises sites using site-to-site VPN." title="Recommended solution design">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west central US and west US 2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descr="A diagram that shows the network security group configuration per subnet with the domain controllers highlighted." title="Network security group"/>
          <p:cNvSpPr>
            <a:spLocks noGrp="1"/>
          </p:cNvSpPr>
          <p:nvPr>
            <p:ph type="title"/>
          </p:nvPr>
        </p:nvSpPr>
        <p:spPr/>
        <p:txBody>
          <a:bodyPr/>
          <a:lstStyle/>
          <a:p>
            <a:r>
              <a:rPr lang="en-US" dirty="0"/>
              <a:t>Network Security Group usage (West Central)</a:t>
            </a:r>
          </a:p>
        </p:txBody>
      </p:sp>
      <p:pic>
        <p:nvPicPr>
          <p:cNvPr id="3" name="Picture 2" title="Network security group usage">
            <a:extLst>
              <a:ext uri="{FF2B5EF4-FFF2-40B4-BE49-F238E27FC236}">
                <a16:creationId xmlns:a16="http://schemas.microsoft.com/office/drawing/2014/main" id="{1CB55AE3-E503-4B41-9C42-DB027B272218}"/>
              </a:ext>
            </a:extLst>
          </p:cNvPr>
          <p:cNvPicPr>
            <a:picLocks noChangeAspect="1"/>
          </p:cNvPicPr>
          <p:nvPr/>
        </p:nvPicPr>
        <p:blipFill>
          <a:blip r:embed="rId3"/>
          <a:stretch>
            <a:fillRect/>
          </a:stretch>
        </p:blipFill>
        <p:spPr>
          <a:xfrm>
            <a:off x="213590" y="2204840"/>
            <a:ext cx="11613414" cy="4519133"/>
          </a:xfrm>
          <a:prstGeom prst="rect">
            <a:avLst/>
          </a:prstGeom>
        </p:spPr>
      </p:pic>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2344168"/>
          </a:xfrm>
        </p:spPr>
        <p:txBody>
          <a:bodyPr/>
          <a:lstStyle/>
          <a:p>
            <a:r>
              <a:rPr lang="en-US" sz="3600" dirty="0"/>
              <a:t>Since Contoso has not deployed any additional infrastructure to West US 2 the only ports needed are for administration and replication of Active Directory.</a:t>
            </a:r>
          </a:p>
          <a:p>
            <a:endParaRPr lang="en-US" sz="3600" dirty="0"/>
          </a:p>
        </p:txBody>
      </p:sp>
      <p:sp>
        <p:nvSpPr>
          <p:cNvPr id="2" name="Title 1"/>
          <p:cNvSpPr>
            <a:spLocks noGrp="1"/>
          </p:cNvSpPr>
          <p:nvPr>
            <p:ph type="title"/>
          </p:nvPr>
        </p:nvSpPr>
        <p:spPr/>
        <p:txBody>
          <a:bodyPr/>
          <a:lstStyle/>
          <a:p>
            <a:r>
              <a:rPr lang="en-US" dirty="0"/>
              <a:t>Network Security Group usage (West US 2)</a:t>
            </a:r>
          </a:p>
        </p:txBody>
      </p:sp>
      <p:pic>
        <p:nvPicPr>
          <p:cNvPr id="3" name="Picture 2" descr="A diagram that shows the ports are opened for the two domain controllers." title="Network security group configuration">
            <a:extLst>
              <a:ext uri="{FF2B5EF4-FFF2-40B4-BE49-F238E27FC236}">
                <a16:creationId xmlns:a16="http://schemas.microsoft.com/office/drawing/2014/main" id="{886D413C-94FF-4EB7-A2BA-9D06D4C394B8}"/>
              </a:ext>
            </a:extLst>
          </p:cNvPr>
          <p:cNvPicPr>
            <a:picLocks noChangeAspect="1"/>
          </p:cNvPicPr>
          <p:nvPr/>
        </p:nvPicPr>
        <p:blipFill>
          <a:blip r:embed="rId3"/>
          <a:stretch>
            <a:fillRect/>
          </a:stretch>
        </p:blipFill>
        <p:spPr>
          <a:xfrm>
            <a:off x="212441" y="3268028"/>
            <a:ext cx="11170263" cy="2623226"/>
          </a:xfrm>
          <a:prstGeom prst="rect">
            <a:avLst/>
          </a:prstGeom>
        </p:spPr>
      </p:pic>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descr="The resilient benefits are shown in this image." title="Resilient Benefits">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263364"/>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
        <p:nvSpPr>
          <p:cNvPr id="2" name="Rectangle 1">
            <a:extLst>
              <a:ext uri="{FF2B5EF4-FFF2-40B4-BE49-F238E27FC236}">
                <a16:creationId xmlns:a16="http://schemas.microsoft.com/office/drawing/2014/main" id="{30061D15-6323-4CB6-A727-C243A2C3C21B}"/>
              </a:ext>
            </a:extLst>
          </p:cNvPr>
          <p:cNvSpPr/>
          <p:nvPr/>
        </p:nvSpPr>
        <p:spPr bwMode="auto">
          <a:xfrm>
            <a:off x="7328263" y="4611188"/>
            <a:ext cx="1593669" cy="2090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solidFill>
                  <a:schemeClr val="bg1"/>
                </a:solidFill>
                <a:latin typeface="Segoe UI" panose="020B0502040204020203" pitchFamily="34" charset="0"/>
                <a:ea typeface="Segoe UI" panose="020B0502040204020203" pitchFamily="34" charset="0"/>
                <a:cs typeface="Segoe UI" panose="020B0502040204020203" pitchFamily="34" charset="0"/>
              </a:rPr>
              <a:t>Availability Zone</a:t>
            </a:r>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descr="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 title="SQL Server Managed Backup to Microsoft Azure ">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774495347"/>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title="Preferred storage approach">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a:t>Contoso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a:latin typeface="+mn-lt"/>
              </a:rPr>
              <a:t>Contoso could use Azure Alerts to raise awareness to Contoso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Contoso’s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Contoso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dirty="0"/>
              <a:t>Monitoring configuration details</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4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a:latin typeface="+mn-lt"/>
              </a:rPr>
              <a:t>Contoso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Contoso’s capital for other investments which are more strategic to the growth of the company. This is also done in a more professional way in that Azure datacenters are world-class, enterprise-level datacenters providing a server environment that Contoso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07415"/>
          </a:xfrm>
        </p:spPr>
        <p:txBody>
          <a:bodyPr/>
          <a:lstStyle/>
          <a:p>
            <a:r>
              <a:rPr lang="en-US" sz="2800" dirty="0"/>
              <a:t>Contoso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a:t>Contoso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Cheyenne, Wyoming with a secondary location in Seattle, Washington.</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Contoso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west central US.</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19" name="Picture 18" descr="This image represents a single domain controller in the West Central US region.">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3889</Words>
  <Application>Microsoft Office PowerPoint</Application>
  <PresentationFormat>Widescreen</PresentationFormat>
  <Paragraphs>326</Paragraphs>
  <Slides>35</Slides>
  <Notes>35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Consolas</vt:lpstr>
      <vt:lpstr>Segoe Pro</vt:lpstr>
      <vt:lpstr>Segoe Pro Light</vt:lpstr>
      <vt:lpstr>Segoe UI</vt:lpstr>
      <vt:lpstr>Segoe UI Light</vt:lpstr>
      <vt:lpstr>Segoe UI Semilight</vt:lpstr>
      <vt:lpstr>Times New Roman</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(West Central)</vt:lpstr>
      <vt:lpstr>Network Security Group usage (West US 2)</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2018-10-31T18:13:40Z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