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324" r:id="rId6"/>
    <p:sldId id="335" r:id="rId7"/>
    <p:sldId id="336" r:id="rId8"/>
    <p:sldId id="337" r:id="rId9"/>
    <p:sldId id="338" r:id="rId10"/>
    <p:sldId id="339" r:id="rId11"/>
    <p:sldId id="325" r:id="rId12"/>
    <p:sldId id="359" r:id="rId13"/>
    <p:sldId id="326" r:id="rId14"/>
    <p:sldId id="340" r:id="rId15"/>
    <p:sldId id="352" r:id="rId16"/>
    <p:sldId id="349" r:id="rId17"/>
    <p:sldId id="350" r:id="rId18"/>
    <p:sldId id="321" r:id="rId19"/>
    <p:sldId id="351" r:id="rId20"/>
    <p:sldId id="341" r:id="rId21"/>
    <p:sldId id="353" r:id="rId22"/>
    <p:sldId id="354" r:id="rId23"/>
    <p:sldId id="355" r:id="rId24"/>
    <p:sldId id="356" r:id="rId25"/>
    <p:sldId id="357" r:id="rId26"/>
    <p:sldId id="358" r:id="rId27"/>
    <p:sldId id="342" r:id="rId28"/>
    <p:sldId id="345" r:id="rId29"/>
    <p:sldId id="346" r:id="rId30"/>
    <p:sldId id="348" r:id="rId31"/>
    <p:sldId id="347"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7" autoAdjust="0"/>
    <p:restoredTop sz="74482" autoAdjust="0"/>
  </p:normalViewPr>
  <p:slideViewPr>
    <p:cSldViewPr snapToGrid="0">
      <p:cViewPr varScale="1">
        <p:scale>
          <a:sx n="82" d="100"/>
          <a:sy n="82" d="100"/>
        </p:scale>
        <p:origin x="822" y="9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0450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726134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213144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37852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69542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Visual Studio Team Services'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Visual Studio Team Services.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Visual Studio Team Services to GitHub.</a:t>
            </a:r>
          </a:p>
          <a:p>
            <a:r>
              <a:rPr lang="en-US" sz="1200" b="0" i="0" kern="1200" dirty="0">
                <a:solidFill>
                  <a:schemeClr val="tx1"/>
                </a:solidFill>
                <a:effectLst/>
                <a:latin typeface="+mn-lt"/>
                <a:ea typeface="+mn-ea"/>
                <a:cs typeface="+mn-cs"/>
              </a:rPr>
              <a:t>Let's assume you have already uploaded your codebase to GitHub from Visual Studio Team Services. First, start by editing your existing build definition. When you initially configured the build definition, you selected Visual Studio Team Services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52329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358654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2509644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1332120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Visual Studio Team Services to GitHub.</a:t>
            </a:r>
          </a:p>
          <a:p>
            <a:r>
              <a:rPr lang="en-US" sz="1200" b="0" i="0" kern="1200" dirty="0">
                <a:solidFill>
                  <a:schemeClr val="tx1"/>
                </a:solidFill>
                <a:effectLst/>
                <a:latin typeface="+mn-lt"/>
                <a:ea typeface="+mn-ea"/>
                <a:cs typeface="+mn-cs"/>
              </a:rPr>
              <a:t>Let’s assume you have already uploaded your codebase to GitHub from Visual Studio Team Services. First, start by editing your existing build definition. When you initially configured the build definition, you selected Visual Studio Team Services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1086881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dirty="0">
                <a:solidFill>
                  <a:schemeClr val="tx1"/>
                </a:solidFill>
                <a:effectLst/>
                <a:latin typeface="+mn-lt"/>
                <a:ea typeface="+mn-ea"/>
                <a:cs typeface="+mn-cs"/>
              </a:rPr>
              <a:t>website logs can be easily and significantly enhanced by enabling Application Insights in the project. To do this, you need to get the Application Insights Software Developer Kit SDK from NuGet, and configure it for use within the app. Application Insights is configured in the </a:t>
            </a:r>
            <a:r>
              <a:rPr lang="en-US" sz="1200" b="0" i="0" kern="1200" dirty="0" err="1">
                <a:solidFill>
                  <a:schemeClr val="tx1"/>
                </a:solidFill>
                <a:effectLst/>
                <a:latin typeface="+mn-lt"/>
                <a:ea typeface="+mn-ea"/>
                <a:cs typeface="+mn-cs"/>
              </a:rPr>
              <a:t>ApplicationInsights.config</a:t>
            </a:r>
            <a:r>
              <a:rPr lang="en-US" sz="1200" b="0" i="0" kern="1200" dirty="0">
                <a:solidFill>
                  <a:schemeClr val="tx1"/>
                </a:solidFill>
                <a:effectLst/>
                <a:latin typeface="+mn-lt"/>
                <a:ea typeface="+mn-ea"/>
                <a:cs typeface="+mn-cs"/>
              </a:rPr>
              <a:t> file in the solution, and this file should be added to the source control repository.</a:t>
            </a:r>
          </a:p>
          <a:p>
            <a:r>
              <a:rPr lang="en-US" sz="1200" b="0" i="0" kern="1200" dirty="0">
                <a:solidFill>
                  <a:schemeClr val="tx1"/>
                </a:solidFill>
                <a:effectLst/>
                <a:latin typeface="+mn-lt"/>
                <a:ea typeface="+mn-ea"/>
                <a:cs typeface="+mn-cs"/>
              </a:rPr>
              <a:t>After Application Insights has been configured within the application, you need to create an App Insights service instance in the Azure Portal to collect the log data. Do not forget to configure the application with the correct Instrumentation Key and log settings to connect to the App Insights service where it sends its collected data.</a:t>
            </a:r>
          </a:p>
          <a:p>
            <a:r>
              <a:rPr lang="en-US" sz="1200" b="0" i="0" kern="1200" dirty="0">
                <a:solidFill>
                  <a:schemeClr val="tx1"/>
                </a:solidFill>
                <a:effectLst/>
                <a:latin typeface="+mn-lt"/>
                <a:ea typeface="+mn-ea"/>
                <a:cs typeface="+mn-cs"/>
              </a:rPr>
              <a:t>By using App Insights now, you need to adapt the App Service deployment slots by creating slot-bound settings for the App Insights Instrumentation Key. That way, staging and production can report independent log analytics even after a swap.</a:t>
            </a:r>
          </a:p>
          <a:p>
            <a:r>
              <a:rPr lang="en-US" sz="1200" b="0" i="0" kern="1200" dirty="0">
                <a:solidFill>
                  <a:schemeClr val="tx1"/>
                </a:solidFill>
                <a:effectLst/>
                <a:latin typeface="+mn-lt"/>
                <a:ea typeface="+mn-ea"/>
                <a:cs typeface="+mn-cs"/>
              </a:rPr>
              <a:t>From the Application Insights Portal, we can see detailed metrics from our solution and get a visual layout of the dependency relationships between our application components using App map. Each component displays specific KPIs such as load, performance, failures, and alerts. By clicking on the App Analytics on one of the application components, we can open the Application Insights Analytics feature. This will provide a query language for analyzing all of the data collected by Application Insights.</a:t>
            </a:r>
          </a:p>
          <a:p>
            <a:r>
              <a:rPr lang="en-US" sz="1200" b="0" i="0" kern="1200" dirty="0">
                <a:solidFill>
                  <a:schemeClr val="tx1"/>
                </a:solidFill>
                <a:effectLst/>
                <a:latin typeface="+mn-lt"/>
                <a:ea typeface="+mn-ea"/>
                <a:cs typeface="+mn-cs"/>
              </a:rPr>
              <a:t>To get custom information about our users, the Users panel in Application Insights, will allow us to understand important details in a variety of ways. We can use this panel to understand such information as where our users are connecting from, the browser type they are using, and what areas of the application they’re accessing.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2319480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1620221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315804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205500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41991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37339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6/26/2018 10:05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a:t>
            </a:r>
            <a:r>
              <a:rPr lang="en-US" dirty="0" smtClean="0"/>
              <a:t>in </a:t>
            </a:r>
            <a:r>
              <a:rPr lang="en-US" dirty="0"/>
              <a:t>VSTS and Azure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latin typeface="Segoe UI Light" panose="020B0502040204020203" pitchFamily="34" charset="0"/>
                <a:cs typeface="Segoe UI Light" panose="020B0502040204020203" pitchFamily="34" charset="0"/>
              </a:rPr>
              <a:t>Customer </a:t>
            </a:r>
            <a:r>
              <a:rPr lang="en-US" sz="4400" dirty="0" smtClean="0">
                <a:solidFill>
                  <a:schemeClr val="tx1"/>
                </a:solidFill>
                <a:latin typeface="Segoe UI Light" panose="020B0502040204020203" pitchFamily="34" charset="0"/>
                <a:cs typeface="Segoe UI Light" panose="020B0502040204020203" pitchFamily="34" charset="0"/>
              </a:rPr>
              <a:t>situation</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20" name="Rectangle 19">
            <a:extLst>
              <a:ext uri="{FF2B5EF4-FFF2-40B4-BE49-F238E27FC236}">
                <a16:creationId xmlns:a16="http://schemas.microsoft.com/office/drawing/2014/main" id="{A7DF9AD5-882F-4D4B-90F0-DA4ABC4F92A0}"/>
              </a:ext>
            </a:extLst>
          </p:cNvPr>
          <p:cNvSpPr/>
          <p:nvPr/>
        </p:nvSpPr>
        <p:spPr>
          <a:xfrm>
            <a:off x="863798" y="1189176"/>
            <a:ext cx="10464403" cy="646331"/>
          </a:xfrm>
          <a:prstGeom prst="rect">
            <a:avLst/>
          </a:prstGeom>
        </p:spPr>
        <p:txBody>
          <a:bodyPr wrap="square">
            <a:spAutoFit/>
          </a:bodyPr>
          <a:lstStyle/>
          <a:p>
            <a:pPr algn="ctr"/>
            <a:r>
              <a:rPr lang="en-US" sz="3600" dirty="0">
                <a:latin typeface="Segoe UI Semilight" panose="020B0402040204020203" pitchFamily="34" charset="0"/>
                <a:cs typeface="Segoe UI Semilight" panose="020B0402040204020203" pitchFamily="34" charset="0"/>
              </a:rPr>
              <a:t>Current Process</a:t>
            </a:r>
            <a:endParaRPr lang="en-US" sz="3600" dirty="0"/>
          </a:p>
        </p:txBody>
      </p:sp>
      <p:pic>
        <p:nvPicPr>
          <p:cNvPr id="3" name="Picture 2"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0A16FB0E-2582-46C0-8A64-5D7DBCB61F85}"/>
              </a:ext>
            </a:extLst>
          </p:cNvPr>
          <p:cNvPicPr>
            <a:picLocks noChangeAspect="1"/>
          </p:cNvPicPr>
          <p:nvPr/>
        </p:nvPicPr>
        <p:blipFill>
          <a:blip r:embed="rId3"/>
          <a:stretch>
            <a:fillRect/>
          </a:stretch>
        </p:blipFill>
        <p:spPr>
          <a:xfrm>
            <a:off x="863799" y="2132000"/>
            <a:ext cx="10464402" cy="4046550"/>
          </a:xfrm>
          <a:prstGeom prst="rect">
            <a:avLst/>
          </a:prstGeom>
        </p:spPr>
      </p:pic>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latin typeface="Segoe UI Light" panose="020B0502040204020203" pitchFamily="34" charset="0"/>
                <a:cs typeface="Segoe UI Light" panose="020B0502040204020203" pitchFamily="34" charset="0"/>
              </a:rPr>
              <a:t>Customer </a:t>
            </a:r>
            <a:r>
              <a:rPr lang="en-US" sz="4400" dirty="0" smtClean="0">
                <a:solidFill>
                  <a:schemeClr val="tx1"/>
                </a:solidFill>
                <a:latin typeface="Segoe UI Light" panose="020B0502040204020203" pitchFamily="34" charset="0"/>
                <a:cs typeface="Segoe UI Light" panose="020B0502040204020203" pitchFamily="34" charset="0"/>
              </a:rPr>
              <a:t>needs</a:t>
            </a:r>
            <a:endParaRPr lang="en-US" sz="44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7251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r>
              <a:rPr lang="en-US" sz="2800" dirty="0"/>
              <a:t>“We do not want to be locked into a specific source control repository. We are evaluating GitHub and Visual Studio Team Services and need to be able to change between them without frustrating rework.”</a:t>
            </a:r>
          </a:p>
          <a:p>
            <a:pPr marL="514350" indent="-514350">
              <a:buFont typeface="+mj-lt"/>
              <a:buAutoNum type="arabicPeriod"/>
            </a:pPr>
            <a:endParaRPr lang="en-US" sz="2800" dirty="0"/>
          </a:p>
          <a:p>
            <a:r>
              <a:rPr lang="en-US" sz="2800" dirty="0"/>
              <a:t>“We do not want the developers to be able to make changes to the Azure resources even though they will have access to make source code changes.”</a:t>
            </a:r>
          </a:p>
          <a:p>
            <a:pPr marL="514350" indent="-514350">
              <a:buFont typeface="+mj-lt"/>
              <a:buAutoNum type="arabicPeriod"/>
            </a:pPr>
            <a:endParaRPr lang="en-US" sz="2800" dirty="0"/>
          </a:p>
          <a:p>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r>
              <a:rPr lang="en-US" sz="2800" dirty="0"/>
              <a:t>“How much of an impact will these process changes have on our development cadence? Will learning this place a new burden on the developers?”</a:t>
            </a:r>
          </a:p>
          <a:p>
            <a:pPr marL="514350" indent="-514350">
              <a:buFont typeface="+mj-lt"/>
              <a:buAutoNum type="arabicPeriod" startAt="4"/>
            </a:pPr>
            <a:endParaRPr lang="en-US" sz="2800" dirty="0"/>
          </a:p>
          <a:p>
            <a:r>
              <a:rPr lang="en-US" sz="2800" dirty="0"/>
              <a:t>“Our developers are already having challenges learning how to use Git –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p:txBody>
          <a:bodyPr/>
          <a:lstStyle/>
          <a:p>
            <a:r>
              <a:rPr lang="en-US" dirty="0"/>
              <a:t>Common </a:t>
            </a:r>
            <a:r>
              <a:rPr lang="en-US" dirty="0" smtClean="0"/>
              <a:t>scenarios</a:t>
            </a:r>
            <a:endParaRPr lang="en-US" dirty="0"/>
          </a:p>
        </p:txBody>
      </p:sp>
      <p:pic>
        <p:nvPicPr>
          <p:cNvPr id="4" name="Picture 3" descr="This diagram displays some of the common services you may use as you build a solution for this whiteboard design session. Depicted are Visual Studio Team Services (VSTS), VSTS Git repo, VSTS with GitHub, Application Insights, Azure Web Apps, and Azure SQL Database." title="Common scenarios">
            <a:extLst>
              <a:ext uri="{FF2B5EF4-FFF2-40B4-BE49-F238E27FC236}">
                <a16:creationId xmlns:a16="http://schemas.microsoft.com/office/drawing/2014/main" id="{C2641F24-8D8E-42A7-A624-C928CC5AC136}"/>
              </a:ext>
            </a:extLst>
          </p:cNvPr>
          <p:cNvPicPr>
            <a:picLocks noChangeAspect="1"/>
          </p:cNvPicPr>
          <p:nvPr/>
        </p:nvPicPr>
        <p:blipFill>
          <a:blip r:embed="rId2"/>
          <a:stretch>
            <a:fillRect/>
          </a:stretch>
        </p:blipFill>
        <p:spPr>
          <a:xfrm>
            <a:off x="489258" y="1795450"/>
            <a:ext cx="11170447" cy="3515104"/>
          </a:xfrm>
          <a:prstGeom prst="rect">
            <a:avLst/>
          </a:prstGeom>
        </p:spPr>
      </p:pic>
    </p:spTree>
    <p:extLst>
      <p:ext uri="{BB962C8B-B14F-4D97-AF65-F5344CB8AC3E}">
        <p14:creationId xmlns:p14="http://schemas.microsoft.com/office/powerpoint/2010/main" val="39588278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3730252"/>
          </a:xfrm>
        </p:spPr>
        <p:txBody>
          <a:bodyPr/>
          <a:lstStyle/>
          <a:p>
            <a:endParaRPr lang="en-US" sz="3600" dirty="0"/>
          </a:p>
          <a:p>
            <a:r>
              <a:rPr lang="en-US" sz="3600" dirty="0"/>
              <a:t>Alex Montgomery, VP of Sales</a:t>
            </a:r>
          </a:p>
          <a:p>
            <a:endParaRPr lang="en-US" sz="3600" dirty="0"/>
          </a:p>
          <a:p>
            <a:r>
              <a:rPr lang="en-US" sz="3600" dirty="0"/>
              <a:t>Todd Culp, Enterprise Architect</a:t>
            </a:r>
          </a:p>
          <a:p>
            <a:endParaRPr lang="en-US" sz="3600" dirty="0"/>
          </a:p>
          <a:p>
            <a:r>
              <a:rPr lang="en-US" sz="3600"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dirty="0"/>
          </a:p>
        </p:txBody>
      </p:sp>
      <p:pic>
        <p:nvPicPr>
          <p:cNvPr id="5" name="Picture 4">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971400" y="1893689"/>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pic>
        <p:nvPicPr>
          <p:cNvPr id="5" name="Picture 4"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7E151259-B98D-46DB-AC9B-A3E24A921E7F}"/>
              </a:ext>
            </a:extLst>
          </p:cNvPr>
          <p:cNvPicPr>
            <a:picLocks noChangeAspect="1"/>
          </p:cNvPicPr>
          <p:nvPr/>
        </p:nvPicPr>
        <p:blipFill>
          <a:blip r:embed="rId3"/>
          <a:stretch>
            <a:fillRect/>
          </a:stretch>
        </p:blipFill>
        <p:spPr>
          <a:xfrm>
            <a:off x="436164" y="2195305"/>
            <a:ext cx="11276287" cy="3232480"/>
          </a:xfrm>
          <a:prstGeom prst="rect">
            <a:avLst/>
          </a:prstGeom>
        </p:spPr>
      </p:pic>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189176"/>
            <a:ext cx="11584796" cy="509985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smtClean="0"/>
              <a:t>In </a:t>
            </a:r>
            <a:r>
              <a:rPr lang="en-US" sz="2000" dirty="0"/>
              <a:t>this workshop, </a:t>
            </a:r>
            <a:r>
              <a:rPr lang="en-US" sz="2000" dirty="0" smtClean="0"/>
              <a:t>attendees </a:t>
            </a:r>
            <a:r>
              <a:rPr lang="en-US" sz="2000" dirty="0"/>
              <a:t>will learn how to setup and configure continuous delivery within Azure using a combination of Azure Resource Manager (ARM) templates and Visual Studio Team Services (VSTS). Attendees will do this throughout the use of a new VSTS project, </a:t>
            </a:r>
            <a:r>
              <a:rPr lang="en-US" sz="2000" dirty="0" err="1"/>
              <a:t>Git</a:t>
            </a:r>
            <a:r>
              <a:rPr lang="en-US" sz="2000" dirty="0"/>
              <a:t> repository for source control, and an ARM template for Azure resource deployment and configuration management.</a:t>
            </a:r>
            <a:endParaRPr lang="en-US" sz="2000" dirty="0">
              <a:latin typeface="+mj-lt"/>
            </a:endParaRPr>
          </a:p>
          <a:p>
            <a:pPr>
              <a:lnSpc>
                <a:spcPct val="90000"/>
              </a:lnSpc>
              <a:spcAft>
                <a:spcPts val="600"/>
              </a:spcAft>
            </a:pPr>
            <a:r>
              <a:rPr lang="en-US" sz="3600" dirty="0" smtClean="0">
                <a:latin typeface="+mj-lt"/>
              </a:rPr>
              <a:t/>
            </a:r>
            <a:br>
              <a:rPr lang="en-US" sz="3600" dirty="0" smtClean="0">
                <a:latin typeface="+mj-lt"/>
              </a:rPr>
            </a:br>
            <a:r>
              <a:rPr lang="en-US" sz="3600" dirty="0" smtClean="0">
                <a:latin typeface="+mj-lt"/>
              </a:rPr>
              <a:t>Learning </a:t>
            </a:r>
            <a:r>
              <a:rPr lang="en-US" sz="3600" dirty="0">
                <a:latin typeface="+mj-lt"/>
              </a:rPr>
              <a:t>objectives</a:t>
            </a:r>
          </a:p>
          <a:p>
            <a:pPr>
              <a:lnSpc>
                <a:spcPct val="90000"/>
              </a:lnSpc>
              <a:spcAft>
                <a:spcPts val="600"/>
              </a:spcAft>
            </a:pPr>
            <a:r>
              <a:rPr lang="en-US" sz="2000" dirty="0"/>
              <a:t>Attendees will be better able to build templates to automate cloud infrastructure and reduce error-prone manual processes. In addition, </a:t>
            </a:r>
          </a:p>
          <a:p>
            <a:pPr marL="342900" indent="-342900">
              <a:lnSpc>
                <a:spcPct val="90000"/>
              </a:lnSpc>
              <a:spcAft>
                <a:spcPts val="600"/>
              </a:spcAft>
              <a:buFont typeface="Arial" panose="020B0604020202020204" pitchFamily="34" charset="0"/>
              <a:buChar char="•"/>
            </a:pPr>
            <a:r>
              <a:rPr lang="en-US" sz="2000" dirty="0"/>
              <a:t>Create an Azure Resource Manager (ARM) template to provision Azure resources</a:t>
            </a:r>
          </a:p>
          <a:p>
            <a:pPr marL="342900" indent="-342900">
              <a:lnSpc>
                <a:spcPct val="90000"/>
              </a:lnSpc>
              <a:spcAft>
                <a:spcPts val="600"/>
              </a:spcAft>
              <a:buFont typeface="Arial" panose="020B0604020202020204" pitchFamily="34" charset="0"/>
              <a:buChar char="•"/>
            </a:pPr>
            <a:r>
              <a:rPr lang="en-US" sz="2000" dirty="0"/>
              <a:t>Configure Continuous Delivery with Visual Studio Team Services (VSTS)</a:t>
            </a:r>
          </a:p>
          <a:p>
            <a:pPr marL="342900" indent="-342900">
              <a:lnSpc>
                <a:spcPct val="90000"/>
              </a:lnSpc>
              <a:spcAft>
                <a:spcPts val="600"/>
              </a:spcAft>
              <a:buFont typeface="Arial" panose="020B0604020202020204" pitchFamily="34" charset="0"/>
              <a:buChar char="•"/>
            </a:pPr>
            <a:r>
              <a:rPr lang="en-US" sz="2000" dirty="0"/>
              <a:t>Configure Application Insights into an application</a:t>
            </a:r>
          </a:p>
          <a:p>
            <a:pPr marL="342900" indent="-342900">
              <a:lnSpc>
                <a:spcPct val="90000"/>
              </a:lnSpc>
              <a:spcAft>
                <a:spcPts val="600"/>
              </a:spcAft>
              <a:buFont typeface="Arial" panose="020B0604020202020204" pitchFamily="34" charset="0"/>
              <a:buChar char="•"/>
            </a:pPr>
            <a:r>
              <a:rPr lang="en-US" sz="2000" dirty="0"/>
              <a:t>Create a Visual Studio Team Services project and Git repository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40" y="1447083"/>
            <a:ext cx="10281530" cy="5041380"/>
          </a:xfrm>
        </p:spPr>
        <p:txBody>
          <a:bodyPr/>
          <a:lstStyle/>
          <a:p>
            <a:pPr marL="0" indent="0">
              <a:buNone/>
            </a:pPr>
            <a:r>
              <a:rPr lang="en-US" sz="3600" dirty="0">
                <a:latin typeface="Segoe UI Semilight" panose="020B0402040204020203" pitchFamily="34" charset="0"/>
                <a:cs typeface="Segoe UI Semilight" panose="020B0402040204020203" pitchFamily="34" charset="0"/>
              </a:rPr>
              <a:t>Visual Studio Team Services build and release management </a:t>
            </a:r>
            <a:r>
              <a:rPr lang="en-US" sz="3600" dirty="0" smtClean="0">
                <a:latin typeface="Segoe UI Semilight" panose="020B0402040204020203" pitchFamily="34" charset="0"/>
                <a:cs typeface="Segoe UI Semilight" panose="020B0402040204020203" pitchFamily="34" charset="0"/>
              </a:rPr>
              <a:t>for a complete end-to-end </a:t>
            </a:r>
            <a:r>
              <a:rPr lang="en-US" sz="3600" dirty="0">
                <a:latin typeface="Segoe UI Semilight" panose="020B0402040204020203" pitchFamily="34" charset="0"/>
                <a:cs typeface="Segoe UI Semilight" panose="020B0402040204020203" pitchFamily="34" charset="0"/>
              </a:rPr>
              <a:t>solution for automating </a:t>
            </a:r>
            <a:r>
              <a:rPr lang="en-US" sz="3600" dirty="0" smtClean="0">
                <a:latin typeface="Segoe UI Semilight" panose="020B0402040204020203" pitchFamily="34" charset="0"/>
                <a:cs typeface="Segoe UI Semilight" panose="020B0402040204020203" pitchFamily="34" charset="0"/>
              </a:rPr>
              <a:t>builds and deployment.</a:t>
            </a:r>
            <a:br>
              <a:rPr lang="en-US" sz="3600" dirty="0" smtClean="0">
                <a:latin typeface="Segoe UI Semilight" panose="020B0402040204020203" pitchFamily="34" charset="0"/>
                <a:cs typeface="Segoe UI Semilight" panose="020B0402040204020203" pitchFamily="34" charset="0"/>
              </a:rPr>
            </a:br>
            <a:endParaRPr lang="en-US" sz="2800" dirty="0">
              <a:latin typeface="Segoe UI Semilight" panose="020B0402040204020203" pitchFamily="34" charset="0"/>
              <a:cs typeface="Segoe UI Semilight" panose="020B0402040204020203" pitchFamily="34" charset="0"/>
            </a:endParaRPr>
          </a:p>
          <a:p>
            <a:r>
              <a:rPr lang="en-US" sz="2800" dirty="0">
                <a:latin typeface="Segoe UI Semilight" panose="020B0402040204020203" pitchFamily="34" charset="0"/>
                <a:cs typeface="Segoe UI Semilight" panose="020B0402040204020203" pitchFamily="34" charset="0"/>
              </a:rPr>
              <a:t>Create a build definition </a:t>
            </a:r>
            <a:r>
              <a:rPr lang="en-US" sz="2800" dirty="0" smtClean="0">
                <a:latin typeface="Segoe UI Semilight" panose="020B0402040204020203" pitchFamily="34" charset="0"/>
                <a:cs typeface="Segoe UI Semilight" panose="020B0402040204020203" pitchFamily="34" charset="0"/>
              </a:rPr>
              <a:t/>
            </a:r>
            <a:br>
              <a:rPr lang="en-US" sz="2800" dirty="0" smtClean="0">
                <a:latin typeface="Segoe UI Semilight" panose="020B0402040204020203" pitchFamily="34" charset="0"/>
                <a:cs typeface="Segoe UI Semilight" panose="020B0402040204020203" pitchFamily="34" charset="0"/>
              </a:rPr>
            </a:br>
            <a:endParaRPr lang="en-US" sz="2800" dirty="0">
              <a:latin typeface="Segoe UI Semilight" panose="020B0402040204020203" pitchFamily="34" charset="0"/>
              <a:cs typeface="Segoe UI Semilight" panose="020B0402040204020203" pitchFamily="34" charset="0"/>
            </a:endParaRPr>
          </a:p>
          <a:p>
            <a:r>
              <a:rPr lang="en-US" sz="2800" dirty="0">
                <a:latin typeface="Segoe UI Semilight" panose="020B0402040204020203" pitchFamily="34" charset="0"/>
                <a:cs typeface="Segoe UI Semilight" panose="020B0402040204020203" pitchFamily="34" charset="0"/>
              </a:rPr>
              <a:t>Create a release pipeline that deploys the solution to one or more environments with validation and </a:t>
            </a:r>
            <a:r>
              <a:rPr lang="en-US" sz="2800" dirty="0" smtClean="0">
                <a:latin typeface="Segoe UI Semilight" panose="020B0402040204020203" pitchFamily="34" charset="0"/>
                <a:cs typeface="Segoe UI Semilight" panose="020B0402040204020203" pitchFamily="34" charset="0"/>
              </a:rPr>
              <a:t>verification</a:t>
            </a:r>
            <a:br>
              <a:rPr lang="en-US" sz="2800" dirty="0" smtClean="0">
                <a:latin typeface="Segoe UI Semilight" panose="020B0402040204020203" pitchFamily="34" charset="0"/>
                <a:cs typeface="Segoe UI Semilight" panose="020B0402040204020203" pitchFamily="34" charset="0"/>
              </a:rPr>
            </a:br>
            <a:endParaRPr lang="en-US" sz="2800" dirty="0">
              <a:latin typeface="Segoe UI Semilight" panose="020B0402040204020203" pitchFamily="34" charset="0"/>
              <a:cs typeface="Segoe UI Semilight" panose="020B0402040204020203" pitchFamily="34" charset="0"/>
            </a:endParaRPr>
          </a:p>
          <a:p>
            <a:r>
              <a:rPr lang="en-US" sz="2800" dirty="0">
                <a:latin typeface="Segoe UI Semilight" panose="020B0402040204020203" pitchFamily="34" charset="0"/>
                <a:cs typeface="Segoe UI Semilight" panose="020B0402040204020203" pitchFamily="34" charset="0"/>
              </a:rPr>
              <a:t>Setup approval steps as quality gates to control the flow of each release </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sz="4400" dirty="0"/>
              <a:t>Automate software builds and deployments</a:t>
            </a:r>
          </a:p>
        </p:txBody>
      </p:sp>
      <p:pic>
        <p:nvPicPr>
          <p:cNvPr id="4" name="Picture 3">
            <a:extLst>
              <a:ext uri="{FF2B5EF4-FFF2-40B4-BE49-F238E27FC236}">
                <a16:creationId xmlns:a16="http://schemas.microsoft.com/office/drawing/2014/main" id="{0E8F9F88-4E92-47BE-B142-38DFD09773E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1" y="25198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4007251"/>
          </a:xfrm>
        </p:spPr>
        <p:txBody>
          <a:bodyPr/>
          <a:lstStyle/>
          <a:p>
            <a:r>
              <a:rPr lang="en-US" sz="3600" dirty="0">
                <a:latin typeface="+mn-lt"/>
              </a:rPr>
              <a:t>Use the deployment slots feature of Azure App </a:t>
            </a:r>
            <a:r>
              <a:rPr lang="en-US" sz="3600" dirty="0" smtClean="0">
                <a:latin typeface="+mn-lt"/>
              </a:rPr>
              <a:t>Services</a:t>
            </a:r>
            <a:br>
              <a:rPr lang="en-US" sz="3600" dirty="0" smtClean="0">
                <a:latin typeface="+mn-lt"/>
              </a:rPr>
            </a:br>
            <a:endParaRPr lang="en-US" sz="3600" dirty="0">
              <a:latin typeface="+mn-lt"/>
            </a:endParaRPr>
          </a:p>
          <a:p>
            <a:r>
              <a:rPr lang="en-US" sz="3600" dirty="0">
                <a:latin typeface="+mn-lt"/>
              </a:rPr>
              <a:t>Create and deploy to a staging </a:t>
            </a:r>
            <a:r>
              <a:rPr lang="en-US" sz="3600" dirty="0" smtClean="0">
                <a:latin typeface="+mn-lt"/>
              </a:rPr>
              <a:t>slot</a:t>
            </a:r>
            <a:br>
              <a:rPr lang="en-US" sz="3600" dirty="0" smtClean="0">
                <a:latin typeface="+mn-lt"/>
              </a:rPr>
            </a:br>
            <a:endParaRPr lang="en-US" sz="3600" dirty="0">
              <a:latin typeface="+mn-lt"/>
            </a:endParaRPr>
          </a:p>
          <a:p>
            <a:r>
              <a:rPr lang="en-US" sz="3600" dirty="0">
                <a:latin typeface="+mn-lt"/>
              </a:rPr>
              <a:t>Release and validate </a:t>
            </a:r>
            <a:r>
              <a:rPr lang="en-US" sz="3600" dirty="0" smtClean="0">
                <a:latin typeface="+mn-lt"/>
              </a:rPr>
              <a:t/>
            </a:r>
            <a:br>
              <a:rPr lang="en-US" sz="3600" dirty="0" smtClean="0">
                <a:latin typeface="+mn-lt"/>
              </a:rPr>
            </a:br>
            <a:endParaRPr lang="en-US" sz="3600" dirty="0">
              <a:latin typeface="+mn-lt"/>
            </a:endParaRPr>
          </a:p>
          <a:p>
            <a:r>
              <a:rPr lang="en-US" sz="3600" dirty="0">
                <a:latin typeface="+mn-lt"/>
              </a:rPr>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sz="4400" dirty="0"/>
              <a:t>Continuous deployment without production impact</a:t>
            </a:r>
          </a:p>
        </p:txBody>
      </p:sp>
      <p:pic>
        <p:nvPicPr>
          <p:cNvPr id="4" name="Picture 3">
            <a:extLst>
              <a:ext uri="{FF2B5EF4-FFF2-40B4-BE49-F238E27FC236}">
                <a16:creationId xmlns:a16="http://schemas.microsoft.com/office/drawing/2014/main" id="{D85EDADB-7395-45EC-AD11-FF124E6C0464}"/>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5048883"/>
          </a:xfrm>
        </p:spPr>
        <p:txBody>
          <a:bodyPr/>
          <a:lstStyle/>
          <a:p>
            <a:endParaRPr lang="en-US" dirty="0"/>
          </a:p>
          <a:p>
            <a:r>
              <a:rPr lang="en-US" sz="3600" dirty="0">
                <a:latin typeface="Segoe UI Semilight" panose="020B0402040204020203" pitchFamily="34" charset="0"/>
                <a:cs typeface="Segoe UI Semilight" panose="020B0402040204020203" pitchFamily="34" charset="0"/>
              </a:rPr>
              <a:t>Create the build definition and add a task to run the unit </a:t>
            </a:r>
            <a:r>
              <a:rPr lang="en-US" sz="3600" dirty="0" smtClean="0">
                <a:latin typeface="Segoe UI Semilight" panose="020B0402040204020203" pitchFamily="34" charset="0"/>
                <a:cs typeface="Segoe UI Semilight" panose="020B0402040204020203" pitchFamily="34" charset="0"/>
              </a:rPr>
              <a:t>tests</a:t>
            </a:r>
            <a:br>
              <a:rPr lang="en-US" sz="3600" dirty="0" smtClean="0">
                <a:latin typeface="Segoe UI Semilight" panose="020B0402040204020203" pitchFamily="34" charset="0"/>
                <a:cs typeface="Segoe UI Semilight" panose="020B0402040204020203" pitchFamily="34" charset="0"/>
              </a:rPr>
            </a:br>
            <a:endParaRPr lang="en-US" sz="3600" dirty="0">
              <a:latin typeface="Segoe UI Semilight" panose="020B0402040204020203" pitchFamily="34" charset="0"/>
              <a:cs typeface="Segoe UI Semilight" panose="020B0402040204020203" pitchFamily="34" charset="0"/>
            </a:endParaRPr>
          </a:p>
          <a:p>
            <a:r>
              <a:rPr lang="en-US" sz="3600" dirty="0">
                <a:latin typeface="Segoe UI Semilight" panose="020B0402040204020203" pitchFamily="34" charset="0"/>
                <a:cs typeface="Segoe UI Semilight" panose="020B0402040204020203" pitchFamily="34" charset="0"/>
              </a:rPr>
              <a:t>If one or more test </a:t>
            </a:r>
            <a:r>
              <a:rPr lang="en-US" sz="3600" dirty="0" smtClean="0">
                <a:latin typeface="Segoe UI Semilight" panose="020B0402040204020203" pitchFamily="34" charset="0"/>
                <a:cs typeface="Segoe UI Semilight" panose="020B0402040204020203" pitchFamily="34" charset="0"/>
              </a:rPr>
              <a:t>fails, </a:t>
            </a:r>
            <a:r>
              <a:rPr lang="en-US" sz="3600" dirty="0">
                <a:latin typeface="Segoe UI Semilight" panose="020B0402040204020203" pitchFamily="34" charset="0"/>
                <a:cs typeface="Segoe UI Semilight" panose="020B0402040204020203" pitchFamily="34" charset="0"/>
              </a:rPr>
              <a:t>the continuous delivery process will </a:t>
            </a:r>
            <a:r>
              <a:rPr lang="en-US" sz="3600" dirty="0" smtClean="0">
                <a:latin typeface="Segoe UI Semilight" panose="020B0402040204020203" pitchFamily="34" charset="0"/>
                <a:cs typeface="Segoe UI Semilight" panose="020B0402040204020203" pitchFamily="34" charset="0"/>
              </a:rPr>
              <a:t>halt</a:t>
            </a:r>
            <a:br>
              <a:rPr lang="en-US" sz="3600" dirty="0" smtClean="0">
                <a:latin typeface="Segoe UI Semilight" panose="020B0402040204020203" pitchFamily="34" charset="0"/>
                <a:cs typeface="Segoe UI Semilight" panose="020B0402040204020203" pitchFamily="34" charset="0"/>
              </a:rPr>
            </a:br>
            <a:endParaRPr lang="en-US" sz="3600" dirty="0">
              <a:latin typeface="Segoe UI Semilight" panose="020B0402040204020203" pitchFamily="34" charset="0"/>
              <a:cs typeface="Segoe UI Semilight" panose="020B0402040204020203" pitchFamily="34" charset="0"/>
            </a:endParaRPr>
          </a:p>
          <a:p>
            <a:r>
              <a:rPr lang="en-US" sz="3600" dirty="0">
                <a:latin typeface="Segoe UI Semilight" panose="020B0402040204020203" pitchFamily="34" charset="0"/>
                <a:cs typeface="Segoe UI Semilight" panose="020B0402040204020203" pitchFamily="34" charset="0"/>
              </a:rPr>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sz="4400"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323775" cy="4505849"/>
          </a:xfrm>
        </p:spPr>
        <p:txBody>
          <a:bodyPr/>
          <a:lstStyle/>
          <a:p>
            <a:endParaRPr lang="en-US" sz="3600" dirty="0">
              <a:latin typeface="+mn-lt"/>
            </a:endParaRPr>
          </a:p>
          <a:p>
            <a:r>
              <a:rPr lang="en-US" sz="3600" dirty="0">
                <a:latin typeface="+mn-lt"/>
              </a:rPr>
              <a:t>Use Azure App Services deployment slots in conjunction with the Traffic Routing feature</a:t>
            </a:r>
          </a:p>
          <a:p>
            <a:endParaRPr lang="en-US" sz="3600" dirty="0">
              <a:latin typeface="+mn-lt"/>
            </a:endParaRPr>
          </a:p>
          <a:p>
            <a:r>
              <a:rPr lang="en-US" sz="3600" dirty="0">
                <a:latin typeface="+mn-lt"/>
              </a:rPr>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sz="4400" dirty="0"/>
              <a:t>How to enable A/B testing</a:t>
            </a:r>
          </a:p>
        </p:txBody>
      </p:sp>
      <p:pic>
        <p:nvPicPr>
          <p:cNvPr id="4" name="Picture 3">
            <a:extLst>
              <a:ext uri="{FF2B5EF4-FFF2-40B4-BE49-F238E27FC236}">
                <a16:creationId xmlns:a16="http://schemas.microsoft.com/office/drawing/2014/main" id="{5D13A5D1-B528-4FCE-AB99-2926BF7BF78E}"/>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142853" y="2325906"/>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3508653"/>
          </a:xfrm>
        </p:spPr>
        <p:txBody>
          <a:bodyPr/>
          <a:lstStyle/>
          <a:p>
            <a:endParaRPr lang="en-US" sz="3600" dirty="0">
              <a:latin typeface="Segoe UI Semilight" panose="020B0402040204020203" pitchFamily="34" charset="0"/>
              <a:cs typeface="Segoe UI Semilight" panose="020B0402040204020203" pitchFamily="34" charset="0"/>
            </a:endParaRPr>
          </a:p>
          <a:p>
            <a:r>
              <a:rPr lang="en-US" sz="3600" dirty="0">
                <a:latin typeface="Segoe UI Semilight" panose="020B0402040204020203" pitchFamily="34" charset="0"/>
                <a:cs typeface="Segoe UI Semilight" panose="020B0402040204020203" pitchFamily="34" charset="0"/>
              </a:rPr>
              <a:t>Avoid branches with long life </a:t>
            </a:r>
            <a:r>
              <a:rPr lang="en-US" sz="3600" dirty="0" smtClean="0">
                <a:latin typeface="Segoe UI Semilight" panose="020B0402040204020203" pitchFamily="34" charset="0"/>
                <a:cs typeface="Segoe UI Semilight" panose="020B0402040204020203" pitchFamily="34" charset="0"/>
              </a:rPr>
              <a:t>spans</a:t>
            </a:r>
            <a:endParaRPr lang="en-US" sz="3600" dirty="0">
              <a:latin typeface="Segoe UI Semilight" panose="020B0402040204020203" pitchFamily="34" charset="0"/>
              <a:cs typeface="Segoe UI Semilight" panose="020B0402040204020203" pitchFamily="34" charset="0"/>
            </a:endParaRPr>
          </a:p>
          <a:p>
            <a:endParaRPr lang="en-US" sz="3600" dirty="0">
              <a:latin typeface="Segoe UI Semilight" panose="020B0402040204020203" pitchFamily="34" charset="0"/>
              <a:cs typeface="Segoe UI Semilight" panose="020B0402040204020203" pitchFamily="34" charset="0"/>
            </a:endParaRPr>
          </a:p>
          <a:p>
            <a:r>
              <a:rPr lang="en-US" sz="3600" dirty="0">
                <a:latin typeface="Segoe UI Semilight" panose="020B0402040204020203" pitchFamily="34" charset="0"/>
                <a:cs typeface="Segoe UI Semilight" panose="020B0402040204020203" pitchFamily="34" charset="0"/>
              </a:rPr>
              <a:t>Switching source control from VSTS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sz="4400" dirty="0"/>
              <a:t>Source Control</a:t>
            </a:r>
          </a:p>
        </p:txBody>
      </p:sp>
      <p:pic>
        <p:nvPicPr>
          <p:cNvPr id="4" name="Picture 3">
            <a:extLst>
              <a:ext uri="{FF2B5EF4-FFF2-40B4-BE49-F238E27FC236}">
                <a16:creationId xmlns:a16="http://schemas.microsoft.com/office/drawing/2014/main" id="{8E52B167-72E3-4899-AA4C-C58157C4AD1B}"/>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2158239"/>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A9B0B8-E7E0-43D4-8911-E43EC8CE64A1}"/>
              </a:ext>
            </a:extLst>
          </p:cNvPr>
          <p:cNvSpPr>
            <a:spLocks noGrp="1"/>
          </p:cNvSpPr>
          <p:nvPr>
            <p:ph type="body" sz="quarter" idx="10"/>
          </p:nvPr>
        </p:nvSpPr>
        <p:spPr>
          <a:xfrm>
            <a:off x="269240" y="1329854"/>
            <a:ext cx="9133706" cy="4505849"/>
          </a:xfrm>
        </p:spPr>
        <p:txBody>
          <a:bodyPr/>
          <a:lstStyle/>
          <a:p>
            <a:r>
              <a:rPr lang="en-US" sz="3600" dirty="0">
                <a:latin typeface="+mn-lt"/>
              </a:rPr>
              <a:t>Application insights provides searchable logs with online dashboard</a:t>
            </a:r>
          </a:p>
          <a:p>
            <a:endParaRPr lang="en-US" sz="3600" dirty="0">
              <a:latin typeface="+mn-lt"/>
            </a:endParaRPr>
          </a:p>
          <a:p>
            <a:r>
              <a:rPr lang="en-US" sz="3600" dirty="0" smtClean="0">
                <a:latin typeface="+mn-lt"/>
              </a:rPr>
              <a:t>Provides </a:t>
            </a:r>
            <a:r>
              <a:rPr lang="en-US" sz="3600" dirty="0">
                <a:latin typeface="+mn-lt"/>
              </a:rPr>
              <a:t>the ability to track useful performance and application behavior details, including browser metrics and application dependencies. </a:t>
            </a:r>
          </a:p>
          <a:p>
            <a:endParaRPr lang="en-US" sz="3600" dirty="0">
              <a:latin typeface="+mn-lt"/>
            </a:endParaRPr>
          </a:p>
        </p:txBody>
      </p:sp>
      <p:sp>
        <p:nvSpPr>
          <p:cNvPr id="3" name="Title 2">
            <a:extLst>
              <a:ext uri="{FF2B5EF4-FFF2-40B4-BE49-F238E27FC236}">
                <a16:creationId xmlns:a16="http://schemas.microsoft.com/office/drawing/2014/main" id="{BAA447C2-743B-49B8-887B-ADC04FC158F6}"/>
              </a:ext>
            </a:extLst>
          </p:cNvPr>
          <p:cNvSpPr>
            <a:spLocks noGrp="1"/>
          </p:cNvSpPr>
          <p:nvPr>
            <p:ph type="title"/>
          </p:nvPr>
        </p:nvSpPr>
        <p:spPr/>
        <p:txBody>
          <a:bodyPr/>
          <a:lstStyle/>
          <a:p>
            <a:r>
              <a:rPr lang="en-US" sz="4400" dirty="0"/>
              <a:t>Enhanced </a:t>
            </a:r>
            <a:r>
              <a:rPr lang="en-US" sz="4400" dirty="0" smtClean="0"/>
              <a:t>system </a:t>
            </a:r>
            <a:r>
              <a:rPr lang="en-US" sz="4400" dirty="0"/>
              <a:t>l</a:t>
            </a:r>
            <a:r>
              <a:rPr lang="en-US" sz="4400" dirty="0" smtClean="0"/>
              <a:t>ogging</a:t>
            </a:r>
            <a:endParaRPr lang="en-US" sz="4400" dirty="0"/>
          </a:p>
        </p:txBody>
      </p:sp>
      <p:pic>
        <p:nvPicPr>
          <p:cNvPr id="4" name="Picture 3">
            <a:extLst>
              <a:ext uri="{FF2B5EF4-FFF2-40B4-BE49-F238E27FC236}">
                <a16:creationId xmlns:a16="http://schemas.microsoft.com/office/drawing/2014/main" id="{3775F861-57F8-4478-B34F-C8FDD455D4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2946" y="2280138"/>
            <a:ext cx="2142451" cy="2142451"/>
          </a:xfrm>
          <a:prstGeom prst="rect">
            <a:avLst/>
          </a:prstGeom>
        </p:spPr>
      </p:pic>
    </p:spTree>
    <p:extLst>
      <p:ext uri="{BB962C8B-B14F-4D97-AF65-F5344CB8AC3E}">
        <p14:creationId xmlns:p14="http://schemas.microsoft.com/office/powerpoint/2010/main" val="13666349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“We do not want to be locked in to a specific source control repository. We are evaluating GitHub and Visual Studio Team Services and need to be able to change between them without frustrating rework.”</a:t>
            </a:r>
          </a:p>
          <a:p>
            <a:pPr lvl="0"/>
            <a:endParaRPr lang="en-US" sz="2800" i="1" dirty="0"/>
          </a:p>
          <a:p>
            <a:pPr marL="457200" lvl="0" indent="-457200">
              <a:buFont typeface="Arial" panose="020B0604020202020204" pitchFamily="34" charset="0"/>
              <a:buChar char="•"/>
            </a:pPr>
            <a:r>
              <a:rPr lang="en-US" sz="2800" dirty="0"/>
              <a:t>Both Visual Studio Team Services and GitHub support git source control repositories. VSTS supports any accessible git repository and has specific additional integrations with GitHub. As long as the customer project uses git-based source control, VSTS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“We do not want the developers to be able to make changes to the Azure resources even though they will have access to make source code changes.”</a:t>
            </a:r>
          </a:p>
          <a:p>
            <a:pPr lvl="0"/>
            <a:endParaRPr lang="en-US" sz="2800" i="1" dirty="0"/>
          </a:p>
          <a:p>
            <a:pPr marL="457200" indent="-457200">
              <a:buFont typeface="Arial" panose="020B0604020202020204" pitchFamily="34" charset="0"/>
              <a:buChar char="•"/>
            </a:pPr>
            <a:r>
              <a:rPr lang="en-US" sz="2800" dirty="0"/>
              <a:t>This solution would remove the need to provide access to these specific environments from the developers. The company could provide other access (i.e. MSDN subscriptions) that developers could use to explore the features of </a:t>
            </a:r>
            <a:r>
              <a:rPr lang="en-US" sz="2800"/>
              <a:t>the platform.</a:t>
            </a:r>
            <a:endParaRPr lang="en-US" sz="2800" dirty="0"/>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“If developers can deploy directly to the cloud, will that expose us to the same quality problems we had before when untested code was promoted to production?”</a:t>
            </a:r>
          </a:p>
          <a:p>
            <a:pPr lvl="0"/>
            <a:endParaRPr lang="en-US" sz="2800" i="1" dirty="0"/>
          </a:p>
          <a:p>
            <a:pPr marL="457200" indent="-457200">
              <a:buFont typeface="Arial" panose="020B0604020202020204" pitchFamily="34" charset="0"/>
              <a:buChar char="•"/>
            </a:pPr>
            <a:r>
              <a:rPr lang="en-US" sz="2800" dirty="0"/>
              <a:t>If we use Visual Studio Team Service’s Release Management features, we have the opportunity to configure all of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“How much of an impact will these process changes have on our development cadence? Will learning this place a new burden on the developers?”</a:t>
            </a:r>
          </a:p>
          <a:p>
            <a:pPr lvl="0"/>
            <a:endParaRPr lang="en-US" sz="2800" i="1" dirty="0"/>
          </a:p>
          <a:p>
            <a:pPr marL="457200" indent="-457200">
              <a:buFont typeface="Arial" panose="020B0604020202020204" pitchFamily="34" charset="0"/>
              <a:buChar char="•"/>
            </a:pPr>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i="1" dirty="0"/>
              <a:t>“Our developers are already having a challenge learning how to use Git, will adding a continuous deployment system on top of that slow them down and confuse them even more?”</a:t>
            </a:r>
          </a:p>
          <a:p>
            <a:pPr lvl="0"/>
            <a:endParaRPr lang="en-US" sz="2800" i="1" dirty="0"/>
          </a:p>
          <a:p>
            <a:pPr marL="457200" indent="-457200">
              <a:buFont typeface="Arial" panose="020B0604020202020204" pitchFamily="34" charset="0"/>
              <a:buChar char="•"/>
            </a:pPr>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complete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latin typeface="Segoe UI Light" panose="020B0502040204020203" pitchFamily="34" charset="0"/>
                <a:cs typeface="Segoe UI Light" panose="020B0502040204020203" pitchFamily="34" charset="0"/>
              </a:rPr>
              <a:t>Customer situation</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07492"/>
            <a:ext cx="11584795" cy="4604337"/>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smtClean="0">
                <a:solidFill>
                  <a:schemeClr val="tx1"/>
                </a:solidFill>
                <a:latin typeface="Segoe UI Light" panose="020B0502040204020203" pitchFamily="34" charset="0"/>
                <a:cs typeface="Segoe UI Light" panose="020B0502040204020203" pitchFamily="34" charset="0"/>
              </a:rPr>
              <a:t>Customer situation</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r>
              <a:rPr lang="en-US" sz="2800" dirty="0"/>
              <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a:t>
            </a:r>
            <a:r>
              <a:rPr lang="en-US" sz="4400" dirty="0" smtClean="0">
                <a:solidFill>
                  <a:schemeClr val="tx1"/>
                </a:solidFill>
                <a:latin typeface="Segoe UI Light" panose="020B0502040204020203" pitchFamily="34" charset="0"/>
                <a:cs typeface="Segoe UI Light" panose="020B0502040204020203" pitchFamily="34" charset="0"/>
              </a:rPr>
              <a:t>situation</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smtClean="0"/>
              <a:t>Todd Culp, </a:t>
            </a:r>
            <a:r>
              <a:rPr lang="en-US" sz="2800" dirty="0"/>
              <a:t>the enterprise architect at Tailspin Toys, has been tasked with changing the development processes for his </a:t>
            </a:r>
            <a:r>
              <a:rPr lang="en-US" sz="2800" dirty="0" smtClean="0"/>
              <a:t>team so </a:t>
            </a:r>
            <a:r>
              <a:rPr lang="en-US" sz="2800" dirty="0"/>
              <a:t>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t>
            </a:r>
            <a:r>
              <a:rPr lang="en-US" sz="2800" dirty="0" smtClean="0"/>
              <a:t>is also tasked </a:t>
            </a:r>
            <a:r>
              <a:rPr lang="en-US" sz="2800" dirty="0"/>
              <a:t>with automating the entire process of testing, building, and deploying to the cloud for both of the </a:t>
            </a:r>
            <a:r>
              <a:rPr lang="en-US" sz="2800" dirty="0" smtClean="0"/>
              <a:t>developers, so </a:t>
            </a:r>
            <a:r>
              <a:rPr lang="en-US" sz="2800" dirty="0"/>
              <a:t>they cannot deploy any builds that fail the test suite </a:t>
            </a:r>
            <a:r>
              <a:rPr lang="en-US" sz="2800" dirty="0" smtClean="0"/>
              <a:t>and </a:t>
            </a:r>
            <a:r>
              <a:rPr lang="en-US" sz="2800" dirty="0"/>
              <a:t>the QA </a:t>
            </a:r>
            <a:r>
              <a:rPr lang="en-US" sz="2800" dirty="0" smtClean="0"/>
              <a:t>team. They </a:t>
            </a:r>
            <a:r>
              <a:rPr lang="en-US" sz="2800" dirty="0"/>
              <a:t>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a:t>
            </a:r>
            <a:r>
              <a:rPr lang="en-US" sz="2800" dirty="0" smtClean="0"/>
              <a:t>other; there </a:t>
            </a:r>
            <a:r>
              <a:rPr lang="en-US" sz="2800" dirty="0"/>
              <a:t>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latin typeface="Segoe UI Light" panose="020B0502040204020203" pitchFamily="34" charset="0"/>
                <a:cs typeface="Segoe UI Light" panose="020B0502040204020203" pitchFamily="34" charset="0"/>
              </a:rPr>
              <a:t>Customer situation</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466112"/>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a:t>
            </a:r>
            <a:r>
              <a:rPr lang="en-US" sz="2800" dirty="0" smtClean="0"/>
              <a:t>production, which should </a:t>
            </a:r>
            <a:r>
              <a:rPr lang="en-US" sz="2800" dirty="0"/>
              <a:t>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a:t>
            </a:r>
            <a:r>
              <a:rPr lang="en-US" sz="2800" dirty="0" smtClean="0"/>
              <a:t>tests, and he </a:t>
            </a:r>
            <a:r>
              <a:rPr lang="en-US" sz="2800" dirty="0"/>
              <a:t>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latin typeface="Segoe UI Light" panose="020B0502040204020203" pitchFamily="34" charset="0"/>
                <a:cs typeface="Segoe UI Light" panose="020B0502040204020203" pitchFamily="34" charset="0"/>
              </a:rPr>
              <a:t>Customer situation</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latin typeface="Segoe UI Light" panose="020B0502040204020203" pitchFamily="34" charset="0"/>
                <a:cs typeface="Segoe UI Light" panose="020B0502040204020203" pitchFamily="34" charset="0"/>
              </a:rPr>
              <a:t>Customer </a:t>
            </a:r>
            <a:r>
              <a:rPr lang="en-US" sz="4400" dirty="0" smtClean="0">
                <a:solidFill>
                  <a:schemeClr val="tx1"/>
                </a:solidFill>
                <a:latin typeface="Segoe UI Light" panose="020B0502040204020203" pitchFamily="34" charset="0"/>
                <a:cs typeface="Segoe UI Light" panose="020B0502040204020203" pitchFamily="34" charset="0"/>
              </a:rPr>
              <a:t>situation</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smtClean="0"/>
              <a:t>Todd </a:t>
            </a:r>
            <a:r>
              <a:rPr lang="en-US" sz="2800" dirty="0"/>
              <a:t>wants to improve the turnaround time for fixing these bugs, and he needs better logs for the developers. </a:t>
            </a:r>
            <a:endParaRPr lang="en-US" sz="2800" dirty="0" smtClean="0"/>
          </a:p>
          <a:p>
            <a:endParaRPr lang="en-US" sz="2800" dirty="0" smtClean="0"/>
          </a:p>
          <a:p>
            <a:pPr marL="457200" indent="-457200">
              <a:buFont typeface="Arial" panose="020B0604020202020204" pitchFamily="34" charset="0"/>
              <a:buChar char="•"/>
            </a:pPr>
            <a:r>
              <a:rPr lang="en-US" sz="2800" dirty="0" smtClean="0"/>
              <a:t>He </a:t>
            </a:r>
            <a:r>
              <a:rPr lang="en-US" sz="2800" dirty="0"/>
              <a:t>needs a solution to gather new types of </a:t>
            </a:r>
            <a:r>
              <a:rPr lang="en-US" sz="2800" dirty="0" smtClean="0"/>
              <a:t>logs, including </a:t>
            </a:r>
            <a:r>
              <a:rPr lang="en-US" sz="2800" dirty="0"/>
              <a:t>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4217</Words>
  <Application>Microsoft Office PowerPoint</Application>
  <PresentationFormat>Widescreen</PresentationFormat>
  <Paragraphs>237</Paragraphs>
  <Slides>32</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in VSTS and Azure</vt:lpstr>
      <vt:lpstr>Abstract and learning objectives</vt:lpstr>
      <vt:lpstr>Step 1: Review the customer case study</vt:lpstr>
      <vt:lpstr>Customer situation</vt:lpstr>
      <vt:lpstr>Customer situation</vt:lpstr>
      <vt:lpstr>Customer situation</vt:lpstr>
      <vt:lpstr>Customer situation</vt:lpstr>
      <vt:lpstr>Customer situation</vt:lpstr>
      <vt:lpstr>Customer situation</vt:lpstr>
      <vt:lpstr>Customer situation</vt:lpstr>
      <vt:lpstr>Customer needs</vt:lpstr>
      <vt:lpstr>Customer objections</vt:lpstr>
      <vt:lpstr>Customer objections</vt:lpstr>
      <vt:lpstr>Common scenarios</vt:lpstr>
      <vt:lpstr>Step 2: Design the solution</vt:lpstr>
      <vt:lpstr>Step 3: Present the solution</vt:lpstr>
      <vt:lpstr>Wrap-up</vt:lpstr>
      <vt:lpstr>Preferred target audience </vt:lpstr>
      <vt:lpstr>Preferred solution</vt:lpstr>
      <vt:lpstr>Automate software builds and deployments</vt:lpstr>
      <vt:lpstr>Continuous deployment without production impact</vt:lpstr>
      <vt:lpstr>Unit test integration</vt:lpstr>
      <vt:lpstr>How to enable A/B testing</vt:lpstr>
      <vt:lpstr>Source Control</vt:lpstr>
      <vt:lpstr>Enhanced system logging</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2018-06-26T18:36:45Z</dcterms:modified>
</cp:coreProperties>
</file>