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7" autoAdjust="0"/>
    <p:restoredTop sz="89776" autoAdjust="0"/>
  </p:normalViewPr>
  <p:slideViewPr>
    <p:cSldViewPr snapToGrid="0">
      <p:cViewPr varScale="1">
        <p:scale>
          <a:sx n="52" d="100"/>
          <a:sy n="52" d="100"/>
        </p:scale>
        <p:origin x="-762" y="-10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kern="1200" dirty="0">
                <a:solidFill>
                  <a:schemeClr val="tx1"/>
                </a:solidFill>
                <a:effectLst/>
                <a:latin typeface="Segoe UI" panose="020B0502040204020203" pitchFamily="34" charset="0"/>
                <a:ea typeface="+mn-ea"/>
                <a:cs typeface="Segoe UI" panose="020B0502040204020203" pitchFamily="34" charset="0"/>
              </a:rPr>
              <a:t>© 2017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0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0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kern="1200" dirty="0">
                <a:solidFill>
                  <a:schemeClr val="tx1"/>
                </a:solidFill>
                <a:effectLst/>
                <a:latin typeface="+mn-lt"/>
                <a:ea typeface="+mn-ea"/>
                <a:cs typeface="+mn-cs"/>
              </a:rPr>
              <a:t>© 2017 Microsoft Corporation. All rights reserved.</a:t>
            </a:r>
          </a:p>
          <a:p>
            <a:r>
              <a:rPr lang="en-US" sz="1000" kern="1200" dirty="0">
                <a:solidFill>
                  <a:schemeClr val="tx1"/>
                </a:solidFill>
                <a:effectLst/>
                <a:latin typeface="+mn-lt"/>
                <a:ea typeface="+mn-ea"/>
                <a:cs typeface="+mn-cs"/>
              </a:rPr>
              <a:t>Microsoft and the trademarks listed at </a:t>
            </a:r>
            <a:r>
              <a:rPr lang="en-US" sz="1000" u="sng" kern="1200" dirty="0">
                <a:solidFill>
                  <a:schemeClr val="tx1"/>
                </a:solidFill>
                <a:effectLst/>
                <a:latin typeface="+mn-lt"/>
                <a:ea typeface="+mn-ea"/>
                <a:cs typeface="+mn-cs"/>
                <a:hlinkClick r:id="rId3"/>
              </a:rPr>
              <a:t>https://www.microsoft.com/en-us/legal/intellectualproperty/Trademarks/Usage/General.aspx</a:t>
            </a:r>
            <a:r>
              <a:rPr lang="en-US" sz="1000" kern="1200" dirty="0">
                <a:solidFill>
                  <a:schemeClr val="tx1"/>
                </a:solidFill>
                <a:effectLst/>
                <a:latin typeface="+mn-lt"/>
                <a:ea typeface="+mn-ea"/>
                <a:cs typeface="+mn-cs"/>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5/21/2019 12:07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xmlns="">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xmlns=""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xmlns=""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mod="1">
    <p:ext uri="{DCECCB84-F9BA-43D5-87BE-67443E8EF086}">
      <p15:sldGuideLst xmlns:p15="http://schemas.microsoft.com/office/powerpoint/2012/main" xmlns="">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mod="1">
    <p:ext uri="{DCECCB84-F9BA-43D5-87BE-67443E8EF086}">
      <p15:sldGuideLst xmlns:p15="http://schemas.microsoft.com/office/powerpoint/2012/main" xmlns="">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mod="1">
    <p:ext uri="{DCECCB84-F9BA-43D5-87BE-67443E8EF086}">
      <p15:sldGuideLst xmlns:p15="http://schemas.microsoft.com/office/powerpoint/2012/main" xmlns="">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xmlns=""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 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smtClean="0">
                <a:solidFill>
                  <a:schemeClr val="tx1"/>
                </a:solidFill>
                <a:cs typeface="Segoe UI" panose="020B0502040204020203" pitchFamily="34" charset="0"/>
              </a:rPr>
              <a:t>Additional </a:t>
            </a:r>
            <a:r>
              <a:rPr lang="en-US" sz="3600" dirty="0" smtClean="0">
                <a:solidFill>
                  <a:schemeClr val="tx1"/>
                </a:solidFill>
                <a:cs typeface="Segoe UI" panose="020B0502040204020203" pitchFamily="34" charset="0"/>
              </a:rPr>
              <a:t>applications</a:t>
            </a:r>
            <a:r>
              <a:rPr lang="en-US" sz="3600" dirty="0">
                <a:solidFill>
                  <a:schemeClr val="tx1"/>
                </a:solidFill>
                <a:cs typeface="Segoe UI" panose="020B0502040204020203" pitchFamily="34" charset="0"/>
              </a:rPr>
              <a:t> </a:t>
            </a:r>
            <a:r>
              <a:rPr lang="en-US" sz="3600" dirty="0" smtClean="0">
                <a:solidFill>
                  <a:schemeClr val="tx1"/>
                </a:solidFill>
                <a:cs typeface="Segoe UI" panose="020B0502040204020203" pitchFamily="34" charset="0"/>
              </a:rPr>
              <a:t>requirements</a:t>
            </a:r>
            <a:endParaRPr lang="en-US" sz="3600" dirty="0" smtClean="0">
              <a:solidFill>
                <a:schemeClr val="tx1"/>
              </a:solidFill>
              <a:cs typeface="Segoe UI" panose="020B0502040204020203" pitchFamily="34" charset="0"/>
            </a:endParaRPr>
          </a:p>
          <a:p>
            <a:pPr marL="488632" lvl="1" indent="-252086" defTabSz="685710">
              <a:spcBef>
                <a:spcPts val="1176"/>
              </a:spcBef>
              <a:spcAft>
                <a:spcPts val="600"/>
              </a:spcAft>
            </a:pPr>
            <a:r>
              <a:rPr lang="en-US" sz="2408" dirty="0" smtClean="0">
                <a:solidFill>
                  <a:srgbClr val="FFFFFF"/>
                </a:solidFill>
              </a:rPr>
              <a:t>a </a:t>
            </a:r>
            <a:r>
              <a:rPr lang="en-US" sz="2408" dirty="0">
                <a:solidFill>
                  <a:srgbClr val="FFFFFF"/>
                </a:solidFill>
              </a:rPr>
              <a:t>large number of multi-tier custom business apps that, due to their legacy dependencies, will likely be migrated to Azure IaaS</a:t>
            </a:r>
            <a:r>
              <a:rPr lang="en-US" sz="2408" dirty="0" smtClean="0">
                <a:solidFill>
                  <a:srgbClr val="FFFFFF"/>
                </a:solidFill>
              </a:rPr>
              <a:t>.</a:t>
            </a:r>
            <a:endParaRPr lang="en-US" sz="2408" dirty="0">
              <a:solidFill>
                <a:srgbClr val="FFFFFF"/>
              </a:solidFill>
            </a:endParaRP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xmlns=""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smtClean="0">
                <a:latin typeface="+mn-lt"/>
                <a:cs typeface="Segoe UI" panose="020B0502040204020203" pitchFamily="34" charset="0"/>
              </a:rPr>
              <a:t>Azure </a:t>
            </a:r>
            <a:r>
              <a:rPr lang="en-US" sz="3600" dirty="0">
                <a:latin typeface="+mn-lt"/>
                <a:cs typeface="Segoe UI" panose="020B0502040204020203" pitchFamily="34" charset="0"/>
              </a:rPr>
              <a:t>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xmlns=""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a:t>
            </a:r>
            <a:r>
              <a:rPr lang="en-US" sz="3600" dirty="0" smtClean="0">
                <a:latin typeface="+mn-lt"/>
                <a:cs typeface="Segoe UI" panose="020B0502040204020203" pitchFamily="34" charset="0"/>
              </a:rPr>
              <a:t>SQL injections</a:t>
            </a:r>
            <a:r>
              <a:rPr lang="en-US" sz="3600" dirty="0">
                <a:latin typeface="+mn-lt"/>
                <a:cs typeface="Segoe UI" panose="020B0502040204020203" pitchFamily="34" charset="0"/>
              </a:rPr>
              <a:t>, cross-site scripting and other web attacks such as http protocol </a:t>
            </a:r>
            <a:r>
              <a:rPr lang="en-US" sz="3600" dirty="0" smtClean="0">
                <a:latin typeface="+mn-lt"/>
                <a:cs typeface="Segoe UI" panose="020B0502040204020203" pitchFamily="34" charset="0"/>
              </a:rPr>
              <a:t>violation. </a:t>
            </a:r>
            <a:endParaRPr lang="en-US" sz="3600" dirty="0">
              <a:latin typeface="+mn-lt"/>
              <a:cs typeface="Segoe UI" panose="020B0502040204020203" pitchFamily="34" charset="0"/>
            </a:endParaRP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xmlns=""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xmlns=""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xmlns=""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xmlns=""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sp>
        <p:nvSpPr>
          <p:cNvPr id="13" name="TextBox 12">
            <a:extLst>
              <a:ext uri="{FF2B5EF4-FFF2-40B4-BE49-F238E27FC236}">
                <a16:creationId xmlns:a16="http://schemas.microsoft.com/office/drawing/2014/main" xmlns=""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xmlns=""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xmlns=""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xmlns=""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xmlns="" val="20000"/>
                    </a:ext>
                  </a:extLst>
                </a:gridCol>
                <a:gridCol w="6281454">
                  <a:extLst>
                    <a:ext uri="{9D8B030D-6E8A-4147-A177-3AD203B41FA5}">
                      <a16:colId xmlns:a16="http://schemas.microsoft.com/office/drawing/2014/main" xmlns=""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xmlns=""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xmlns=""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smtClean="0">
                <a:solidFill>
                  <a:schemeClr val="tx1"/>
                </a:solidFill>
              </a:rPr>
              <a:t>ExpressRoute </a:t>
            </a:r>
            <a:r>
              <a:rPr lang="en-US" sz="2800" dirty="0">
                <a:solidFill>
                  <a:schemeClr val="tx1"/>
                </a:solidFill>
              </a:rPr>
              <a:t>with private and Microsoft peering with route filters, enabling connectivity to VMs and Vnets.</a:t>
            </a:r>
          </a:p>
          <a:p>
            <a:pPr lvl="1"/>
            <a:r>
              <a:rPr lang="en-US" sz="2800" dirty="0" smtClean="0">
                <a:solidFill>
                  <a:schemeClr val="tx1"/>
                </a:solidFill>
              </a:rPr>
              <a:t>Just-in-time </a:t>
            </a:r>
            <a:r>
              <a:rPr lang="en-US" sz="2800" dirty="0">
                <a:solidFill>
                  <a:schemeClr val="tx1"/>
                </a:solidFill>
              </a:rPr>
              <a:t>access for remote administration of “jump box”.</a:t>
            </a:r>
          </a:p>
          <a:p>
            <a:pPr lvl="1"/>
            <a:r>
              <a:rPr lang="en-US" sz="2800" dirty="0" smtClean="0">
                <a:solidFill>
                  <a:schemeClr val="tx1"/>
                </a:solidFill>
              </a:rPr>
              <a:t>Azure </a:t>
            </a:r>
            <a:r>
              <a:rPr lang="en-US" sz="2800" dirty="0">
                <a:solidFill>
                  <a:schemeClr val="tx1"/>
                </a:solidFill>
              </a:rPr>
              <a:t>Firewall for protecting connections between on-premises and Azure</a:t>
            </a:r>
            <a:r>
              <a:rPr lang="en-US" sz="2800" dirty="0" smtClean="0">
                <a:solidFill>
                  <a:schemeClr val="tx1"/>
                </a:solidFill>
              </a:rPr>
              <a:t>.</a:t>
            </a:r>
          </a:p>
          <a:p>
            <a:pPr lvl="1"/>
            <a:r>
              <a:rPr lang="en-US" sz="2800" dirty="0">
                <a:solidFill>
                  <a:schemeClr val="tx1"/>
                </a:solidFill>
              </a:rPr>
              <a:t>Virtual Network Service endpoints to further secure access to PaaS services such as storage and Azure SQL.</a:t>
            </a:r>
            <a:endParaRPr lang="en-US" sz="2800" dirty="0">
              <a:solidFill>
                <a:schemeClr val="tx1"/>
              </a:solidFill>
            </a:endParaRP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smtClean="0">
                <a:solidFill>
                  <a:schemeClr val="tx1"/>
                </a:solidFill>
              </a:rPr>
              <a:t>Multiple </a:t>
            </a:r>
            <a:r>
              <a:rPr lang="en-US" sz="2800" dirty="0" smtClean="0">
                <a:solidFill>
                  <a:schemeClr val="tx1"/>
                </a:solidFill>
                <a:latin typeface="+mn-lt"/>
              </a:rPr>
              <a:t>Virtual </a:t>
            </a:r>
            <a:r>
              <a:rPr lang="en-US" sz="2800" dirty="0">
                <a:solidFill>
                  <a:schemeClr val="tx1"/>
                </a:solidFill>
                <a:latin typeface="+mn-lt"/>
              </a:rPr>
              <a:t>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Management</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a:t>
            </a:r>
            <a:r>
              <a:rPr lang="en-US" sz="2800" dirty="0" smtClean="0">
                <a:solidFill>
                  <a:schemeClr val="tx1"/>
                </a:solidFill>
              </a:rPr>
              <a:t>workloads</a:t>
            </a:r>
            <a:endParaRPr lang="en-US" sz="2800" dirty="0">
              <a:solidFill>
                <a:schemeClr val="tx1"/>
              </a:solidFill>
            </a:endParaRP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smtClean="0">
                <a:solidFill>
                  <a:schemeClr val="tx1"/>
                </a:solidFill>
                <a:latin typeface="+mn-lt"/>
              </a:rPr>
              <a:t>Five </a:t>
            </a:r>
            <a:r>
              <a:rPr lang="en-US" sz="3200" dirty="0">
                <a:solidFill>
                  <a:schemeClr val="tx1"/>
                </a:solidFill>
                <a:latin typeface="+mn-lt"/>
              </a:rPr>
              <a:t>network security groups associated with their respective subnets, each with specific allow/deny rules configured</a:t>
            </a:r>
            <a:r>
              <a:rPr lang="en-US" sz="3200" dirty="0" smtClean="0">
                <a:solidFill>
                  <a:schemeClr val="tx1"/>
                </a:solidFill>
                <a:latin typeface="+mn-lt"/>
              </a:rPr>
              <a:t>.</a:t>
            </a:r>
          </a:p>
          <a:p>
            <a:r>
              <a:rPr lang="en-US" sz="3200" dirty="0" smtClean="0">
                <a:solidFill>
                  <a:schemeClr val="tx1"/>
                </a:solidFill>
                <a:latin typeface="+mn-lt"/>
              </a:rPr>
              <a:t>Application </a:t>
            </a:r>
            <a:r>
              <a:rPr lang="en-US" sz="3200" dirty="0">
                <a:solidFill>
                  <a:schemeClr val="tx1"/>
                </a:solidFill>
                <a:latin typeface="+mn-lt"/>
              </a:rPr>
              <a:t>Security Groups (three per each multi-tier legacy business app) to secure traffic within the same subnet, along with the corresponding Network Security Groups.</a:t>
            </a:r>
            <a:endParaRPr lang="en-US" sz="3200" dirty="0">
              <a:solidFill>
                <a:schemeClr val="tx1"/>
              </a:solidFill>
              <a:latin typeface="+mn-lt"/>
            </a:endParaRPr>
          </a:p>
          <a:p>
            <a:r>
              <a:rPr lang="en-US" sz="3200" dirty="0" smtClean="0">
                <a:solidFill>
                  <a:schemeClr val="tx1"/>
                </a:solidFill>
                <a:latin typeface="+mn-lt"/>
              </a:rPr>
              <a:t>One </a:t>
            </a:r>
            <a:r>
              <a:rPr lang="en-US" sz="3200" dirty="0">
                <a:solidFill>
                  <a:schemeClr val="tx1"/>
                </a:solidFill>
                <a:latin typeface="+mn-lt"/>
              </a:rPr>
              <a:t>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4" name="Picture 3" descr="Preferred Solution&#10;&#10;A diagram that depicts the network flow from two on-premises sites where the traffic flows through Equinix and Level 3 using VPN and ExpressRoute. Multiple virtual networks in Azure are connected via VPN peering.">
            <a:extLst>
              <a:ext uri="{FF2B5EF4-FFF2-40B4-BE49-F238E27FC236}">
                <a16:creationId xmlns:a16="http://schemas.microsoft.com/office/drawing/2014/main" xmlns="" id="{CF054EC1-B4E6-4F37-8B05-07D42E925B31}"/>
              </a:ext>
            </a:extLst>
          </p:cNvPr>
          <p:cNvPicPr>
            <a:picLocks noChangeAspect="1"/>
          </p:cNvPicPr>
          <p:nvPr/>
        </p:nvPicPr>
        <p:blipFill>
          <a:blip r:embed="rId3"/>
          <a:stretch>
            <a:fillRect/>
          </a:stretch>
        </p:blipFill>
        <p:spPr>
          <a:xfrm>
            <a:off x="386663" y="1189176"/>
            <a:ext cx="11075994" cy="5445738"/>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xmlns=""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xmlns=""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xmlns=""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xmlns="" id="{864F6339-4BCA-44B0-BAE9-B63A28EA61FD}"/>
              </a:ext>
            </a:extLst>
          </p:cNvPr>
          <p:cNvSpPr>
            <a:spLocks noGrp="1"/>
          </p:cNvSpPr>
          <p:nvPr>
            <p:ph type="body" sz="quarter" idx="10"/>
          </p:nvPr>
        </p:nvSpPr>
        <p:spPr>
          <a:xfrm>
            <a:off x="387210" y="1615669"/>
            <a:ext cx="8484647" cy="4104200"/>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pic>
        <p:nvPicPr>
          <p:cNvPr id="5" name="Picture 4">
            <a:extLst>
              <a:ext uri="{FF2B5EF4-FFF2-40B4-BE49-F238E27FC236}">
                <a16:creationId xmlns:a16="http://schemas.microsoft.com/office/drawing/2014/main" xmlns="" id="{D086618F-8B40-4B44-A41E-58CABF89F29B}"/>
              </a:ext>
            </a:extLst>
          </p:cNvPr>
          <p:cNvPicPr>
            <a:picLocks noChangeAspect="1"/>
          </p:cNvPicPr>
          <p:nvPr/>
        </p:nvPicPr>
        <p:blipFill>
          <a:blip r:embed="rId3">
            <a:clrChange>
              <a:clrFrom>
                <a:srgbClr val="DEEDF8"/>
              </a:clrFrom>
              <a:clrTo>
                <a:srgbClr val="DEEDF8">
                  <a:alpha val="0"/>
                </a:srgbClr>
              </a:clrTo>
            </a:clrChange>
          </a:blip>
          <a:stretch>
            <a:fillRect/>
          </a:stretch>
        </p:blipFill>
        <p:spPr>
          <a:xfrm>
            <a:off x="9446884" y="3429000"/>
            <a:ext cx="959860" cy="846937"/>
          </a:xfrm>
          <a:prstGeom prst="rect">
            <a:avLst/>
          </a:prstGeom>
        </p:spPr>
      </p:pic>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xmlns=""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a:t>
            </a:r>
            <a:r>
              <a:rPr lang="en-US" sz="2400" dirty="0" err="1">
                <a:solidFill>
                  <a:schemeClr val="tx1"/>
                </a:solidFill>
                <a:latin typeface="+mn-lt"/>
              </a:rPr>
              <a:t>Woodgrove</a:t>
            </a:r>
            <a:r>
              <a:rPr lang="en-US" sz="2400" dirty="0">
                <a:solidFill>
                  <a:schemeClr val="tx1"/>
                </a:solidFill>
                <a:latin typeface="+mn-lt"/>
              </a:rPr>
              <a:t>.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a:t>
            </a:r>
            <a:r>
              <a:rPr lang="en-US" sz="3600" dirty="0" smtClean="0">
                <a:solidFill>
                  <a:srgbClr val="FFFFFF"/>
                </a:solidFill>
              </a:rPr>
              <a:t>Internet </a:t>
            </a:r>
            <a:r>
              <a:rPr lang="en-US" sz="3600" dirty="0">
                <a:solidFill>
                  <a:srgbClr val="FFFFFF"/>
                </a:solidFill>
              </a:rPr>
              <a:t>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r>
              <a:rPr lang="en-US" dirty="0">
                <a:solidFill>
                  <a:schemeClr val="tx1"/>
                </a:solidFill>
                <a:latin typeface="Segoe UI" panose="020B0502040204020203" pitchFamily="34" charset="0"/>
              </a:rPr>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xmlns=""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3059</Words>
  <Application>Microsoft Office PowerPoint</Application>
  <PresentationFormat>Custom</PresentationFormat>
  <Paragraphs>270</Paragraphs>
  <Slides>38</Slides>
  <Notes>37</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2019-05-21T16:19:18Z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