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68" r:id="rId14"/>
    <p:sldId id="303" r:id="rId15"/>
    <p:sldId id="330" r:id="rId16"/>
    <p:sldId id="370" r:id="rId17"/>
    <p:sldId id="304" r:id="rId18"/>
    <p:sldId id="331" r:id="rId19"/>
    <p:sldId id="366" r:id="rId20"/>
    <p:sldId id="320" r:id="rId21"/>
    <p:sldId id="322" r:id="rId22"/>
    <p:sldId id="321" r:id="rId23"/>
    <p:sldId id="317" r:id="rId24"/>
    <p:sldId id="316" r:id="rId25"/>
    <p:sldId id="333" r:id="rId26"/>
    <p:sldId id="334" r:id="rId27"/>
    <p:sldId id="367" r:id="rId28"/>
    <p:sldId id="336" r:id="rId29"/>
    <p:sldId id="347" r:id="rId30"/>
    <p:sldId id="338" r:id="rId31"/>
    <p:sldId id="372" r:id="rId32"/>
    <p:sldId id="374" r:id="rId33"/>
    <p:sldId id="319" r:id="rId34"/>
    <p:sldId id="339" r:id="rId35"/>
    <p:sldId id="340" r:id="rId36"/>
    <p:sldId id="341" r:id="rId37"/>
    <p:sldId id="345"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7" autoAdjust="0"/>
    <p:restoredTop sz="89776" autoAdjust="0"/>
  </p:normalViewPr>
  <p:slideViewPr>
    <p:cSldViewPr snapToGrid="0">
      <p:cViewPr varScale="1">
        <p:scale>
          <a:sx n="73" d="100"/>
          <a:sy n="73" d="100"/>
        </p:scale>
        <p:origin x="33" y="40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Segoe UI" panose="020B0502040204020203" pitchFamily="34" charset="0"/>
                <a:ea typeface="+mn-ea"/>
                <a:cs typeface="Segoe UI" panose="020B0502040204020203" pitchFamily="34" charset="0"/>
              </a:rPr>
              <a:t>© 2017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870821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6/28/2018 5:06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 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252086" lvl="0" indent="-252086" defTabSz="685710">
              <a:spcBef>
                <a:spcPts val="1176"/>
              </a:spcBef>
              <a:spcAft>
                <a:spcPts val="600"/>
              </a:spcAft>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 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252086" lvl="0" indent="-252086" defTabSz="685710">
              <a:spcBef>
                <a:spcPts val="1176"/>
              </a:spcBef>
              <a:spcAft>
                <a:spcPts val="600"/>
              </a:spcAft>
            </a:pPr>
            <a:r>
              <a:rPr lang="en-US" sz="3600" dirty="0">
                <a:solidFill>
                  <a:schemeClr val="tx1"/>
                </a:solidFill>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252086" lvl="0" indent="-252086" defTabSz="685710">
              <a:spcBef>
                <a:spcPts val="1176"/>
              </a:spcBef>
              <a:spcAft>
                <a:spcPts val="600"/>
              </a:spcAft>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896451"/>
          </a:xfrm>
        </p:spPr>
        <p:txBody>
          <a:bodyPr/>
          <a:lstStyle/>
          <a:p>
            <a:r>
              <a:rPr lang="en-US" sz="3600" dirty="0">
                <a:cs typeface="Segoe UI" panose="020B0502040204020203" pitchFamily="34" charset="0"/>
              </a:rPr>
              <a:t>Detailed architecture and plan for providing robust, secure connectivity between their datacenters and Azure</a:t>
            </a:r>
          </a:p>
          <a:p>
            <a:endParaRPr lang="en-US" sz="3600" dirty="0">
              <a:cs typeface="Segoe UI" panose="020B0502040204020203" pitchFamily="34" charset="0"/>
            </a:endParaRPr>
          </a:p>
          <a:p>
            <a:r>
              <a:rPr lang="en-US" sz="3600" dirty="0">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5503045"/>
          </a:xfrm>
        </p:spPr>
        <p:txBody>
          <a:bodyPr/>
          <a:lstStyle/>
          <a:p>
            <a:r>
              <a:rPr lang="en-US" sz="3600" dirty="0">
                <a:cs typeface="Segoe UI" panose="020B0502040204020203" pitchFamily="34" charset="0"/>
              </a:rPr>
              <a:t>End result is a network design that allows applications to run both on-premises and in Azure</a:t>
            </a:r>
          </a:p>
          <a:p>
            <a:r>
              <a:rPr lang="en-US" sz="3600" dirty="0">
                <a:cs typeface="Segoe UI" panose="020B0502040204020203" pitchFamily="34" charset="0"/>
              </a:rPr>
              <a:t>Outbound Internet traffic must be passed through an on-premises intrusion detection/prevention system in order to comply with company policy</a:t>
            </a:r>
          </a:p>
          <a:p>
            <a:r>
              <a:rPr lang="en-US" sz="3600" dirty="0">
                <a:cs typeface="Segoe UI" panose="020B0502040204020203" pitchFamily="34" charset="0"/>
              </a:rPr>
              <a:t>Also all the incoming web traffic needs to be inspected in order to make sure it blocks </a:t>
            </a:r>
            <a:r>
              <a:rPr lang="en-US" sz="3600" dirty="0" err="1">
                <a:cs typeface="Segoe UI" panose="020B0502040204020203" pitchFamily="34" charset="0"/>
              </a:rPr>
              <a:t>sql</a:t>
            </a:r>
            <a:r>
              <a:rPr lang="en-US" sz="3600" dirty="0">
                <a:cs typeface="Segoe UI" panose="020B0502040204020203" pitchFamily="34" charset="0"/>
              </a:rPr>
              <a:t> injections, cross-site scripting and other web attacks such as http protocol violation.</a:t>
            </a:r>
          </a:p>
          <a:p>
            <a:endParaRPr lang="en-US" sz="3600" dirty="0">
              <a:latin typeface="+mn-lt"/>
            </a:endParaRP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a:t>
            </a:r>
            <a:r>
              <a:rPr lang="en-US" sz="3600" dirty="0" err="1">
                <a:latin typeface="+mn-lt"/>
              </a:rPr>
              <a:t>Woodgrove</a:t>
            </a:r>
            <a:r>
              <a:rPr lang="en-US" sz="3600" dirty="0">
                <a:latin typeface="+mn-lt"/>
              </a:rPr>
              <a:t>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id="{7E7AE8F8-75C8-45EA-916D-F986C112572B}"/>
              </a:ext>
            </a:extLst>
          </p:cNvPr>
          <p:cNvSpPr txBox="1"/>
          <p:nvPr/>
        </p:nvSpPr>
        <p:spPr>
          <a:xfrm>
            <a:off x="2193748" y="4892735"/>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771097" y="5022672"/>
            <a:ext cx="3582742" cy="1652760"/>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0"/>
            <a:ext cx="7276610" cy="3332993"/>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10854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In this workshop, you will look at the process of configuring am enterprise class network within Azure. Your design will include technologies to connect multiple virtual networks, as well as using capabilities such as routing to deploy network virtual appliances such as firewalls to secure your deployment. </a:t>
            </a:r>
          </a:p>
          <a:p>
            <a:endParaRPr lang="en-US" dirty="0"/>
          </a:p>
          <a:p>
            <a:pPr>
              <a:lnSpc>
                <a:spcPct val="90000"/>
              </a:lnSpc>
              <a:spcAft>
                <a:spcPts val="600"/>
              </a:spcAft>
            </a:pPr>
            <a:r>
              <a:rPr lang="en-US" sz="3600" dirty="0">
                <a:latin typeface="+mj-lt"/>
              </a:rPr>
              <a:t>Learning objectives</a:t>
            </a:r>
          </a:p>
          <a:p>
            <a:pPr marL="285750" lvl="0" indent="-285750">
              <a:buFont typeface="Arial" panose="020B0604020202020204" pitchFamily="34" charset="0"/>
              <a:buChar char="•"/>
            </a:pPr>
            <a:r>
              <a:rPr lang="en-US"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a:t>
            </a:r>
            <a:r>
              <a:rPr lang="en-US" sz="3600" dirty="0" err="1">
                <a:solidFill>
                  <a:schemeClr val="tx1"/>
                </a:solidFill>
              </a:rPr>
              <a:t>Woodgrove</a:t>
            </a:r>
            <a:r>
              <a:rPr lang="en-US" sz="3600" dirty="0">
                <a:solidFill>
                  <a:schemeClr val="tx1"/>
                </a:solidFill>
              </a:rPr>
              <a:t> involves several technologies, including:</a:t>
            </a:r>
          </a:p>
          <a:p>
            <a:pPr marL="0" indent="0">
              <a:buNone/>
            </a:pPr>
            <a:endParaRPr lang="en-US" sz="3600" dirty="0">
              <a:solidFill>
                <a:schemeClr val="tx1"/>
              </a:solidFill>
              <a:latin typeface="+mn-lt"/>
            </a:endParaRPr>
          </a:p>
          <a:p>
            <a:pPr lvl="1"/>
            <a:r>
              <a:rPr lang="en-US" sz="2800" dirty="0">
                <a:solidFill>
                  <a:schemeClr val="tx1"/>
                </a:solidFill>
              </a:rPr>
              <a:t>ExpressRoute with private and Microsoft peering with route filters, enabling connectivity to VMs and VNets</a:t>
            </a:r>
          </a:p>
          <a:p>
            <a:endParaRPr lang="en-US" sz="2800" dirty="0">
              <a:solidFill>
                <a:schemeClr val="tx1"/>
              </a:solidFill>
              <a:latin typeface="+mn-lt"/>
            </a:endParaRPr>
          </a:p>
          <a:p>
            <a:pPr lvl="1"/>
            <a:r>
              <a:rPr lang="en-US" sz="2800" dirty="0">
                <a:solidFill>
                  <a:schemeClr val="tx1"/>
                </a:solidFill>
              </a:rPr>
              <a:t>End-to-end encryption of the ExpressRoute traffic enabled by next generation firewalls (NGFW) on both sides of the ExpressRoute connection</a:t>
            </a:r>
          </a:p>
          <a:p>
            <a:endParaRPr lang="en-US" sz="2800" dirty="0">
              <a:solidFill>
                <a:schemeClr val="tx1"/>
              </a:solidFill>
              <a:latin typeface="+mn-lt"/>
            </a:endParaRPr>
          </a:p>
          <a:p>
            <a:pPr lvl="1"/>
            <a:r>
              <a:rPr lang="en-US" sz="2800" dirty="0">
                <a:solidFill>
                  <a:schemeClr val="tx1"/>
                </a:solidFill>
              </a:rPr>
              <a:t>Just-in-time access for remote administration of “jump box”</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Two</a:t>
            </a:r>
            <a:r>
              <a:rPr lang="en-US" sz="2800" dirty="0">
                <a:solidFill>
                  <a:schemeClr val="tx1"/>
                </a:solidFill>
                <a:latin typeface="+mn-lt"/>
              </a:rPr>
              <a:t> Virtual Networks configured in a hub-spoke topology</a:t>
            </a: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Management</a:t>
            </a:r>
          </a:p>
          <a:p>
            <a:pPr lvl="2"/>
            <a:r>
              <a:rPr lang="en-US" sz="2800" dirty="0">
                <a:solidFill>
                  <a:schemeClr val="tx1"/>
                </a:solidFill>
              </a:rPr>
              <a:t>Spoke – Web tier, Business tier, Data tier</a:t>
            </a:r>
            <a:endParaRPr lang="en-US" sz="2800" dirty="0">
              <a:solidFill>
                <a:schemeClr val="tx1"/>
              </a:solidFill>
              <a:latin typeface="+mn-lt"/>
            </a:endParaRPr>
          </a:p>
          <a:p>
            <a:pPr lvl="1"/>
            <a:r>
              <a:rPr lang="en-US" sz="2800" dirty="0">
                <a:solidFill>
                  <a:schemeClr val="tx1"/>
                </a:solidFill>
                <a:latin typeface="+mn-lt"/>
              </a:rPr>
              <a:t>Two NGFWs (NGF), configured in an HA pair, providing hybrid connectivity support and internal firewall capabilities internal to the Azure VNet</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 </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Four internal Azure load balancers to direct load to the primary NGFW and to servers in each application tier</a:t>
            </a:r>
          </a:p>
          <a:p>
            <a:r>
              <a:rPr lang="en-US" sz="3200" dirty="0">
                <a:solidFill>
                  <a:schemeClr val="tx1"/>
                </a:solidFill>
                <a:latin typeface="+mn-lt"/>
              </a:rPr>
              <a:t>One Azure web application firewall that will protect and inspect incoming traffic </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2" name="Picture 1" descr="A diagram that depicts the network flow from two on-premises sites where the traffic flows through Equinix and Level 3 using VPN and ExpressRoute. Multiple virtual networks in Azure are connected via VPN peering." title="Preferred Solution">
            <a:extLst>
              <a:ext uri="{FF2B5EF4-FFF2-40B4-BE49-F238E27FC236}">
                <a16:creationId xmlns:a16="http://schemas.microsoft.com/office/drawing/2014/main" id="{C6930ADA-6628-4D16-A2B0-2AA624BD3D43}"/>
              </a:ext>
            </a:extLst>
          </p:cNvPr>
          <p:cNvPicPr>
            <a:picLocks noChangeAspect="1"/>
          </p:cNvPicPr>
          <p:nvPr/>
        </p:nvPicPr>
        <p:blipFill>
          <a:blip r:embed="rId3"/>
          <a:stretch>
            <a:fillRect/>
          </a:stretch>
        </p:blipFill>
        <p:spPr>
          <a:xfrm>
            <a:off x="776305" y="1374350"/>
            <a:ext cx="10320413" cy="5076862"/>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469190"/>
          </a:xfrm>
        </p:spPr>
        <p:txBody>
          <a:bodyPr/>
          <a:lstStyle/>
          <a:p>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r>
              <a:rPr lang="en-US" sz="2800" dirty="0">
                <a:latin typeface="+mn-lt"/>
              </a:rPr>
              <a:t>Capitalizing on different providers will enable Woodgrove to maintain connectivity to Azure even in the case of a catastrophic provider issue. </a:t>
            </a: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Network Virtual Appliances</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773330"/>
            <a:ext cx="7540483" cy="4407360"/>
          </a:xfrm>
        </p:spPr>
        <p:txBody>
          <a:bodyPr/>
          <a:lstStyle/>
          <a:p>
            <a:r>
              <a:rPr lang="en-US" sz="2800" dirty="0">
                <a:latin typeface="+mn-lt"/>
              </a:rPr>
              <a:t>Two next-generation firewalls (NGFW) configured in a HA Pair in an Azure availability set</a:t>
            </a:r>
          </a:p>
          <a:p>
            <a:r>
              <a:rPr lang="en-US" sz="2800" dirty="0">
                <a:latin typeface="+mn-lt"/>
              </a:rPr>
              <a:t>Deployed into a Perimeter subnet </a:t>
            </a:r>
          </a:p>
          <a:p>
            <a:r>
              <a:rPr lang="en-US" sz="2800" dirty="0">
                <a:latin typeface="+mn-lt"/>
              </a:rPr>
              <a:t>Filter traffic coming in from the Internet and from the on-premises environment.</a:t>
            </a:r>
          </a:p>
          <a:p>
            <a:r>
              <a:rPr lang="en-US" sz="2800" dirty="0">
                <a:latin typeface="+mn-lt"/>
              </a:rPr>
              <a:t>User-defined routes are leveraged to forward traffic through the devices for inspection</a:t>
            </a:r>
          </a:p>
          <a:p>
            <a:r>
              <a:rPr lang="en-US" sz="2800" dirty="0">
                <a:latin typeface="+mn-lt"/>
              </a:rPr>
              <a:t>Meets the client’s requirements to use this vendor</a:t>
            </a:r>
          </a:p>
        </p:txBody>
      </p:sp>
      <p:pic>
        <p:nvPicPr>
          <p:cNvPr id="7" name="Picture 6" descr="A diagram that depicts two firewall appliances behind an Azure Load Balancer." title="Network Virtual Appliances">
            <a:extLst>
              <a:ext uri="{FF2B5EF4-FFF2-40B4-BE49-F238E27FC236}">
                <a16:creationId xmlns:a16="http://schemas.microsoft.com/office/drawing/2014/main" id="{F417F3E4-A56D-47F7-8699-314ACC0597D8}"/>
              </a:ext>
            </a:extLst>
          </p:cNvPr>
          <p:cNvPicPr>
            <a:picLocks noChangeAspect="1"/>
          </p:cNvPicPr>
          <p:nvPr/>
        </p:nvPicPr>
        <p:blipFill>
          <a:blip r:embed="rId3"/>
          <a:stretch>
            <a:fillRect/>
          </a:stretch>
        </p:blipFill>
        <p:spPr>
          <a:xfrm>
            <a:off x="8264014" y="840961"/>
            <a:ext cx="3206774" cy="5176078"/>
          </a:xfrm>
          <a:prstGeom prst="rect">
            <a:avLst/>
          </a:prstGeom>
        </p:spPr>
      </p:pic>
    </p:spTree>
    <p:extLst>
      <p:ext uri="{BB962C8B-B14F-4D97-AF65-F5344CB8AC3E}">
        <p14:creationId xmlns:p14="http://schemas.microsoft.com/office/powerpoint/2010/main" val="27625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 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000" dirty="0">
                <a:solidFill>
                  <a:schemeClr val="tx1"/>
                </a:solidFill>
                <a:latin typeface="+mn-lt"/>
              </a:rPr>
              <a:t>Azure web apps will be configured and used, to run the marketing application pilot</a:t>
            </a:r>
          </a:p>
          <a:p>
            <a:r>
              <a:rPr lang="en-US" sz="3000" dirty="0">
                <a:solidFill>
                  <a:schemeClr val="tx1"/>
                </a:solidFill>
                <a:latin typeface="+mn-lt"/>
              </a:rPr>
              <a:t>Application GW running as a WAF will be used as the security solution. It will also provide URL-based routing, redirection, and SSL termination </a:t>
            </a:r>
          </a:p>
          <a:p>
            <a:r>
              <a:rPr lang="en-US" sz="3000" dirty="0">
                <a:solidFill>
                  <a:schemeClr val="tx1"/>
                </a:solidFill>
                <a:latin typeface="+mn-lt"/>
              </a:rPr>
              <a:t>The Azure Web App will be configured as backend back-end pool member of Application GW</a:t>
            </a:r>
          </a:p>
          <a:p>
            <a:r>
              <a:rPr lang="en-US" sz="3000" dirty="0">
                <a:solidFill>
                  <a:schemeClr val="tx1"/>
                </a:solidFill>
                <a:latin typeface="+mn-lt"/>
              </a:rPr>
              <a:t>To ensure end users will hit the App </a:t>
            </a:r>
            <a:r>
              <a:rPr lang="en-US" sz="3000" dirty="0" err="1">
                <a:solidFill>
                  <a:schemeClr val="tx1"/>
                </a:solidFill>
                <a:latin typeface="+mn-lt"/>
              </a:rPr>
              <a:t>Gw</a:t>
            </a:r>
            <a:r>
              <a:rPr lang="en-US" sz="3000" dirty="0">
                <a:solidFill>
                  <a:schemeClr val="tx1"/>
                </a:solidFill>
                <a:latin typeface="+mn-lt"/>
              </a:rPr>
              <a:t>, </a:t>
            </a:r>
            <a:r>
              <a:rPr lang="en-US" sz="3000" dirty="0">
                <a:latin typeface="+mn-lt"/>
              </a:rPr>
              <a:t>a </a:t>
            </a:r>
            <a:r>
              <a:rPr lang="en-US" sz="3000" dirty="0">
                <a:solidFill>
                  <a:schemeClr val="tx1"/>
                </a:solidFill>
                <a:latin typeface="+mn-lt"/>
              </a:rPr>
              <a:t>CNAME record can be used to point to the public endpoint of the application gateway</a:t>
            </a:r>
          </a:p>
          <a:p>
            <a:r>
              <a:rPr lang="en-US" sz="3000" dirty="0">
                <a:solidFill>
                  <a:schemeClr val="tx1"/>
                </a:solidFill>
                <a:latin typeface="+mn-lt"/>
              </a:rPr>
              <a:t>To create the alias, it needs Public IP Address and DNS name attached to the App </a:t>
            </a:r>
            <a:r>
              <a:rPr lang="en-US" sz="3000" dirty="0" err="1">
                <a:solidFill>
                  <a:schemeClr val="tx1"/>
                </a:solidFill>
                <a:latin typeface="+mn-lt"/>
              </a:rPr>
              <a:t>Gw</a:t>
            </a:r>
            <a:r>
              <a:rPr lang="en-US" sz="3000" dirty="0">
                <a:solidFill>
                  <a:schemeClr val="tx1"/>
                </a:solidFill>
                <a:latin typeface="+mn-lt"/>
              </a:rPr>
              <a:t>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r>
              <a:rPr lang="en-US" sz="2000" dirty="0">
                <a:solidFill>
                  <a:schemeClr val="tx1"/>
                </a:solidFill>
                <a:latin typeface="+mn-lt"/>
              </a:rPr>
              <a:t>As a financial institution, </a:t>
            </a:r>
            <a:r>
              <a:rPr lang="en-US" sz="2000" dirty="0" err="1">
                <a:solidFill>
                  <a:schemeClr val="tx1"/>
                </a:solidFill>
                <a:latin typeface="+mn-lt"/>
              </a:rPr>
              <a:t>Woodgrove</a:t>
            </a:r>
            <a:r>
              <a:rPr lang="en-US" sz="2000" dirty="0">
                <a:solidFill>
                  <a:schemeClr val="tx1"/>
                </a:solidFill>
                <a:latin typeface="+mn-lt"/>
              </a:rPr>
              <a:t>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a:t>
            </a:r>
            <a:r>
              <a:rPr lang="en-US" sz="2000" dirty="0" err="1">
                <a:solidFill>
                  <a:schemeClr val="tx1"/>
                </a:solidFill>
                <a:latin typeface="+mn-lt"/>
              </a:rPr>
              <a:t>Woodgrove</a:t>
            </a:r>
            <a:r>
              <a:rPr lang="en-US" sz="2000" dirty="0">
                <a:solidFill>
                  <a:schemeClr val="tx1"/>
                </a:solidFill>
                <a:latin typeface="+mn-lt"/>
              </a:rPr>
              <a:t>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endParaRPr lang="en-US" sz="2400" dirty="0">
              <a:solidFill>
                <a:schemeClr val="tx1"/>
              </a:solidFill>
            </a:endParaRPr>
          </a:p>
          <a:p>
            <a:pPr marL="0" indent="0">
              <a:buNone/>
            </a:pPr>
            <a:r>
              <a:rPr lang="en-US" sz="3200" dirty="0">
                <a:solidFill>
                  <a:schemeClr val="tx1"/>
                </a:solidFill>
              </a:rPr>
              <a:t>Potential answer</a:t>
            </a:r>
          </a:p>
          <a:p>
            <a:r>
              <a:rPr lang="en-US" sz="2400" dirty="0">
                <a:solidFill>
                  <a:schemeClr val="tx1"/>
                </a:solidFill>
                <a:latin typeface="+mn-lt"/>
              </a:rPr>
              <a:t>Azure supports many technologies that enable complex networking scenarios:</a:t>
            </a:r>
          </a:p>
          <a:p>
            <a:pPr lvl="1"/>
            <a:r>
              <a:rPr lang="en-US" sz="2000" dirty="0">
                <a:solidFill>
                  <a:schemeClr val="tx1"/>
                </a:solidFill>
              </a:rPr>
              <a:t>Internal and external load balancers</a:t>
            </a:r>
          </a:p>
          <a:p>
            <a:pPr lvl="1"/>
            <a:r>
              <a:rPr lang="en-US" sz="2000" dirty="0">
                <a:solidFill>
                  <a:schemeClr val="tx1"/>
                </a:solidFill>
              </a:rPr>
              <a:t>Network security groups for traffic filtering</a:t>
            </a:r>
          </a:p>
          <a:p>
            <a:pPr lvl="1"/>
            <a:r>
              <a:rPr lang="en-US" sz="2000" dirty="0">
                <a:solidFill>
                  <a:schemeClr val="tx1"/>
                </a:solidFill>
              </a:rPr>
              <a:t>Complex routing rules</a:t>
            </a:r>
          </a:p>
          <a:p>
            <a:pPr lvl="1"/>
            <a:r>
              <a:rPr lang="en-US" sz="2000" dirty="0">
                <a:solidFill>
                  <a:schemeClr val="tx1"/>
                </a:solidFill>
              </a:rPr>
              <a:t>Network virtual appliances from well-known vendors like Barracuda, Cisco, and Checkpoint, etc.</a:t>
            </a: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r>
              <a:rPr lang="en-US" sz="2400" dirty="0">
                <a:solidFill>
                  <a:schemeClr val="tx1"/>
                </a:solidFill>
                <a:latin typeface="+mn-lt"/>
              </a:rPr>
              <a:t>Azure fully supports forced tunneling ensuring that all Internet traffic is directed to the desired site, be that in an Azure Virtual Network or on-premises. </a:t>
            </a:r>
          </a:p>
          <a:p>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r>
              <a:rPr lang="en-US" sz="2000" dirty="0">
                <a:solidFill>
                  <a:schemeClr val="tx1"/>
                </a:solidFill>
                <a:latin typeface="+mn-lt"/>
              </a:rPr>
              <a:t>The corporate compliance officer of </a:t>
            </a:r>
            <a:r>
              <a:rPr lang="en-US" sz="2000" dirty="0" err="1">
                <a:solidFill>
                  <a:schemeClr val="tx1"/>
                </a:solidFill>
                <a:latin typeface="+mn-lt"/>
              </a:rPr>
              <a:t>Woodgrove</a:t>
            </a:r>
            <a:r>
              <a:rPr lang="en-US" sz="2000" dirty="0">
                <a:solidFill>
                  <a:schemeClr val="tx1"/>
                </a:solidFill>
                <a:latin typeface="+mn-lt"/>
              </a:rPr>
              <a:t>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r>
              <a:rPr lang="en-US" sz="2000" dirty="0">
                <a:solidFill>
                  <a:schemeClr val="tx1"/>
                </a:solidFill>
                <a:latin typeface="+mn-lt"/>
              </a:rPr>
              <a:t>The Azure Marketplace has hundreds of solutions from many different vendors. </a:t>
            </a:r>
          </a:p>
        </p:txBody>
      </p:sp>
      <p:grpSp>
        <p:nvGrpSpPr>
          <p:cNvPr id="5" name="Group 4" descr="Here is a list of approved vendors Opsgility trusts and works with." title="Vendors">
            <a:extLst>
              <a:ext uri="{FF2B5EF4-FFF2-40B4-BE49-F238E27FC236}">
                <a16:creationId xmlns:a16="http://schemas.microsoft.com/office/drawing/2014/main" id="{97048E02-E517-45FC-A0E1-DD5A77323C51}"/>
              </a:ext>
            </a:extLst>
          </p:cNvPr>
          <p:cNvGrpSpPr/>
          <p:nvPr/>
        </p:nvGrpSpPr>
        <p:grpSpPr>
          <a:xfrm>
            <a:off x="-12783" y="4582644"/>
            <a:ext cx="12204783" cy="2275356"/>
            <a:chOff x="-12783" y="4582644"/>
            <a:chExt cx="12204783" cy="2275356"/>
          </a:xfrm>
        </p:grpSpPr>
        <p:sp>
          <p:nvSpPr>
            <p:cNvPr id="4" name="Rectangle 3">
              <a:extLst>
                <a:ext uri="{FF2B5EF4-FFF2-40B4-BE49-F238E27FC236}">
                  <a16:creationId xmlns:a16="http://schemas.microsoft.com/office/drawing/2014/main" id="{3793105C-0F8D-42A0-BA16-7E0E841D845A}"/>
                </a:ext>
              </a:extLst>
            </p:cNvPr>
            <p:cNvSpPr/>
            <p:nvPr/>
          </p:nvSpPr>
          <p:spPr bwMode="auto">
            <a:xfrm>
              <a:off x="-12783" y="4582644"/>
              <a:ext cx="12204783" cy="2275356"/>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Cisco">
              <a:extLst>
                <a:ext uri="{FF2B5EF4-FFF2-40B4-BE49-F238E27FC236}">
                  <a16:creationId xmlns:a16="http://schemas.microsoft.com/office/drawing/2014/main" id="{7C6E20E8-8AD9-4984-B46B-5AC9D6B93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1513" y="4765766"/>
              <a:ext cx="14382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eck Point">
              <a:extLst>
                <a:ext uri="{FF2B5EF4-FFF2-40B4-BE49-F238E27FC236}">
                  <a16:creationId xmlns:a16="http://schemas.microsoft.com/office/drawing/2014/main" id="{C3A8EB76-3100-4652-AEE9-1BA909B7C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696" y="4763530"/>
              <a:ext cx="143827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tinet">
              <a:extLst>
                <a:ext uri="{FF2B5EF4-FFF2-40B4-BE49-F238E27FC236}">
                  <a16:creationId xmlns:a16="http://schemas.microsoft.com/office/drawing/2014/main" id="{0138E7A5-0FFE-4D63-876F-A55DB307FF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2214" y="5095332"/>
              <a:ext cx="1438275"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etgate">
              <a:extLst>
                <a:ext uri="{FF2B5EF4-FFF2-40B4-BE49-F238E27FC236}">
                  <a16:creationId xmlns:a16="http://schemas.microsoft.com/office/drawing/2014/main" id="{882BE6A3-428A-476B-ADE8-15CBF1D89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9594" y="5955061"/>
              <a:ext cx="14382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perva_Incapsula">
              <a:extLst>
                <a:ext uri="{FF2B5EF4-FFF2-40B4-BE49-F238E27FC236}">
                  <a16:creationId xmlns:a16="http://schemas.microsoft.com/office/drawing/2014/main" id="{4862F8D2-5ECC-44B6-B009-08586E2D39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58029" y="5051516"/>
              <a:ext cx="14382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lo Alto Networks">
              <a:extLst>
                <a:ext uri="{FF2B5EF4-FFF2-40B4-BE49-F238E27FC236}">
                  <a16:creationId xmlns:a16="http://schemas.microsoft.com/office/drawing/2014/main" id="{73C428A7-3371-496F-B105-B7B5FDBCDA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9073" y="5793136"/>
              <a:ext cx="14382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foblox">
              <a:extLst>
                <a:ext uri="{FF2B5EF4-FFF2-40B4-BE49-F238E27FC236}">
                  <a16:creationId xmlns:a16="http://schemas.microsoft.com/office/drawing/2014/main" id="{6D214010-8DCE-4783-900B-127AC32999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636" y="5997923"/>
              <a:ext cx="1438275"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itrix">
              <a:extLst>
                <a:ext uri="{FF2B5EF4-FFF2-40B4-BE49-F238E27FC236}">
                  <a16:creationId xmlns:a16="http://schemas.microsoft.com/office/drawing/2014/main" id="{06FB653E-B01B-495E-B240-62EC0DEADD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7330" y="4861016"/>
              <a:ext cx="14382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iverbed">
              <a:extLst>
                <a:ext uri="{FF2B5EF4-FFF2-40B4-BE49-F238E27FC236}">
                  <a16:creationId xmlns:a16="http://schemas.microsoft.com/office/drawing/2014/main" id="{C1F4C4BF-65A2-48E9-A6AF-7702874EF8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28552" y="5835998"/>
              <a:ext cx="14382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F5">
              <a:extLst>
                <a:ext uri="{FF2B5EF4-FFF2-40B4-BE49-F238E27FC236}">
                  <a16:creationId xmlns:a16="http://schemas.microsoft.com/office/drawing/2014/main" id="{3B5C9C37-C936-4AFB-B0F2-11DE4B1073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93147" y="4784816"/>
              <a:ext cx="771525"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Kemp">
              <a:extLst>
                <a:ext uri="{FF2B5EF4-FFF2-40B4-BE49-F238E27FC236}">
                  <a16:creationId xmlns:a16="http://schemas.microsoft.com/office/drawing/2014/main" id="{9FC6DFF5-A6F8-4EDC-88F7-3DC28EB1203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40115" y="5955061"/>
              <a:ext cx="14382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TrendMicro">
              <a:extLst>
                <a:ext uri="{FF2B5EF4-FFF2-40B4-BE49-F238E27FC236}">
                  <a16:creationId xmlns:a16="http://schemas.microsoft.com/office/drawing/2014/main" id="{FE1A4507-35C7-4A12-83EF-EB004A3F070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58029" y="5864332"/>
              <a:ext cx="1438275" cy="5429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r>
              <a:rPr lang="en-US" sz="2400" dirty="0" err="1">
                <a:solidFill>
                  <a:schemeClr val="tx1"/>
                </a:solidFill>
                <a:latin typeface="+mn-lt"/>
              </a:rPr>
              <a:t>Woodgrove</a:t>
            </a:r>
            <a:r>
              <a:rPr lang="en-US" sz="2400" dirty="0">
                <a:solidFill>
                  <a:schemeClr val="tx1"/>
                </a:solidFill>
                <a:latin typeface="+mn-lt"/>
              </a:rPr>
              <a:t> has an arduous process for testing vendor-supplied solutions. In the network space, they have standardized on 3rd party solutions for network and application firewalls with existing vendors. They would like to use their trusted vendors to support cloud-based configurations as much as possible.</a:t>
            </a:r>
          </a:p>
          <a:p>
            <a:endParaRPr lang="en-US" sz="2400" dirty="0">
              <a:solidFill>
                <a:schemeClr val="tx1"/>
              </a:solidFill>
            </a:endParaRPr>
          </a:p>
          <a:p>
            <a:pPr marL="0" indent="0">
              <a:buNone/>
            </a:pPr>
            <a:r>
              <a:rPr lang="en-US" sz="3200" dirty="0">
                <a:solidFill>
                  <a:schemeClr val="tx1"/>
                </a:solidFill>
              </a:rPr>
              <a:t>Potential answer</a:t>
            </a:r>
          </a:p>
          <a:p>
            <a:r>
              <a:rPr lang="en-US" sz="2400" dirty="0">
                <a:solidFill>
                  <a:schemeClr val="tx1"/>
                </a:solidFill>
                <a:latin typeface="+mn-lt"/>
              </a:rPr>
              <a:t>Azure supports packet capture through Network Watcher.</a:t>
            </a:r>
          </a:p>
          <a:p>
            <a:r>
              <a:rPr lang="en-US" sz="2400" dirty="0">
                <a:solidFill>
                  <a:schemeClr val="tx1"/>
                </a:solidFill>
                <a:latin typeface="+mn-lt"/>
              </a:rPr>
              <a:t>Azure has full diagnostic support for traffic flows when network security groups are implemented with NSG flow logs.</a:t>
            </a:r>
          </a:p>
        </p:txBody>
      </p:sp>
    </p:spTree>
    <p:extLst>
      <p:ext uri="{BB962C8B-B14F-4D97-AF65-F5344CB8AC3E}">
        <p14:creationId xmlns:p14="http://schemas.microsoft.com/office/powerpoint/2010/main" val="2159681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28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28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28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28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err="1">
                <a:solidFill>
                  <a:srgbClr val="FFFFFF"/>
                </a:solidFill>
              </a:rPr>
              <a:t>Woodgrove</a:t>
            </a:r>
            <a:r>
              <a:rPr lang="en-US" sz="3600" dirty="0">
                <a:solidFill>
                  <a:srgbClr val="FFFFFF"/>
                </a:solidFill>
              </a:rPr>
              <a:t>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their strategy of embracing cloud technologies, network and security team have agreed not to redirect Internet traffic via their on-premises security gateway for this deployment. They are looking for a cloud-native security solution. This is something they want to pilot on a low risk workload and it requires a separate cloud deployment.</a:t>
            </a:r>
          </a:p>
          <a:p>
            <a:pPr marL="0" lvl="0" indent="0" defTabSz="685710">
              <a:spcBef>
                <a:spcPts val="1176"/>
              </a:spcBef>
              <a:spcAft>
                <a:spcPts val="600"/>
              </a:spcAft>
              <a:buNone/>
            </a:pP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3135</Words>
  <Application>Microsoft Office PowerPoint</Application>
  <PresentationFormat>Widescreen</PresentationFormat>
  <Paragraphs>275</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 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Network Virtual Appliances</vt:lpstr>
      <vt:lpstr>Preferred solution for cloud based application </vt:lpstr>
      <vt:lpstr>Cloud Web App Deployment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2018-06-28T10:18:22Z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