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4" r:id="rId5"/>
    <p:sldMasterId id="2147483686" r:id="rId6"/>
    <p:sldMasterId id="2147483705" r:id="rId7"/>
  </p:sldMasterIdLst>
  <p:notesMasterIdLst>
    <p:notesMasterId r:id="rId57"/>
  </p:notesMasterIdLst>
  <p:sldIdLst>
    <p:sldId id="388" r:id="rId8"/>
    <p:sldId id="390" r:id="rId9"/>
    <p:sldId id="391" r:id="rId10"/>
    <p:sldId id="259" r:id="rId11"/>
    <p:sldId id="285" r:id="rId12"/>
    <p:sldId id="340" r:id="rId13"/>
    <p:sldId id="360" r:id="rId14"/>
    <p:sldId id="398" r:id="rId15"/>
    <p:sldId id="361" r:id="rId16"/>
    <p:sldId id="362" r:id="rId17"/>
    <p:sldId id="399" r:id="rId18"/>
    <p:sldId id="363" r:id="rId19"/>
    <p:sldId id="288" r:id="rId20"/>
    <p:sldId id="261" r:id="rId21"/>
    <p:sldId id="262" r:id="rId22"/>
    <p:sldId id="366" r:id="rId23"/>
    <p:sldId id="396" r:id="rId24"/>
    <p:sldId id="392" r:id="rId25"/>
    <p:sldId id="393" r:id="rId26"/>
    <p:sldId id="394" r:id="rId27"/>
    <p:sldId id="267" r:id="rId28"/>
    <p:sldId id="333" r:id="rId29"/>
    <p:sldId id="373" r:id="rId30"/>
    <p:sldId id="395" r:id="rId31"/>
    <p:sldId id="369" r:id="rId32"/>
    <p:sldId id="384" r:id="rId33"/>
    <p:sldId id="372" r:id="rId34"/>
    <p:sldId id="385" r:id="rId35"/>
    <p:sldId id="371" r:id="rId36"/>
    <p:sldId id="374" r:id="rId37"/>
    <p:sldId id="386" r:id="rId38"/>
    <p:sldId id="370" r:id="rId39"/>
    <p:sldId id="376" r:id="rId40"/>
    <p:sldId id="375" r:id="rId41"/>
    <p:sldId id="378" r:id="rId42"/>
    <p:sldId id="397" r:id="rId43"/>
    <p:sldId id="377" r:id="rId44"/>
    <p:sldId id="379" r:id="rId45"/>
    <p:sldId id="380" r:id="rId46"/>
    <p:sldId id="381" r:id="rId47"/>
    <p:sldId id="387" r:id="rId48"/>
    <p:sldId id="382" r:id="rId49"/>
    <p:sldId id="336" r:id="rId50"/>
    <p:sldId id="327" r:id="rId51"/>
    <p:sldId id="328" r:id="rId52"/>
    <p:sldId id="329" r:id="rId53"/>
    <p:sldId id="331" r:id="rId54"/>
    <p:sldId id="358" r:id="rId55"/>
    <p:sldId id="28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DD7C5-332C-4D62-8506-667FF4313086}" v="22" dt="2018-05-08T00:02:27.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81481" autoAdjust="0"/>
  </p:normalViewPr>
  <p:slideViewPr>
    <p:cSldViewPr snapToGrid="0">
      <p:cViewPr varScale="1">
        <p:scale>
          <a:sx n="59" d="100"/>
          <a:sy n="59" d="100"/>
        </p:scale>
        <p:origin x="738"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34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Their test environment consists of developers testing code changes locally, then checking in changes to a GitHub repository. </a:t>
            </a:r>
          </a:p>
          <a:p>
            <a:r>
              <a:rPr lang="en-US" sz="1200" dirty="0">
                <a:solidFill>
                  <a:schemeClr val="bg1"/>
                </a:solidFill>
              </a:rPr>
              <a:t>To deploy, Trey Research just pulls the latest bits onto the production server. This has led to numerous outages because of environment differences on the developer’s workstations vs. what is on the production server.</a:t>
            </a:r>
          </a:p>
          <a:p>
            <a:endParaRPr lang="en-US" sz="1200" dirty="0">
              <a:solidFill>
                <a:schemeClr val="bg1"/>
              </a:solidFill>
            </a:endParaRPr>
          </a:p>
          <a:p>
            <a:r>
              <a:rPr lang="en-US" sz="1200" dirty="0">
                <a:solidFill>
                  <a:schemeClr val="bg1"/>
                </a:solidFill>
              </a:rPr>
              <a:t>The Trey Research CTO is open to leveraging Azure as a platform and really wants his team to focus on what they do best which is write good code</a:t>
            </a:r>
          </a:p>
          <a:p>
            <a:endParaRPr lang="en-US" sz="1200" dirty="0">
              <a:solidFill>
                <a:schemeClr val="bg1"/>
              </a:solidFill>
            </a:endParaRPr>
          </a:p>
          <a:p>
            <a:r>
              <a:rPr lang="en-US" sz="1200" dirty="0">
                <a:solidFill>
                  <a:schemeClr val="bg1"/>
                </a:solidFill>
              </a:rPr>
              <a:t>Andy has also expressed that if the MySQL database goes down again that this will be a resume generating event for many people on the team including him, so he has a keen interest in having better database availability design.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146844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994958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bg1"/>
                </a:solidFill>
              </a:rPr>
              <a:t>Deploy and easily scale their web applications written in PHP, node.js and WordPress</a:t>
            </a:r>
          </a:p>
          <a:p>
            <a:pPr lvl="0" fontAlgn="ctr"/>
            <a:endParaRPr lang="en-US" sz="1200" dirty="0">
              <a:solidFill>
                <a:schemeClr val="bg1"/>
              </a:solidFill>
            </a:endParaRPr>
          </a:p>
          <a:p>
            <a:pPr lvl="0" fontAlgn="ctr"/>
            <a:r>
              <a:rPr lang="en-US" sz="1200" dirty="0">
                <a:solidFill>
                  <a:schemeClr val="bg1"/>
                </a:solidFill>
              </a:rPr>
              <a:t>A resilient, and scalable MySQL backend configured to span geographically distributed datacenters and it must support an active-passive setup.</a:t>
            </a:r>
          </a:p>
          <a:p>
            <a:pPr lvl="0" fontAlgn="ctr"/>
            <a:endParaRPr lang="en-US" sz="1200" dirty="0">
              <a:solidFill>
                <a:schemeClr val="bg1"/>
              </a:solidFill>
            </a:endParaRPr>
          </a:p>
          <a:p>
            <a:pPr lvl="0" fontAlgn="ctr"/>
            <a:r>
              <a:rPr lang="en-US" sz="1200" dirty="0">
                <a:solidFill>
                  <a:schemeClr val="bg1"/>
                </a:solidFill>
              </a:rPr>
              <a:t>A simpler method of deploying and validating code from their test environment leveraging their investments in Jenkins, Git and Dropbox</a:t>
            </a:r>
          </a:p>
          <a:p>
            <a:pPr lvl="0" fontAlgn="ctr"/>
            <a:endParaRPr lang="en-US" sz="1200" dirty="0">
              <a:solidFill>
                <a:schemeClr val="bg1"/>
              </a:solidFill>
            </a:endParaRPr>
          </a:p>
          <a:p>
            <a:pPr lvl="0" fontAlgn="ctr"/>
            <a:r>
              <a:rPr lang="en-US" sz="1200" dirty="0">
                <a:solidFill>
                  <a:schemeClr val="bg1"/>
                </a:solidFill>
              </a:rPr>
              <a:t>Ensure that existing Development tools are retained and compatible with any new solution</a:t>
            </a:r>
          </a:p>
          <a:p>
            <a:pPr fontAlgn="ctr"/>
            <a:endParaRPr lang="en-US" sz="1200" dirty="0">
              <a:solidFill>
                <a:schemeClr val="bg1"/>
              </a:solidFill>
            </a:endParaRPr>
          </a:p>
          <a:p>
            <a:pPr fontAlgn="ctr"/>
            <a:r>
              <a:rPr lang="en-US" sz="1200" dirty="0">
                <a:solidFill>
                  <a:schemeClr val="bg1"/>
                </a:solidFill>
              </a:rPr>
              <a:t>Avoid timeouts during busy periods while browsing their product catalog</a:t>
            </a:r>
          </a:p>
          <a:p>
            <a:pPr lvl="0" fontAlgn="ctr"/>
            <a:endParaRPr lang="en-US" sz="1200" dirty="0">
              <a:solidFill>
                <a:schemeClr val="bg1"/>
              </a:solidFill>
            </a:endParaRPr>
          </a:p>
          <a:p>
            <a:pPr lvl="0" fontAlgn="ctr"/>
            <a:r>
              <a:rPr lang="en-US" sz="1200" dirty="0">
                <a:solidFill>
                  <a:schemeClr val="bg1"/>
                </a:solidFill>
              </a:rPr>
              <a:t>Decrease the amount of time needed for remote users in areas like Asia to download graphic heavy static content and product catalogs which are PDFs</a:t>
            </a:r>
          </a:p>
          <a:p>
            <a:pPr lvl="0" fontAlgn="ctr"/>
            <a:endParaRPr lang="en-US" sz="1200" dirty="0">
              <a:solidFill>
                <a:schemeClr val="bg1"/>
              </a:solidFill>
            </a:endParaRPr>
          </a:p>
          <a:p>
            <a:pPr lvl="0" fontAlgn="ctr"/>
            <a:r>
              <a:rPr lang="en-US" sz="1200" dirty="0">
                <a:solidFill>
                  <a:schemeClr val="bg1"/>
                </a:solidFill>
              </a:rPr>
              <a:t>Lowering the total cost of ownership of the entire solution by minimizing the management surface area required for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4980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rPr>
              <a:t>Why use Microsoft Azure? Surely Azure is a Windows only cloud, because Microsoft sells the Windows operating system?</a:t>
            </a:r>
          </a:p>
          <a:p>
            <a:pPr lvl="0"/>
            <a:endParaRPr lang="en-US" sz="1200" dirty="0">
              <a:solidFill>
                <a:schemeClr val="bg1"/>
              </a:solidFill>
            </a:endParaRPr>
          </a:p>
          <a:p>
            <a:pPr lvl="0"/>
            <a:r>
              <a:rPr lang="en-US" sz="1200" dirty="0">
                <a:solidFill>
                  <a:schemeClr val="bg1"/>
                </a:solidFill>
              </a:rPr>
              <a:t>What does Microsoft know about PHP and the LAMP stack? They can’t offer support of these things whereas I know other companies that have successful deployments of this on Amazon.</a:t>
            </a:r>
          </a:p>
          <a:p>
            <a:pPr lvl="0"/>
            <a:endParaRPr lang="en-US" sz="1200" dirty="0">
              <a:solidFill>
                <a:schemeClr val="bg1"/>
              </a:solidFill>
            </a:endParaRPr>
          </a:p>
          <a:p>
            <a:pPr lvl="0"/>
            <a:r>
              <a:rPr lang="en-US" sz="1200" dirty="0">
                <a:solidFill>
                  <a:schemeClr val="bg1"/>
                </a:solidFill>
              </a:rPr>
              <a:t>If we move to the cloud, will we always be ready to take our customers’ orders?</a:t>
            </a:r>
          </a:p>
          <a:p>
            <a:pPr lvl="0"/>
            <a:endParaRPr lang="en-US" sz="1200" dirty="0">
              <a:solidFill>
                <a:schemeClr val="bg1"/>
              </a:solidFill>
            </a:endParaRPr>
          </a:p>
          <a:p>
            <a:pPr lvl="0"/>
            <a:r>
              <a:rPr lang="en-US" sz="1200" dirty="0">
                <a:solidFill>
                  <a:schemeClr val="bg1"/>
                </a:solidFill>
              </a:rPr>
              <a:t>We have a few settings in our php.ini and some of the applications use PHP extensions. They are critical to their functionality, so can we make custom settings and enable extensions like this if we use Azure Web Apps?</a:t>
            </a:r>
          </a:p>
          <a:p>
            <a:pPr lvl="0"/>
            <a:endParaRPr lang="en-US" sz="1200" dirty="0">
              <a:solidFill>
                <a:schemeClr val="bg1"/>
              </a:solidFill>
            </a:endParaRPr>
          </a:p>
          <a:p>
            <a:pPr lvl="0"/>
            <a:r>
              <a:rPr lang="en-US" sz="1200" dirty="0">
                <a:solidFill>
                  <a:schemeClr val="bg1"/>
                </a:solidFill>
              </a:rPr>
              <a:t>We primarily use Eclipse for our development and that is what our team using to debug issues. Can we debug our applications using Eclipse against Azure Web Apps?</a:t>
            </a:r>
          </a:p>
          <a:p>
            <a:pPr lvl="0"/>
            <a:endParaRPr lang="en-US" sz="1200" dirty="0">
              <a:solidFill>
                <a:schemeClr val="bg1"/>
              </a:solidFill>
            </a:endParaRPr>
          </a:p>
          <a:p>
            <a:pPr lvl="0"/>
            <a:r>
              <a:rPr lang="en-US" sz="1200" dirty="0">
                <a:solidFill>
                  <a:schemeClr val="bg1"/>
                </a:solidFill>
              </a:rPr>
              <a:t>We simply can’t move to Microsoft SQL Server, and we don’t want to deal with the issues of the MySQL VMs anymore.</a:t>
            </a:r>
          </a:p>
          <a:p>
            <a:pPr lvl="0"/>
            <a:endParaRPr lang="en-US" sz="1100" dirty="0">
              <a:solidFill>
                <a:schemeClr val="bg1"/>
              </a:solidFill>
            </a:endParaRPr>
          </a:p>
          <a:p>
            <a:pPr lvl="0"/>
            <a:endParaRPr lang="en-US" sz="1200" dirty="0">
              <a:solidFill>
                <a:schemeClr val="bg1"/>
              </a:solidFill>
            </a:endParaRPr>
          </a:p>
          <a:p>
            <a:pPr lvl="0"/>
            <a:endParaRPr lang="en-US" sz="105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4135062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30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611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3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31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145506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13965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220636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131862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an additional solution that simplifies the Azure environment by integrating (or completely replacing) the Jenkins infrastructure with Visual Studio Team Services, thereby reducing the management overhead since there would be no servers to manage in this solution.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Visual Studio Team Services Integration with Jenkins</a:t>
            </a:r>
          </a:p>
          <a:p>
            <a:r>
              <a:rPr lang="en-US" sz="1200" kern="1200" dirty="0">
                <a:solidFill>
                  <a:schemeClr val="tx1"/>
                </a:solidFill>
                <a:effectLst/>
                <a:latin typeface="+mn-lt"/>
                <a:ea typeface="+mn-ea"/>
                <a:cs typeface="+mn-cs"/>
              </a:rPr>
              <a:t>VSTS includes a growing list of preinstalled configurations. One of its integrations is with Jenkins. This allows using both CI systems with traceability through a single platform. Some example scenarios include: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for continuous integration of Team Services Git repositories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to validate Team Service pull requests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Mixing Jenkins and Team Services to perform builds and releases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Providing traceability between Jenkins and Team Services; linking builds, pull requests, commits, and stories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multiple ways to use Jenkins as a CI server with Team Services. Jenkins’ built-in Git Plugin can poll a VSTS repository every few minutes and queue a job when changes are detected. For those who need a tighter integration, VSTS provides two additional ways to achieve it: 1) the Jenkins Service Hook, and 2) Jenkins build and release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Jenkins Service Hook in VSTS automatically queues a Jenkins job when code changes are pushed to your repository. This is an improvement over polling because jobs are immediately queued.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VSTS adds capabilities over the Jenkins Service Hook by including connectors that allow its build and release systems to integrate with Jenkins. These connectors can be chosen from the list of tasks to execute as steps in a VSTS build or release definition.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effect, a VSTS build or release will queue a Jenkins job and download resulting artifacts. The Jenkins Queue Job task queues a Jenkins job by name. It can wait for the job to complete or immediately continue to subsequent steps.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option is selected to capture the Jenkins job’s console output, it is displayed live in VSTS while the build executes. After the build completes, the console output is available in the VSTS logs.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Downstream jobs and multi-branch pipeline results are displayed in the Team Services Build or Release Summary for traceability.</a:t>
            </a:r>
          </a:p>
          <a:p>
            <a:r>
              <a:rPr lang="en-US" sz="1200" kern="1200" dirty="0">
                <a:solidFill>
                  <a:schemeClr val="tx1"/>
                </a:solidFill>
                <a:effectLst/>
                <a:latin typeface="+mn-lt"/>
                <a:ea typeface="+mn-ea"/>
                <a:cs typeface="+mn-cs"/>
              </a:rPr>
              <a:t>The Jenkins Download Artifacts task makes it easy to download build artifacts from Jenkins and integrate them in your VSTS build or release process. Once artifacts are downloaded, they can be used by other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Jenkins can also independently trigger a VSTS release. You can configure the Jenkins post-build action named Trigger release in TFS / Team Services to initiate the release.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you can set your VSTS release definition to use artifacts from the Jenkins build. Artifacts will be downloaded from Jenkins and used in your VSTS release pipeline.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simply replace your Jenkins installation and leverage the end-to-end features all within Visual Studio Team Services using the built in tasks to build and deploy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655464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3232665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147248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905653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631646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1991769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404250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170977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2469372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1457180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3402905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474213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359163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could simply replace your Jenkins installation and leverage the end-to-end features all within Visual Studio Team Services using the built in tasks to build and deploy the solution.</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3963352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dirty="0"/>
          </a:p>
        </p:txBody>
      </p:sp>
    </p:spTree>
    <p:extLst>
      <p:ext uri="{BB962C8B-B14F-4D97-AF65-F5344CB8AC3E}">
        <p14:creationId xmlns:p14="http://schemas.microsoft.com/office/powerpoint/2010/main" val="2627975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908566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dirty="0"/>
          </a:p>
        </p:txBody>
      </p:sp>
    </p:spTree>
    <p:extLst>
      <p:ext uri="{BB962C8B-B14F-4D97-AF65-F5344CB8AC3E}">
        <p14:creationId xmlns:p14="http://schemas.microsoft.com/office/powerpoint/2010/main" val="1292163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1389287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25888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Online vitamins seller that has a presence mainly in the United Kingdom and other countries/regions in Europe </a:t>
            </a:r>
          </a:p>
          <a:p>
            <a:endParaRPr lang="en-US" sz="1200" dirty="0">
              <a:solidFill>
                <a:schemeClr val="bg1"/>
              </a:solidFill>
            </a:endParaRPr>
          </a:p>
          <a:p>
            <a:r>
              <a:rPr lang="en-US" sz="1200" dirty="0">
                <a:solidFill>
                  <a:schemeClr val="bg1"/>
                </a:solidFill>
              </a:rPr>
              <a:t>No retail stores, thus all of their business comes through their website</a:t>
            </a:r>
          </a:p>
          <a:p>
            <a:endParaRPr lang="en-US" sz="1200" dirty="0">
              <a:solidFill>
                <a:schemeClr val="bg1"/>
              </a:solidFill>
            </a:endParaRPr>
          </a:p>
          <a:p>
            <a:r>
              <a:rPr lang="en-US" sz="1200" dirty="0">
                <a:solidFill>
                  <a:schemeClr val="bg1"/>
                </a:solidFill>
              </a:rPr>
              <a:t>Looking to expand into other parts of the world, starting with Asia</a:t>
            </a:r>
          </a:p>
          <a:p>
            <a:endParaRPr lang="en-US" sz="1200" dirty="0">
              <a:solidFill>
                <a:schemeClr val="bg1"/>
              </a:solidFill>
            </a:endParaRPr>
          </a:p>
          <a:p>
            <a:r>
              <a:rPr lang="en-US" sz="1200" dirty="0">
                <a:solidFill>
                  <a:schemeClr val="bg1"/>
                </a:solidFill>
              </a:rPr>
              <a:t>They are very focused on improving the user website experience with a heavy focus on availability and performance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09976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dirty="0"/>
          </a:p>
        </p:txBody>
      </p:sp>
    </p:spTree>
    <p:extLst>
      <p:ext uri="{BB962C8B-B14F-4D97-AF65-F5344CB8AC3E}">
        <p14:creationId xmlns:p14="http://schemas.microsoft.com/office/powerpoint/2010/main" val="2286543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dirty="0"/>
          </a:p>
        </p:txBody>
      </p:sp>
    </p:spTree>
    <p:extLst>
      <p:ext uri="{BB962C8B-B14F-4D97-AF65-F5344CB8AC3E}">
        <p14:creationId xmlns:p14="http://schemas.microsoft.com/office/powerpoint/2010/main" val="51887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dirty="0"/>
          </a:p>
        </p:txBody>
      </p:sp>
    </p:spTree>
    <p:extLst>
      <p:ext uri="{BB962C8B-B14F-4D97-AF65-F5344CB8AC3E}">
        <p14:creationId xmlns:p14="http://schemas.microsoft.com/office/powerpoint/2010/main" val="2029871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dirty="0"/>
          </a:p>
        </p:txBody>
      </p:sp>
    </p:spTree>
    <p:extLst>
      <p:ext uri="{BB962C8B-B14F-4D97-AF65-F5344CB8AC3E}">
        <p14:creationId xmlns:p14="http://schemas.microsoft.com/office/powerpoint/2010/main" val="1975608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46</a:t>
            </a:fld>
            <a:endParaRPr lang="en-US" dirty="0"/>
          </a:p>
        </p:txBody>
      </p:sp>
    </p:spTree>
    <p:extLst>
      <p:ext uri="{BB962C8B-B14F-4D97-AF65-F5344CB8AC3E}">
        <p14:creationId xmlns:p14="http://schemas.microsoft.com/office/powerpoint/2010/main" val="2348883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47</a:t>
            </a:fld>
            <a:endParaRPr lang="en-US" dirty="0"/>
          </a:p>
        </p:txBody>
      </p:sp>
    </p:spTree>
    <p:extLst>
      <p:ext uri="{BB962C8B-B14F-4D97-AF65-F5344CB8AC3E}">
        <p14:creationId xmlns:p14="http://schemas.microsoft.com/office/powerpoint/2010/main" val="1116046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48</a:t>
            </a:fld>
            <a:endParaRPr lang="en-US" dirty="0"/>
          </a:p>
        </p:txBody>
      </p:sp>
    </p:spTree>
    <p:extLst>
      <p:ext uri="{BB962C8B-B14F-4D97-AF65-F5344CB8AC3E}">
        <p14:creationId xmlns:p14="http://schemas.microsoft.com/office/powerpoint/2010/main" val="1696254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49</a:t>
            </a:fld>
            <a:endParaRPr lang="en-US" dirty="0"/>
          </a:p>
        </p:txBody>
      </p:sp>
    </p:spTree>
    <p:extLst>
      <p:ext uri="{BB962C8B-B14F-4D97-AF65-F5344CB8AC3E}">
        <p14:creationId xmlns:p14="http://schemas.microsoft.com/office/powerpoint/2010/main" val="86205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bg1"/>
                </a:solidFill>
              </a:rPr>
              <a:t>The company currently has two application teams: </a:t>
            </a:r>
          </a:p>
          <a:p>
            <a:pPr marL="457200" indent="-457200">
              <a:buFont typeface="Arial" panose="020B0604020202020204" pitchFamily="34" charset="0"/>
              <a:buChar char="•"/>
            </a:pPr>
            <a:r>
              <a:rPr lang="en-US" sz="2800" dirty="0">
                <a:solidFill>
                  <a:schemeClr val="bg1"/>
                </a:solidFill>
              </a:rPr>
              <a:t>Development</a:t>
            </a:r>
          </a:p>
          <a:p>
            <a:pPr marL="457200" indent="-457200">
              <a:buFont typeface="Arial" panose="020B0604020202020204" pitchFamily="34" charset="0"/>
              <a:buChar char="•"/>
            </a:pPr>
            <a:r>
              <a:rPr lang="en-US" sz="2800" dirty="0">
                <a:solidFill>
                  <a:schemeClr val="bg1"/>
                </a:solidFill>
              </a:rPr>
              <a:t>Operations</a:t>
            </a:r>
          </a:p>
          <a:p>
            <a:pPr marL="457200" indent="-457200">
              <a:buFont typeface="Arial" panose="020B0604020202020204" pitchFamily="34" charset="0"/>
              <a:buChar char="•"/>
            </a:pPr>
            <a:endParaRPr lang="en-US" sz="2800" dirty="0">
              <a:solidFill>
                <a:schemeClr val="bg1"/>
              </a:solidFill>
            </a:endParaRPr>
          </a:p>
          <a:p>
            <a:r>
              <a:rPr lang="en-US" sz="2800" dirty="0">
                <a:solidFill>
                  <a:schemeClr val="bg1"/>
                </a:solidFill>
              </a:rPr>
              <a:t>Trey Research has a great deal of experience in developing applications in PHP for the LAMP stack </a:t>
            </a:r>
          </a:p>
          <a:p>
            <a:endParaRPr lang="en-US" sz="2800" dirty="0">
              <a:solidFill>
                <a:schemeClr val="bg1"/>
              </a:solidFill>
            </a:endParaRPr>
          </a:p>
          <a:p>
            <a:r>
              <a:rPr lang="en-US" sz="2800" dirty="0">
                <a:solidFill>
                  <a:schemeClr val="bg1"/>
                </a:solidFill>
              </a:rPr>
              <a:t>Marketing firm develops content for the site in Markdown for WordPress</a:t>
            </a:r>
          </a:p>
          <a:p>
            <a:endParaRPr lang="en-US" sz="2800" dirty="0">
              <a:solidFill>
                <a:schemeClr val="bg1"/>
              </a:solidFill>
            </a:endParaRPr>
          </a:p>
          <a:p>
            <a:r>
              <a:rPr lang="en-US" sz="2800" dirty="0">
                <a:solidFill>
                  <a:schemeClr val="bg1"/>
                </a:solidFill>
              </a:rPr>
              <a:t>Lack operational expertise and maturity to properly maintain their applications </a:t>
            </a:r>
          </a:p>
          <a:p>
            <a:endParaRPr lang="en-US" sz="2800" dirty="0">
              <a:solidFill>
                <a:schemeClr val="bg1"/>
              </a:solidFill>
            </a:endParaRPr>
          </a:p>
          <a:p>
            <a:r>
              <a:rPr lang="en-US" sz="2800" dirty="0">
                <a:solidFill>
                  <a:schemeClr val="bg1"/>
                </a:solidFill>
              </a:rPr>
              <a:t>They struggle with development and design practices, deployments, configuration management and scaling their application to meet the needs of the business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141040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Trey Research is currently running 32 web applications on a single physical 64 core server with 256GB of RAM and a multi-terabyte raid array. </a:t>
            </a:r>
          </a:p>
          <a:p>
            <a:endParaRPr lang="en-US" sz="1200" dirty="0">
              <a:solidFill>
                <a:schemeClr val="bg1"/>
              </a:solidFill>
            </a:endParaRPr>
          </a:p>
          <a:p>
            <a:r>
              <a:rPr lang="en-US" sz="1200" dirty="0">
                <a:solidFill>
                  <a:schemeClr val="bg1"/>
                </a:solidFill>
              </a:rPr>
              <a:t>These applications are running a combination of PHP, node.js and WordPress. The application code is written and maintained by the developers in house</a:t>
            </a:r>
          </a:p>
          <a:p>
            <a:endParaRPr lang="en-US" sz="1200" dirty="0">
              <a:solidFill>
                <a:schemeClr val="bg1"/>
              </a:solidFill>
            </a:endParaRPr>
          </a:p>
          <a:p>
            <a:r>
              <a:rPr lang="en-US" sz="1200" dirty="0">
                <a:solidFill>
                  <a:schemeClr val="bg1"/>
                </a:solidFill>
              </a:rPr>
              <a:t>On the Data Tier </a:t>
            </a:r>
            <a:r>
              <a:rPr lang="en-US" sz="1200" b="1" dirty="0">
                <a:solidFill>
                  <a:schemeClr val="bg1"/>
                </a:solidFill>
              </a:rPr>
              <a:t>Trey Research</a:t>
            </a:r>
            <a:r>
              <a:rPr lang="en-US" sz="1200" dirty="0">
                <a:solidFill>
                  <a:schemeClr val="bg1"/>
                </a:solidFill>
              </a:rPr>
              <a:t> has a single MySQL database server which houses several databases that range in size from 1 GB to 50 GB.  The server is a 24 cores with 128GB of RAM and is a single point of failure. </a:t>
            </a:r>
          </a:p>
          <a:p>
            <a:endParaRPr lang="en-US" sz="1200" dirty="0">
              <a:solidFill>
                <a:schemeClr val="bg1"/>
              </a:solidFill>
            </a:endParaRPr>
          </a:p>
          <a:p>
            <a:r>
              <a:rPr lang="en-US" sz="1200" dirty="0">
                <a:solidFill>
                  <a:schemeClr val="bg1"/>
                </a:solidFill>
              </a:rPr>
              <a:t>If the database or the server suffers from an outage the site is down hard. This is a huge customer dissatisfaction issue. Every hour the site is down costs Trey Research 100,000 EUR.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676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During the summer periods or extended marketing campaigns Trey Research is finding that they run out of server capacity and some of their potential web customers experience timeouts </a:t>
            </a:r>
          </a:p>
          <a:p>
            <a:endParaRPr lang="en-US" sz="1200" dirty="0">
              <a:solidFill>
                <a:schemeClr val="bg1"/>
              </a:solidFill>
            </a:endParaRPr>
          </a:p>
          <a:p>
            <a:r>
              <a:rPr lang="en-US" sz="1200" dirty="0">
                <a:solidFill>
                  <a:schemeClr val="bg1"/>
                </a:solidFill>
              </a:rPr>
              <a:t>They also find that much of the static content such as PDF product flyers are taking an extended period of time to download from more remote regions such as South East Asia, which has led to poor user feedback</a:t>
            </a:r>
          </a:p>
          <a:p>
            <a:endParaRPr lang="en-US" sz="1200" dirty="0">
              <a:solidFill>
                <a:schemeClr val="bg1"/>
              </a:solidFill>
            </a:endParaRPr>
          </a:p>
          <a:p>
            <a:r>
              <a:rPr lang="en-US" sz="1200" dirty="0">
                <a:solidFill>
                  <a:schemeClr val="bg1"/>
                </a:solidFill>
              </a:rPr>
              <a:t>As they move into Asia this is a huge concern as they don’t currently have a point of presence there</a:t>
            </a:r>
          </a:p>
          <a:p>
            <a:endParaRPr lang="en-US" sz="1200" dirty="0">
              <a:solidFill>
                <a:schemeClr val="bg1"/>
              </a:solidFill>
            </a:endParaRPr>
          </a:p>
          <a:p>
            <a:r>
              <a:rPr lang="en-US" sz="1200" dirty="0">
                <a:solidFill>
                  <a:schemeClr val="bg1"/>
                </a:solidFill>
              </a:rPr>
              <a:t>Ursula Karalov, VP of Sales states, “We just can’t afford to lose anymore sales due to our web site being down or slow.”</a:t>
            </a:r>
            <a:endParaRPr lang="en-US" sz="11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4793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CTO, Andrew Cross, wants to enable much faster deployment times for their applications as well as ensure that all servers in the farm in fact have the same configurations and files deployed. “When we deploy our applications the team manually FTP’s files into our production environment”. </a:t>
            </a:r>
          </a:p>
          <a:p>
            <a:endParaRPr lang="en-US" sz="1200" dirty="0">
              <a:solidFill>
                <a:schemeClr val="bg1"/>
              </a:solidFill>
            </a:endParaRPr>
          </a:p>
          <a:p>
            <a:r>
              <a:rPr lang="en-US" sz="1200" dirty="0">
                <a:solidFill>
                  <a:schemeClr val="bg1"/>
                </a:solidFill>
              </a:rPr>
              <a:t>This process makes it quite difficult and prone to errors given the different environments maintained including Test, Staging and Production. </a:t>
            </a:r>
          </a:p>
          <a:p>
            <a:endParaRPr lang="en-US" sz="1200" dirty="0">
              <a:solidFill>
                <a:schemeClr val="bg1"/>
              </a:solidFill>
            </a:endParaRPr>
          </a:p>
          <a:p>
            <a:r>
              <a:rPr lang="en-US" sz="1200" dirty="0">
                <a:solidFill>
                  <a:schemeClr val="bg1"/>
                </a:solidFill>
              </a:rPr>
              <a:t>Mr. Cross says, “This complexity means that the team is reluctant to rapidly implement hotfixes and minor releases, so right now we release only once a quarter even when we know there are bugs that could and should be fixed in-line with our 3 week sprints and bi-weekly bug bashes.” </a:t>
            </a:r>
            <a:endParaRPr lang="en-US" sz="1100" dirty="0">
              <a:solidFill>
                <a:schemeClr val="bg1"/>
              </a:solidFill>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453145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in-house developers primarily use Eclipse for their development IDE and leverage a combination of GitHub repos to store code and a Jenkins server with nodes to do builds </a:t>
            </a:r>
          </a:p>
          <a:p>
            <a:endParaRPr lang="en-US" sz="1200" dirty="0">
              <a:solidFill>
                <a:schemeClr val="bg1"/>
              </a:solidFill>
            </a:endParaRPr>
          </a:p>
          <a:p>
            <a:r>
              <a:rPr lang="en-US" sz="1200" dirty="0">
                <a:solidFill>
                  <a:schemeClr val="bg1"/>
                </a:solidFill>
              </a:rPr>
              <a:t>They have yet to implement any deployment pipelines as they don’t have a configuration management infrastructure. This means that once Jenkins does their builds they are rolled out manually to which ever environment they are destined for and that information is very prone to human mistakes and oversights</a:t>
            </a:r>
          </a:p>
          <a:p>
            <a:endParaRPr lang="en-US" sz="1200" dirty="0">
              <a:solidFill>
                <a:schemeClr val="bg1"/>
              </a:solidFill>
            </a:endParaRPr>
          </a:p>
          <a:p>
            <a:r>
              <a:rPr lang="en-US" sz="1200" dirty="0">
                <a:solidFill>
                  <a:schemeClr val="bg1"/>
                </a:solidFill>
              </a:rPr>
              <a:t>On the other hand, the marketing firm writes their code in markdown and provides updates to Trey Research via Dropbox which has been a huge pain point. </a:t>
            </a:r>
          </a:p>
          <a:p>
            <a:endParaRPr lang="en-US" sz="1200" dirty="0">
              <a:solidFill>
                <a:schemeClr val="bg1"/>
              </a:solidFill>
            </a:endParaRPr>
          </a:p>
          <a:p>
            <a:r>
              <a:rPr lang="en-US" sz="1200" dirty="0">
                <a:solidFill>
                  <a:schemeClr val="bg1"/>
                </a:solidFill>
              </a:rPr>
              <a:t>“This is just another place for things to get confusing with a complex folder structure that seems to be a moving target”, says Tim LaMar Lead Systems Administrator from Trey Research’s Operations. “We have to look for emails form either the project manager or their Dev team to know that there is an update coming our way for the site.”</a:t>
            </a:r>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856971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7967753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37137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688456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7180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2945950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51469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629082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420119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3349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491549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03345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76525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5343933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91401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8939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96433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4970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91574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47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6229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76831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37277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4919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709145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677134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122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24346488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12287006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7812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3766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6561089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31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976829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03934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820382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076270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24153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65581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6754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2143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593001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38239672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24794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34160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93234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2038250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15512716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401956611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3537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090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12124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594067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0695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3485073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373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35340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03264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39902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413117104"/>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0869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17366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11.png"/><Relationship Id="rId18" Type="http://schemas.openxmlformats.org/officeDocument/2006/relationships/image" Target="../media/image27.png"/><Relationship Id="rId3" Type="http://schemas.openxmlformats.org/officeDocument/2006/relationships/image" Target="../media/image16.png"/><Relationship Id="rId21" Type="http://schemas.openxmlformats.org/officeDocument/2006/relationships/image" Target="../media/image30.png"/><Relationship Id="rId7" Type="http://schemas.openxmlformats.org/officeDocument/2006/relationships/image" Target="../media/image19.png"/><Relationship Id="rId12" Type="http://schemas.openxmlformats.org/officeDocument/2006/relationships/image" Target="../media/image12.png"/><Relationship Id="rId17" Type="http://schemas.openxmlformats.org/officeDocument/2006/relationships/image" Target="../media/image26.png"/><Relationship Id="rId2" Type="http://schemas.openxmlformats.org/officeDocument/2006/relationships/notesSlide" Target="../notesSlides/notesSlide21.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24.svg"/><Relationship Id="rId10" Type="http://schemas.openxmlformats.org/officeDocument/2006/relationships/image" Target="../media/image22.png"/><Relationship Id="rId19"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21.png"/><Relationship Id="rId1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22.pn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notesSlide" Target="../notesSlides/notesSlide22.xml"/><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OSS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9804"/>
            <a:ext cx="11494378" cy="3416320"/>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In-house developers use Eclipse for their development IDE and leverage a combination of GitHub repos to store code and a Jenkins server with nodes to do builds</a:t>
            </a:r>
          </a:p>
          <a:p>
            <a:r>
              <a:rPr lang="en-US" sz="3200" dirty="0">
                <a:solidFill>
                  <a:schemeClr val="bg1"/>
                </a:solidFill>
                <a:latin typeface="Segoe UI Semilight" panose="020B0402040204020203" pitchFamily="34" charset="0"/>
                <a:cs typeface="Segoe UI Semilight" panose="020B0402040204020203" pitchFamily="34" charset="0"/>
              </a:rPr>
              <a:t>Marketing firm writes their code in markdown and provides updates to Trey Research via Dropbox, which has been a huge pain point</a:t>
            </a:r>
          </a:p>
          <a:p>
            <a:endParaRPr lang="en-US" sz="28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379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4DF4-FE36-4696-9851-B30B4FF6EF67}"/>
              </a:ext>
            </a:extLst>
          </p:cNvPr>
          <p:cNvSpPr>
            <a:spLocks noGrp="1"/>
          </p:cNvSpPr>
          <p:nvPr>
            <p:ph type="title"/>
          </p:nvPr>
        </p:nvSpPr>
        <p:spPr/>
        <p:txBody>
          <a:bodyPr/>
          <a:lstStyle/>
          <a:p>
            <a:r>
              <a:rPr lang="en-US" sz="4400" spc="0" dirty="0">
                <a:solidFill>
                  <a:schemeClr val="bg1"/>
                </a:solidFill>
                <a:latin typeface="Segoe UI Light" panose="020B0502040204020203" pitchFamily="34" charset="0"/>
                <a:cs typeface="Segoe UI Light" panose="020B0502040204020203" pitchFamily="34" charset="0"/>
              </a:rPr>
              <a:t>Customer situation (continued)</a:t>
            </a:r>
          </a:p>
        </p:txBody>
      </p:sp>
      <p:sp>
        <p:nvSpPr>
          <p:cNvPr id="3" name="Content Placeholder 2">
            <a:extLst>
              <a:ext uri="{FF2B5EF4-FFF2-40B4-BE49-F238E27FC236}">
                <a16:creationId xmlns:a16="http://schemas.microsoft.com/office/drawing/2014/main" id="{C8E2A30E-5E87-4B60-99FE-871E04C4B513}"/>
              </a:ext>
            </a:extLst>
          </p:cNvPr>
          <p:cNvSpPr>
            <a:spLocks noGrp="1"/>
          </p:cNvSpPr>
          <p:nvPr>
            <p:ph sz="quarter" idx="10"/>
          </p:nvPr>
        </p:nvSpPr>
        <p:spPr>
          <a:xfrm>
            <a:off x="269239" y="1663947"/>
            <a:ext cx="10757098" cy="2533514"/>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“This is just another place for things to get confusing with a complex folder structure that seems to be a moving target. We have to look for emails from either the project manager or their Dev team to know that there is an update coming our way for the site.” </a:t>
            </a:r>
          </a:p>
          <a:p>
            <a:pPr marL="0" indent="0">
              <a:buNone/>
            </a:pPr>
            <a:r>
              <a:rPr lang="en-US" sz="2800" dirty="0">
                <a:solidFill>
                  <a:schemeClr val="bg1"/>
                </a:solidFill>
              </a:rPr>
              <a:t>						</a:t>
            </a:r>
            <a:r>
              <a:rPr lang="en-US" sz="2800" dirty="0">
                <a:solidFill>
                  <a:schemeClr val="bg1"/>
                </a:solidFill>
                <a:latin typeface="Segoe UI Semilight" panose="020B0402040204020203" pitchFamily="34" charset="0"/>
                <a:cs typeface="Segoe UI Semilight" panose="020B0402040204020203" pitchFamily="34" charset="0"/>
              </a:rPr>
              <a:t>Tim </a:t>
            </a:r>
            <a:r>
              <a:rPr lang="en-US" sz="2800" dirty="0" err="1">
                <a:solidFill>
                  <a:schemeClr val="bg1"/>
                </a:solidFill>
                <a:latin typeface="Segoe UI Semilight" panose="020B0402040204020203" pitchFamily="34" charset="0"/>
                <a:cs typeface="Segoe UI Semilight" panose="020B0402040204020203" pitchFamily="34" charset="0"/>
              </a:rPr>
              <a:t>LaMar</a:t>
            </a:r>
            <a:r>
              <a:rPr lang="en-US" sz="2800" dirty="0">
                <a:solidFill>
                  <a:schemeClr val="bg1"/>
                </a:solidFill>
                <a:latin typeface="Segoe UI Semilight" panose="020B0402040204020203" pitchFamily="34" charset="0"/>
                <a:cs typeface="Segoe UI Semilight" panose="020B0402040204020203" pitchFamily="34" charset="0"/>
              </a:rPr>
              <a:t> Lead Systems Administrator</a:t>
            </a:r>
          </a:p>
          <a:p>
            <a:endParaRPr lang="en-US" dirty="0"/>
          </a:p>
        </p:txBody>
      </p:sp>
    </p:spTree>
    <p:extLst>
      <p:ext uri="{BB962C8B-B14F-4D97-AF65-F5344CB8AC3E}">
        <p14:creationId xmlns:p14="http://schemas.microsoft.com/office/powerpoint/2010/main" val="35369577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3139321"/>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Developers test code changes locally, then check in changes to a GitHub</a:t>
            </a:r>
          </a:p>
          <a:p>
            <a:r>
              <a:rPr lang="en-US" sz="3200" dirty="0">
                <a:solidFill>
                  <a:schemeClr val="bg1"/>
                </a:solidFill>
                <a:latin typeface="Segoe UI Semilight" panose="020B0402040204020203" pitchFamily="34" charset="0"/>
                <a:cs typeface="Segoe UI Semilight" panose="020B0402040204020203" pitchFamily="34" charset="0"/>
              </a:rPr>
              <a:t>Latest bits are pushed straight to production resulting in outages due to environment differences</a:t>
            </a:r>
          </a:p>
          <a:p>
            <a:r>
              <a:rPr lang="en-US" sz="3200" dirty="0">
                <a:solidFill>
                  <a:schemeClr val="bg1"/>
                </a:solidFill>
                <a:latin typeface="Segoe UI Semilight" panose="020B0402040204020203" pitchFamily="34" charset="0"/>
                <a:cs typeface="Segoe UI Semilight" panose="020B0402040204020203" pitchFamily="34" charset="0"/>
              </a:rPr>
              <a:t>Trey Research CTO is open to leveraging Azure PaaS</a:t>
            </a:r>
          </a:p>
          <a:p>
            <a:r>
              <a:rPr lang="en-US" sz="3200" dirty="0">
                <a:solidFill>
                  <a:schemeClr val="bg1"/>
                </a:solidFill>
                <a:latin typeface="Segoe UI Semilight" panose="020B0402040204020203" pitchFamily="34" charset="0"/>
                <a:cs typeface="Segoe UI Semilight" panose="020B0402040204020203" pitchFamily="34" charset="0"/>
              </a:rPr>
              <a:t>Database uptime is paramount</a:t>
            </a:r>
          </a:p>
        </p:txBody>
      </p:sp>
    </p:spTree>
    <p:extLst>
      <p:ext uri="{BB962C8B-B14F-4D97-AF65-F5344CB8AC3E}">
        <p14:creationId xmlns:p14="http://schemas.microsoft.com/office/powerpoint/2010/main" val="1665543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23735"/>
            <a:ext cx="11494682" cy="896518"/>
          </a:xfrm>
        </p:spPr>
        <p:txBody>
          <a:bodyPr/>
          <a:lstStyle/>
          <a:p>
            <a:r>
              <a:rPr lang="en-US" sz="4400" dirty="0">
                <a:solidFill>
                  <a:schemeClr val="bg1"/>
                </a:solidFill>
              </a:rPr>
              <a:t>Customer situation (continued)</a:t>
            </a:r>
          </a:p>
        </p:txBody>
      </p:sp>
      <p:pic>
        <p:nvPicPr>
          <p:cNvPr id="4" name="Picture 3" descr="At a high level, the Current Environment is split by a firewall between Corp and DMZ. Products used include eclipse, nodeJS, php, W, MySQL, and Jenkins.&#10;&#10;At this time, we are unable to capture all of the information in the diagram. Future versions of this course should address this." title="Current Environment diagram"/>
          <p:cNvPicPr>
            <a:picLocks noChangeAspect="1"/>
          </p:cNvPicPr>
          <p:nvPr/>
        </p:nvPicPr>
        <p:blipFill>
          <a:blip r:embed="rId3"/>
          <a:stretch>
            <a:fillRect/>
          </a:stretch>
        </p:blipFill>
        <p:spPr>
          <a:xfrm>
            <a:off x="1006639" y="960468"/>
            <a:ext cx="10178723" cy="5668152"/>
          </a:xfrm>
          <a:prstGeom prst="rect">
            <a:avLst/>
          </a:prstGeom>
        </p:spPr>
      </p:pic>
    </p:spTree>
    <p:extLst>
      <p:ext uri="{BB962C8B-B14F-4D97-AF65-F5344CB8AC3E}">
        <p14:creationId xmlns:p14="http://schemas.microsoft.com/office/powerpoint/2010/main" val="17688465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needs</a:t>
            </a:r>
          </a:p>
        </p:txBody>
      </p:sp>
      <p:sp>
        <p:nvSpPr>
          <p:cNvPr id="3" name="Content Placeholder 2"/>
          <p:cNvSpPr>
            <a:spLocks noGrp="1"/>
          </p:cNvSpPr>
          <p:nvPr>
            <p:ph sz="quarter" idx="10"/>
          </p:nvPr>
        </p:nvSpPr>
        <p:spPr>
          <a:xfrm>
            <a:off x="268934" y="1346997"/>
            <a:ext cx="11617961" cy="5219891"/>
          </a:xfrm>
        </p:spPr>
        <p:txBody>
          <a:bodyPr/>
          <a:lstStyle/>
          <a:p>
            <a:pPr lvl="0" fontAlgn="ctr"/>
            <a:r>
              <a:rPr lang="en-US" sz="3200" dirty="0">
                <a:solidFill>
                  <a:schemeClr val="bg1"/>
                </a:solidFill>
                <a:latin typeface="Segoe UI Semilight" panose="020B0402040204020203" pitchFamily="34" charset="0"/>
                <a:cs typeface="Segoe UI Semilight" panose="020B0402040204020203" pitchFamily="34" charset="0"/>
              </a:rPr>
              <a:t>Easily deploy and scale their web applications</a:t>
            </a:r>
          </a:p>
          <a:p>
            <a:pPr lvl="0" fontAlgn="ctr"/>
            <a:r>
              <a:rPr lang="en-US" sz="3200" dirty="0">
                <a:solidFill>
                  <a:schemeClr val="bg1"/>
                </a:solidFill>
                <a:latin typeface="Segoe UI Semilight" panose="020B0402040204020203" pitchFamily="34" charset="0"/>
                <a:cs typeface="Segoe UI Semilight" panose="020B0402040204020203" pitchFamily="34" charset="0"/>
              </a:rPr>
              <a:t>Geo-redundant and scalable MySQL backend (active-passive)</a:t>
            </a:r>
          </a:p>
          <a:p>
            <a:pPr lvl="0" fontAlgn="ctr"/>
            <a:r>
              <a:rPr lang="en-US" sz="3200" dirty="0">
                <a:solidFill>
                  <a:schemeClr val="bg1"/>
                </a:solidFill>
                <a:latin typeface="Segoe UI Semilight" panose="020B0402040204020203" pitchFamily="34" charset="0"/>
                <a:cs typeface="Segoe UI Semilight" panose="020B0402040204020203" pitchFamily="34" charset="0"/>
              </a:rPr>
              <a:t>Code validation from test environment leveraging investments in Jenkins, Git, and Dropbox</a:t>
            </a:r>
          </a:p>
          <a:p>
            <a:pPr lvl="0" fontAlgn="ctr"/>
            <a:r>
              <a:rPr lang="en-US" sz="3200" dirty="0">
                <a:solidFill>
                  <a:schemeClr val="bg1"/>
                </a:solidFill>
                <a:latin typeface="Segoe UI Semilight" panose="020B0402040204020203" pitchFamily="34" charset="0"/>
                <a:cs typeface="Segoe UI Semilight" panose="020B0402040204020203" pitchFamily="34" charset="0"/>
              </a:rPr>
              <a:t>No longer wants to manage build server environment on-premise</a:t>
            </a:r>
          </a:p>
          <a:p>
            <a:pPr lvl="0" fontAlgn="ctr"/>
            <a:r>
              <a:rPr lang="en-US" sz="3200" dirty="0">
                <a:solidFill>
                  <a:schemeClr val="bg1"/>
                </a:solidFill>
                <a:latin typeface="Segoe UI Semilight" panose="020B0402040204020203" pitchFamily="34" charset="0"/>
                <a:cs typeface="Segoe UI Semilight" panose="020B0402040204020203" pitchFamily="34" charset="0"/>
              </a:rPr>
              <a:t>Ensure that existing development tools are retained and compatible with any new solution</a:t>
            </a:r>
          </a:p>
          <a:p>
            <a:pPr fontAlgn="ctr"/>
            <a:r>
              <a:rPr lang="en-US" sz="3200" dirty="0">
                <a:solidFill>
                  <a:schemeClr val="bg1"/>
                </a:solidFill>
                <a:latin typeface="Segoe UI Semilight" panose="020B0402040204020203" pitchFamily="34" charset="0"/>
                <a:cs typeface="Segoe UI Semilight" panose="020B0402040204020203" pitchFamily="34" charset="0"/>
              </a:rPr>
              <a:t>Increase performance for remote users</a:t>
            </a:r>
          </a:p>
          <a:p>
            <a:pPr fontAlgn="ctr"/>
            <a:r>
              <a:rPr lang="en-US" sz="3200" dirty="0">
                <a:solidFill>
                  <a:schemeClr val="bg1"/>
                </a:solidFill>
                <a:latin typeface="Segoe UI Semilight" panose="020B0402040204020203" pitchFamily="34" charset="0"/>
                <a:cs typeface="Segoe UI Semilight" panose="020B0402040204020203" pitchFamily="34" charset="0"/>
              </a:rPr>
              <a:t>Lower TCO</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cs typeface="Segoe UI Semilight" panose="020B0402040204020203" pitchFamily="34" charset="0"/>
              </a:rPr>
              <a:t>Customer objections</a:t>
            </a:r>
          </a:p>
        </p:txBody>
      </p:sp>
      <p:sp>
        <p:nvSpPr>
          <p:cNvPr id="3" name="Content Placeholder 2"/>
          <p:cNvSpPr>
            <a:spLocks noGrp="1"/>
          </p:cNvSpPr>
          <p:nvPr>
            <p:ph sz="quarter" idx="10"/>
          </p:nvPr>
        </p:nvSpPr>
        <p:spPr>
          <a:xfrm>
            <a:off x="269238" y="1416811"/>
            <a:ext cx="11494377" cy="5429179"/>
          </a:xfrm>
        </p:spPr>
        <p:txBody>
          <a:bodyPr/>
          <a:lstStyle/>
          <a:p>
            <a:pPr lvl="0"/>
            <a:r>
              <a:rPr lang="en-US" sz="3600" dirty="0">
                <a:solidFill>
                  <a:schemeClr val="bg1"/>
                </a:solidFill>
                <a:latin typeface="Segoe UI Semilight" panose="020B0402040204020203" pitchFamily="34" charset="0"/>
                <a:cs typeface="Segoe UI Semilight" panose="020B0402040204020203" pitchFamily="34" charset="0"/>
              </a:rPr>
              <a:t>Is Azure only for Windows workloads?</a:t>
            </a:r>
          </a:p>
          <a:p>
            <a:pPr lvl="0"/>
            <a:r>
              <a:rPr lang="en-US" sz="3600" dirty="0">
                <a:solidFill>
                  <a:schemeClr val="bg1"/>
                </a:solidFill>
                <a:latin typeface="Segoe UI Semilight" panose="020B0402040204020203" pitchFamily="34" charset="0"/>
                <a:cs typeface="Segoe UI Semilight" panose="020B0402040204020203" pitchFamily="34" charset="0"/>
              </a:rPr>
              <a:t>What does Microsoft know about PHP and LAMP stack?</a:t>
            </a:r>
          </a:p>
          <a:p>
            <a:pPr lvl="0"/>
            <a:r>
              <a:rPr lang="en-US" sz="3600" dirty="0">
                <a:solidFill>
                  <a:schemeClr val="bg1"/>
                </a:solidFill>
                <a:latin typeface="Segoe UI Semilight" panose="020B0402040204020203" pitchFamily="34" charset="0"/>
                <a:cs typeface="Segoe UI Semilight" panose="020B0402040204020203" pitchFamily="34" charset="0"/>
              </a:rPr>
              <a:t>Can we debug our applications using Eclipse against Azure Web Apps?</a:t>
            </a:r>
          </a:p>
          <a:p>
            <a:pPr lvl="0"/>
            <a:r>
              <a:rPr lang="en-US" sz="3600" dirty="0">
                <a:solidFill>
                  <a:schemeClr val="bg1"/>
                </a:solidFill>
                <a:latin typeface="Segoe UI Semilight" panose="020B0402040204020203" pitchFamily="34" charset="0"/>
                <a:cs typeface="Segoe UI Semilight" panose="020B0402040204020203" pitchFamily="34" charset="0"/>
              </a:rPr>
              <a:t>We simply cannot move to Microsoft SQL Server, and we do not want to deal with the issues of the MySQL VMs anymore!</a:t>
            </a:r>
          </a:p>
          <a:p>
            <a:pPr lvl="0"/>
            <a:endParaRPr lang="en-US" sz="2800" dirty="0">
              <a:solidFill>
                <a:schemeClr val="bg1"/>
              </a:solidFill>
            </a:endParaRPr>
          </a:p>
          <a:p>
            <a:pPr lvl="0"/>
            <a:endParaRPr lang="en-US" sz="3200" dirty="0">
              <a:solidFill>
                <a:schemeClr val="bg1"/>
              </a:solidFill>
            </a:endParaRPr>
          </a:p>
          <a:p>
            <a:pPr lvl="0"/>
            <a:endParaRPr lang="en-US" sz="2400" dirty="0">
              <a:solidFill>
                <a:schemeClr val="bg1"/>
              </a:solidFill>
            </a:endParaRPr>
          </a:p>
        </p:txBody>
      </p:sp>
    </p:spTree>
    <p:extLst>
      <p:ext uri="{BB962C8B-B14F-4D97-AF65-F5344CB8AC3E}">
        <p14:creationId xmlns:p14="http://schemas.microsoft.com/office/powerpoint/2010/main" val="33580543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349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Azure Infrastructure as a Service (IaaS)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Virtual machines</a:t>
            </a:r>
          </a:p>
          <a:p>
            <a:pPr marL="342900" indent="-342900">
              <a:lnSpc>
                <a:spcPct val="90000"/>
              </a:lnSpc>
              <a:spcAft>
                <a:spcPts val="600"/>
              </a:spcAft>
              <a:buFont typeface="Arial" panose="020B0604020202020204" pitchFamily="34" charset="0"/>
              <a:buChar char="•"/>
            </a:pPr>
            <a:r>
              <a:rPr lang="en-US" sz="2400" dirty="0">
                <a:gradFill>
                  <a:gsLst>
                    <a:gs pos="2917">
                      <a:srgbClr val="FFFFFF"/>
                    </a:gs>
                    <a:gs pos="30000">
                      <a:srgbClr val="FFFFFF"/>
                    </a:gs>
                  </a:gsLst>
                  <a:lin ang="5400000" scaled="0"/>
                </a:gradFill>
              </a:rPr>
              <a:t>Virtual network</a:t>
            </a:r>
            <a:endParaRPr lang="en-US" sz="2400" dirty="0">
              <a:gradFill>
                <a:gsLst>
                  <a:gs pos="2917">
                    <a:srgbClr val="FFFFFF"/>
                  </a:gs>
                  <a:gs pos="30000">
                    <a:srgbClr val="FFFFFF"/>
                  </a:gs>
                </a:gsLst>
                <a:lin ang="5400000" scaled="0"/>
              </a:gradFill>
              <a:latin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Jenkins (image </a:t>
            </a:r>
            <a:r>
              <a:rPr lang="en-US" sz="2400" dirty="0">
                <a:gradFill>
                  <a:gsLst>
                    <a:gs pos="2917">
                      <a:srgbClr val="FFFFFF"/>
                    </a:gs>
                    <a:gs pos="30000">
                      <a:srgbClr val="FFFFFF"/>
                    </a:gs>
                  </a:gsLst>
                  <a:lin ang="5400000" scaled="0"/>
                </a:gradFill>
                <a:latin typeface="Segoe UI Semilight"/>
              </a:rPr>
              <a:t>g</a:t>
            </a:r>
            <a:r>
              <a:rPr kumimoji="0" lang="en-US" sz="2400" b="0" i="0" u="none" strike="noStrike" kern="1200" cap="none" spc="0" normalizeH="0" baseline="0" noProof="0" dirty="0" err="1">
                <a:ln>
                  <a:noFill/>
                </a:ln>
                <a:gradFill>
                  <a:gsLst>
                    <a:gs pos="2917">
                      <a:srgbClr val="FFFFFF"/>
                    </a:gs>
                    <a:gs pos="30000">
                      <a:srgbClr val="FFFFFF"/>
                    </a:gs>
                  </a:gsLst>
                  <a:lin ang="5400000" scaled="0"/>
                </a:gradFill>
                <a:effectLst/>
                <a:uLnTx/>
                <a:uFillTx/>
                <a:latin typeface="Segoe UI Semilight"/>
                <a:ea typeface="+mn-ea"/>
                <a:cs typeface="+mn-cs"/>
              </a:rPr>
              <a:t>allery</a:t>
            </a: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Load balancers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Traffic manager</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Content delivery </a:t>
            </a:r>
            <a:r>
              <a:rPr lang="en-US" sz="2400" dirty="0">
                <a:gradFill>
                  <a:gsLst>
                    <a:gs pos="2917">
                      <a:srgbClr val="FFFFFF"/>
                    </a:gs>
                    <a:gs pos="30000">
                      <a:srgbClr val="FFFFFF"/>
                    </a:gs>
                  </a:gsLst>
                  <a:lin ang="5400000" scaled="0"/>
                </a:gradFill>
                <a:latin typeface="Segoe UI Semilight"/>
              </a:rPr>
              <a:t>n</a:t>
            </a:r>
            <a:r>
              <a:rPr kumimoji="0" lang="en-US" sz="2400" b="0" i="0" u="none" strike="noStrike" kern="1200" cap="none" spc="0" normalizeH="0" baseline="0" noProof="0" dirty="0" err="1">
                <a:ln>
                  <a:noFill/>
                </a:ln>
                <a:gradFill>
                  <a:gsLst>
                    <a:gs pos="2917">
                      <a:srgbClr val="FFFFFF"/>
                    </a:gs>
                    <a:gs pos="30000">
                      <a:srgbClr val="FFFFFF"/>
                    </a:gs>
                  </a:gsLst>
                  <a:lin ang="5400000" scaled="0"/>
                </a:gradFill>
                <a:effectLst/>
                <a:uLnTx/>
                <a:uFillTx/>
                <a:latin typeface="Segoe UI Semilight"/>
                <a:ea typeface="+mn-ea"/>
                <a:cs typeface="+mn-cs"/>
              </a:rPr>
              <a:t>etwork</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Storage</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pic>
        <p:nvPicPr>
          <p:cNvPr id="4" name="Picture 3">
            <a:extLst>
              <a:ext uri="{FF2B5EF4-FFF2-40B4-BE49-F238E27FC236}">
                <a16:creationId xmlns:a16="http://schemas.microsoft.com/office/drawing/2014/main" id="{FA8EF28C-0910-49AB-8F38-59E3474B2AA9}"/>
              </a:ext>
            </a:extLst>
          </p:cNvPr>
          <p:cNvPicPr>
            <a:picLocks noChangeAspect="1"/>
          </p:cNvPicPr>
          <p:nvPr/>
        </p:nvPicPr>
        <p:blipFill>
          <a:blip r:embed="rId3"/>
          <a:stretch>
            <a:fillRect/>
          </a:stretch>
        </p:blipFill>
        <p:spPr>
          <a:xfrm>
            <a:off x="6476758" y="739343"/>
            <a:ext cx="4562475" cy="5133975"/>
          </a:xfrm>
          <a:prstGeom prst="rect">
            <a:avLst/>
          </a:prstGeom>
        </p:spPr>
      </p:pic>
    </p:spTree>
    <p:extLst>
      <p:ext uri="{BB962C8B-B14F-4D97-AF65-F5344CB8AC3E}">
        <p14:creationId xmlns:p14="http://schemas.microsoft.com/office/powerpoint/2010/main" val="32763598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5130635"/>
          </a:xfrm>
          <a:prstGeom prst="rect">
            <a:avLst/>
          </a:prstGeom>
          <a:noFill/>
        </p:spPr>
        <p:txBody>
          <a:bodyPr wrap="square" lIns="182880" tIns="146304" rIns="182880" bIns="146304" rtlCol="0">
            <a:spAutoFit/>
          </a:bodyPr>
          <a:lstStyle/>
          <a:p>
            <a:pPr lvl="0">
              <a:lnSpc>
                <a:spcPct val="90000"/>
              </a:lnSpc>
              <a:spcAft>
                <a:spcPts val="600"/>
              </a:spcAft>
              <a:defRPr/>
            </a:pPr>
            <a:r>
              <a:rPr lang="en-US" sz="2400" b="1" dirty="0">
                <a:gradFill>
                  <a:gsLst>
                    <a:gs pos="2917">
                      <a:srgbClr val="FFFFFF"/>
                    </a:gs>
                    <a:gs pos="30000">
                      <a:srgbClr val="FFFFFF"/>
                    </a:gs>
                  </a:gsLst>
                  <a:lin ang="5400000" scaled="0"/>
                </a:gradFill>
              </a:rPr>
              <a:t>Azure Platform as a Service (PaaS)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Database for MySQL</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App Service for Linux</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Web Apps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Autoscaling</a:t>
            </a: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r>
              <a:rPr lang="en-US" sz="2400" b="1" dirty="0">
                <a:gradFill>
                  <a:gsLst>
                    <a:gs pos="2917">
                      <a:srgbClr val="FFFFFF"/>
                    </a:gs>
                    <a:gs pos="30000">
                      <a:srgbClr val="FFFFFF"/>
                    </a:gs>
                  </a:gsLst>
                  <a:lin ang="5400000" scaled="0"/>
                </a:gradFill>
                <a:latin typeface="Segoe UI Semilight"/>
              </a:rPr>
              <a:t>Additional Tools</a:t>
            </a:r>
            <a:endParaRPr lang="en-US" sz="2400" b="1" dirty="0">
              <a:gradFill>
                <a:gsLst>
                  <a:gs pos="2917">
                    <a:srgbClr val="FFFFFF"/>
                  </a:gs>
                  <a:gs pos="30000">
                    <a:srgbClr val="FFFFFF"/>
                  </a:gs>
                </a:gsLst>
                <a:lin ang="5400000" scaled="0"/>
              </a:gradFill>
            </a:endParaRP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Eclipse IDE</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Command Line Interface</a:t>
            </a:r>
          </a:p>
          <a:p>
            <a:pPr marR="0" lvl="0" algn="l" defTabSz="914400" rtl="0" eaLnBrk="1" fontAlgn="auto" latinLnBrk="0" hangingPunct="1">
              <a:lnSpc>
                <a:spcPct val="90000"/>
              </a:lnSpc>
              <a:spcBef>
                <a:spcPts val="0"/>
              </a:spcBef>
              <a:spcAft>
                <a:spcPts val="600"/>
              </a:spcAft>
              <a:buClrTx/>
              <a:buSzTx/>
              <a:tabLst/>
              <a:defRPr/>
            </a:pP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5" name="Rectangle: Rounded Corners 4">
            <a:extLst>
              <a:ext uri="{FF2B5EF4-FFF2-40B4-BE49-F238E27FC236}">
                <a16:creationId xmlns:a16="http://schemas.microsoft.com/office/drawing/2014/main" id="{5140567F-0EC8-43FD-B541-44EBD3661ED1}"/>
              </a:ext>
            </a:extLst>
          </p:cNvPr>
          <p:cNvSpPr/>
          <p:nvPr/>
        </p:nvSpPr>
        <p:spPr bwMode="auto">
          <a:xfrm>
            <a:off x="6435437" y="852055"/>
            <a:ext cx="4516582" cy="257694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0B2E27E-E07D-4B7D-8FCD-D860FD8E87E6}"/>
              </a:ext>
            </a:extLst>
          </p:cNvPr>
          <p:cNvSpPr/>
          <p:nvPr/>
        </p:nvSpPr>
        <p:spPr bwMode="auto">
          <a:xfrm>
            <a:off x="6435437" y="4294909"/>
            <a:ext cx="4516582" cy="20366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AF2DE74-A826-4549-88D1-951F7D4AA5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637" y="1129596"/>
            <a:ext cx="780290" cy="780290"/>
          </a:xfrm>
          <a:prstGeom prst="rect">
            <a:avLst/>
          </a:prstGeom>
        </p:spPr>
      </p:pic>
      <p:pic>
        <p:nvPicPr>
          <p:cNvPr id="8" name="Picture 7">
            <a:extLst>
              <a:ext uri="{FF2B5EF4-FFF2-40B4-BE49-F238E27FC236}">
                <a16:creationId xmlns:a16="http://schemas.microsoft.com/office/drawing/2014/main" id="{94E8BD49-6CCC-4579-B8A6-23CC52470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709" y="1138653"/>
            <a:ext cx="780290" cy="780290"/>
          </a:xfrm>
          <a:prstGeom prst="rect">
            <a:avLst/>
          </a:prstGeom>
        </p:spPr>
      </p:pic>
      <p:pic>
        <p:nvPicPr>
          <p:cNvPr id="10" name="Picture 9">
            <a:extLst>
              <a:ext uri="{FF2B5EF4-FFF2-40B4-BE49-F238E27FC236}">
                <a16:creationId xmlns:a16="http://schemas.microsoft.com/office/drawing/2014/main" id="{BA6F4C64-D529-4EC7-935F-0F7A65DBAA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0637" y="2289575"/>
            <a:ext cx="780290" cy="780290"/>
          </a:xfrm>
          <a:prstGeom prst="rect">
            <a:avLst/>
          </a:prstGeom>
        </p:spPr>
      </p:pic>
      <p:pic>
        <p:nvPicPr>
          <p:cNvPr id="13" name="Picture 12">
            <a:extLst>
              <a:ext uri="{FF2B5EF4-FFF2-40B4-BE49-F238E27FC236}">
                <a16:creationId xmlns:a16="http://schemas.microsoft.com/office/drawing/2014/main" id="{EC6E62EE-44FF-433A-A35D-E359AF525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9021" y="2218735"/>
            <a:ext cx="899666" cy="899666"/>
          </a:xfrm>
          <a:prstGeom prst="rect">
            <a:avLst/>
          </a:prstGeom>
        </p:spPr>
      </p:pic>
      <p:pic>
        <p:nvPicPr>
          <p:cNvPr id="14" name="Picture 13">
            <a:extLst>
              <a:ext uri="{FF2B5EF4-FFF2-40B4-BE49-F238E27FC236}">
                <a16:creationId xmlns:a16="http://schemas.microsoft.com/office/drawing/2014/main" id="{D87AA1BB-8DC9-4604-BF1A-23866D8852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1939" y="5176405"/>
            <a:ext cx="1334704" cy="313311"/>
          </a:xfrm>
          <a:prstGeom prst="rect">
            <a:avLst/>
          </a:prstGeom>
        </p:spPr>
      </p:pic>
      <p:pic>
        <p:nvPicPr>
          <p:cNvPr id="16" name="Picture 15">
            <a:extLst>
              <a:ext uri="{FF2B5EF4-FFF2-40B4-BE49-F238E27FC236}">
                <a16:creationId xmlns:a16="http://schemas.microsoft.com/office/drawing/2014/main" id="{F6A20C0B-E86D-4FF4-A595-F4B6BABE2E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2843" y="4614430"/>
            <a:ext cx="2152021" cy="1397577"/>
          </a:xfrm>
          <a:prstGeom prst="rect">
            <a:avLst/>
          </a:prstGeom>
        </p:spPr>
      </p:pic>
    </p:spTree>
    <p:extLst>
      <p:ext uri="{BB962C8B-B14F-4D97-AF65-F5344CB8AC3E}">
        <p14:creationId xmlns:p14="http://schemas.microsoft.com/office/powerpoint/2010/main" val="13682899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07521294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10-minute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1111333" cy="494289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Migrate </a:t>
            </a:r>
            <a:r>
              <a:rPr lang="en-US" sz="2400" dirty="0">
                <a:cs typeface="Segoe UI Semilight" panose="020B0402040204020203" pitchFamily="34" charset="0"/>
              </a:rPr>
              <a:t>an</a:t>
            </a:r>
            <a:r>
              <a:rPr lang="en-US" sz="2400" dirty="0">
                <a:latin typeface="Segoe UI Semilight" panose="020B0402040204020203" pitchFamily="34" charset="0"/>
                <a:cs typeface="Segoe UI Semilight" panose="020B0402040204020203" pitchFamily="34" charset="0"/>
              </a:rPr>
              <a:t> online health food supplier from a hosted environment to Azure and fully embrace modern DevOps tools, investigate PaaS services and leverage their deep knowledge of Eclipse development tools and its integration with Azure.</a:t>
            </a:r>
            <a:endParaRPr lang="en-US" sz="2400" dirty="0"/>
          </a:p>
          <a:p>
            <a:pPr>
              <a:lnSpc>
                <a:spcPct val="90000"/>
              </a:lnSpc>
              <a:spcAft>
                <a:spcPts val="600"/>
              </a:spcAft>
            </a:pPr>
            <a:endParaRPr lang="en-US" sz="3600" dirty="0">
              <a:latin typeface="+mj-lt"/>
            </a:endParaRPr>
          </a:p>
          <a:p>
            <a:pPr>
              <a:lnSpc>
                <a:spcPct val="90000"/>
              </a:lnSpc>
              <a:spcAft>
                <a:spcPts val="600"/>
              </a:spcAft>
            </a:pPr>
            <a:r>
              <a:rPr lang="en-US" sz="3600" dirty="0">
                <a:latin typeface="+mj-lt"/>
              </a:rPr>
              <a:t>Learning objectives</a:t>
            </a:r>
          </a:p>
          <a:p>
            <a:r>
              <a:rPr lang="en-US" sz="2400" dirty="0"/>
              <a:t>Attendees will be better able to deploy complex OSS workloads into Azure PaaS using Azure App Services as well as the following tasks:</a:t>
            </a:r>
          </a:p>
          <a:p>
            <a:pPr marL="285750" lvl="0" indent="-285750">
              <a:buFont typeface="Arial" panose="020B0604020202020204" pitchFamily="34" charset="0"/>
              <a:buChar char="•"/>
            </a:pPr>
            <a:r>
              <a:rPr lang="en-US" sz="2400" dirty="0"/>
              <a:t>Deployment and integration of Azure Marketplace products from partners such as Bitnami for Jenkins</a:t>
            </a:r>
          </a:p>
          <a:p>
            <a:pPr marL="285750" lvl="0" indent="-285750">
              <a:buFont typeface="Arial" panose="020B0604020202020204" pitchFamily="34" charset="0"/>
              <a:buChar char="•"/>
            </a:pPr>
            <a:r>
              <a:rPr lang="en-US" sz="2400" dirty="0"/>
              <a:t>Update Azure App Services using providers such as Github and Dropbox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target audience</a:t>
            </a:r>
          </a:p>
        </p:txBody>
      </p:sp>
      <p:sp>
        <p:nvSpPr>
          <p:cNvPr id="3" name="TextBox 2"/>
          <p:cNvSpPr txBox="1"/>
          <p:nvPr/>
        </p:nvSpPr>
        <p:spPr>
          <a:xfrm>
            <a:off x="268934" y="1187630"/>
            <a:ext cx="8661456" cy="3671774"/>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Andy Cross, CTO</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Ursula Karalov , VP of Sales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Tim LaMar, Lead System Administrator</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Development Leads</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Operations Leads (includes networking)</a:t>
            </a:r>
          </a:p>
          <a:p>
            <a:pPr marL="571500" indent="-571500">
              <a:lnSpc>
                <a:spcPct val="90000"/>
              </a:lnSpc>
              <a:spcAft>
                <a:spcPts val="600"/>
              </a:spcAft>
              <a:buFont typeface="Arial" panose="020B0604020202020204" pitchFamily="34" charset="0"/>
              <a:buChar char="•"/>
            </a:pPr>
            <a:r>
              <a:rPr lang="en-US" sz="3600" dirty="0">
                <a:solidFill>
                  <a:schemeClr val="bg1"/>
                </a:solidFill>
                <a:latin typeface="+mj-lt"/>
              </a:rPr>
              <a:t>Marketing Company Development Lead </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268934" y="1212455"/>
            <a:ext cx="11768391" cy="5730800"/>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(Operations) </a:t>
            </a:r>
          </a:p>
          <a:p>
            <a:pPr marL="0" indent="0">
              <a:buNone/>
            </a:pPr>
            <a:endParaRPr lang="en-US" sz="105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The preferred solution for this design starts with the move from single PHP and MySQL backend Server to using PaaS (Platform as a Service), solutions from Azure in the form of Azure Web Apps </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With the expansion to Asia there will be a geo-distributed architecture in Europe and Asia using Azure networking features of Traffic Manager and CDN to ensure the best experience across the board for Trey’s customers</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Management is minimized with the deployment of the application leveraging Azure Web Apps in the database being hosted by Azure MySQL</a:t>
            </a:r>
          </a:p>
        </p:txBody>
      </p:sp>
    </p:spTree>
    <p:extLst>
      <p:ext uri="{BB962C8B-B14F-4D97-AF65-F5344CB8AC3E}">
        <p14:creationId xmlns:p14="http://schemas.microsoft.com/office/powerpoint/2010/main" val="125581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grpSp>
        <p:nvGrpSpPr>
          <p:cNvPr id="77" name="Group 76">
            <a:extLst>
              <a:ext uri="{FF2B5EF4-FFF2-40B4-BE49-F238E27FC236}">
                <a16:creationId xmlns:a16="http://schemas.microsoft.com/office/drawing/2014/main" id="{8504F3D8-F9C6-4A5D-B798-16813099FC3E}"/>
              </a:ext>
            </a:extLst>
          </p:cNvPr>
          <p:cNvGrpSpPr/>
          <p:nvPr/>
        </p:nvGrpSpPr>
        <p:grpSpPr>
          <a:xfrm>
            <a:off x="5477236" y="5029068"/>
            <a:ext cx="2281681" cy="1444446"/>
            <a:chOff x="5477236" y="5029068"/>
            <a:chExt cx="2281681" cy="1444446"/>
          </a:xfrm>
        </p:grpSpPr>
        <p:grpSp>
          <p:nvGrpSpPr>
            <p:cNvPr id="76" name="Group 75">
              <a:extLst>
                <a:ext uri="{FF2B5EF4-FFF2-40B4-BE49-F238E27FC236}">
                  <a16:creationId xmlns:a16="http://schemas.microsoft.com/office/drawing/2014/main" id="{E248CF98-9CE6-4542-A660-86CCC37D5003}"/>
                </a:ext>
              </a:extLst>
            </p:cNvPr>
            <p:cNvGrpSpPr/>
            <p:nvPr/>
          </p:nvGrpSpPr>
          <p:grpSpPr>
            <a:xfrm>
              <a:off x="5477236" y="5029068"/>
              <a:ext cx="2281681" cy="1444446"/>
              <a:chOff x="5477236" y="5029068"/>
              <a:chExt cx="2281681" cy="1444446"/>
            </a:xfrm>
          </p:grpSpPr>
          <p:grpSp>
            <p:nvGrpSpPr>
              <p:cNvPr id="58" name="Group 57">
                <a:extLst>
                  <a:ext uri="{FF2B5EF4-FFF2-40B4-BE49-F238E27FC236}">
                    <a16:creationId xmlns:a16="http://schemas.microsoft.com/office/drawing/2014/main" id="{2B481070-7CD1-4205-9D59-DCE3C8BBD8DF}"/>
                  </a:ext>
                </a:extLst>
              </p:cNvPr>
              <p:cNvGrpSpPr/>
              <p:nvPr/>
            </p:nvGrpSpPr>
            <p:grpSpPr>
              <a:xfrm>
                <a:off x="5502729" y="5029068"/>
                <a:ext cx="2256188" cy="790844"/>
                <a:chOff x="5502729" y="5029068"/>
                <a:chExt cx="2256188" cy="790844"/>
              </a:xfrm>
            </p:grpSpPr>
            <p:pic>
              <p:nvPicPr>
                <p:cNvPr id="54" name="Picture 53">
                  <a:extLst>
                    <a:ext uri="{FF2B5EF4-FFF2-40B4-BE49-F238E27FC236}">
                      <a16:creationId xmlns:a16="http://schemas.microsoft.com/office/drawing/2014/main" id="{14F215A4-A8D3-4AD6-8B73-AEB91CB761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2729" y="5039622"/>
                  <a:ext cx="780290" cy="780290"/>
                </a:xfrm>
                <a:prstGeom prst="rect">
                  <a:avLst/>
                </a:prstGeom>
              </p:spPr>
            </p:pic>
            <p:pic>
              <p:nvPicPr>
                <p:cNvPr id="55" name="Picture 54">
                  <a:extLst>
                    <a:ext uri="{FF2B5EF4-FFF2-40B4-BE49-F238E27FC236}">
                      <a16:creationId xmlns:a16="http://schemas.microsoft.com/office/drawing/2014/main" id="{EF93CB4F-4778-4677-BE72-13566AFEB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4792" y="5039622"/>
                  <a:ext cx="780290" cy="780290"/>
                </a:xfrm>
                <a:prstGeom prst="rect">
                  <a:avLst/>
                </a:prstGeom>
              </p:spPr>
            </p:pic>
            <p:pic>
              <p:nvPicPr>
                <p:cNvPr id="56" name="Picture 55">
                  <a:extLst>
                    <a:ext uri="{FF2B5EF4-FFF2-40B4-BE49-F238E27FC236}">
                      <a16:creationId xmlns:a16="http://schemas.microsoft.com/office/drawing/2014/main" id="{FD890497-4C5D-4B6E-A47A-572F60976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6849" y="5034345"/>
                  <a:ext cx="780290" cy="780290"/>
                </a:xfrm>
                <a:prstGeom prst="rect">
                  <a:avLst/>
                </a:prstGeom>
              </p:spPr>
            </p:pic>
            <p:pic>
              <p:nvPicPr>
                <p:cNvPr id="57" name="Picture 56">
                  <a:extLst>
                    <a:ext uri="{FF2B5EF4-FFF2-40B4-BE49-F238E27FC236}">
                      <a16:creationId xmlns:a16="http://schemas.microsoft.com/office/drawing/2014/main" id="{E5631D41-2F1E-4B20-A39C-DC79B4D14A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8627" y="5029068"/>
                  <a:ext cx="780290" cy="780290"/>
                </a:xfrm>
                <a:prstGeom prst="rect">
                  <a:avLst/>
                </a:prstGeom>
              </p:spPr>
            </p:pic>
          </p:grpSp>
          <p:sp>
            <p:nvSpPr>
              <p:cNvPr id="73" name="TextBox 72">
                <a:extLst>
                  <a:ext uri="{FF2B5EF4-FFF2-40B4-BE49-F238E27FC236}">
                    <a16:creationId xmlns:a16="http://schemas.microsoft.com/office/drawing/2014/main" id="{5543A257-3230-4B73-92D5-F5F69D5C35AE}"/>
                  </a:ext>
                </a:extLst>
              </p:cNvPr>
              <p:cNvSpPr txBox="1"/>
              <p:nvPr/>
            </p:nvSpPr>
            <p:spPr>
              <a:xfrm>
                <a:off x="6355968" y="5779080"/>
                <a:ext cx="1146789"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Build Nodes</a:t>
                </a:r>
              </a:p>
            </p:txBody>
          </p:sp>
          <p:sp>
            <p:nvSpPr>
              <p:cNvPr id="74" name="TextBox 73">
                <a:extLst>
                  <a:ext uri="{FF2B5EF4-FFF2-40B4-BE49-F238E27FC236}">
                    <a16:creationId xmlns:a16="http://schemas.microsoft.com/office/drawing/2014/main" id="{2DC3C064-D09A-42A5-9979-396EA7E937EF}"/>
                  </a:ext>
                </a:extLst>
              </p:cNvPr>
              <p:cNvSpPr txBox="1"/>
              <p:nvPr/>
            </p:nvSpPr>
            <p:spPr>
              <a:xfrm>
                <a:off x="5477236" y="5768706"/>
                <a:ext cx="82137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Jenkins</a:t>
                </a:r>
              </a:p>
              <a:p>
                <a:pPr algn="ctr">
                  <a:lnSpc>
                    <a:spcPct val="90000"/>
                  </a:lnSpc>
                  <a:spcAft>
                    <a:spcPts val="600"/>
                  </a:spcAft>
                </a:pPr>
                <a:r>
                  <a:rPr lang="en-US" sz="1200" b="1" dirty="0">
                    <a:solidFill>
                      <a:schemeClr val="bg1"/>
                    </a:solidFill>
                    <a:latin typeface="+mj-lt"/>
                  </a:rPr>
                  <a:t>Master</a:t>
                </a:r>
              </a:p>
            </p:txBody>
          </p:sp>
        </p:grpSp>
        <p:pic>
          <p:nvPicPr>
            <p:cNvPr id="66" name="Graphic 65">
              <a:extLst>
                <a:ext uri="{FF2B5EF4-FFF2-40B4-BE49-F238E27FC236}">
                  <a16:creationId xmlns:a16="http://schemas.microsoft.com/office/drawing/2014/main" id="{735AA698-69C5-4ED0-B9E7-D16B52CCFA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7447" y="5244929"/>
              <a:ext cx="286209" cy="286209"/>
            </a:xfrm>
            <a:prstGeom prst="rect">
              <a:avLst/>
            </a:prstGeom>
          </p:spPr>
        </p:pic>
        <p:pic>
          <p:nvPicPr>
            <p:cNvPr id="67" name="Graphic 66">
              <a:extLst>
                <a:ext uri="{FF2B5EF4-FFF2-40B4-BE49-F238E27FC236}">
                  <a16:creationId xmlns:a16="http://schemas.microsoft.com/office/drawing/2014/main" id="{D9A2BDFF-64D5-4807-904C-0154E02BA0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3496" y="5244372"/>
              <a:ext cx="286209" cy="286209"/>
            </a:xfrm>
            <a:prstGeom prst="rect">
              <a:avLst/>
            </a:prstGeom>
          </p:spPr>
        </p:pic>
        <p:pic>
          <p:nvPicPr>
            <p:cNvPr id="68" name="Graphic 67">
              <a:extLst>
                <a:ext uri="{FF2B5EF4-FFF2-40B4-BE49-F238E27FC236}">
                  <a16:creationId xmlns:a16="http://schemas.microsoft.com/office/drawing/2014/main" id="{07777DCF-83A7-4D28-854C-85C546DD27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0502" y="5246046"/>
              <a:ext cx="286209" cy="286209"/>
            </a:xfrm>
            <a:prstGeom prst="rect">
              <a:avLst/>
            </a:prstGeom>
          </p:spPr>
        </p:pic>
      </p:grpSp>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10"/>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spTree>
    <p:extLst>
      <p:ext uri="{BB962C8B-B14F-4D97-AF65-F5344CB8AC3E}">
        <p14:creationId xmlns:p14="http://schemas.microsoft.com/office/powerpoint/2010/main" val="1185575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4400" dirty="0">
                <a:solidFill>
                  <a:srgbClr val="FFFFFF"/>
                </a:solidFill>
              </a:rPr>
              <a:t>Additional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7"/>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218142" y="483580"/>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pic>
        <p:nvPicPr>
          <p:cNvPr id="1026" name="Picture 2" descr="See the source image">
            <a:extLst>
              <a:ext uri="{FF2B5EF4-FFF2-40B4-BE49-F238E27FC236}">
                <a16:creationId xmlns:a16="http://schemas.microsoft.com/office/drawing/2014/main" id="{3992D56C-CF2F-4C08-A768-DE547A84EE6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8785" y="5061490"/>
            <a:ext cx="2003982" cy="1047080"/>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a:extLst>
              <a:ext uri="{FF2B5EF4-FFF2-40B4-BE49-F238E27FC236}">
                <a16:creationId xmlns:a16="http://schemas.microsoft.com/office/drawing/2014/main" id="{CA9D07D4-D815-43B4-BA64-36E0B3064D4D}"/>
              </a:ext>
            </a:extLst>
          </p:cNvPr>
          <p:cNvSpPr txBox="1"/>
          <p:nvPr/>
        </p:nvSpPr>
        <p:spPr>
          <a:xfrm>
            <a:off x="5441913" y="6030940"/>
            <a:ext cx="239256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latin typeface="+mj-lt"/>
              </a:rPr>
              <a:t>Visual Studio Team Services</a:t>
            </a:r>
          </a:p>
        </p:txBody>
      </p:sp>
    </p:spTree>
    <p:extLst>
      <p:ext uri="{BB962C8B-B14F-4D97-AF65-F5344CB8AC3E}">
        <p14:creationId xmlns:p14="http://schemas.microsoft.com/office/powerpoint/2010/main" val="14016224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573296" cy="617399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scalable geo-distributed platform for the Trey Research web applications written in PHP, node.js, and WordPress.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Azure Web Apps in two regions we are able to meet the needs of Trey Research. There will be a set of Web Apps deployed in the Azure Northern Europe Region and another in the South East Asia Region that is located in Hong Kong SAR. By taking this approach, we are ensuring there will be Web Front ends close to current and future customers. Since Azure Web Apps support PHP, node.js, and WordPress, we can eliminate virtual machines for the web site deployment.  </a:t>
            </a:r>
            <a:endParaRPr lang="en-US" sz="2800" dirty="0">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64442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96964" cy="5416868"/>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The solution should scale automatically and be resilient to failures.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Configuring Web Applications to scale is very simple using Azure Web Apps. A set of criteria is easy to define and then Azure will take care of the hard work to ensure that the Web App is always responsive. This set of steps and easily completed by administrators based on a few different metrics such as CPU, memory, etc. </a:t>
            </a:r>
          </a:p>
          <a:p>
            <a:pPr marL="0" indent="0">
              <a:buNone/>
            </a:pPr>
            <a:r>
              <a:rPr lang="en-US" sz="2400" dirty="0">
                <a:latin typeface="Segoe UI Semilight" panose="020B0402040204020203" pitchFamily="34" charset="0"/>
                <a:cs typeface="Segoe UI Semilight" panose="020B0402040204020203" pitchFamily="34" charset="0"/>
              </a:rPr>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969961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674479"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lvl="0" indent="0">
              <a:buNone/>
            </a:pPr>
            <a:endParaRPr lang="en-US" sz="2400" b="1" dirty="0">
              <a:solidFill>
                <a:schemeClr val="bg1"/>
              </a:solidFill>
              <a:latin typeface="+mj-lt"/>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Load times in locations around the world should be lessened as compared to today, and files should be placed as close to the user as possible.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the Azure CDN Premium we are able to preload files into nodes that are located closer to customers. It ensures that their load times will be less than if they were served directly by the web application. All static content will be preloaded, including images and PDFs among other items on the site.</a:t>
            </a: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672902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398401"/>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application</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Ensure to document (at a high level), how the new design can handle custom settings in their php.ini and the use of PHP extensions.</a:t>
            </a:r>
            <a:r>
              <a:rPr lang="en-US" sz="2800" b="1" dirty="0">
                <a:solidFill>
                  <a:schemeClr val="bg1"/>
                </a:solidFill>
                <a:latin typeface="Segoe UI Semilight" panose="020B0402040204020203" pitchFamily="34" charset="0"/>
                <a:cs typeface="Segoe UI Semilight" panose="020B0402040204020203" pitchFamily="34" charset="0"/>
              </a:rPr>
              <a:t> </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The administrator should create a “.user.ini” file in the root of the Web App using Kudu and then create settings just as you would in the php.ini file of a Linux box. For the extensions, add a ‘ext’ directory to the d:\home\site directory on the web app and the put .dll extension files into the ext directory.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952182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5176" y="993978"/>
            <a:ext cx="11768391" cy="5312223"/>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database</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resilient and scalable MySQL backend configured to span geographically distributed datacenters. The solution must include backups and the ability to restore to a different region.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By creating the Web App + MySQL, Trey Research is able to select Azure Database for MySQL for this application. MySQL supports Azure as a provider of MySQL PaaS Services. It also supports business continuity features including automated backups and the ability for users to initiate geo-restore.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2113411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hybrid network (at a high-level) that that will allow you to meet all of the customer requirements and support your design for moving Trey Research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Using a site-to-site VPN between their corporate location and the Northern Europe Azure Region, the networks will be connected privately (hybrid cloud connectivity).  The Jenkins Master and agent nodes along with a new GitHub Enterprise server will be implemented in the VNET in Azure North Europe. It will allow for the use of bursting number of Jenkins agent nodes on demand and ensure 99.95% update based on the Azure SLA.</a:t>
            </a:r>
          </a:p>
        </p:txBody>
      </p:sp>
    </p:spTree>
    <p:extLst>
      <p:ext uri="{BB962C8B-B14F-4D97-AF65-F5344CB8AC3E}">
        <p14:creationId xmlns:p14="http://schemas.microsoft.com/office/powerpoint/2010/main" val="3329461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674852"/>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p>
          <a:p>
            <a:pPr marL="0" lv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virtual network in Azure and establish hybrid connectivity between Trey Research on premise to Azure.</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Site-to-site VPN from corporate location to Azure Northern Europe. Various options are available to enable different amounts of bandwidth and degrees of resiliency.</a:t>
            </a:r>
          </a:p>
        </p:txBody>
      </p:sp>
    </p:spTree>
    <p:extLst>
      <p:ext uri="{BB962C8B-B14F-4D97-AF65-F5344CB8AC3E}">
        <p14:creationId xmlns:p14="http://schemas.microsoft.com/office/powerpoint/2010/main" val="164099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69264"/>
            <a:ext cx="11768391" cy="6081665"/>
          </a:xfrm>
        </p:spPr>
        <p:txBody>
          <a:bodyPr/>
          <a:lstStyle/>
          <a:p>
            <a:pPr marL="0" indent="0">
              <a:buNone/>
            </a:pPr>
            <a:r>
              <a:rPr lang="en-US" sz="3600" dirty="0">
                <a:solidFill>
                  <a:schemeClr val="bg1"/>
                </a:solidFill>
                <a:latin typeface="+mj-lt"/>
                <a:cs typeface="Segoe UI Semilight" panose="020B0402040204020203" pitchFamily="34" charset="0"/>
              </a:rPr>
              <a:t>Web app infrastructure and network designs - network</a:t>
            </a:r>
            <a:endParaRPr lang="en-US" sz="3600" dirty="0">
              <a:latin typeface="+mj-lt"/>
              <a:cs typeface="Segoe UI Semilight" panose="020B0402040204020203" pitchFamily="34" charset="0"/>
            </a:endParaRPr>
          </a:p>
          <a:p>
            <a:pPr marL="0" lv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lvl="0" indent="0">
              <a:buNone/>
            </a:pPr>
            <a:r>
              <a:rPr lang="en-US" sz="2000" b="1" dirty="0">
                <a:solidFill>
                  <a:schemeClr val="bg1"/>
                </a:solidFill>
                <a:latin typeface="Segoe UI Semilight" panose="020B0402040204020203" pitchFamily="34" charset="0"/>
                <a:cs typeface="Segoe UI Semilight" panose="020B0402040204020203" pitchFamily="34" charset="0"/>
              </a:rPr>
              <a:t>Task: </a:t>
            </a:r>
            <a:r>
              <a:rPr lang="en-US" sz="2000" dirty="0">
                <a:solidFill>
                  <a:schemeClr val="bg1"/>
                </a:solidFill>
                <a:latin typeface="Segoe UI Semilight" panose="020B0402040204020203" pitchFamily="34" charset="0"/>
                <a:cs typeface="Segoe UI Semilight" panose="020B0402040204020203" pitchFamily="34" charset="0"/>
              </a:rPr>
              <a:t>Include Azure Networking features in the design to ensure users connecting to the Web Application are routed to the front-end with the least number of hops and that the load is balanced across these servers.</a:t>
            </a:r>
          </a:p>
          <a:p>
            <a:pPr marL="0" indent="0">
              <a:buNone/>
            </a:pPr>
            <a:endParaRPr lang="en-US" sz="20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b="1" dirty="0">
                <a:solidFill>
                  <a:schemeClr val="bg1"/>
                </a:solidFill>
                <a:latin typeface="Segoe UI Semilight" panose="020B0402040204020203" pitchFamily="34" charset="0"/>
                <a:cs typeface="Segoe UI Semilight" panose="020B0402040204020203" pitchFamily="34" charset="0"/>
              </a:rPr>
              <a:t>Answer:  </a:t>
            </a:r>
            <a:r>
              <a:rPr lang="en-US" sz="2000" dirty="0">
                <a:solidFill>
                  <a:schemeClr val="bg1"/>
                </a:solidFill>
                <a:latin typeface="Segoe UI Semilight" panose="020B0402040204020203" pitchFamily="34" charset="0"/>
                <a:cs typeface="Segoe UI Semilight" panose="020B0402040204020203" pitchFamily="34" charset="0"/>
              </a:rPr>
              <a:t>Traffic Manager should be implemented to route DNS traffic to the either of the Azure regions based on Performance or Geography.  Performance will calculate the number of hops between the user and each of the Azure Web App frontends and direct the traffic to the one with the least number of hops. The Geography routing method directs users to endpoints in their geographic region.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Since Azure Web Apps automatically manage the Load Balancer for the application no additional configuration is required. </a:t>
            </a:r>
          </a:p>
          <a:p>
            <a:pPr marL="0" indent="0">
              <a:buNone/>
            </a:pPr>
            <a:endParaRPr lang="en-US" sz="20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To ensure that static content loads a quickly as possible the Azure CDN will be leveraged. By placing static content such as site pictures and PDFs on CDN endpoints you get the best loading experience possible.</a:t>
            </a:r>
          </a:p>
          <a:p>
            <a:pPr marL="0" indent="0">
              <a:buNone/>
            </a:pPr>
            <a:endParaRPr lang="en-US" sz="2800" b="1" i="1" dirty="0">
              <a:solidFill>
                <a:schemeClr val="bg1"/>
              </a:solidFill>
            </a:endParaRPr>
          </a:p>
        </p:txBody>
      </p:sp>
    </p:spTree>
    <p:extLst>
      <p:ext uri="{BB962C8B-B14F-4D97-AF65-F5344CB8AC3E}">
        <p14:creationId xmlns:p14="http://schemas.microsoft.com/office/powerpoint/2010/main" val="166786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3" name="Picture 2" descr="The theme for the Caching Static Files on Azure CDN is less hops and less latency equals happier user. Therefore, Content is pre-loaded at points closer to the user. This diagram has a user in Hong Kong SAR, a CDN Endpoint in Asia, and Blob Storage in Northern Europe. " title="Caching Static Files on the Azure CDN"/>
          <p:cNvPicPr>
            <a:picLocks noChangeAspect="1"/>
          </p:cNvPicPr>
          <p:nvPr/>
        </p:nvPicPr>
        <p:blipFill>
          <a:blip r:embed="rId3"/>
          <a:stretch>
            <a:fillRect/>
          </a:stretch>
        </p:blipFill>
        <p:spPr>
          <a:xfrm>
            <a:off x="616962" y="991374"/>
            <a:ext cx="10958077" cy="5699530"/>
          </a:xfrm>
          <a:prstGeom prst="rect">
            <a:avLst/>
          </a:prstGeom>
        </p:spPr>
      </p:pic>
    </p:spTree>
    <p:extLst>
      <p:ext uri="{BB962C8B-B14F-4D97-AF65-F5344CB8AC3E}">
        <p14:creationId xmlns:p14="http://schemas.microsoft.com/office/powerpoint/2010/main" val="5708266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26017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Using the features of Azure and the requirements to use Dropbox, Git, and Jenkins as a part of the solution, design a DevOps pipeline workflow that the Development Team will use to move from test, staging, and to production.</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 Document the workflow at a high-level that will be used to implement a CI/CD pipeline at Trey Research.</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checked into GitHub and content placed in Dropbox will be picked up by Jenkins and built, then it will be copied to the infrastructure using the Azure CLI.</a:t>
            </a:r>
          </a:p>
          <a:p>
            <a:pPr marL="0" indent="0">
              <a:buNone/>
            </a:pPr>
            <a:endParaRPr lang="en-US" sz="2800" dirty="0">
              <a:solidFill>
                <a:schemeClr val="bg1"/>
              </a:solidFill>
            </a:endParaRPr>
          </a:p>
        </p:txBody>
      </p:sp>
    </p:spTree>
    <p:extLst>
      <p:ext uri="{BB962C8B-B14F-4D97-AF65-F5344CB8AC3E}">
        <p14:creationId xmlns:p14="http://schemas.microsoft.com/office/powerpoint/2010/main" val="4013822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Preferred solution </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96252"/>
            <a:ext cx="11494682" cy="4801724"/>
          </a:xfrm>
          <a:prstGeom prst="rect">
            <a:avLst/>
          </a:prstGeom>
        </p:spPr>
      </p:pic>
    </p:spTree>
    <p:extLst>
      <p:ext uri="{BB962C8B-B14F-4D97-AF65-F5344CB8AC3E}">
        <p14:creationId xmlns:p14="http://schemas.microsoft.com/office/powerpoint/2010/main" val="28975072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Additional solution</a:t>
            </a:r>
            <a:br>
              <a:rPr lang="en-US" dirty="0">
                <a:solidFill>
                  <a:schemeClr val="bg1"/>
                </a:solidFill>
              </a:rPr>
            </a:br>
            <a:r>
              <a:rPr lang="en-US" sz="3600" i="1" dirty="0">
                <a:solidFill>
                  <a:schemeClr val="bg1"/>
                </a:solidFill>
              </a:rPr>
              <a:t>CI and CD workflow</a:t>
            </a:r>
          </a:p>
        </p:txBody>
      </p:sp>
      <p:pic>
        <p:nvPicPr>
          <p:cNvPr id="4" name="Picture 3" descr="The Preferred solution for CI and CD workflow begins with code checked into GitHub and placed in Dropbox. It is the Jenkins plugins then move the code through a custom pipeline, builds the code, and makes any other changes required for its deployment. Jenkins then uses the custom bash scripts calling the Azure CLI to move the files into place across the Azure Web App and CDN endpoints." title="Preferred solution for CI and CD workflow">
            <a:extLst>
              <a:ext uri="{FF2B5EF4-FFF2-40B4-BE49-F238E27FC236}">
                <a16:creationId xmlns:a16="http://schemas.microsoft.com/office/drawing/2014/main" id="{15E1DE80-6980-4E1D-B67E-C2EDB8D47413}"/>
              </a:ext>
            </a:extLst>
          </p:cNvPr>
          <p:cNvPicPr>
            <a:picLocks noChangeAspect="1"/>
          </p:cNvPicPr>
          <p:nvPr/>
        </p:nvPicPr>
        <p:blipFill>
          <a:blip r:embed="rId3"/>
          <a:stretch>
            <a:fillRect/>
          </a:stretch>
        </p:blipFill>
        <p:spPr>
          <a:xfrm>
            <a:off x="348659" y="1855901"/>
            <a:ext cx="11494682" cy="4801724"/>
          </a:xfrm>
          <a:prstGeom prst="rect">
            <a:avLst/>
          </a:prstGeom>
        </p:spPr>
      </p:pic>
      <p:sp>
        <p:nvSpPr>
          <p:cNvPr id="3" name="Rectangle 2">
            <a:extLst>
              <a:ext uri="{FF2B5EF4-FFF2-40B4-BE49-F238E27FC236}">
                <a16:creationId xmlns:a16="http://schemas.microsoft.com/office/drawing/2014/main" id="{95EA25C6-0289-4310-B498-89D6970C6584}"/>
              </a:ext>
            </a:extLst>
          </p:cNvPr>
          <p:cNvSpPr/>
          <p:nvPr/>
        </p:nvSpPr>
        <p:spPr bwMode="auto">
          <a:xfrm>
            <a:off x="4980791" y="2710927"/>
            <a:ext cx="2791609" cy="177501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See the source image">
            <a:extLst>
              <a:ext uri="{FF2B5EF4-FFF2-40B4-BE49-F238E27FC236}">
                <a16:creationId xmlns:a16="http://schemas.microsoft.com/office/drawing/2014/main" id="{C326FD33-FD0B-4AA0-91E9-8E5890AD0C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367" y="2778384"/>
            <a:ext cx="2490395" cy="1301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EF68B6-51B5-4479-A304-B734F26DD68A}"/>
              </a:ext>
            </a:extLst>
          </p:cNvPr>
          <p:cNvSpPr/>
          <p:nvPr/>
        </p:nvSpPr>
        <p:spPr bwMode="auto">
          <a:xfrm>
            <a:off x="8466268" y="2646381"/>
            <a:ext cx="3216537" cy="2549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92B4C8AF-462C-44CB-921C-B35282464444}"/>
              </a:ext>
            </a:extLst>
          </p:cNvPr>
          <p:cNvSpPr/>
          <p:nvPr/>
        </p:nvSpPr>
        <p:spPr bwMode="auto">
          <a:xfrm>
            <a:off x="8466268" y="3613745"/>
            <a:ext cx="363595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release management tasks to trigger automated deployments to Azure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BD74A9BA-3861-4061-B213-A76DB38B0CE7}"/>
              </a:ext>
            </a:extLst>
          </p:cNvPr>
          <p:cNvSpPr/>
          <p:nvPr/>
        </p:nvSpPr>
        <p:spPr bwMode="auto">
          <a:xfrm>
            <a:off x="4317076" y="4544291"/>
            <a:ext cx="3988656" cy="15240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8220191F-3595-415B-86AC-E73BAFD68C7E}"/>
              </a:ext>
            </a:extLst>
          </p:cNvPr>
          <p:cNvSpPr/>
          <p:nvPr/>
        </p:nvSpPr>
        <p:spPr bwMode="auto">
          <a:xfrm>
            <a:off x="5000819" y="3964686"/>
            <a:ext cx="3860075" cy="49056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Content changes trigger automated build</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bg1"/>
                </a:solidFill>
                <a:latin typeface="Segoe UI Semilight" panose="020B0402040204020203" pitchFamily="34" charset="0"/>
                <a:cs typeface="Segoe UI Semilight" panose="020B0402040204020203" pitchFamily="34" charset="0"/>
              </a:rPr>
              <a:t>Using VSTS build tasks to create artifacts</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See the source image">
            <a:extLst>
              <a:ext uri="{FF2B5EF4-FFF2-40B4-BE49-F238E27FC236}">
                <a16:creationId xmlns:a16="http://schemas.microsoft.com/office/drawing/2014/main" id="{63EE0D62-EE99-4B51-9100-92F281768B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9338" y="2373932"/>
            <a:ext cx="2490395" cy="130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946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561796"/>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Where is code checked in, how does the code get built and then how does it deploy to the Site?  Make sure to take into account not only the in-house developers, but also the marketing vendors code. Note that they marketing team is not going to move from using Dropbox.</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 </a:t>
            </a:r>
            <a:r>
              <a:rPr lang="en-US" sz="2800" dirty="0">
                <a:solidFill>
                  <a:schemeClr val="bg1"/>
                </a:solidFill>
                <a:latin typeface="Segoe UI Semilight" panose="020B0402040204020203" pitchFamily="34" charset="0"/>
                <a:cs typeface="Segoe UI Semilight" panose="020B0402040204020203" pitchFamily="34" charset="0"/>
              </a:rPr>
              <a:t>Code will be checked into GitHub and content place in Dropbox which is then picked up by the Jenkins plugins, moved through a custom pipeline in Jenkins to build the code, and make any other transformations required for its deployment. Once this process has been completed, Jenkins will then use custom bash scripts calling the Azure CLI to move the files into place across the Azure Web App and CDN endpoints.</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117781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6173998"/>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Design a “Slotting” methodology using at least three slots for test, staging, and production?  How does code land on each of these sites?  Show the full workflow from code check-in, build, deployment, and then promotion to production. </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Once codes goes through the pipeline, it will land on the Test slot of the Web App. The code will then be accessible via the Test URL for that slot. From there, the testers will be able to review the site to ensure that it is ready to move to production. Once testing is completed, code will be promoted to the Staging Slot. It can then be swapped into production.</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3218448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pic>
        <p:nvPicPr>
          <p:cNvPr id="4" name="Picture 3" descr="The Preferred solution for CI, CD Azure slots workflow has the following high-level steps: Developer checks in code. Code is built by Jenkins and Azure CLI to deploy to test slot. Test validates quality using test environment. Swap to staging for final validation. Swap to production website." title="Preferred solution for CI, CD Azure slots workflow"/>
          <p:cNvPicPr>
            <a:picLocks noChangeAspect="1"/>
          </p:cNvPicPr>
          <p:nvPr/>
        </p:nvPicPr>
        <p:blipFill>
          <a:blip r:embed="rId3"/>
          <a:stretch>
            <a:fillRect/>
          </a:stretch>
        </p:blipFill>
        <p:spPr>
          <a:xfrm>
            <a:off x="880311" y="1079999"/>
            <a:ext cx="10431379" cy="5658460"/>
          </a:xfrm>
          <a:prstGeom prst="rect">
            <a:avLst/>
          </a:prstGeom>
        </p:spPr>
      </p:pic>
      <p:sp>
        <p:nvSpPr>
          <p:cNvPr id="8" name="Arrow: Left-Right 7" descr="Decorative image" title="Decorative image">
            <a:extLst>
              <a:ext uri="{FF2B5EF4-FFF2-40B4-BE49-F238E27FC236}">
                <a16:creationId xmlns:a16="http://schemas.microsoft.com/office/drawing/2014/main" id="{B9173751-DE62-4DC1-A616-B52A531C6D64}"/>
              </a:ext>
            </a:extLst>
          </p:cNvPr>
          <p:cNvSpPr/>
          <p:nvPr/>
        </p:nvSpPr>
        <p:spPr bwMode="auto">
          <a:xfrm rot="16200000">
            <a:off x="1000128" y="4591050"/>
            <a:ext cx="419100" cy="190500"/>
          </a:xfrm>
          <a:prstGeom prst="lef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84458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a:t>
            </a:r>
            <a:endParaRPr lang="en-US" sz="4400" i="1" dirty="0">
              <a:solidFill>
                <a:schemeClr val="bg1"/>
              </a:solidFill>
            </a:endParaRPr>
          </a:p>
        </p:txBody>
      </p:sp>
      <p:sp>
        <p:nvSpPr>
          <p:cNvPr id="3" name="Content Placeholder 2"/>
          <p:cNvSpPr>
            <a:spLocks noGrp="1"/>
          </p:cNvSpPr>
          <p:nvPr>
            <p:ph sz="quarter" idx="10"/>
          </p:nvPr>
        </p:nvSpPr>
        <p:spPr>
          <a:xfrm>
            <a:off x="269239" y="1663947"/>
            <a:ext cx="10757098" cy="3274743"/>
          </a:xfrm>
        </p:spPr>
        <p:txBody>
          <a:bodyPr/>
          <a:lstStyle/>
          <a:p>
            <a:pPr defTabSz="914400">
              <a:spcAft>
                <a:spcPts val="600"/>
              </a:spcAft>
            </a:pPr>
            <a:r>
              <a:rPr lang="en-US" sz="3600" dirty="0">
                <a:solidFill>
                  <a:schemeClr val="bg1"/>
                </a:solidFill>
                <a:latin typeface="Segoe UI Semilight" panose="020B0402040204020203" pitchFamily="34" charset="0"/>
                <a:cs typeface="Segoe UI Semilight" panose="020B0402040204020203" pitchFamily="34" charset="0"/>
              </a:rPr>
              <a:t>Trey Research </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Online vitamins seller based out of Europe </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Online presence only</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Looking to expand, starting with Asia</a:t>
            </a:r>
          </a:p>
          <a:p>
            <a:pPr lvl="1" defTabSz="914400">
              <a:spcAft>
                <a:spcPts val="600"/>
              </a:spcAft>
            </a:pPr>
            <a:r>
              <a:rPr lang="en-US" sz="2800" dirty="0">
                <a:solidFill>
                  <a:schemeClr val="bg1"/>
                </a:solidFill>
                <a:latin typeface="Segoe UI Semilight" panose="020B0402040204020203" pitchFamily="34" charset="0"/>
                <a:cs typeface="Segoe UI Semilight" panose="020B0402040204020203" pitchFamily="34" charset="0"/>
              </a:rPr>
              <a:t>Goal is for better user experience with a heavy focus on  availability and performance</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761030"/>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a:t>
            </a:r>
            <a:r>
              <a:rPr lang="en-US" sz="2800" dirty="0">
                <a:solidFill>
                  <a:schemeClr val="bg1"/>
                </a:solidFill>
                <a:latin typeface="Segoe UI Semilight" panose="020B0402040204020203" pitchFamily="34" charset="0"/>
                <a:cs typeface="Segoe UI Semilight" panose="020B0402040204020203" pitchFamily="34" charset="0"/>
              </a:rPr>
              <a:t>  Document how Trey Research can continue to use Eclipse as their development environment. Document how the tools are compatible with the new design.</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Eclipse is supported for use with Azure Web Apps in Azure by using the Azure Toolkit for Eclipse.</a:t>
            </a:r>
          </a:p>
        </p:txBody>
      </p:sp>
    </p:spTree>
    <p:extLst>
      <p:ext uri="{BB962C8B-B14F-4D97-AF65-F5344CB8AC3E}">
        <p14:creationId xmlns:p14="http://schemas.microsoft.com/office/powerpoint/2010/main" val="1269271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3287054"/>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Determine how their client can debug issues. Can we debug our applications using Eclipse against Azure Web Apps?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Azure Web Apps support the connection of the Eclipse environment directly to debug applications.</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190909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solution</a:t>
            </a:r>
            <a:endParaRPr lang="en-US" dirty="0">
              <a:solidFill>
                <a:schemeClr val="bg1"/>
              </a:solidFill>
            </a:endParaRPr>
          </a:p>
        </p:txBody>
      </p:sp>
      <p:sp>
        <p:nvSpPr>
          <p:cNvPr id="3" name="Content Placeholder 2"/>
          <p:cNvSpPr>
            <a:spLocks noGrp="1"/>
          </p:cNvSpPr>
          <p:nvPr>
            <p:ph sz="quarter" idx="10"/>
          </p:nvPr>
        </p:nvSpPr>
        <p:spPr>
          <a:xfrm>
            <a:off x="268934" y="993978"/>
            <a:ext cx="11768391" cy="5613845"/>
          </a:xfrm>
        </p:spPr>
        <p:txBody>
          <a:bodyPr/>
          <a:lstStyle/>
          <a:p>
            <a:pPr marL="0" indent="0">
              <a:buNone/>
            </a:pPr>
            <a:r>
              <a:rPr lang="en-US" sz="3600" dirty="0">
                <a:solidFill>
                  <a:schemeClr val="bg1"/>
                </a:solidFill>
                <a:latin typeface="+mj-lt"/>
                <a:cs typeface="Segoe UI Semilight" panose="020B0402040204020203" pitchFamily="34" charset="0"/>
              </a:rPr>
              <a:t>DevOps in Azure implementation (Development)</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Task: </a:t>
            </a:r>
            <a:r>
              <a:rPr lang="en-US" sz="2800" dirty="0">
                <a:solidFill>
                  <a:schemeClr val="bg1"/>
                </a:solidFill>
                <a:latin typeface="Segoe UI Semilight" panose="020B0402040204020203" pitchFamily="34" charset="0"/>
                <a:cs typeface="Segoe UI Semilight" panose="020B0402040204020203" pitchFamily="34" charset="0"/>
              </a:rPr>
              <a:t>Document how Trey Research could build nonproduction Azure Web Apps that are “proof of concepts”, so they can implement their alpha code directly to Azure by-passing the CI/CD infrastructure.</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Answer:</a:t>
            </a:r>
            <a:r>
              <a:rPr lang="en-US" sz="2800" dirty="0">
                <a:solidFill>
                  <a:schemeClr val="bg1"/>
                </a:solidFill>
                <a:latin typeface="Segoe UI Semilight" panose="020B0402040204020203" pitchFamily="34" charset="0"/>
                <a:cs typeface="Segoe UI Semilight" panose="020B0402040204020203" pitchFamily="34" charset="0"/>
              </a:rPr>
              <a:t>  Trey Research can create separate Azure Web Apps that are not included as a part of the production sites. Using the Eclipse environment including the Azure Toolkit, the developers can publish their site directly from Eclipse. It allows for them to do “proof of concepts” without having to do the full integration Git and Jenkins. It will ensure a fast start for these projects and the Development team can do it without involving the Operations team. </a:t>
            </a:r>
            <a:endParaRPr lang="en-US" sz="2800" b="1" i="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507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8934" y="1390992"/>
            <a:ext cx="10757098" cy="5182957"/>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Why use Microsoft Azure? Surely Azure is a Windows only cloud, because Microsoft sells the Windows operating system?</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Azure is an Open Source friendly cloud that supports PHP, node.js, WordPress, MySQL among many other OSS projects. There is no reason to believe that Microsoft is Windows only focused anymore. Microsoft has Open Sourced many of their closest held products include .NET and ASP.NET and all of the Azure SDKs and client tools. In addition, Microsoft has joined the Open Compute Project and the Eclipse foundation.</a:t>
            </a:r>
          </a:p>
        </p:txBody>
      </p:sp>
    </p:spTree>
    <p:extLst>
      <p:ext uri="{BB962C8B-B14F-4D97-AF65-F5344CB8AC3E}">
        <p14:creationId xmlns:p14="http://schemas.microsoft.com/office/powerpoint/2010/main" val="201594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What does Microsoft know about PHP and the LAMP stack? They cannot offer support of these things whereas I know other companies that have successful deployments of this on Amazon.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has supported PHP and the entire LAMP stack on Azure from the beginning of both the PaaS and IaaS services. There is full support for all of these products.</a:t>
            </a:r>
          </a:p>
        </p:txBody>
      </p:sp>
    </p:spTree>
    <p:extLst>
      <p:ext uri="{BB962C8B-B14F-4D97-AF65-F5344CB8AC3E}">
        <p14:creationId xmlns:p14="http://schemas.microsoft.com/office/powerpoint/2010/main" val="32651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795159"/>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If we move to the cloud, will we always be ready to take our customers’ orders?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Moving to the cloud should never be seen as a panacea to application or operations issues. However, Azure has exponentially reduced the complexity of integrating redundancy and content acceleration into common workloads. The platform has made resilient deployments approachable for all types of businesses from a cost perspective.  </a:t>
            </a:r>
          </a:p>
        </p:txBody>
      </p:sp>
    </p:spTree>
    <p:extLst>
      <p:ext uri="{BB962C8B-B14F-4D97-AF65-F5344CB8AC3E}">
        <p14:creationId xmlns:p14="http://schemas.microsoft.com/office/powerpoint/2010/main" val="165797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dirty="0">
              <a:solidFill>
                <a:schemeClr val="bg1"/>
              </a:solidFill>
            </a:endParaRPr>
          </a:p>
        </p:txBody>
      </p:sp>
      <p:sp>
        <p:nvSpPr>
          <p:cNvPr id="3" name="Content Placeholder 2"/>
          <p:cNvSpPr>
            <a:spLocks noGrp="1"/>
          </p:cNvSpPr>
          <p:nvPr>
            <p:ph sz="quarter" idx="10"/>
          </p:nvPr>
        </p:nvSpPr>
        <p:spPr>
          <a:xfrm>
            <a:off x="269239" y="1389888"/>
            <a:ext cx="10757098" cy="4407360"/>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have a few settings in our php.ini and some of the applications use PHP extensions. They are critical to their functionality, so can we make custom settings and enable extensions like it if we use Azure Web Apps?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Microsoft supports the ability to add settings to the php.in files and enable PHP extensions. It will not be a blocker to moving to Azure Web Apps.</a:t>
            </a:r>
          </a:p>
        </p:txBody>
      </p:sp>
    </p:spTree>
    <p:extLst>
      <p:ext uri="{BB962C8B-B14F-4D97-AF65-F5344CB8AC3E}">
        <p14:creationId xmlns:p14="http://schemas.microsoft.com/office/powerpoint/2010/main" val="4265464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4019562"/>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primarily use Eclipse for our development, and that is what our team using to debug issues. Can we debug our applications using Eclipse against Azure Web Apps?</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The Azure Toolkit for Eclipse allows for both the publishing and debugging of applications directly on Azure Web Apps. Trey Research should be able to easily continue to use the Eclipse toolset.</a:t>
            </a:r>
          </a:p>
        </p:txBody>
      </p:sp>
    </p:spTree>
    <p:extLst>
      <p:ext uri="{BB962C8B-B14F-4D97-AF65-F5344CB8AC3E}">
        <p14:creationId xmlns:p14="http://schemas.microsoft.com/office/powerpoint/2010/main" val="170004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FFFFFF"/>
                </a:solidFill>
              </a:rPr>
              <a:t>Preferred objections handling</a:t>
            </a:r>
            <a:endParaRPr lang="en-US" sz="4400" dirty="0">
              <a:solidFill>
                <a:schemeClr val="bg1"/>
              </a:solidFill>
            </a:endParaRPr>
          </a:p>
        </p:txBody>
      </p:sp>
      <p:sp>
        <p:nvSpPr>
          <p:cNvPr id="3" name="Content Placeholder 2"/>
          <p:cNvSpPr>
            <a:spLocks noGrp="1"/>
          </p:cNvSpPr>
          <p:nvPr>
            <p:ph sz="quarter" idx="10"/>
          </p:nvPr>
        </p:nvSpPr>
        <p:spPr>
          <a:xfrm>
            <a:off x="269239" y="1389888"/>
            <a:ext cx="10757098" cy="3243965"/>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We simply cannot move to Microsoft SQL Server, and we do not want to deal with the issues of the MySQL VMs anymore. </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It is not an Issue as Azure supports MySQL Platform as a Service (PaaS), via Azure Database for MySQL.</a:t>
            </a:r>
          </a:p>
        </p:txBody>
      </p:sp>
    </p:spTree>
    <p:extLst>
      <p:ext uri="{BB962C8B-B14F-4D97-AF65-F5344CB8AC3E}">
        <p14:creationId xmlns:p14="http://schemas.microsoft.com/office/powerpoint/2010/main" val="334929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quote</a:t>
            </a:r>
          </a:p>
        </p:txBody>
      </p:sp>
      <p:sp>
        <p:nvSpPr>
          <p:cNvPr id="3" name="TextBox 2"/>
          <p:cNvSpPr txBox="1"/>
          <p:nvPr/>
        </p:nvSpPr>
        <p:spPr>
          <a:xfrm>
            <a:off x="587426" y="1851540"/>
            <a:ext cx="10317918" cy="3233465"/>
          </a:xfrm>
          <a:prstGeom prst="rect">
            <a:avLst/>
          </a:prstGeom>
          <a:noFill/>
        </p:spPr>
        <p:txBody>
          <a:bodyPr wrap="square" lIns="134471" tIns="107577" rIns="134471" bIns="107577" rtlCol="0">
            <a:spAutoFit/>
          </a:bodyPr>
          <a:lstStyle/>
          <a:p>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By using Azure PaaS Services, Azure Database for MySQL, and multiple regions we are now able to both scale and support our CI/CD needs. Using the images from the Azure Market Place for Jenkins and GitHub Enterprise allowed for a rapid migration to Azure.</a:t>
            </a:r>
            <a:r>
              <a:rPr lang="en-US" sz="2800" dirty="0">
                <a:solidFill>
                  <a:schemeClr val="bg1"/>
                </a:solidFill>
                <a:latin typeface="Segoe UI Semilight" panose="020B0402040204020203" pitchFamily="34" charset="0"/>
                <a:cs typeface="Segoe UI Semilight" panose="020B0402040204020203" pitchFamily="34" charset="0"/>
              </a:rPr>
              <a:t>”</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—Andy Cross, CTO, Trey Research</a:t>
            </a: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367382"/>
            <a:ext cx="10757098" cy="5373779"/>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Trey Research is a LAMP stack shop</a:t>
            </a:r>
          </a:p>
          <a:p>
            <a:r>
              <a:rPr lang="en-US" sz="3200" dirty="0">
                <a:solidFill>
                  <a:schemeClr val="bg1"/>
                </a:solidFill>
                <a:latin typeface="Segoe UI Semilight" panose="020B0402040204020203" pitchFamily="34" charset="0"/>
                <a:cs typeface="Segoe UI Semilight" panose="020B0402040204020203" pitchFamily="34" charset="0"/>
              </a:rPr>
              <a:t>Marketing firm develops content for the site in Markdown for WordPress and places new releases in Dropbox</a:t>
            </a:r>
          </a:p>
          <a:p>
            <a:r>
              <a:rPr lang="en-US" sz="3200" dirty="0">
                <a:solidFill>
                  <a:schemeClr val="bg1"/>
                </a:solidFill>
                <a:latin typeface="Segoe UI Semilight" panose="020B0402040204020203" pitchFamily="34" charset="0"/>
                <a:cs typeface="Segoe UI Semilight" panose="020B0402040204020203" pitchFamily="34" charset="0"/>
              </a:rPr>
              <a:t>Site developers use Eclipse with a Git repo and Jenkins for builds</a:t>
            </a:r>
          </a:p>
          <a:p>
            <a:r>
              <a:rPr lang="en-US" sz="3200" dirty="0">
                <a:solidFill>
                  <a:schemeClr val="bg1"/>
                </a:solidFill>
                <a:latin typeface="Segoe UI Semilight" panose="020B0402040204020203" pitchFamily="34" charset="0"/>
                <a:cs typeface="Segoe UI Semilight" panose="020B0402040204020203" pitchFamily="34" charset="0"/>
              </a:rPr>
              <a:t>Development and operations struggles include:</a:t>
            </a:r>
          </a:p>
          <a:p>
            <a:pPr lvl="2"/>
            <a:r>
              <a:rPr lang="en-US" sz="2800" dirty="0">
                <a:solidFill>
                  <a:schemeClr val="bg1"/>
                </a:solidFill>
                <a:latin typeface="Segoe UI Semilight" panose="020B0402040204020203" pitchFamily="34" charset="0"/>
                <a:cs typeface="Segoe UI Semilight" panose="020B0402040204020203" pitchFamily="34" charset="0"/>
              </a:rPr>
              <a:t>Development and design practices</a:t>
            </a:r>
          </a:p>
          <a:p>
            <a:pPr lvl="2"/>
            <a:r>
              <a:rPr lang="en-US" sz="2800" dirty="0">
                <a:solidFill>
                  <a:schemeClr val="bg1"/>
                </a:solidFill>
                <a:latin typeface="Segoe UI Semilight" panose="020B0402040204020203" pitchFamily="34" charset="0"/>
                <a:cs typeface="Segoe UI Semilight" panose="020B0402040204020203" pitchFamily="34" charset="0"/>
              </a:rPr>
              <a:t>Deployments</a:t>
            </a:r>
          </a:p>
          <a:p>
            <a:pPr lvl="2"/>
            <a:r>
              <a:rPr lang="en-US" sz="2800" dirty="0">
                <a:solidFill>
                  <a:schemeClr val="bg1"/>
                </a:solidFill>
                <a:latin typeface="Segoe UI Semilight" panose="020B0402040204020203" pitchFamily="34" charset="0"/>
                <a:cs typeface="Segoe UI Semilight" panose="020B0402040204020203" pitchFamily="34" charset="0"/>
              </a:rPr>
              <a:t>Configuration management </a:t>
            </a:r>
          </a:p>
          <a:p>
            <a:pPr lvl="2"/>
            <a:r>
              <a:rPr lang="en-US" sz="2800" dirty="0">
                <a:solidFill>
                  <a:schemeClr val="bg1"/>
                </a:solidFill>
                <a:latin typeface="Segoe UI Semilight" panose="020B0402040204020203" pitchFamily="34" charset="0"/>
                <a:cs typeface="Segoe UI Semilight" panose="020B0402040204020203" pitchFamily="34" charset="0"/>
              </a:rPr>
              <a:t>Scaling application to meet the needs of the business</a:t>
            </a:r>
          </a:p>
          <a:p>
            <a:pPr marL="0" indent="0">
              <a:buNone/>
            </a:pPr>
            <a:endParaRPr lang="en-US" sz="2000" dirty="0">
              <a:solidFill>
                <a:schemeClr val="bg1"/>
              </a:solidFill>
            </a:endParaRP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503305"/>
            <a:ext cx="10757098" cy="4622804"/>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Web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Hosts 32 Web applications</a:t>
            </a:r>
          </a:p>
          <a:p>
            <a:pPr lvl="2"/>
            <a:r>
              <a:rPr lang="en-US" sz="2800" dirty="0">
                <a:solidFill>
                  <a:schemeClr val="bg1"/>
                </a:solidFill>
                <a:latin typeface="Segoe UI Semilight" panose="020B0402040204020203" pitchFamily="34" charset="0"/>
                <a:cs typeface="Segoe UI Semilight" panose="020B0402040204020203" pitchFamily="34" charset="0"/>
              </a:rPr>
              <a:t>64 Cores/256GB RAM and Multi-Terabyte Raid Array</a:t>
            </a:r>
          </a:p>
          <a:p>
            <a:r>
              <a:rPr lang="en-US" sz="3200" dirty="0">
                <a:solidFill>
                  <a:schemeClr val="bg1"/>
                </a:solidFill>
                <a:latin typeface="Segoe UI Semilight" panose="020B0402040204020203" pitchFamily="34" charset="0"/>
                <a:cs typeface="Segoe UI Semilight" panose="020B0402040204020203" pitchFamily="34" charset="0"/>
              </a:rPr>
              <a:t>Applications use combination of </a:t>
            </a:r>
          </a:p>
          <a:p>
            <a:pPr lvl="2"/>
            <a:r>
              <a:rPr lang="en-US" sz="2800" dirty="0">
                <a:solidFill>
                  <a:schemeClr val="bg1"/>
                </a:solidFill>
                <a:latin typeface="Segoe UI Semilight" panose="020B0402040204020203" pitchFamily="34" charset="0"/>
                <a:cs typeface="Segoe UI Semilight" panose="020B0402040204020203" pitchFamily="34" charset="0"/>
              </a:rPr>
              <a:t>PHP, node.js, WordPress</a:t>
            </a:r>
          </a:p>
          <a:p>
            <a:r>
              <a:rPr lang="en-US" sz="3200" dirty="0">
                <a:solidFill>
                  <a:schemeClr val="bg1"/>
                </a:solidFill>
                <a:latin typeface="Segoe UI Semilight" panose="020B0402040204020203" pitchFamily="34" charset="0"/>
                <a:cs typeface="Segoe UI Semilight" panose="020B0402040204020203" pitchFamily="34" charset="0"/>
              </a:rPr>
              <a:t>MySQL (Physical Server)</a:t>
            </a:r>
          </a:p>
          <a:p>
            <a:pPr lvl="2"/>
            <a:r>
              <a:rPr lang="en-US" sz="2800" dirty="0">
                <a:solidFill>
                  <a:schemeClr val="bg1"/>
                </a:solidFill>
                <a:latin typeface="Segoe UI Semilight" panose="020B0402040204020203" pitchFamily="34" charset="0"/>
                <a:cs typeface="Segoe UI Semilight" panose="020B0402040204020203" pitchFamily="34" charset="0"/>
              </a:rPr>
              <a:t>24 Cores/128GB RAM </a:t>
            </a:r>
          </a:p>
          <a:p>
            <a:pPr lvl="2"/>
            <a:r>
              <a:rPr lang="en-US" sz="2800" dirty="0">
                <a:solidFill>
                  <a:schemeClr val="bg1"/>
                </a:solidFill>
                <a:latin typeface="Segoe UI Semilight" panose="020B0402040204020203" pitchFamily="34" charset="0"/>
                <a:cs typeface="Segoe UI Semilight" panose="020B0402040204020203" pitchFamily="34" charset="0"/>
              </a:rPr>
              <a:t>Single point of failure</a:t>
            </a:r>
          </a:p>
          <a:p>
            <a:r>
              <a:rPr lang="en-US" sz="3200" dirty="0">
                <a:solidFill>
                  <a:schemeClr val="bg1"/>
                </a:solidFill>
                <a:latin typeface="Segoe UI Semilight" panose="020B0402040204020203" pitchFamily="34" charset="0"/>
                <a:cs typeface="Segoe UI Semilight" panose="020B0402040204020203" pitchFamily="34" charset="0"/>
              </a:rPr>
              <a:t>Every hour the site is down costs 100,000 EUR</a:t>
            </a:r>
          </a:p>
        </p:txBody>
      </p:sp>
    </p:spTree>
    <p:extLst>
      <p:ext uri="{BB962C8B-B14F-4D97-AF65-F5344CB8AC3E}">
        <p14:creationId xmlns:p14="http://schemas.microsoft.com/office/powerpoint/2010/main" val="105852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211109"/>
            <a:ext cx="11024837" cy="3071610"/>
          </a:xfrm>
        </p:spPr>
        <p:txBody>
          <a:bodyPr/>
          <a:lstStyle/>
          <a:p>
            <a:r>
              <a:rPr lang="en-US" sz="3200" dirty="0">
                <a:solidFill>
                  <a:schemeClr val="bg1"/>
                </a:solidFill>
                <a:latin typeface="Segoe UI Semilight" panose="020B0402040204020203" pitchFamily="34" charset="0"/>
                <a:cs typeface="Segoe UI Semilight" panose="020B0402040204020203" pitchFamily="34" charset="0"/>
              </a:rPr>
              <a:t>During peak periods server capacity exceeded</a:t>
            </a:r>
          </a:p>
          <a:p>
            <a:r>
              <a:rPr lang="en-US" sz="3200" dirty="0">
                <a:solidFill>
                  <a:schemeClr val="bg1"/>
                </a:solidFill>
                <a:latin typeface="Segoe UI Semilight" panose="020B0402040204020203" pitchFamily="34" charset="0"/>
                <a:cs typeface="Segoe UI Semilight" panose="020B0402040204020203" pitchFamily="34" charset="0"/>
              </a:rPr>
              <a:t>Static content such as PDF product flyers are taking too long to download outside of Europe</a:t>
            </a:r>
          </a:p>
          <a:p>
            <a:r>
              <a:rPr lang="en-US" sz="3200" dirty="0">
                <a:solidFill>
                  <a:schemeClr val="bg1"/>
                </a:solidFill>
                <a:latin typeface="Segoe UI Semilight" panose="020B0402040204020203" pitchFamily="34" charset="0"/>
                <a:cs typeface="Segoe UI Semilight" panose="020B0402040204020203" pitchFamily="34" charset="0"/>
              </a:rPr>
              <a:t>As they move into Asia, it is a huge concern as they do not currently have a point of presence there</a:t>
            </a:r>
          </a:p>
          <a:p>
            <a:endParaRPr lang="en-US" sz="2800"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80340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5DFB-3A16-4D72-BFB7-C5D9C5A2E297}"/>
              </a:ext>
            </a:extLst>
          </p:cNvPr>
          <p:cNvSpPr>
            <a:spLocks noGrp="1"/>
          </p:cNvSpPr>
          <p:nvPr>
            <p:ph type="title"/>
          </p:nvPr>
        </p:nvSpPr>
        <p:spPr/>
        <p:txBody>
          <a:bodyPr/>
          <a:lstStyle/>
          <a:p>
            <a:r>
              <a:rPr lang="en-US" sz="4400" spc="0" dirty="0">
                <a:solidFill>
                  <a:schemeClr val="bg1"/>
                </a:solidFill>
                <a:latin typeface="Segoe UI Light" panose="020B0502040204020203" pitchFamily="34" charset="0"/>
                <a:cs typeface="Segoe UI Light" panose="020B0502040204020203" pitchFamily="34" charset="0"/>
              </a:rPr>
              <a:t>Customer situation (continued)</a:t>
            </a:r>
          </a:p>
        </p:txBody>
      </p:sp>
      <p:sp>
        <p:nvSpPr>
          <p:cNvPr id="3" name="Content Placeholder 2">
            <a:extLst>
              <a:ext uri="{FF2B5EF4-FFF2-40B4-BE49-F238E27FC236}">
                <a16:creationId xmlns:a16="http://schemas.microsoft.com/office/drawing/2014/main" id="{92D90D7E-DD5D-46C9-9D0E-838E574F3C1E}"/>
              </a:ext>
            </a:extLst>
          </p:cNvPr>
          <p:cNvSpPr>
            <a:spLocks noGrp="1"/>
          </p:cNvSpPr>
          <p:nvPr>
            <p:ph sz="quarter" idx="10"/>
          </p:nvPr>
        </p:nvSpPr>
        <p:spPr>
          <a:xfrm>
            <a:off x="269238" y="1663947"/>
            <a:ext cx="11679607" cy="1579407"/>
          </a:xfrm>
        </p:spPr>
        <p:txBody>
          <a:bodyPr/>
          <a:lstStyle/>
          <a:p>
            <a:pPr marL="0" indent="0">
              <a:buNone/>
            </a:pPr>
            <a:r>
              <a:rPr lang="en-US" sz="2400" dirty="0">
                <a:solidFill>
                  <a:schemeClr val="bg1"/>
                </a:solidFill>
                <a:latin typeface="Segoe UI Semilight" panose="020B0402040204020203" pitchFamily="34" charset="0"/>
                <a:cs typeface="Segoe UI Semilight" panose="020B0402040204020203" pitchFamily="34" charset="0"/>
              </a:rPr>
              <a:t>“We just cannot afford to lose any more sales due to our web site being down or slow.” </a:t>
            </a:r>
          </a:p>
          <a:p>
            <a:pPr marL="0" indent="0">
              <a:buNone/>
            </a:pPr>
            <a:r>
              <a:rPr lang="en-US" sz="24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		Ursula </a:t>
            </a:r>
            <a:r>
              <a:rPr lang="en-US" sz="2400" dirty="0" err="1">
                <a:solidFill>
                  <a:schemeClr val="bg1"/>
                </a:solidFill>
                <a:latin typeface="Segoe UI Semilight" panose="020B0402040204020203" pitchFamily="34" charset="0"/>
                <a:cs typeface="Segoe UI Semilight" panose="020B0402040204020203" pitchFamily="34" charset="0"/>
              </a:rPr>
              <a:t>Karalov</a:t>
            </a:r>
            <a:r>
              <a:rPr lang="en-US" sz="2400" dirty="0">
                <a:solidFill>
                  <a:schemeClr val="bg1"/>
                </a:solidFill>
                <a:latin typeface="Segoe UI Semilight" panose="020B0402040204020203" pitchFamily="34" charset="0"/>
                <a:cs typeface="Segoe UI Semilight" panose="020B0402040204020203" pitchFamily="34" charset="0"/>
              </a:rPr>
              <a:t>, VP of Sales states </a:t>
            </a:r>
          </a:p>
          <a:p>
            <a:endParaRPr lang="en-US" dirty="0"/>
          </a:p>
        </p:txBody>
      </p:sp>
    </p:spTree>
    <p:extLst>
      <p:ext uri="{BB962C8B-B14F-4D97-AF65-F5344CB8AC3E}">
        <p14:creationId xmlns:p14="http://schemas.microsoft.com/office/powerpoint/2010/main" val="10857853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2985433"/>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“When we deploy our applications the team manually FTP’s files into our production environment. This complexity means that the team is reluctant to rapidly implement hotfixes and minor releases. So right now we release only once a quarter even when we know there are bugs that could and should be fixed in-line with our three-week sprints and biweekly bug bashes.”</a:t>
            </a:r>
          </a:p>
          <a:p>
            <a:pPr marL="0" indent="0">
              <a:buNone/>
            </a:pPr>
            <a:r>
              <a:rPr lang="en-US" sz="2800" dirty="0">
                <a:solidFill>
                  <a:schemeClr val="bg1"/>
                </a:solidFill>
              </a:rPr>
              <a:t>										</a:t>
            </a:r>
            <a:r>
              <a:rPr lang="en-US" sz="2400" dirty="0">
                <a:solidFill>
                  <a:schemeClr val="bg1"/>
                </a:solidFill>
                <a:latin typeface="Segoe UI Semilight" panose="020B0402040204020203" pitchFamily="34" charset="0"/>
                <a:cs typeface="Segoe UI Semilight" panose="020B0402040204020203" pitchFamily="34" charset="0"/>
              </a:rPr>
              <a:t>CTO, Andrew Cross</a:t>
            </a:r>
          </a:p>
        </p:txBody>
      </p:sp>
    </p:spTree>
    <p:extLst>
      <p:ext uri="{BB962C8B-B14F-4D97-AF65-F5344CB8AC3E}">
        <p14:creationId xmlns:p14="http://schemas.microsoft.com/office/powerpoint/2010/main" val="2189458157"/>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6FC788-6FEE-4CE8-AA1D-B2BC48422B6D}">
  <ds:schemaRefs>
    <ds:schemaRef ds:uri="http://schemas.microsoft.com/sharepoint/v3/contenttype/forms"/>
  </ds:schemaRefs>
</ds:datastoreItem>
</file>

<file path=customXml/itemProps2.xml><?xml version="1.0" encoding="utf-8"?>
<ds:datastoreItem xmlns:ds="http://schemas.openxmlformats.org/officeDocument/2006/customXml" ds:itemID="{C10DDD49-5A62-449B-9EFA-DCB295E951B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documentManagement/types"/>
    <ds:schemaRef ds:uri="d9c797ad-d7c3-4982-82b7-81352a75e4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3BA93B8-2466-4F94-AD98-A13DBF4B7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5394</Words>
  <Application>Microsoft Office PowerPoint</Application>
  <PresentationFormat>Widescreen</PresentationFormat>
  <Paragraphs>535</Paragraphs>
  <Slides>49</Slides>
  <Notes>47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49</vt:i4>
      </vt:variant>
    </vt:vector>
  </HeadingPairs>
  <TitlesOfParts>
    <vt:vector size="62" baseType="lpstr">
      <vt:lpstr>Arial</vt:lpstr>
      <vt:lpstr>Calibri</vt:lpstr>
      <vt:lpstr>Consolas</vt:lpstr>
      <vt:lpstr>Segoe Pro</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OSS DevOps</vt:lpstr>
      <vt:lpstr>Abstract and learning objectives</vt:lpstr>
      <vt:lpstr>Step 1: Review the customer case study</vt:lpstr>
      <vt:lpstr>Customer situation</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situation (continued)</vt:lpstr>
      <vt:lpstr>Customer needs</vt:lpstr>
      <vt:lpstr>Customer objections</vt:lpstr>
      <vt:lpstr>Common scenarios</vt:lpstr>
      <vt:lpstr>Common scenarios</vt:lpstr>
      <vt:lpstr>Step 2: Design the solution</vt:lpstr>
      <vt:lpstr>Step 3: Present the solution</vt:lpstr>
      <vt:lpstr>Wrap-up</vt:lpstr>
      <vt:lpstr>Preferred target audience</vt:lpstr>
      <vt:lpstr>Preferred solution</vt:lpstr>
      <vt:lpstr>Preferred solution</vt:lpstr>
      <vt:lpstr>Additional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vt:lpstr>
      <vt:lpstr>Preferred solution  CI and CD workflow</vt:lpstr>
      <vt:lpstr>Additional solution CI and CD workflow</vt:lpstr>
      <vt:lpstr>Preferred solution</vt:lpstr>
      <vt:lpstr>Preferred solution</vt:lpstr>
      <vt:lpstr>Preferred solution</vt:lpstr>
      <vt:lpstr>Preferred solution</vt:lpstr>
      <vt:lpstr>Preferred solution</vt:lpstr>
      <vt:lpstr>Preferred solution</vt:lpstr>
      <vt:lpstr>Preferred objections handling</vt:lpstr>
      <vt:lpstr>Preferred objections handling</vt:lpstr>
      <vt:lpstr>Preferred objections handling</vt:lpstr>
      <vt:lpstr>Preferred objections handling</vt:lpstr>
      <vt:lpstr>Preferred objections handling</vt:lpstr>
      <vt:lpstr>Preferred objections handling</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2018-03-14T21:47:44Z</dcterms:created>
  <dcterms:modified xsi:type="dcterms:W3CDTF">2018-06-19T00:17:34Z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2018-03-14T21:51:23.7429847Z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